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968107-4706-4757-A087-0C5E9096C048}" type="doc">
      <dgm:prSet loTypeId="urn:microsoft.com/office/officeart/2005/8/layout/cycle3" loCatId="cycle" qsTypeId="urn:microsoft.com/office/officeart/2005/8/quickstyle/3d5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EC99C48-1B50-4EEC-A01A-1BFA0EB03503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ФОИВ принимает решение о блокировке</a:t>
          </a:r>
        </a:p>
      </dgm:t>
    </dgm:pt>
    <dgm:pt modelId="{7967949A-D19D-4D8C-BE7E-2627763DFE18}" type="parTrans" cxnId="{D3EE2A4E-F1B6-4B4F-BD02-19E4B78A9C59}">
      <dgm:prSet/>
      <dgm:spPr/>
      <dgm:t>
        <a:bodyPr/>
        <a:lstStyle/>
        <a:p>
          <a:endParaRPr lang="ru-RU"/>
        </a:p>
      </dgm:t>
    </dgm:pt>
    <dgm:pt modelId="{CE6B7349-D27F-4097-BE30-63148B35BD98}" type="sibTrans" cxnId="{D3EE2A4E-F1B6-4B4F-BD02-19E4B78A9C59}">
      <dgm:prSet/>
      <dgm:spPr/>
      <dgm:t>
        <a:bodyPr/>
        <a:lstStyle/>
        <a:p>
          <a:endParaRPr lang="ru-RU"/>
        </a:p>
      </dgm:t>
    </dgm:pt>
    <dgm:pt modelId="{02263826-1461-4840-86D6-FEC1E9867096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течение суток отправляет уведомление оператору связи</a:t>
          </a:r>
        </a:p>
      </dgm:t>
    </dgm:pt>
    <dgm:pt modelId="{59025EB9-5016-41FE-9D91-26801E0D068A}" type="parTrans" cxnId="{0CAA10CA-3C52-48B8-B90E-5E42B8DEB368}">
      <dgm:prSet/>
      <dgm:spPr/>
      <dgm:t>
        <a:bodyPr/>
        <a:lstStyle/>
        <a:p>
          <a:endParaRPr lang="ru-RU"/>
        </a:p>
      </dgm:t>
    </dgm:pt>
    <dgm:pt modelId="{13D72AD0-2EE8-444A-979E-B44A3D39B16A}" type="sibTrans" cxnId="{0CAA10CA-3C52-48B8-B90E-5E42B8DEB368}">
      <dgm:prSet/>
      <dgm:spPr/>
      <dgm:t>
        <a:bodyPr/>
        <a:lstStyle/>
        <a:p>
          <a:endParaRPr lang="ru-RU"/>
        </a:p>
      </dgm:t>
    </dgm:pt>
    <dgm:pt modelId="{047BC5F0-603A-4F75-8DA6-160D0037FBA1}">
      <dgm:prSet phldrT="[Текст]"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блокирует доступ</a:t>
          </a:r>
        </a:p>
      </dgm:t>
    </dgm:pt>
    <dgm:pt modelId="{C99A2D91-859E-42EC-85CA-155A92B665E8}" type="parTrans" cxnId="{79424CBF-EDBA-4BBE-996D-DD28F8A7477B}">
      <dgm:prSet/>
      <dgm:spPr/>
      <dgm:t>
        <a:bodyPr/>
        <a:lstStyle/>
        <a:p>
          <a:endParaRPr lang="ru-RU"/>
        </a:p>
      </dgm:t>
    </dgm:pt>
    <dgm:pt modelId="{2741B6E6-9462-46C1-AFE0-EAB40FA3CA39}" type="sibTrans" cxnId="{79424CBF-EDBA-4BBE-996D-DD28F8A7477B}">
      <dgm:prSet/>
      <dgm:spPr/>
      <dgm:t>
        <a:bodyPr/>
        <a:lstStyle/>
        <a:p>
          <a:endParaRPr lang="ru-RU"/>
        </a:p>
      </dgm:t>
    </dgm:pt>
    <dgm:pt modelId="{0B670471-F8B3-4B32-B6BA-632879489948}" type="pres">
      <dgm:prSet presAssocID="{B3968107-4706-4757-A087-0C5E9096C048}" presName="Name0" presStyleCnt="0">
        <dgm:presLayoutVars>
          <dgm:dir/>
          <dgm:resizeHandles val="exact"/>
        </dgm:presLayoutVars>
      </dgm:prSet>
      <dgm:spPr/>
    </dgm:pt>
    <dgm:pt modelId="{74D78119-E351-4C4A-88E4-EA5104E19FE2}" type="pres">
      <dgm:prSet presAssocID="{B3968107-4706-4757-A087-0C5E9096C048}" presName="cycle" presStyleCnt="0"/>
      <dgm:spPr/>
    </dgm:pt>
    <dgm:pt modelId="{7606FBC4-3378-41AF-9783-0FE4ABE66C36}" type="pres">
      <dgm:prSet presAssocID="{4EC99C48-1B50-4EEC-A01A-1BFA0EB03503}" presName="nodeFirstNode" presStyleLbl="node1" presStyleIdx="0" presStyleCnt="3">
        <dgm:presLayoutVars>
          <dgm:bulletEnabled val="1"/>
        </dgm:presLayoutVars>
      </dgm:prSet>
      <dgm:spPr/>
    </dgm:pt>
    <dgm:pt modelId="{AD1B34E9-01D7-4E54-8CEA-47F9005BB806}" type="pres">
      <dgm:prSet presAssocID="{CE6B7349-D27F-4097-BE30-63148B35BD98}" presName="sibTransFirstNode" presStyleLbl="bgShp" presStyleIdx="0" presStyleCnt="1"/>
      <dgm:spPr/>
    </dgm:pt>
    <dgm:pt modelId="{1ADBD9A0-2220-4983-B282-3D2D10AD85B1}" type="pres">
      <dgm:prSet presAssocID="{02263826-1461-4840-86D6-FEC1E9867096}" presName="nodeFollowingNodes" presStyleLbl="node1" presStyleIdx="1" presStyleCnt="3">
        <dgm:presLayoutVars>
          <dgm:bulletEnabled val="1"/>
        </dgm:presLayoutVars>
      </dgm:prSet>
      <dgm:spPr/>
    </dgm:pt>
    <dgm:pt modelId="{4621ABEA-2E2E-41CD-ABF6-5BB2B3C2AF88}" type="pres">
      <dgm:prSet presAssocID="{047BC5F0-603A-4F75-8DA6-160D0037FBA1}" presName="nodeFollowingNodes" presStyleLbl="node1" presStyleIdx="2" presStyleCnt="3">
        <dgm:presLayoutVars>
          <dgm:bulletEnabled val="1"/>
        </dgm:presLayoutVars>
      </dgm:prSet>
      <dgm:spPr/>
    </dgm:pt>
  </dgm:ptLst>
  <dgm:cxnLst>
    <dgm:cxn modelId="{A4C98432-43C4-46DE-96FC-802A00FD4D6E}" type="presOf" srcId="{4EC99C48-1B50-4EEC-A01A-1BFA0EB03503}" destId="{7606FBC4-3378-41AF-9783-0FE4ABE66C36}" srcOrd="0" destOrd="0" presId="urn:microsoft.com/office/officeart/2005/8/layout/cycle3"/>
    <dgm:cxn modelId="{D3EE2A4E-F1B6-4B4F-BD02-19E4B78A9C59}" srcId="{B3968107-4706-4757-A087-0C5E9096C048}" destId="{4EC99C48-1B50-4EEC-A01A-1BFA0EB03503}" srcOrd="0" destOrd="0" parTransId="{7967949A-D19D-4D8C-BE7E-2627763DFE18}" sibTransId="{CE6B7349-D27F-4097-BE30-63148B35BD98}"/>
    <dgm:cxn modelId="{2A4BA96E-933D-451A-8B5E-CA13FB065167}" type="presOf" srcId="{047BC5F0-603A-4F75-8DA6-160D0037FBA1}" destId="{4621ABEA-2E2E-41CD-ABF6-5BB2B3C2AF88}" srcOrd="0" destOrd="0" presId="urn:microsoft.com/office/officeart/2005/8/layout/cycle3"/>
    <dgm:cxn modelId="{D65F0454-862B-471A-AF07-A0CE313B0FB6}" type="presOf" srcId="{B3968107-4706-4757-A087-0C5E9096C048}" destId="{0B670471-F8B3-4B32-B6BA-632879489948}" srcOrd="0" destOrd="0" presId="urn:microsoft.com/office/officeart/2005/8/layout/cycle3"/>
    <dgm:cxn modelId="{23AF8F8A-98CB-490A-A0B9-76FB47057910}" type="presOf" srcId="{02263826-1461-4840-86D6-FEC1E9867096}" destId="{1ADBD9A0-2220-4983-B282-3D2D10AD85B1}" srcOrd="0" destOrd="0" presId="urn:microsoft.com/office/officeart/2005/8/layout/cycle3"/>
    <dgm:cxn modelId="{7F485C97-14DF-40D5-A117-9FD63C0CD529}" type="presOf" srcId="{CE6B7349-D27F-4097-BE30-63148B35BD98}" destId="{AD1B34E9-01D7-4E54-8CEA-47F9005BB806}" srcOrd="0" destOrd="0" presId="urn:microsoft.com/office/officeart/2005/8/layout/cycle3"/>
    <dgm:cxn modelId="{79424CBF-EDBA-4BBE-996D-DD28F8A7477B}" srcId="{B3968107-4706-4757-A087-0C5E9096C048}" destId="{047BC5F0-603A-4F75-8DA6-160D0037FBA1}" srcOrd="2" destOrd="0" parTransId="{C99A2D91-859E-42EC-85CA-155A92B665E8}" sibTransId="{2741B6E6-9462-46C1-AFE0-EAB40FA3CA39}"/>
    <dgm:cxn modelId="{0CAA10CA-3C52-48B8-B90E-5E42B8DEB368}" srcId="{B3968107-4706-4757-A087-0C5E9096C048}" destId="{02263826-1461-4840-86D6-FEC1E9867096}" srcOrd="1" destOrd="0" parTransId="{59025EB9-5016-41FE-9D91-26801E0D068A}" sibTransId="{13D72AD0-2EE8-444A-979E-B44A3D39B16A}"/>
    <dgm:cxn modelId="{3E1CFE84-94CC-43CF-9918-EA3C10BB1D86}" type="presParOf" srcId="{0B670471-F8B3-4B32-B6BA-632879489948}" destId="{74D78119-E351-4C4A-88E4-EA5104E19FE2}" srcOrd="0" destOrd="0" presId="urn:microsoft.com/office/officeart/2005/8/layout/cycle3"/>
    <dgm:cxn modelId="{27EF318D-C153-41E6-BE39-F5282F4C7C88}" type="presParOf" srcId="{74D78119-E351-4C4A-88E4-EA5104E19FE2}" destId="{7606FBC4-3378-41AF-9783-0FE4ABE66C36}" srcOrd="0" destOrd="0" presId="urn:microsoft.com/office/officeart/2005/8/layout/cycle3"/>
    <dgm:cxn modelId="{75C1DFDD-B902-4F5B-B4AE-D73064E5DAFB}" type="presParOf" srcId="{74D78119-E351-4C4A-88E4-EA5104E19FE2}" destId="{AD1B34E9-01D7-4E54-8CEA-47F9005BB806}" srcOrd="1" destOrd="0" presId="urn:microsoft.com/office/officeart/2005/8/layout/cycle3"/>
    <dgm:cxn modelId="{559DF7BB-FBCA-4520-A2A4-19906D02A2BE}" type="presParOf" srcId="{74D78119-E351-4C4A-88E4-EA5104E19FE2}" destId="{1ADBD9A0-2220-4983-B282-3D2D10AD85B1}" srcOrd="2" destOrd="0" presId="urn:microsoft.com/office/officeart/2005/8/layout/cycle3"/>
    <dgm:cxn modelId="{03394347-9F50-4ACE-9091-135A0B224A58}" type="presParOf" srcId="{74D78119-E351-4C4A-88E4-EA5104E19FE2}" destId="{4621ABEA-2E2E-41CD-ABF6-5BB2B3C2AF88}" srcOrd="3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15147F-DE43-4CD1-B4AE-5DCE0264F9D6}" type="doc">
      <dgm:prSet loTypeId="urn:microsoft.com/office/officeart/2005/8/layout/cycle3" loCatId="cycle" qsTypeId="urn:microsoft.com/office/officeart/2005/8/quickstyle/3d5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E3247618-08ED-4580-B84A-F9EC52A0F207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устранил недостатки</a:t>
          </a:r>
        </a:p>
      </dgm:t>
    </dgm:pt>
    <dgm:pt modelId="{410602D2-3A13-4AE3-A185-83035189D8E9}" type="parTrans" cxnId="{E862EF1B-B144-49A0-8FB6-1921D0D3AEB4}">
      <dgm:prSet/>
      <dgm:spPr/>
      <dgm:t>
        <a:bodyPr/>
        <a:lstStyle/>
        <a:p>
          <a:endParaRPr lang="ru-RU"/>
        </a:p>
      </dgm:t>
    </dgm:pt>
    <dgm:pt modelId="{48BD4EE3-73ED-447D-87AC-5DA4DE817249}" type="sibTrans" cxnId="{E862EF1B-B144-49A0-8FB6-1921D0D3AEB4}">
      <dgm:prSet/>
      <dgm:spPr/>
      <dgm:t>
        <a:bodyPr/>
        <a:lstStyle/>
        <a:p>
          <a:endParaRPr lang="ru-RU"/>
        </a:p>
      </dgm:t>
    </dgm:pt>
    <dgm:pt modelId="{CD8B7EA5-2EB8-4A6B-B177-F1BEA1FEF0E3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отправил уведомление в ОИВ</a:t>
          </a:r>
        </a:p>
      </dgm:t>
    </dgm:pt>
    <dgm:pt modelId="{E567F6AD-BD22-4DCE-9904-8E14F07F3E9C}" type="parTrans" cxnId="{1AC2676C-3EB3-4090-BF93-D47259220350}">
      <dgm:prSet/>
      <dgm:spPr/>
      <dgm:t>
        <a:bodyPr/>
        <a:lstStyle/>
        <a:p>
          <a:endParaRPr lang="ru-RU"/>
        </a:p>
      </dgm:t>
    </dgm:pt>
    <dgm:pt modelId="{1EC8CCC5-C1BD-49D7-B25D-9D404F7AC6A7}" type="sibTrans" cxnId="{1AC2676C-3EB3-4090-BF93-D47259220350}">
      <dgm:prSet/>
      <dgm:spPr/>
      <dgm:t>
        <a:bodyPr/>
        <a:lstStyle/>
        <a:p>
          <a:endParaRPr lang="ru-RU"/>
        </a:p>
      </dgm:t>
    </dgm:pt>
    <dgm:pt modelId="{E910996F-84CD-4115-B0B3-71B9EA287D90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ОИВ отправляет уведомление оператору связи о необходимости разблокировки</a:t>
          </a:r>
        </a:p>
      </dgm:t>
    </dgm:pt>
    <dgm:pt modelId="{4E165ED0-A28A-42EB-8DE7-7291DB55B891}" type="parTrans" cxnId="{2C16D7A9-6362-4DB6-AB6B-8C75A03CA798}">
      <dgm:prSet/>
      <dgm:spPr/>
      <dgm:t>
        <a:bodyPr/>
        <a:lstStyle/>
        <a:p>
          <a:endParaRPr lang="ru-RU"/>
        </a:p>
      </dgm:t>
    </dgm:pt>
    <dgm:pt modelId="{24645248-1770-471A-B1F2-7A18441FE5AB}" type="sibTrans" cxnId="{2C16D7A9-6362-4DB6-AB6B-8C75A03CA798}">
      <dgm:prSet/>
      <dgm:spPr/>
      <dgm:t>
        <a:bodyPr/>
        <a:lstStyle/>
        <a:p>
          <a:endParaRPr lang="ru-RU"/>
        </a:p>
      </dgm:t>
    </dgm:pt>
    <dgm:pt modelId="{3E64C5C6-31CF-4219-85DF-82ABD38696B8}">
      <dgm:prSet/>
      <dgm:spPr/>
      <dgm:t>
        <a:bodyPr/>
        <a:lstStyle/>
        <a:p>
          <a:r>
            <a: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возобновляет доступ без или после проверки уведомлений из п.2</a:t>
          </a:r>
        </a:p>
      </dgm:t>
    </dgm:pt>
    <dgm:pt modelId="{BE27C8FE-3F54-419B-AE8E-CB47B32D4560}" type="parTrans" cxnId="{1088C32D-7200-42FC-BAD9-16FE9C7BF1DB}">
      <dgm:prSet/>
      <dgm:spPr/>
      <dgm:t>
        <a:bodyPr/>
        <a:lstStyle/>
        <a:p>
          <a:endParaRPr lang="ru-RU"/>
        </a:p>
      </dgm:t>
    </dgm:pt>
    <dgm:pt modelId="{AF56CDA7-4084-4BCA-8730-A4537EB2F5E8}" type="sibTrans" cxnId="{1088C32D-7200-42FC-BAD9-16FE9C7BF1DB}">
      <dgm:prSet/>
      <dgm:spPr/>
      <dgm:t>
        <a:bodyPr/>
        <a:lstStyle/>
        <a:p>
          <a:endParaRPr lang="ru-RU"/>
        </a:p>
      </dgm:t>
    </dgm:pt>
    <dgm:pt modelId="{60083596-C4C9-40E7-810A-1433C9A1CEF3}" type="pres">
      <dgm:prSet presAssocID="{7215147F-DE43-4CD1-B4AE-5DCE0264F9D6}" presName="Name0" presStyleCnt="0">
        <dgm:presLayoutVars>
          <dgm:dir/>
          <dgm:resizeHandles val="exact"/>
        </dgm:presLayoutVars>
      </dgm:prSet>
      <dgm:spPr/>
    </dgm:pt>
    <dgm:pt modelId="{A8472D8D-DF51-4361-88F1-776DD1AF2070}" type="pres">
      <dgm:prSet presAssocID="{7215147F-DE43-4CD1-B4AE-5DCE0264F9D6}" presName="cycle" presStyleCnt="0"/>
      <dgm:spPr/>
    </dgm:pt>
    <dgm:pt modelId="{5FFE3C11-CA6D-4EFE-915B-FC6ED030CA3F}" type="pres">
      <dgm:prSet presAssocID="{E3247618-08ED-4580-B84A-F9EC52A0F207}" presName="nodeFirstNode" presStyleLbl="node1" presStyleIdx="0" presStyleCnt="4">
        <dgm:presLayoutVars>
          <dgm:bulletEnabled val="1"/>
        </dgm:presLayoutVars>
      </dgm:prSet>
      <dgm:spPr/>
    </dgm:pt>
    <dgm:pt modelId="{9CA71A92-772A-4BB9-BF58-CA926A428A4F}" type="pres">
      <dgm:prSet presAssocID="{48BD4EE3-73ED-447D-87AC-5DA4DE817249}" presName="sibTransFirstNode" presStyleLbl="bgShp" presStyleIdx="0" presStyleCnt="1"/>
      <dgm:spPr/>
    </dgm:pt>
    <dgm:pt modelId="{44C08015-09F1-4BE6-892F-5750077212A7}" type="pres">
      <dgm:prSet presAssocID="{CD8B7EA5-2EB8-4A6B-B177-F1BEA1FEF0E3}" presName="nodeFollowingNodes" presStyleLbl="node1" presStyleIdx="1" presStyleCnt="4">
        <dgm:presLayoutVars>
          <dgm:bulletEnabled val="1"/>
        </dgm:presLayoutVars>
      </dgm:prSet>
      <dgm:spPr/>
    </dgm:pt>
    <dgm:pt modelId="{5366898D-FABC-48A6-8E0E-6C3CBE8E51EC}" type="pres">
      <dgm:prSet presAssocID="{E910996F-84CD-4115-B0B3-71B9EA287D90}" presName="nodeFollowingNodes" presStyleLbl="node1" presStyleIdx="2" presStyleCnt="4">
        <dgm:presLayoutVars>
          <dgm:bulletEnabled val="1"/>
        </dgm:presLayoutVars>
      </dgm:prSet>
      <dgm:spPr/>
    </dgm:pt>
    <dgm:pt modelId="{A2CE5001-5746-46B8-B35F-09C3531C5EE9}" type="pres">
      <dgm:prSet presAssocID="{3E64C5C6-31CF-4219-85DF-82ABD38696B8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A6C44E11-C6EB-4A96-A83F-F76FDFFBE521}" type="presOf" srcId="{48BD4EE3-73ED-447D-87AC-5DA4DE817249}" destId="{9CA71A92-772A-4BB9-BF58-CA926A428A4F}" srcOrd="0" destOrd="0" presId="urn:microsoft.com/office/officeart/2005/8/layout/cycle3"/>
    <dgm:cxn modelId="{E862EF1B-B144-49A0-8FB6-1921D0D3AEB4}" srcId="{7215147F-DE43-4CD1-B4AE-5DCE0264F9D6}" destId="{E3247618-08ED-4580-B84A-F9EC52A0F207}" srcOrd="0" destOrd="0" parTransId="{410602D2-3A13-4AE3-A185-83035189D8E9}" sibTransId="{48BD4EE3-73ED-447D-87AC-5DA4DE817249}"/>
    <dgm:cxn modelId="{1088C32D-7200-42FC-BAD9-16FE9C7BF1DB}" srcId="{7215147F-DE43-4CD1-B4AE-5DCE0264F9D6}" destId="{3E64C5C6-31CF-4219-85DF-82ABD38696B8}" srcOrd="3" destOrd="0" parTransId="{BE27C8FE-3F54-419B-AE8E-CB47B32D4560}" sibTransId="{AF56CDA7-4084-4BCA-8730-A4537EB2F5E8}"/>
    <dgm:cxn modelId="{8CA8E22E-406B-4183-BE70-342B23F6FAA8}" type="presOf" srcId="{3E64C5C6-31CF-4219-85DF-82ABD38696B8}" destId="{A2CE5001-5746-46B8-B35F-09C3531C5EE9}" srcOrd="0" destOrd="0" presId="urn:microsoft.com/office/officeart/2005/8/layout/cycle3"/>
    <dgm:cxn modelId="{CA58A73F-65FA-4482-835D-45E153336057}" type="presOf" srcId="{E3247618-08ED-4580-B84A-F9EC52A0F207}" destId="{5FFE3C11-CA6D-4EFE-915B-FC6ED030CA3F}" srcOrd="0" destOrd="0" presId="urn:microsoft.com/office/officeart/2005/8/layout/cycle3"/>
    <dgm:cxn modelId="{1AC2676C-3EB3-4090-BF93-D47259220350}" srcId="{7215147F-DE43-4CD1-B4AE-5DCE0264F9D6}" destId="{CD8B7EA5-2EB8-4A6B-B177-F1BEA1FEF0E3}" srcOrd="1" destOrd="0" parTransId="{E567F6AD-BD22-4DCE-9904-8E14F07F3E9C}" sibTransId="{1EC8CCC5-C1BD-49D7-B25D-9D404F7AC6A7}"/>
    <dgm:cxn modelId="{B4452D80-79AE-4D98-82EF-3725BDF2B0DB}" type="presOf" srcId="{7215147F-DE43-4CD1-B4AE-5DCE0264F9D6}" destId="{60083596-C4C9-40E7-810A-1433C9A1CEF3}" srcOrd="0" destOrd="0" presId="urn:microsoft.com/office/officeart/2005/8/layout/cycle3"/>
    <dgm:cxn modelId="{2C16D7A9-6362-4DB6-AB6B-8C75A03CA798}" srcId="{7215147F-DE43-4CD1-B4AE-5DCE0264F9D6}" destId="{E910996F-84CD-4115-B0B3-71B9EA287D90}" srcOrd="2" destOrd="0" parTransId="{4E165ED0-A28A-42EB-8DE7-7291DB55B891}" sibTransId="{24645248-1770-471A-B1F2-7A18441FE5AB}"/>
    <dgm:cxn modelId="{BD2F7AF6-0E37-4107-BF86-B9592174E4D0}" type="presOf" srcId="{E910996F-84CD-4115-B0B3-71B9EA287D90}" destId="{5366898D-FABC-48A6-8E0E-6C3CBE8E51EC}" srcOrd="0" destOrd="0" presId="urn:microsoft.com/office/officeart/2005/8/layout/cycle3"/>
    <dgm:cxn modelId="{FD9537FC-57B7-4EFD-9EB8-38B4E9CA6378}" type="presOf" srcId="{CD8B7EA5-2EB8-4A6B-B177-F1BEA1FEF0E3}" destId="{44C08015-09F1-4BE6-892F-5750077212A7}" srcOrd="0" destOrd="0" presId="urn:microsoft.com/office/officeart/2005/8/layout/cycle3"/>
    <dgm:cxn modelId="{EC2A88B8-3D91-4C9F-AC97-65CD0BC4D61E}" type="presParOf" srcId="{60083596-C4C9-40E7-810A-1433C9A1CEF3}" destId="{A8472D8D-DF51-4361-88F1-776DD1AF2070}" srcOrd="0" destOrd="0" presId="urn:microsoft.com/office/officeart/2005/8/layout/cycle3"/>
    <dgm:cxn modelId="{FE053E30-5567-4C75-A81D-E3220031906C}" type="presParOf" srcId="{A8472D8D-DF51-4361-88F1-776DD1AF2070}" destId="{5FFE3C11-CA6D-4EFE-915B-FC6ED030CA3F}" srcOrd="0" destOrd="0" presId="urn:microsoft.com/office/officeart/2005/8/layout/cycle3"/>
    <dgm:cxn modelId="{7159DD4D-1F7D-484B-867C-813CA28B134D}" type="presParOf" srcId="{A8472D8D-DF51-4361-88F1-776DD1AF2070}" destId="{9CA71A92-772A-4BB9-BF58-CA926A428A4F}" srcOrd="1" destOrd="0" presId="urn:microsoft.com/office/officeart/2005/8/layout/cycle3"/>
    <dgm:cxn modelId="{9D91FEE4-A86E-480D-8A75-D866EF783F59}" type="presParOf" srcId="{A8472D8D-DF51-4361-88F1-776DD1AF2070}" destId="{44C08015-09F1-4BE6-892F-5750077212A7}" srcOrd="2" destOrd="0" presId="urn:microsoft.com/office/officeart/2005/8/layout/cycle3"/>
    <dgm:cxn modelId="{35D290DF-4E10-41AF-81E0-68740ADE9863}" type="presParOf" srcId="{A8472D8D-DF51-4361-88F1-776DD1AF2070}" destId="{5366898D-FABC-48A6-8E0E-6C3CBE8E51EC}" srcOrd="3" destOrd="0" presId="urn:microsoft.com/office/officeart/2005/8/layout/cycle3"/>
    <dgm:cxn modelId="{920ED838-3810-46C1-8B49-D53806B1E5A0}" type="presParOf" srcId="{A8472D8D-DF51-4361-88F1-776DD1AF2070}" destId="{A2CE5001-5746-46B8-B35F-09C3531C5EE9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1B34E9-01D7-4E54-8CEA-47F9005BB806}">
      <dsp:nvSpPr>
        <dsp:cNvPr id="0" name=""/>
        <dsp:cNvSpPr/>
      </dsp:nvSpPr>
      <dsp:spPr>
        <a:xfrm>
          <a:off x="876857" y="354974"/>
          <a:ext cx="3902017" cy="3902017"/>
        </a:xfrm>
        <a:prstGeom prst="circularArrow">
          <a:avLst>
            <a:gd name="adj1" fmla="val 5689"/>
            <a:gd name="adj2" fmla="val 340510"/>
            <a:gd name="adj3" fmla="val 12507729"/>
            <a:gd name="adj4" fmla="val 18208692"/>
            <a:gd name="adj5" fmla="val 5908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06FBC4-3378-41AF-9783-0FE4ABE66C36}">
      <dsp:nvSpPr>
        <dsp:cNvPr id="0" name=""/>
        <dsp:cNvSpPr/>
      </dsp:nvSpPr>
      <dsp:spPr>
        <a:xfrm>
          <a:off x="1480211" y="555789"/>
          <a:ext cx="2695310" cy="1347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ФОИВ принимает решение о блокировке</a:t>
          </a:r>
        </a:p>
      </dsp:txBody>
      <dsp:txXfrm>
        <a:off x="1545998" y="621576"/>
        <a:ext cx="2563736" cy="1216081"/>
      </dsp:txXfrm>
    </dsp:sp>
    <dsp:sp modelId="{1ADBD9A0-2220-4983-B282-3D2D10AD85B1}">
      <dsp:nvSpPr>
        <dsp:cNvPr id="0" name=""/>
        <dsp:cNvSpPr/>
      </dsp:nvSpPr>
      <dsp:spPr>
        <a:xfrm>
          <a:off x="2959093" y="3117288"/>
          <a:ext cx="2695310" cy="134765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В течение суток отправляет уведомление оператору связи</a:t>
          </a:r>
        </a:p>
      </dsp:txBody>
      <dsp:txXfrm>
        <a:off x="3024880" y="3183075"/>
        <a:ext cx="2563736" cy="1216081"/>
      </dsp:txXfrm>
    </dsp:sp>
    <dsp:sp modelId="{4621ABEA-2E2E-41CD-ABF6-5BB2B3C2AF88}">
      <dsp:nvSpPr>
        <dsp:cNvPr id="0" name=""/>
        <dsp:cNvSpPr/>
      </dsp:nvSpPr>
      <dsp:spPr>
        <a:xfrm>
          <a:off x="1328" y="3117288"/>
          <a:ext cx="2695310" cy="134765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блокирует доступ</a:t>
          </a:r>
        </a:p>
      </dsp:txBody>
      <dsp:txXfrm>
        <a:off x="67115" y="3183075"/>
        <a:ext cx="2563736" cy="1216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71A92-772A-4BB9-BF58-CA926A428A4F}">
      <dsp:nvSpPr>
        <dsp:cNvPr id="0" name=""/>
        <dsp:cNvSpPr/>
      </dsp:nvSpPr>
      <dsp:spPr>
        <a:xfrm>
          <a:off x="1020344" y="-88673"/>
          <a:ext cx="4351644" cy="4351644"/>
        </a:xfrm>
        <a:prstGeom prst="circularArrow">
          <a:avLst>
            <a:gd name="adj1" fmla="val 4668"/>
            <a:gd name="adj2" fmla="val 272909"/>
            <a:gd name="adj3" fmla="val 12975910"/>
            <a:gd name="adj4" fmla="val 17933084"/>
            <a:gd name="adj5" fmla="val 4847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40050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FE3C11-CA6D-4EFE-915B-FC6ED030CA3F}">
      <dsp:nvSpPr>
        <dsp:cNvPr id="0" name=""/>
        <dsp:cNvSpPr/>
      </dsp:nvSpPr>
      <dsp:spPr>
        <a:xfrm>
          <a:off x="1800964" y="470"/>
          <a:ext cx="2790403" cy="13952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устранил недостатки</a:t>
          </a:r>
        </a:p>
      </dsp:txBody>
      <dsp:txXfrm>
        <a:off x="1869072" y="68578"/>
        <a:ext cx="2654187" cy="1258985"/>
      </dsp:txXfrm>
    </dsp:sp>
    <dsp:sp modelId="{44C08015-09F1-4BE6-892F-5750077212A7}">
      <dsp:nvSpPr>
        <dsp:cNvPr id="0" name=""/>
        <dsp:cNvSpPr/>
      </dsp:nvSpPr>
      <dsp:spPr>
        <a:xfrm>
          <a:off x="3363494" y="1563000"/>
          <a:ext cx="2790403" cy="1395201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отправил уведомление в ОИВ</a:t>
          </a:r>
        </a:p>
      </dsp:txBody>
      <dsp:txXfrm>
        <a:off x="3431602" y="1631108"/>
        <a:ext cx="2654187" cy="1258985"/>
      </dsp:txXfrm>
    </dsp:sp>
    <dsp:sp modelId="{5366898D-FABC-48A6-8E0E-6C3CBE8E51EC}">
      <dsp:nvSpPr>
        <dsp:cNvPr id="0" name=""/>
        <dsp:cNvSpPr/>
      </dsp:nvSpPr>
      <dsp:spPr>
        <a:xfrm>
          <a:off x="1800964" y="3125529"/>
          <a:ext cx="2790403" cy="1395201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ОИВ отправляет уведомление оператору связи о необходимости разблокировки</a:t>
          </a:r>
        </a:p>
      </dsp:txBody>
      <dsp:txXfrm>
        <a:off x="1869072" y="3193637"/>
        <a:ext cx="2654187" cy="1258985"/>
      </dsp:txXfrm>
    </dsp:sp>
    <dsp:sp modelId="{A2CE5001-5746-46B8-B35F-09C3531C5EE9}">
      <dsp:nvSpPr>
        <dsp:cNvPr id="0" name=""/>
        <dsp:cNvSpPr/>
      </dsp:nvSpPr>
      <dsp:spPr>
        <a:xfrm>
          <a:off x="238435" y="1563000"/>
          <a:ext cx="2790403" cy="139520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Оператор связи возобновляет доступ без или после проверки уведомлений из п.2</a:t>
          </a:r>
        </a:p>
      </dsp:txBody>
      <dsp:txXfrm>
        <a:off x="306543" y="1631108"/>
        <a:ext cx="2654187" cy="1258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9FEBDC-809B-EF54-2372-F33EC79321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E72739-765C-BFA8-7C42-5C6DF70D3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F72105-C0E9-D7CF-6B7A-959F670D8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D8E014-8F1C-785B-43CF-6ED0D957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E8F4D0-979D-168B-9099-3C2B24A3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7738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47C682-E954-FE45-1D27-5686DA027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C1A2A00-4813-43D2-BABB-46B3B99E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762C17-B1D5-F749-91D7-C9A1C035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28FFC9-9AB6-267B-87E0-4865F3BB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5777A6-4C36-2165-98E9-83889DC3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90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FA35FBF-248C-CBEE-2EAE-FFE2ADCEFA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E1AA10-8A54-9461-CA7B-BA040D6E2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A7DE5C-C813-04D0-92F8-21B9130AC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AF912-1D93-CA50-6ADA-D0E815CCA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DB242C-A9FF-236A-AE57-3999ADEA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278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550A99-10FD-88F3-0A6D-29D13CC1E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D68843-6290-AB60-6612-9BC334A83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780EBE-4AC5-DAD6-6BD5-B5A395C5F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9F600F-9331-3F82-F2F9-CA75D216A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23D678-802B-7AF4-6EDC-AB4D5C66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9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EAFD69-DB5F-67BE-DF76-F76F3359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A14726-3122-8E00-FBA3-DFF6ADCBB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96FD32-37EA-A4C7-7692-34150A167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7B4F03-F87D-B3BF-803C-9E6A49C55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35692C-650C-6D67-9175-EC35283F3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34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AED8D-9B8B-2D0D-C1B5-04866D7CB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A86D99-02C2-0D1A-3F15-673B1C582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EF68E5C-01A5-36CF-6A96-4F9FEA75B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D75EF1-9B0B-928A-A379-702B7B95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EC84A6-76F6-6A72-286E-28D8555FA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310EEB-3E7C-9B17-9CFF-47D640EB3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479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E56D53-5384-E192-CD25-03C9F72B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9AAB04-0EB3-9B53-8458-A6BF9211A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B1EDBD-6307-2144-583C-24747558B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5231D8-9BA2-E13A-6D11-3E1CDA13D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548F64-F1F9-D9DB-D51E-A8E28E94BD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5D6AEC-076D-F816-A5C6-8181D6BB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F0909D2-67E3-C0FC-A8F7-98A026D37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223F42-F56D-17E4-9BF7-C0AB4156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884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EBE7B-F467-A1CC-6EE8-6B2A02821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A80C56-A037-B0C5-E505-A413A5FF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16DEBE-FE8D-29CE-ED60-55AA4037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662959D-0D0D-4C76-BA44-0106ED610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84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39E317-0088-8228-D756-E5F01F78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73A48E-D011-7B3F-4AA8-8509479D3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E8D26F-BC9A-7E7C-9AEA-D32AC41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574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A719F1-0771-F213-89B2-64A81959C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488B71-A116-93B8-65C5-9EC0DED79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9AB144-3768-1786-A4D4-2D3ECB64E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E8BB93-22B2-1A26-1957-3C794AF4F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82388E-5ED4-85AF-F11F-AF94335C2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8D634D-9983-C65B-761F-35EB4876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054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D8908-8DB8-E7C2-80F5-ED2CBA5C0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037D064-2F0A-3C00-6087-5872F3415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7201ED9-93A7-867B-7392-136C2C68F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357330-FD7D-0547-8BAD-7653D7896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5060A1-0D74-8E26-BA01-377DE3E9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FF5706-051D-3A3A-8124-84EFDEA5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309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F0740A-321A-B8D3-ADCD-F6A05436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4D70ED-6A39-5ED6-3A55-680822B43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28F01-E573-21DC-191B-E58F62047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EDA03-F3CF-4135-84DB-472196A3FB2F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043947-3E3D-DE40-22D1-FAEC43BC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886E1E-BE65-F378-236C-B583C2C6E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302C2-1483-4CFA-81B0-A4D2E3C3C1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8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nsultant.ru/document/cons_doc_LAW_500166/1a807328c80a540bd0bb724927d6e774595431dc/#dst315" TargetMode="External"/><Relationship Id="rId2" Type="http://schemas.openxmlformats.org/officeDocument/2006/relationships/hyperlink" Target="https://www.consultant.ru/document/cons_doc_LAW_283469/8a29bba337fbb80020857346f61fa6ee78049091/#dst100008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consultant.ru/document/cons_doc_LAW_500166/1a807328c80a540bd0bb724927d6e774595431dc/#dst316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sultant.ru/document/cons_doc_LAW_285184/1b69934b8fc8fbfd50e669d032799598fd44748e/#dst100076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BDD04-96EE-CBD9-E3E9-D0C1FE61A3FB}"/>
              </a:ext>
            </a:extLst>
          </p:cNvPr>
          <p:cNvSpPr txBox="1"/>
          <p:nvPr/>
        </p:nvSpPr>
        <p:spPr>
          <a:xfrm>
            <a:off x="897465" y="1935139"/>
            <a:ext cx="1088813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Федеральный закон от 27.07.2006 N 149-ФЗ (ред. от 24.06.2025) "Об информации, информационных технологиях и о защите информации" (с изм. и доп., вступ. в силу с 01.09.2025)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Статья 10.2-2. Особенности предоставления информации с применением рекомендательных технологий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D5B54-F2EF-AA70-4416-57C3EB83AAED}"/>
              </a:ext>
            </a:extLst>
          </p:cNvPr>
          <p:cNvSpPr txBox="1"/>
          <p:nvPr/>
        </p:nvSpPr>
        <p:spPr>
          <a:xfrm>
            <a:off x="2901949" y="276811"/>
            <a:ext cx="63881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науки и высшего образования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Российской Федерации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78059-92BD-86C0-69C3-460BA94752B6}"/>
              </a:ext>
            </a:extLst>
          </p:cNvPr>
          <p:cNvSpPr txBox="1"/>
          <p:nvPr/>
        </p:nvSpPr>
        <p:spPr>
          <a:xfrm>
            <a:off x="1443566" y="456667"/>
            <a:ext cx="97959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dirty="0"/>
          </a:p>
          <a:p>
            <a:pPr algn="ctr"/>
            <a:r>
              <a:rPr lang="ru-RU" dirty="0"/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 Высшего Образования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Национальный ядерный университет «МИФИ»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8C5D-92A2-61BE-5554-019FC3649326}"/>
              </a:ext>
            </a:extLst>
          </p:cNvPr>
          <p:cNvSpPr txBox="1"/>
          <p:nvPr/>
        </p:nvSpPr>
        <p:spPr>
          <a:xfrm>
            <a:off x="7385048" y="4085995"/>
            <a:ext cx="39624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Кафедра: «Финансовый мониторинг»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11301-E9B5-A364-3815-BD08C080548C}"/>
              </a:ext>
            </a:extLst>
          </p:cNvPr>
          <p:cNvSpPr txBox="1"/>
          <p:nvPr/>
        </p:nvSpPr>
        <p:spPr>
          <a:xfrm>
            <a:off x="7385048" y="4759524"/>
            <a:ext cx="39624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Монастырский М.О.</a:t>
            </a:r>
          </a:p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 С21-703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201205-2B85-3784-215E-970076E0F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08" y="3761600"/>
            <a:ext cx="3292525" cy="2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5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E5B16-7CDD-FD20-5DAE-40A75E8D4E80}"/>
              </a:ext>
            </a:extLst>
          </p:cNvPr>
          <p:cNvSpPr txBox="1"/>
          <p:nvPr/>
        </p:nvSpPr>
        <p:spPr>
          <a:xfrm>
            <a:off x="905934" y="289679"/>
            <a:ext cx="10684933" cy="31393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Владельцам информационно-телекоммуникационных сетей, информационных ресурсов (сайт в сети "Интернет" и (или) страница сайта в сети "Интернет", информационная система, программа для электронных вычислительных машин), посредством которых обеспечивается доступ к информационным ресурсам, информационно-телекоммуникационным сетям, доступ к которым ограничен на территории Российской Федерации в соответствии с настоящим Федеральным законом (далее также - владелец программно-аппаратных средств доступа к информационным ресурсам, информационно-телекоммуникационным сетям, доступ к которым ограничен), запрещается предоставлять возможность использования на территории Российской Федерации принадлежащих им информационно-телекоммуникационных сетей и информационных ресурсов для получения доступа к информационным ресурсам, информационно-телекоммуникационным сетям, доступ к которым ограничен на территории Российской Федерации в соответствии с настоящим Федеральным законом.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7E4F68-3B18-0F7B-DB23-3BF90604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0966" y="3613454"/>
            <a:ext cx="2954867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38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1E542E-AD3E-34DF-6058-402253086484}"/>
              </a:ext>
            </a:extLst>
          </p:cNvPr>
          <p:cNvSpPr txBox="1"/>
          <p:nvPr/>
        </p:nvSpPr>
        <p:spPr>
          <a:xfrm>
            <a:off x="2874328" y="313266"/>
            <a:ext cx="793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Федерального органа исполнительной власти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B4D501-DEE8-07EC-9D1F-EE2D2F1696E7}"/>
              </a:ext>
            </a:extLst>
          </p:cNvPr>
          <p:cNvSpPr txBox="1"/>
          <p:nvPr/>
        </p:nvSpPr>
        <p:spPr>
          <a:xfrm>
            <a:off x="355600" y="1245193"/>
            <a:ext cx="1183640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осуществляет создание и эксплуатацию федеральной государственной информационной системы, содержащей перечень информационных ресурсов, информационно-телекоммуникационных сетей, доступ к которым ограничен на территории Российской Федерации в соответствии с настоящим Федеральным законом (далее - федеральная государственная информационная система информационных ресурсов информационно-телекоммуникационных сетей, доступ к которым ограничен);</a:t>
            </a:r>
          </a:p>
          <a:p>
            <a:pPr marL="342900" indent="-342900" algn="l">
              <a:buAutoNum type="arabicParenR"/>
            </a:pPr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l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в </a:t>
            </a:r>
            <a:r>
              <a:rPr lang="ru-RU" sz="1400" b="0" i="0" u="sng" dirty="0">
                <a:solidFill>
                  <a:srgbClr val="1A0DA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порядке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установленном Правительством Российской Федерации, взаимодействует с федеральными органами исполнительной власти, осуществляющими оперативно-разыскную деятельность или обеспечение безопасности Российской Федерации, в целях получения информации о программно-аппаратных средствах доступа к информационным ресурсам, информационно-телекоммуникационным сетям, доступ к которым ограничен;</a:t>
            </a:r>
          </a:p>
          <a:p>
            <a:pPr indent="342900" algn="l"/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l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на основании обращения федерального органа исполнительной власти, осуществляющего оперативно-разыскную деятельность или обеспечение безопасности Российской Федерации, определяет провайдера хостинга или иное лицо, обеспечивающее размещение в сети "Интернет" программно-аппаратных средств доступа к информационным ресурсам, информационно-телекоммуникационным сетям, доступ к которым ограничен;</a:t>
            </a:r>
          </a:p>
          <a:p>
            <a:pPr indent="342900" algn="l"/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l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направляет провайдеру хостинга или иному указанному в </a:t>
            </a:r>
            <a:r>
              <a:rPr lang="ru-RU" sz="1400" b="0" i="0" u="sng" dirty="0">
                <a:solidFill>
                  <a:srgbClr val="1A0DA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пункте 3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настоящей части лицу уведомление в электронном виде на русском и английском языках о необходимости предоставления данных, позволяющих идентифицировать владельца программно-аппаратных средств доступа к информационным ресурсам, информационно-телекоммуникационным сетям, доступ к которым ограничен, или о необходимости уведомления владельца программно-аппаратных средств доступа к информационным ресурсам, информационно-телекоммуникационным сетям, доступ к которым ограничен, о необходимости размещения указанных данных на сайте в сети "Интернет" такого владельца;</a:t>
            </a:r>
          </a:p>
          <a:p>
            <a:pPr indent="342900" algn="l"/>
            <a:endParaRPr lang="ru-RU" sz="1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342900" algn="l"/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фиксирует дату и время направления указанного в </a:t>
            </a:r>
            <a:r>
              <a:rPr lang="ru-RU" sz="1400" b="0" i="0" u="sng" dirty="0">
                <a:solidFill>
                  <a:srgbClr val="1A0DAB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пункте 4</a:t>
            </a:r>
            <a:r>
              <a:rPr lang="ru-RU" sz="1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настоящей части уведомления в федеральной государственной информационной системе информационных ресурсов, информационно-телекоммуникационных сетей, доступ к которым ограничен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89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CEB709AF-2801-F276-717F-C5260EC97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03398"/>
              </p:ext>
            </p:extLst>
          </p:nvPr>
        </p:nvGraphicFramePr>
        <p:xfrm>
          <a:off x="1524000" y="1024467"/>
          <a:ext cx="9144000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185365842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7840702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СРОК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2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Провайдер хостинга или иное лицо обязаны предоставить сведения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течении 3 дней со дня уведомления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8562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ФОИВ рассылает требования о необходимости подключиться к 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 течении 3 дней со дня идентификации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1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Провайдер хостинга или иное лицо обязаны подключиться к ГИС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течении 30 дней со дня направления требования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0250286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поисковой системы обязан подключиться к ГИС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течении 30 дней со дня направления требования</a:t>
                      </a:r>
                    </a:p>
                    <a:p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804485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Оператор поисковой системы обязан прекратить выдачу заблокированной информации по запросу пользователя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 течении 3 рабочих дней со дня получения доступа к ГИС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9488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B4CBA36-9A48-77EA-FD6E-0C5F5E70396B}"/>
              </a:ext>
            </a:extLst>
          </p:cNvPr>
          <p:cNvSpPr txBox="1"/>
          <p:nvPr/>
        </p:nvSpPr>
        <p:spPr>
          <a:xfrm>
            <a:off x="4501749" y="340379"/>
            <a:ext cx="31885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на учет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B960C-7562-4B57-F811-F87404E29641}"/>
              </a:ext>
            </a:extLst>
          </p:cNvPr>
          <p:cNvSpPr txBox="1"/>
          <p:nvPr/>
        </p:nvSpPr>
        <p:spPr>
          <a:xfrm>
            <a:off x="2929908" y="5831841"/>
            <a:ext cx="6332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ФОИВ сам определяет порядок взаимодействия с оператором </a:t>
            </a:r>
          </a:p>
        </p:txBody>
      </p:sp>
    </p:spTree>
    <p:extLst>
      <p:ext uri="{BB962C8B-B14F-4D97-AF65-F5344CB8AC3E}">
        <p14:creationId xmlns:p14="http://schemas.microsoft.com/office/powerpoint/2010/main" val="388869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F47FE6-8386-43A7-F2FF-EAC6F817DA3E}"/>
              </a:ext>
            </a:extLst>
          </p:cNvPr>
          <p:cNvSpPr txBox="1"/>
          <p:nvPr/>
        </p:nvSpPr>
        <p:spPr>
          <a:xfrm>
            <a:off x="4172364" y="448734"/>
            <a:ext cx="3847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Обязанности оператора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D422B4-152B-651C-B2D1-6D4286F8EBDD}"/>
              </a:ext>
            </a:extLst>
          </p:cNvPr>
          <p:cNvSpPr txBox="1"/>
          <p:nvPr/>
        </p:nvSpPr>
        <p:spPr>
          <a:xfrm>
            <a:off x="325966" y="1560479"/>
            <a:ext cx="115400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arenR"/>
            </a:pP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в течение трех рабочих дней после предоставления ему доступа к федеральной государственной информационной системе информационных ресурсов, информационно-телекоммуникационных сетей, доступ к которым ограничен, обеспечить соблюдение запрета предоставлять возможность использования на территории Российской Федерации программно-аппаратных средств доступа к информационным ресурсам, информационно-телекоммуникационным сетям, доступ к которым ограничен, для получения доступа к информационным ресурсам, информационно-телекоммуникационным сетям, доступ к которым ограничен на территории Российской Федерации в соответствии с настоящим Федеральным законом;</a:t>
            </a:r>
          </a:p>
          <a:p>
            <a:pPr marL="342900" indent="-342900" algn="l">
              <a:buAutoNum type="arabicParenR"/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342900" indent="-342900" algn="l">
              <a:buAutoNum type="arabicParenR"/>
            </a:pPr>
            <a:endParaRPr lang="ru-RU" b="0" i="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342900" algn="l"/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 соблюдать установленный федеральным органом исполнительной власти, осуществляющим функции по контролю и надзору в сфере средств массовой информации, массовых коммуникаций, информационных технологий и связи, </a:t>
            </a:r>
            <a:r>
              <a:rPr lang="ru-RU" b="0" i="0" u="sng" dirty="0">
                <a:solidFill>
                  <a:srgbClr val="1A0DAB"/>
                </a:solidFill>
                <a:effectLst/>
                <a:latin typeface="Times New Roman" panose="02020603050405020304" pitchFamily="18" charset="0"/>
                <a:hlinkClick r:id="rId2"/>
              </a:rPr>
              <a:t>режим</a:t>
            </a:r>
            <a:r>
              <a:rPr lang="ru-R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обработки и использования информации, размещенной в федеральной государственной информационной системе информационных ресурсов, информационно-телекоммуникационных сетей, доступ к которым ограничен.</a:t>
            </a:r>
          </a:p>
        </p:txBody>
      </p:sp>
    </p:spTree>
    <p:extLst>
      <p:ext uri="{BB962C8B-B14F-4D97-AF65-F5344CB8AC3E}">
        <p14:creationId xmlns:p14="http://schemas.microsoft.com/office/powerpoint/2010/main" val="2977481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Схема 1">
            <a:extLst>
              <a:ext uri="{FF2B5EF4-FFF2-40B4-BE49-F238E27FC236}">
                <a16:creationId xmlns:a16="http://schemas.microsoft.com/office/drawing/2014/main" id="{3E768C54-AD26-3645-C352-E559042635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688989"/>
              </p:ext>
            </p:extLst>
          </p:nvPr>
        </p:nvGraphicFramePr>
        <p:xfrm>
          <a:off x="262467" y="1689100"/>
          <a:ext cx="5655733" cy="502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41964DD1-5E14-AD79-0F47-A80983AD38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1001312"/>
              </p:ext>
            </p:extLst>
          </p:nvPr>
        </p:nvGraphicFramePr>
        <p:xfrm>
          <a:off x="5799667" y="1938866"/>
          <a:ext cx="6392333" cy="4521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7A79D4D-4596-B099-FB17-ED4567C5DC02}"/>
              </a:ext>
            </a:extLst>
          </p:cNvPr>
          <p:cNvSpPr txBox="1"/>
          <p:nvPr/>
        </p:nvSpPr>
        <p:spPr>
          <a:xfrm>
            <a:off x="1253484" y="623332"/>
            <a:ext cx="36736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Блокировка</a:t>
            </a:r>
            <a:r>
              <a:rPr lang="ru-RU" sz="2800" dirty="0"/>
              <a:t>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оператора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7C0D8-8E36-F090-B94C-4ACB4D6CF7A7}"/>
              </a:ext>
            </a:extLst>
          </p:cNvPr>
          <p:cNvSpPr txBox="1"/>
          <p:nvPr/>
        </p:nvSpPr>
        <p:spPr>
          <a:xfrm>
            <a:off x="6908242" y="623332"/>
            <a:ext cx="41751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Разблокировка оператора</a:t>
            </a:r>
          </a:p>
        </p:txBody>
      </p:sp>
    </p:spTree>
    <p:extLst>
      <p:ext uri="{BB962C8B-B14F-4D97-AF65-F5344CB8AC3E}">
        <p14:creationId xmlns:p14="http://schemas.microsoft.com/office/powerpoint/2010/main" val="14424312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737</Words>
  <Application>Microsoft Office PowerPoint</Application>
  <PresentationFormat>Широкоэкранный</PresentationFormat>
  <Paragraphs>48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Наташа</dc:creator>
  <cp:lastModifiedBy>Наташа</cp:lastModifiedBy>
  <cp:revision>1</cp:revision>
  <dcterms:created xsi:type="dcterms:W3CDTF">2025-09-30T15:51:48Z</dcterms:created>
  <dcterms:modified xsi:type="dcterms:W3CDTF">2025-09-30T16:43:48Z</dcterms:modified>
</cp:coreProperties>
</file>