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8588"/>
  <p:notesSz cx="6858000" cy="9144000"/>
  <p:embeddedFontLst>
    <p:embeddedFont>
      <p:font typeface="Avenir" panose="02000503020000020003" pitchFamily="2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" pitchFamily="2" charset="77"/>
      <p:regular r:id="rId32"/>
      <p:bold r:id="rId33"/>
      <p:italic r:id="rId34"/>
      <p:boldItalic r:id="rId35"/>
    </p:embeddedFont>
    <p:embeddedFont>
      <p:font typeface="Poppins Light" panose="020B0604020202020204" pitchFamily="34" charset="0"/>
      <p:regular r:id="rId36"/>
      <p:bold r:id="rId37"/>
      <p:italic r:id="rId38"/>
      <p:boldItalic r:id="rId39"/>
    </p:embeddedFont>
    <p:embeddedFont>
      <p:font typeface="Poppins Medium" panose="020B0604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60">
          <p15:clr>
            <a:srgbClr val="A4A3A4"/>
          </p15:clr>
        </p15:guide>
        <p15:guide id="3" orient="horz" pos="4647">
          <p15:clr>
            <a:srgbClr val="A4A3A4"/>
          </p15:clr>
        </p15:guide>
        <p15:guide id="4" orient="horz" pos="5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1474E-3BA7-4CE2-A606-9E747BFDB9E4}">
  <a:tblStyle styleId="{C2E1474E-3BA7-4CE2-A606-9E747BFDB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824" y="224"/>
      </p:cViewPr>
      <p:guideLst>
        <p:guide orient="horz"/>
        <p:guide pos="5760"/>
        <p:guide orient="horz" pos="4647"/>
        <p:guide orient="horz" pos="5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c76d425bf_0_6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fc76d425b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c76d425bf_0_7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fc76d425b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e0af1b386_0_4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fe0af1b38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76d425bf_0_9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fc76d425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e0af1b386_0_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fe0af1b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e0af1b386_0_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fe0af1b3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e0af1b386_0_1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fe0af1b3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e0af1b386_0_1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fe0af1b3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e0af1b386_0_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1fe0af1b38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e0af1b386_0_3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1fe0af1b38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fe0af1b386_0_4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geeg</a:t>
            </a:r>
            <a:endParaRPr/>
          </a:p>
        </p:txBody>
      </p:sp>
      <p:sp>
        <p:nvSpPr>
          <p:cNvPr id="373" name="Google Shape;373;g1fe0af1b38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e0af1b386_0_5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1fe0af1b38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f9fc9a5f1_0_14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1ff9fc9a5f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51068239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05106823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510682395_0_17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051068239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c76d425bf_0_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fc76d425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c76d425bf_0_3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fc76d425b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c76d425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fc76d425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c76d425bf_0_5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fc76d425b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c76d425bf_0_5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fc76d425b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 Logo">
  <p:cSld name="DA Log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52600" y="4311369"/>
            <a:ext cx="9335118" cy="149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e Content 1 Row">
  <p:cSld name="Header 1 Line Content 1 Row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439863" y="2660650"/>
            <a:ext cx="15408275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e 1 Row + 2nd logo">
  <p:cSld name="Header 1 Line 1 Row + 2nd log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9000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1439863" y="2660650"/>
            <a:ext cx="15408275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12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12666620" y="1080002"/>
            <a:ext cx="1681162" cy="5659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e Content 2 Blocks">
  <p:cSld name="Header 1 Line Content 2 Block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439865" y="2660650"/>
            <a:ext cx="7494586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3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9353551" y="2660650"/>
            <a:ext cx="7494586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1 Line Content 3 Blocks">
  <p:cSld name="1_Header 1 Line Content 3 Block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439865" y="2660650"/>
            <a:ext cx="4859336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6713539" y="2660650"/>
            <a:ext cx="4857750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body" idx="3"/>
          </p:nvPr>
        </p:nvSpPr>
        <p:spPr>
          <a:xfrm>
            <a:off x="11990388" y="2660650"/>
            <a:ext cx="4857750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brand  1 Line 3 Blocks">
  <p:cSld name="Subbrand  1 Line 3 Block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439865" y="2660650"/>
            <a:ext cx="4859336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6713538" y="2660650"/>
            <a:ext cx="4859336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3"/>
          </p:nvPr>
        </p:nvSpPr>
        <p:spPr>
          <a:xfrm>
            <a:off x="11987211" y="2660650"/>
            <a:ext cx="4860927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1 Lin 2 Blocks">
  <p:cSld name="1_Header 1 Lin 2 Bloc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>
            <a:spLocks noGrp="1"/>
          </p:cNvSpPr>
          <p:nvPr>
            <p:ph type="pic" idx="2"/>
          </p:nvPr>
        </p:nvSpPr>
        <p:spPr>
          <a:xfrm>
            <a:off x="9353550" y="2660650"/>
            <a:ext cx="7494586" cy="62642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439863" y="2660403"/>
            <a:ext cx="7494587" cy="626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 Phone">
  <p:cSld name="Header 1 Lin Phon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5394325" y="2660650"/>
            <a:ext cx="7496175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9863" y="2655084"/>
            <a:ext cx="3059293" cy="637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>
            <a:spLocks noGrp="1"/>
          </p:cNvSpPr>
          <p:nvPr>
            <p:ph type="pic" idx="2"/>
          </p:nvPr>
        </p:nvSpPr>
        <p:spPr>
          <a:xfrm>
            <a:off x="1580744" y="2815176"/>
            <a:ext cx="2777247" cy="6050821"/>
          </a:xfrm>
          <a:prstGeom prst="roundRect">
            <a:avLst>
              <a:gd name="adj" fmla="val 11154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1 Lin Phone_Big">
  <p:cSld name="1_Header 1 Lin Phone_Big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5" name="Google Shape;12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610475" y="2660650"/>
            <a:ext cx="6596064" cy="626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l="26969" r="31545" b="18048"/>
          <a:stretch/>
        </p:blipFill>
        <p:spPr>
          <a:xfrm>
            <a:off x="-121444" y="2660399"/>
            <a:ext cx="7189789" cy="916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>
            <a:spLocks noGrp="1"/>
          </p:cNvSpPr>
          <p:nvPr>
            <p:ph type="pic" idx="2"/>
          </p:nvPr>
        </p:nvSpPr>
        <p:spPr>
          <a:xfrm>
            <a:off x="1642820" y="2890434"/>
            <a:ext cx="4579749" cy="89318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 Phone_Big">
  <p:cSld name="Header 1 Lin Phone_Big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9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1990389" y="2660399"/>
            <a:ext cx="4857750" cy="626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03256" y="2622236"/>
            <a:ext cx="11064685" cy="63616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7" name="Google Shape;137;p19"/>
          <p:cNvSpPr>
            <a:spLocks noGrp="1"/>
          </p:cNvSpPr>
          <p:nvPr>
            <p:ph type="pic" idx="2"/>
          </p:nvPr>
        </p:nvSpPr>
        <p:spPr>
          <a:xfrm>
            <a:off x="1482301" y="2706893"/>
            <a:ext cx="8885382" cy="583853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e 8 Blocks">
  <p:cSld name="Header 1 Line 8 Block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439863" y="5610578"/>
            <a:ext cx="3535767" cy="331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5394326" y="5610578"/>
            <a:ext cx="3535767" cy="331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9348790" y="5610578"/>
            <a:ext cx="3535767" cy="331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4"/>
          </p:nvPr>
        </p:nvSpPr>
        <p:spPr>
          <a:xfrm>
            <a:off x="13312372" y="5610578"/>
            <a:ext cx="3535766" cy="331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>
            <a:spLocks noGrp="1"/>
          </p:cNvSpPr>
          <p:nvPr>
            <p:ph type="pic" idx="5"/>
          </p:nvPr>
        </p:nvSpPr>
        <p:spPr>
          <a:xfrm>
            <a:off x="1439864" y="2660400"/>
            <a:ext cx="3535766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20"/>
          <p:cNvSpPr>
            <a:spLocks noGrp="1"/>
          </p:cNvSpPr>
          <p:nvPr>
            <p:ph type="pic" idx="6"/>
          </p:nvPr>
        </p:nvSpPr>
        <p:spPr>
          <a:xfrm>
            <a:off x="5394325" y="2660400"/>
            <a:ext cx="3535767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0" name="Google Shape;150;p20"/>
          <p:cNvSpPr>
            <a:spLocks noGrp="1"/>
          </p:cNvSpPr>
          <p:nvPr>
            <p:ph type="pic" idx="7"/>
          </p:nvPr>
        </p:nvSpPr>
        <p:spPr>
          <a:xfrm>
            <a:off x="9343078" y="2660400"/>
            <a:ext cx="3547422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1" name="Google Shape;151;p20"/>
          <p:cNvSpPr>
            <a:spLocks noGrp="1"/>
          </p:cNvSpPr>
          <p:nvPr>
            <p:ph type="pic" idx="8"/>
          </p:nvPr>
        </p:nvSpPr>
        <p:spPr>
          <a:xfrm>
            <a:off x="13303486" y="2660400"/>
            <a:ext cx="3544652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Line">
  <p:cSld name="Title Slide 1 Lin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375424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069245" y="7147394"/>
            <a:ext cx="3484278" cy="17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York 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London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UK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Munich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Germany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Zug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Switzerland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5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5520" y="3019926"/>
            <a:ext cx="3912791" cy="627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4081463" y="5085288"/>
            <a:ext cx="1312862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+ Number Yellow">
  <p:cSld name="Section + Number Yellow">
    <p:bg>
      <p:bgPr>
        <a:solidFill>
          <a:schemeClr val="accent5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081463" y="4172430"/>
            <a:ext cx="12730457" cy="302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oppins"/>
              <a:buNone/>
              <a:defRPr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-1078033" y="3258282"/>
            <a:ext cx="5241680" cy="529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0"/>
              <a:buFont typeface="Poppins"/>
              <a:buNone/>
              <a:defRPr sz="34000" b="0" i="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Yellow">
  <p:cSld name="Section Yellow">
    <p:bg>
      <p:bgPr>
        <a:solidFill>
          <a:schemeClr val="accent5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4081463" y="4172492"/>
            <a:ext cx="12730457" cy="302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oppins"/>
              <a:buNone/>
              <a:defRPr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+ Number Green">
  <p:cSld name="Section + Number Green">
    <p:bg>
      <p:bgPr>
        <a:solidFill>
          <a:schemeClr val="accen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081463" y="4172492"/>
            <a:ext cx="12730457" cy="302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oppins"/>
              <a:buNone/>
              <a:defRPr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-1078033" y="3258282"/>
            <a:ext cx="5159496" cy="529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0"/>
              <a:buFont typeface="Poppins"/>
              <a:buNone/>
              <a:defRPr sz="34000" b="0" i="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accen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081463" y="4172492"/>
            <a:ext cx="12730457" cy="302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oppins"/>
              <a:buNone/>
              <a:defRPr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 Lines Content 1 Block">
  <p:cSld name="Header 2 Lines Content 1 Bloc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1439863" y="3255821"/>
            <a:ext cx="15408275" cy="566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8" name="Google Shape;168;p25"/>
          <p:cNvCxnSpPr/>
          <p:nvPr/>
        </p:nvCxnSpPr>
        <p:spPr>
          <a:xfrm>
            <a:off x="1439863" y="2698292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 Lines Content 2 Blocks">
  <p:cSld name="Header 2 Lines Content 2 Bloc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1439864" y="3255821"/>
            <a:ext cx="7494586" cy="566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439863" y="2698292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26"/>
          <p:cNvSpPr txBox="1">
            <a:spLocks noGrp="1"/>
          </p:cNvSpPr>
          <p:nvPr>
            <p:ph type="body" idx="2"/>
          </p:nvPr>
        </p:nvSpPr>
        <p:spPr>
          <a:xfrm>
            <a:off x="9353551" y="3255821"/>
            <a:ext cx="7494588" cy="566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 Lines Content 3 Blocks">
  <p:cSld name="Header 2 Lines Content 3 Bloc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439864" y="3255821"/>
            <a:ext cx="4859336" cy="566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27"/>
          <p:cNvCxnSpPr/>
          <p:nvPr/>
        </p:nvCxnSpPr>
        <p:spPr>
          <a:xfrm>
            <a:off x="1439863" y="2698292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27"/>
          <p:cNvSpPr txBox="1">
            <a:spLocks noGrp="1"/>
          </p:cNvSpPr>
          <p:nvPr>
            <p:ph type="body" idx="2"/>
          </p:nvPr>
        </p:nvSpPr>
        <p:spPr>
          <a:xfrm>
            <a:off x="11990388" y="3255821"/>
            <a:ext cx="4857750" cy="566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3"/>
          </p:nvPr>
        </p:nvSpPr>
        <p:spPr>
          <a:xfrm>
            <a:off x="6713538" y="3255821"/>
            <a:ext cx="4857751" cy="566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 Lines 2 Blocks">
  <p:cSld name="Header 2 Lines 2 Block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1439863" y="2698292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8"/>
          <p:cNvSpPr>
            <a:spLocks noGrp="1"/>
          </p:cNvSpPr>
          <p:nvPr>
            <p:ph type="pic" idx="2"/>
          </p:nvPr>
        </p:nvSpPr>
        <p:spPr>
          <a:xfrm>
            <a:off x="9353550" y="3223213"/>
            <a:ext cx="7494586" cy="57017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1439863" y="3255821"/>
            <a:ext cx="7494587" cy="566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with logo">
  <p:cSld name="Empty slide with logo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 slide">
  <p:cSld name="1_Empty sl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e  + 2nd logo below">
  <p:cSld name="Header 1 Line  + 2nd logo below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9000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39863" y="2660650"/>
            <a:ext cx="15408275" cy="62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1439863" y="1980000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4"/>
          <p:cNvSpPr>
            <a:spLocks noGrp="1"/>
          </p:cNvSpPr>
          <p:nvPr>
            <p:ph type="pic" idx="2"/>
          </p:nvPr>
        </p:nvSpPr>
        <p:spPr>
          <a:xfrm>
            <a:off x="14692139" y="2098981"/>
            <a:ext cx="2155998" cy="5659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2 Lines 8 Blocks">
  <p:cSld name="1_Header 2 Lines 8 Block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25" cy="8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95401" y="1300133"/>
            <a:ext cx="2155998" cy="3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ftr" idx="11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9" name="Google Shape;209;p32"/>
          <p:cNvCxnSpPr/>
          <p:nvPr/>
        </p:nvCxnSpPr>
        <p:spPr>
          <a:xfrm>
            <a:off x="1439863" y="2698292"/>
            <a:ext cx="1320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1439863" y="6208295"/>
            <a:ext cx="3538537" cy="271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2"/>
          </p:nvPr>
        </p:nvSpPr>
        <p:spPr>
          <a:xfrm>
            <a:off x="5394325" y="6208295"/>
            <a:ext cx="3540126" cy="271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3"/>
          </p:nvPr>
        </p:nvSpPr>
        <p:spPr>
          <a:xfrm>
            <a:off x="9353549" y="6208295"/>
            <a:ext cx="3536951" cy="271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4"/>
          </p:nvPr>
        </p:nvSpPr>
        <p:spPr>
          <a:xfrm>
            <a:off x="13327064" y="6208295"/>
            <a:ext cx="3521073" cy="271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2"/>
          <p:cNvSpPr>
            <a:spLocks noGrp="1"/>
          </p:cNvSpPr>
          <p:nvPr>
            <p:ph type="pic" idx="5"/>
          </p:nvPr>
        </p:nvSpPr>
        <p:spPr>
          <a:xfrm>
            <a:off x="1439863" y="3254400"/>
            <a:ext cx="3538537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32"/>
          <p:cNvSpPr>
            <a:spLocks noGrp="1"/>
          </p:cNvSpPr>
          <p:nvPr>
            <p:ph type="pic" idx="6"/>
          </p:nvPr>
        </p:nvSpPr>
        <p:spPr>
          <a:xfrm>
            <a:off x="5394325" y="3254400"/>
            <a:ext cx="3540125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6" name="Google Shape;216;p32"/>
          <p:cNvSpPr>
            <a:spLocks noGrp="1"/>
          </p:cNvSpPr>
          <p:nvPr>
            <p:ph type="pic" idx="7"/>
          </p:nvPr>
        </p:nvSpPr>
        <p:spPr>
          <a:xfrm>
            <a:off x="9353550" y="3254400"/>
            <a:ext cx="3536950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7" name="Google Shape;217;p32"/>
          <p:cNvSpPr>
            <a:spLocks noGrp="1"/>
          </p:cNvSpPr>
          <p:nvPr>
            <p:ph type="pic" idx="8"/>
          </p:nvPr>
        </p:nvSpPr>
        <p:spPr>
          <a:xfrm>
            <a:off x="13309600" y="3254400"/>
            <a:ext cx="3538538" cy="26146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 Image">
  <p:cSld name="FullScreen Imag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>
            <a:spLocks noGrp="1"/>
          </p:cNvSpPr>
          <p:nvPr>
            <p:ph type="pic" idx="2"/>
          </p:nvPr>
        </p:nvSpPr>
        <p:spPr>
          <a:xfrm>
            <a:off x="0" y="1"/>
            <a:ext cx="18288000" cy="10288587"/>
          </a:xfrm>
          <a:prstGeom prst="rect">
            <a:avLst/>
          </a:prstGeom>
          <a:solidFill>
            <a:srgbClr val="EAEAEA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Yelloy">
  <p:cSld name="Thank You Slide Yelloy">
    <p:bg>
      <p:bgPr>
        <a:solidFill>
          <a:schemeClr val="accent5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4081463" y="4172492"/>
            <a:ext cx="12730457" cy="185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oppins"/>
              <a:buNone/>
              <a:defRPr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4081464" y="6501161"/>
            <a:ext cx="7510462" cy="242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Green">
  <p:cSld name="Thank You Slide Green">
    <p:bg>
      <p:bgPr>
        <a:solidFill>
          <a:schemeClr val="accen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4081463" y="4172492"/>
            <a:ext cx="12730457" cy="185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oppins"/>
              <a:buNone/>
              <a:defRPr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4081464" y="6501161"/>
            <a:ext cx="7510462" cy="242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marL="1371600" lvl="2" indent="-37147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e Content 2 Rows">
  <p:cSld name="Header 1 Line Content 2 Row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1476081" y="1147821"/>
            <a:ext cx="11846413" cy="84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1476078" y="1997747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26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30401" y="1359125"/>
            <a:ext cx="2177511" cy="3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14822904" y="9104312"/>
            <a:ext cx="2025233" cy="50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ftr" idx="11"/>
          </p:nvPr>
        </p:nvSpPr>
        <p:spPr>
          <a:xfrm>
            <a:off x="1439863" y="9047162"/>
            <a:ext cx="6156325" cy="56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 Line Big Photo">
  <p:cSld name="Header 1 Line Big Photo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1476079" y="1147820"/>
            <a:ext cx="118464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1"/>
              <a:buFont typeface="Poppins Ligh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7"/>
          <p:cNvSpPr>
            <a:spLocks noGrp="1"/>
          </p:cNvSpPr>
          <p:nvPr>
            <p:ph type="pic" idx="2"/>
          </p:nvPr>
        </p:nvSpPr>
        <p:spPr>
          <a:xfrm>
            <a:off x="1482709" y="2617917"/>
            <a:ext cx="15327000" cy="6413700"/>
          </a:xfrm>
          <a:prstGeom prst="rect">
            <a:avLst/>
          </a:prstGeom>
          <a:solidFill>
            <a:srgbClr val="EAEAEA"/>
          </a:solidFill>
          <a:ln>
            <a:noFill/>
          </a:ln>
        </p:spPr>
      </p:sp>
      <p:sp>
        <p:nvSpPr>
          <p:cNvPr id="235" name="Google Shape;235;p37"/>
          <p:cNvSpPr/>
          <p:nvPr/>
        </p:nvSpPr>
        <p:spPr>
          <a:xfrm>
            <a:off x="1476078" y="1997746"/>
            <a:ext cx="131760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15497553" y="9031567"/>
            <a:ext cx="13137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30400" y="1359125"/>
            <a:ext cx="2177513" cy="3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Line + Partn logo">
  <p:cSld name="Title Slide 1 Line + Partn logo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375424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York 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London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UK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Munich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Germany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Zug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Switzerland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5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26973" y="3019926"/>
            <a:ext cx="3912791" cy="627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4081463" y="5085288"/>
            <a:ext cx="1312862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13357224" y="2922104"/>
            <a:ext cx="3490911" cy="8091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Title Slide 1 Line">
  <p:cSld name="Yellow Title Slide 1 Line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375424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York 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London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UK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Munich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Germany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Zug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Switzerland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5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8" name="Google Shape;38;p6"/>
          <p:cNvCxnSpPr/>
          <p:nvPr/>
        </p:nvCxnSpPr>
        <p:spPr>
          <a:xfrm>
            <a:off x="4081463" y="5085288"/>
            <a:ext cx="131286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5309" y="3015033"/>
            <a:ext cx="3906000" cy="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Title Slide 2 Lines">
  <p:cSld name="Yellow Title Slide 2 Lines">
    <p:bg>
      <p:bgPr>
        <a:solidFill>
          <a:schemeClr val="accent5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375424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York 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London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UK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Munich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Germany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Zug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Switzerland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5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5309" y="3015033"/>
            <a:ext cx="3906000" cy="62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7"/>
          <p:cNvCxnSpPr/>
          <p:nvPr/>
        </p:nvCxnSpPr>
        <p:spPr>
          <a:xfrm>
            <a:off x="4081463" y="5860540"/>
            <a:ext cx="131286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Lines">
  <p:cSld name="Title Slide 2 Lines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393847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York 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London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UK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Munich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Germany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Zug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Switzerland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5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26974" y="3019926"/>
            <a:ext cx="3912791" cy="627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8"/>
          <p:cNvCxnSpPr/>
          <p:nvPr/>
        </p:nvCxnSpPr>
        <p:spPr>
          <a:xfrm>
            <a:off x="4081463" y="5860540"/>
            <a:ext cx="1312862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Lines + Partn logo">
  <p:cSld name="Title Slide 2 Lines + Partn logo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410938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York 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London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UK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Munich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Germany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Zug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Switzerland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5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26973" y="3019926"/>
            <a:ext cx="3912791" cy="627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9"/>
          <p:cNvCxnSpPr/>
          <p:nvPr/>
        </p:nvCxnSpPr>
        <p:spPr>
          <a:xfrm>
            <a:off x="4081463" y="5860540"/>
            <a:ext cx="1312862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13357224" y="2922104"/>
            <a:ext cx="3490911" cy="8091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2 Lines + Partn logo">
  <p:cSld name="1_Title Slide 2 Lines + Partn logo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375424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York 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London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UK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Munich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Germany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5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Zug</a:t>
            </a:r>
            <a:r>
              <a:rPr lang="en-US" sz="2275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Switzerland</a:t>
            </a:r>
            <a:endParaRPr/>
          </a:p>
          <a:p>
            <a:pPr marL="0" marR="0" lvl="0" indent="0" algn="l" rtl="0">
              <a:lnSpc>
                <a:spcPct val="14167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75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26973" y="3019926"/>
            <a:ext cx="3912791" cy="627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0"/>
          <p:cNvCxnSpPr/>
          <p:nvPr/>
        </p:nvCxnSpPr>
        <p:spPr>
          <a:xfrm>
            <a:off x="4081463" y="5860540"/>
            <a:ext cx="1312862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13357224" y="2922104"/>
            <a:ext cx="3490911" cy="8091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40000" y="1080000"/>
            <a:ext cx="15408138" cy="158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  <a:defRPr sz="5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440000" y="9104312"/>
            <a:ext cx="10117136" cy="5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439864" y="2664000"/>
            <a:ext cx="15408138" cy="62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AutoNum type="arabicPeriod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B133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8">
          <p15:clr>
            <a:srgbClr val="F26B43"/>
          </p15:clr>
        </p15:guide>
        <p15:guide id="2" pos="907">
          <p15:clr>
            <a:srgbClr val="F26B43"/>
          </p15:clr>
        </p15:guide>
        <p15:guide id="3" orient="horz" pos="1676">
          <p15:clr>
            <a:srgbClr val="F26B43"/>
          </p15:clr>
        </p15:guide>
        <p15:guide id="4" orient="horz" pos="5735">
          <p15:clr>
            <a:srgbClr val="F26B43"/>
          </p15:clr>
        </p15:guide>
        <p15:guide id="5" orient="horz" pos="1245">
          <p15:clr>
            <a:srgbClr val="F26B43"/>
          </p15:clr>
        </p15:guide>
        <p15:guide id="6" pos="1474">
          <p15:clr>
            <a:srgbClr val="F26B43"/>
          </p15:clr>
        </p15:guide>
        <p15:guide id="7" pos="1739">
          <p15:clr>
            <a:srgbClr val="F26B43"/>
          </p15:clr>
        </p15:guide>
        <p15:guide id="8" pos="2302">
          <p15:clr>
            <a:srgbClr val="F26B43"/>
          </p15:clr>
        </p15:guide>
        <p15:guide id="9" pos="2571">
          <p15:clr>
            <a:srgbClr val="F26B43"/>
          </p15:clr>
        </p15:guide>
        <p15:guide id="10" pos="3136">
          <p15:clr>
            <a:srgbClr val="F26B43"/>
          </p15:clr>
        </p15:guide>
        <p15:guide id="11" pos="3398">
          <p15:clr>
            <a:srgbClr val="F26B43"/>
          </p15:clr>
        </p15:guide>
        <p15:guide id="12" pos="3968">
          <p15:clr>
            <a:srgbClr val="F26B43"/>
          </p15:clr>
        </p15:guide>
        <p15:guide id="13" pos="4229">
          <p15:clr>
            <a:srgbClr val="F26B43"/>
          </p15:clr>
        </p15:guide>
        <p15:guide id="14" pos="4794">
          <p15:clr>
            <a:srgbClr val="F26B43"/>
          </p15:clr>
        </p15:guide>
        <p15:guide id="15" pos="5065">
          <p15:clr>
            <a:srgbClr val="F26B43"/>
          </p15:clr>
        </p15:guide>
        <p15:guide id="16" pos="5628">
          <p15:clr>
            <a:srgbClr val="F26B43"/>
          </p15:clr>
        </p15:guide>
        <p15:guide id="17" pos="5892">
          <p15:clr>
            <a:srgbClr val="F26B43"/>
          </p15:clr>
        </p15:guide>
        <p15:guide id="18" pos="6457">
          <p15:clr>
            <a:srgbClr val="F26B43"/>
          </p15:clr>
        </p15:guide>
        <p15:guide id="19" pos="6721">
          <p15:clr>
            <a:srgbClr val="F26B43"/>
          </p15:clr>
        </p15:guide>
        <p15:guide id="20" pos="7291">
          <p15:clr>
            <a:srgbClr val="F26B43"/>
          </p15:clr>
        </p15:guide>
        <p15:guide id="21" pos="7553">
          <p15:clr>
            <a:srgbClr val="F26B43"/>
          </p15:clr>
        </p15:guide>
        <p15:guide id="22" pos="8120">
          <p15:clr>
            <a:srgbClr val="F26B43"/>
          </p15:clr>
        </p15:guide>
        <p15:guide id="23" pos="8384">
          <p15:clr>
            <a:srgbClr val="F26B43"/>
          </p15:clr>
        </p15:guide>
        <p15:guide id="24" pos="8949">
          <p15:clr>
            <a:srgbClr val="F26B43"/>
          </p15:clr>
        </p15:guide>
        <p15:guide id="25" pos="9220">
          <p15:clr>
            <a:srgbClr val="F26B43"/>
          </p15:clr>
        </p15:guide>
        <p15:guide id="26" pos="9783">
          <p15:clr>
            <a:srgbClr val="F26B43"/>
          </p15:clr>
        </p15:guide>
        <p15:guide id="27" pos="10046">
          <p15:clr>
            <a:srgbClr val="F26B43"/>
          </p15:clr>
        </p15:guide>
        <p15:guide id="28" orient="horz" pos="6053">
          <p15:clr>
            <a:srgbClr val="F26B43"/>
          </p15:clr>
        </p15:guide>
        <p15:guide id="29" pos="10613">
          <p15:clr>
            <a:srgbClr val="F26B43"/>
          </p15:clr>
        </p15:guide>
        <p15:guide id="30" orient="horz" pos="5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overview/why-cypres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cypress.io/api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cypress" TargetMode="External"/><Relationship Id="rId7" Type="http://schemas.openxmlformats.org/officeDocument/2006/relationships/hyperlink" Target="https://docs.cypress.io/guides/references/roadma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unity.cypress.io/events/#/list" TargetMode="External"/><Relationship Id="rId5" Type="http://schemas.openxmlformats.org/officeDocument/2006/relationships/hyperlink" Target="https://www.cypress.io/ambassadors/" TargetMode="External"/><Relationship Id="rId4" Type="http://schemas.openxmlformats.org/officeDocument/2006/relationships/hyperlink" Target="https://github.com/cypress-io/cypress/discussion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-EOsTo2l2x39e4JmSaWNRQ" TargetMode="External"/><Relationship Id="rId3" Type="http://schemas.openxmlformats.org/officeDocument/2006/relationships/hyperlink" Target="https://learn.cypress.io/" TargetMode="External"/><Relationship Id="rId7" Type="http://schemas.openxmlformats.org/officeDocument/2006/relationships/hyperlink" Target="https://docs.cypress.io/examples/recip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cypress.io/guides/overview/why-cypress" TargetMode="External"/><Relationship Id="rId5" Type="http://schemas.openxmlformats.org/officeDocument/2006/relationships/hyperlink" Target="https://learn.cypress.io/tutorials" TargetMode="External"/><Relationship Id="rId4" Type="http://schemas.openxmlformats.org/officeDocument/2006/relationships/hyperlink" Target="https://learn.cypress.io/real-world-examples" TargetMode="External"/><Relationship Id="rId9" Type="http://schemas.openxmlformats.org/officeDocument/2006/relationships/hyperlink" Target="https://www.cypress.io/blo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ypress.io/guides/tooling/visual-testing" TargetMode="External"/><Relationship Id="rId3" Type="http://schemas.openxmlformats.org/officeDocument/2006/relationships/hyperlink" Target="https://www.cypress.io/cloud/" TargetMode="External"/><Relationship Id="rId7" Type="http://schemas.openxmlformats.org/officeDocument/2006/relationships/hyperlink" Target="https://docs.cypress.io/guides/references/cypress-studi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cypress.io/guides/continuous-integration/introduction" TargetMode="External"/><Relationship Id="rId5" Type="http://schemas.openxmlformats.org/officeDocument/2006/relationships/hyperlink" Target="https://docs.cypress.io/plugins" TargetMode="External"/><Relationship Id="rId4" Type="http://schemas.openxmlformats.org/officeDocument/2006/relationships/hyperlink" Target="https://cloud.cypress.io/projects/7s5ok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references/trade-off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www.monfared.io/" TargetMode="External"/><Relationship Id="rId4" Type="http://schemas.openxmlformats.org/officeDocument/2006/relationships/hyperlink" Target="https://www.linkedin.com/in/mohammad-monfare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pres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GUI (Cypress App)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63" y="2660651"/>
            <a:ext cx="7229475" cy="6334125"/>
          </a:xfrm>
          <a:prstGeom prst="rect">
            <a:avLst/>
          </a:prstGeom>
          <a:noFill/>
          <a:ln>
            <a:noFill/>
          </a:ln>
          <a:effectLst>
            <a:outerShdw blurRad="185738" dist="66675" dir="5280000" algn="bl" rotWithShape="0">
              <a:srgbClr val="000000">
                <a:alpha val="44000"/>
              </a:srgbClr>
            </a:outerShdw>
          </a:effectLst>
        </p:spPr>
      </p:pic>
      <p:pic>
        <p:nvPicPr>
          <p:cNvPr id="307" name="Google Shape;307;p47"/>
          <p:cNvPicPr preferRelativeResize="0"/>
          <p:nvPr/>
        </p:nvPicPr>
        <p:blipFill rotWithShape="1">
          <a:blip r:embed="rId4">
            <a:alphaModFix/>
          </a:blip>
          <a:srcRect b="-10"/>
          <a:stretch/>
        </p:blipFill>
        <p:spPr>
          <a:xfrm>
            <a:off x="9032875" y="2660650"/>
            <a:ext cx="7715250" cy="6334126"/>
          </a:xfrm>
          <a:prstGeom prst="rect">
            <a:avLst/>
          </a:prstGeom>
          <a:noFill/>
          <a:ln>
            <a:noFill/>
          </a:ln>
          <a:effectLst>
            <a:outerShdw blurRad="185738" dist="66675" dir="5400000" algn="bl" rotWithShape="0">
              <a:srgbClr val="000000">
                <a:alpha val="44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GUI (Cypress Runner)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75" y="2371725"/>
            <a:ext cx="13001574" cy="70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Cypress dashboard (Cloud)</a:t>
            </a:r>
            <a:endParaRPr/>
          </a:p>
        </p:txBody>
      </p:sp>
      <p:sp>
        <p:nvSpPr>
          <p:cNvPr id="320" name="Google Shape;320;p49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00" y="2101400"/>
            <a:ext cx="14778525" cy="79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Debuggability</a:t>
            </a:r>
            <a:endParaRPr/>
          </a:p>
        </p:txBody>
      </p:sp>
      <p:sp>
        <p:nvSpPr>
          <p:cNvPr id="327" name="Google Shape;327;p50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28" name="Google Shape;328;p50"/>
          <p:cNvSpPr txBox="1">
            <a:spLocks noGrp="1"/>
          </p:cNvSpPr>
          <p:nvPr>
            <p:ph type="body" idx="1"/>
          </p:nvPr>
        </p:nvSpPr>
        <p:spPr>
          <a:xfrm>
            <a:off x="1566450" y="3702875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Time Travel </a:t>
            </a:r>
            <a:r>
              <a:rPr lang="en-US" sz="3500">
                <a:solidFill>
                  <a:srgbClr val="333332"/>
                </a:solidFill>
              </a:rPr>
              <a:t>: Getting Snapshot of all actions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Screenshots and Video Records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User has access to DevTools 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Pause and Play feature</a:t>
            </a:r>
            <a:endParaRPr sz="35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No more flaky tests!</a:t>
            </a:r>
            <a:endParaRPr/>
          </a:p>
        </p:txBody>
      </p:sp>
      <p:sp>
        <p:nvSpPr>
          <p:cNvPr id="334" name="Google Shape;334;p51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35" name="Google Shape;335;p51"/>
          <p:cNvSpPr txBox="1">
            <a:spLocks noGrp="1"/>
          </p:cNvSpPr>
          <p:nvPr>
            <p:ph type="body" idx="1"/>
          </p:nvPr>
        </p:nvSpPr>
        <p:spPr>
          <a:xfrm>
            <a:off x="1566450" y="3702875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Automatic wait for actions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Automatic assertions for actionability of elements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Flaky test detector in Cypress dashboard</a:t>
            </a:r>
            <a:endParaRPr sz="41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Programmatically Control</a:t>
            </a:r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1"/>
          </p:nvPr>
        </p:nvSpPr>
        <p:spPr>
          <a:xfrm>
            <a:off x="1599325" y="3012600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Session:</a:t>
            </a:r>
            <a:r>
              <a:rPr lang="en-US" sz="3500">
                <a:solidFill>
                  <a:srgbClr val="333332"/>
                </a:solidFill>
              </a:rPr>
              <a:t> Control local storage/cache/cookies | handle session and multi sessions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Stub: </a:t>
            </a:r>
            <a:r>
              <a:rPr lang="en-US" sz="3500">
                <a:solidFill>
                  <a:srgbClr val="333332"/>
                </a:solidFill>
              </a:rPr>
              <a:t>Verify and control the behavior of functions </a:t>
            </a:r>
            <a:endParaRPr sz="3500">
              <a:solidFill>
                <a:srgbClr val="000000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Clock: </a:t>
            </a:r>
            <a:r>
              <a:rPr lang="en-US" sz="3500">
                <a:solidFill>
                  <a:srgbClr val="333332"/>
                </a:solidFill>
              </a:rPr>
              <a:t>Control the application time (tick forward) 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Spy: </a:t>
            </a:r>
            <a:r>
              <a:rPr lang="en-US" sz="3500">
                <a:solidFill>
                  <a:srgbClr val="333332"/>
                </a:solidFill>
              </a:rPr>
              <a:t>Listen to function calls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Intercept:</a:t>
            </a:r>
            <a:r>
              <a:rPr lang="en-US" sz="3500">
                <a:solidFill>
                  <a:srgbClr val="333332"/>
                </a:solidFill>
              </a:rPr>
              <a:t> Mocking the and control the network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Login programmatically: </a:t>
            </a:r>
            <a:r>
              <a:rPr lang="en-US" sz="3500">
                <a:solidFill>
                  <a:srgbClr val="333332"/>
                </a:solidFill>
              </a:rPr>
              <a:t>Login using API and set storage 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 b="1">
                <a:solidFill>
                  <a:srgbClr val="333332"/>
                </a:solidFill>
              </a:rPr>
              <a:t>DOM Manipulation:</a:t>
            </a:r>
            <a:r>
              <a:rPr lang="en-US" sz="3500">
                <a:solidFill>
                  <a:srgbClr val="333332"/>
                </a:solidFill>
              </a:rPr>
              <a:t> Remove, add attributes / manipulate window and document objects/ run browser functions, etc.</a:t>
            </a:r>
            <a:endParaRPr sz="3500">
              <a:solidFill>
                <a:srgbClr val="333332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Robust Documentation</a:t>
            </a:r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9" name="Google Shape;349;p53"/>
          <p:cNvSpPr txBox="1">
            <a:spLocks noGrp="1"/>
          </p:cNvSpPr>
          <p:nvPr>
            <p:ph type="body" idx="1"/>
          </p:nvPr>
        </p:nvSpPr>
        <p:spPr>
          <a:xfrm>
            <a:off x="1566450" y="3702875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3"/>
              </a:rPr>
              <a:t>Complete guide for almost anything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4"/>
              </a:rPr>
              <a:t>API docs with multiple examples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Best practices / do's and don'ts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etc. </a:t>
            </a:r>
            <a:endParaRPr sz="41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4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>
            <a:spLocks noGrp="1"/>
          </p:cNvSpPr>
          <p:nvPr>
            <p:ph type="title"/>
          </p:nvPr>
        </p:nvSpPr>
        <p:spPr>
          <a:xfrm>
            <a:off x="1440000" y="1080000"/>
            <a:ext cx="129081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 sz="4300"/>
              <a:t>Big community backed by Cypress company</a:t>
            </a:r>
            <a:endParaRPr sz="4300"/>
          </a:p>
        </p:txBody>
      </p:sp>
      <p:sp>
        <p:nvSpPr>
          <p:cNvPr id="355" name="Google Shape;355;p54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56" name="Google Shape;356;p54"/>
          <p:cNvSpPr txBox="1">
            <a:spLocks noGrp="1"/>
          </p:cNvSpPr>
          <p:nvPr>
            <p:ph type="body" idx="1"/>
          </p:nvPr>
        </p:nvSpPr>
        <p:spPr>
          <a:xfrm>
            <a:off x="1566450" y="3702875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3"/>
              </a:rPr>
              <a:t>Discord server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4"/>
              </a:rPr>
              <a:t>GitHub Discussions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5"/>
              </a:rPr>
              <a:t>Ambassadors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6"/>
              </a:rPr>
              <a:t>Events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7"/>
              </a:rPr>
              <a:t>Roadmaps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etc. </a:t>
            </a:r>
            <a:endParaRPr sz="41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Different ways for learning</a:t>
            </a:r>
            <a:endParaRPr/>
          </a:p>
        </p:txBody>
      </p:sp>
      <p:sp>
        <p:nvSpPr>
          <p:cNvPr id="362" name="Google Shape;362;p55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63" name="Google Shape;363;p55"/>
          <p:cNvSpPr txBox="1">
            <a:spLocks noGrp="1"/>
          </p:cNvSpPr>
          <p:nvPr>
            <p:ph type="body" idx="1"/>
          </p:nvPr>
        </p:nvSpPr>
        <p:spPr>
          <a:xfrm>
            <a:off x="1517150" y="2940075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3"/>
              </a:rPr>
              <a:t>Learn center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4"/>
              </a:rPr>
              <a:t>Real World App with a lot of examples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5"/>
              </a:rPr>
              <a:t>Tutorials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6"/>
              </a:rPr>
              <a:t>Guides page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7"/>
              </a:rPr>
              <a:t>Example recipes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8"/>
              </a:rPr>
              <a:t>YouTube channel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9"/>
              </a:rPr>
              <a:t>Blog</a:t>
            </a:r>
            <a:endParaRPr sz="41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4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>
            <a:spLocks noGrp="1"/>
          </p:cNvSpPr>
          <p:nvPr>
            <p:ph type="title"/>
          </p:nvPr>
        </p:nvSpPr>
        <p:spPr>
          <a:xfrm>
            <a:off x="1440000" y="1080000"/>
            <a:ext cx="129081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More …</a:t>
            </a:r>
            <a:endParaRPr/>
          </a:p>
        </p:txBody>
      </p:sp>
      <p:sp>
        <p:nvSpPr>
          <p:cNvPr id="369" name="Google Shape;369;p56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70" name="Google Shape;370;p56"/>
          <p:cNvSpPr txBox="1">
            <a:spLocks noGrp="1"/>
          </p:cNvSpPr>
          <p:nvPr>
            <p:ph type="body" idx="1"/>
          </p:nvPr>
        </p:nvSpPr>
        <p:spPr>
          <a:xfrm>
            <a:off x="1533575" y="2940075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Real time reloads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3"/>
              </a:rPr>
              <a:t>Cypress dashboard</a:t>
            </a:r>
            <a:r>
              <a:rPr lang="en-US" sz="4100">
                <a:solidFill>
                  <a:srgbClr val="333332"/>
                </a:solidFill>
              </a:rPr>
              <a:t> (</a:t>
            </a:r>
            <a:r>
              <a:rPr lang="en-US" sz="4100" u="sng">
                <a:solidFill>
                  <a:schemeClr val="hlink"/>
                </a:solidFill>
                <a:hlinkClick r:id="rId4"/>
              </a:rPr>
              <a:t>Real Sample</a:t>
            </a:r>
            <a:r>
              <a:rPr lang="en-US" sz="4100">
                <a:solidFill>
                  <a:srgbClr val="333332"/>
                </a:solidFill>
              </a:rPr>
              <a:t>)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5"/>
              </a:rPr>
              <a:t>Plugins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Bundled with jQuery, Mocha, Chai, Sinon, etc.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6"/>
              </a:rPr>
              <a:t>Easily integrate with CI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7"/>
              </a:rPr>
              <a:t>Cypress studio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>
                <a:solidFill>
                  <a:srgbClr val="333332"/>
                </a:solidFill>
              </a:rPr>
              <a:t>Component testing</a:t>
            </a:r>
            <a:endParaRPr sz="4100">
              <a:solidFill>
                <a:srgbClr val="333332"/>
              </a:solidFill>
            </a:endParaRPr>
          </a:p>
          <a:p>
            <a:pPr marL="360000" lvl="0" indent="-442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4100"/>
              <a:buFont typeface="Avenir"/>
              <a:buChar char="•"/>
            </a:pPr>
            <a:r>
              <a:rPr lang="en-US" sz="4100" u="sng">
                <a:solidFill>
                  <a:schemeClr val="hlink"/>
                </a:solidFill>
                <a:hlinkClick r:id="rId8"/>
              </a:rPr>
              <a:t>Visual Testing</a:t>
            </a:r>
            <a:r>
              <a:rPr lang="en-US" sz="4100">
                <a:solidFill>
                  <a:srgbClr val="333332"/>
                </a:solidFill>
              </a:rPr>
              <a:t> (applitools, percy, happo, etc)</a:t>
            </a:r>
            <a:endParaRPr sz="41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4081463" y="4262939"/>
            <a:ext cx="11375424" cy="80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Introduction to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200" y="3844577"/>
            <a:ext cx="4076400" cy="164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>
            <a:spLocks noGrp="1"/>
          </p:cNvSpPr>
          <p:nvPr>
            <p:ph type="title"/>
          </p:nvPr>
        </p:nvSpPr>
        <p:spPr>
          <a:xfrm>
            <a:off x="1440000" y="1080000"/>
            <a:ext cx="129081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Cons and Trade-offs</a:t>
            </a:r>
            <a:endParaRPr/>
          </a:p>
        </p:txBody>
      </p:sp>
      <p:sp>
        <p:nvSpPr>
          <p:cNvPr id="376" name="Google Shape;376;p57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1"/>
          </p:nvPr>
        </p:nvSpPr>
        <p:spPr>
          <a:xfrm>
            <a:off x="1632200" y="2940075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2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800"/>
              <a:buFont typeface="Avenir"/>
              <a:buChar char="•"/>
            </a:pPr>
            <a:r>
              <a:rPr lang="en-US" sz="3800">
                <a:solidFill>
                  <a:srgbClr val="333332"/>
                </a:solidFill>
              </a:rPr>
              <a:t>Since it runs in the browser, it supports only JavaScript and TypeScript. It makes it a little bit harder to communicate with the backend - like your server or database.</a:t>
            </a:r>
            <a:endParaRPr sz="3800">
              <a:solidFill>
                <a:srgbClr val="333332"/>
              </a:solidFill>
            </a:endParaRPr>
          </a:p>
          <a:p>
            <a:pPr marL="360000" lvl="0" indent="-42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800"/>
              <a:buFont typeface="Avenir"/>
              <a:buChar char="•"/>
            </a:pPr>
            <a:r>
              <a:rPr lang="en-US" sz="3800">
                <a:solidFill>
                  <a:srgbClr val="333332"/>
                </a:solidFill>
              </a:rPr>
              <a:t>It doesn't support multiple Tabs and Windows.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2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800"/>
              <a:buFont typeface="Avenir"/>
              <a:buChar char="•"/>
            </a:pPr>
            <a:r>
              <a:rPr lang="en-US" sz="3800">
                <a:solidFill>
                  <a:srgbClr val="333332"/>
                </a:solidFill>
              </a:rPr>
              <a:t>You can't use Cypress to driver two browser instances like multiple sessions in selenium</a:t>
            </a:r>
            <a:endParaRPr sz="3800">
              <a:solidFill>
                <a:srgbClr val="333332"/>
              </a:solidFill>
            </a:endParaRPr>
          </a:p>
          <a:p>
            <a:pPr marL="360000" lvl="0" indent="-42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800"/>
              <a:buFont typeface="Avenir"/>
              <a:buChar char="•"/>
            </a:pPr>
            <a:r>
              <a:rPr lang="en-US" sz="3800">
                <a:solidFill>
                  <a:srgbClr val="333332"/>
                </a:solidFill>
              </a:rPr>
              <a:t>It doesn't support native mobile applications</a:t>
            </a:r>
            <a:endParaRPr sz="38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333332"/>
                </a:solidFill>
              </a:rPr>
              <a:t>&gt; </a:t>
            </a:r>
            <a:r>
              <a:rPr lang="en-US" sz="3800" i="1" u="sng">
                <a:solidFill>
                  <a:schemeClr val="hlink"/>
                </a:solidFill>
                <a:hlinkClick r:id="rId3"/>
              </a:rPr>
              <a:t>Read more about trade-offs </a:t>
            </a:r>
            <a:r>
              <a:rPr lang="en-US" sz="3800" u="sng">
                <a:solidFill>
                  <a:schemeClr val="hlink"/>
                </a:solidFill>
                <a:hlinkClick r:id="rId3"/>
              </a:rPr>
              <a:t> </a:t>
            </a:r>
            <a:endParaRPr sz="38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3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>
            <a:spLocks noGrp="1"/>
          </p:cNvSpPr>
          <p:nvPr>
            <p:ph type="title"/>
          </p:nvPr>
        </p:nvSpPr>
        <p:spPr>
          <a:xfrm>
            <a:off x="1440000" y="1080000"/>
            <a:ext cx="129081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Comparison Table</a:t>
            </a:r>
            <a:endParaRPr/>
          </a:p>
        </p:txBody>
      </p:sp>
      <p:graphicFrame>
        <p:nvGraphicFramePr>
          <p:cNvPr id="383" name="Google Shape;383;p58"/>
          <p:cNvGraphicFramePr/>
          <p:nvPr/>
        </p:nvGraphicFramePr>
        <p:xfrm>
          <a:off x="952500" y="2315188"/>
          <a:ext cx="16383000" cy="7619580"/>
        </p:xfrm>
        <a:graphic>
          <a:graphicData uri="http://schemas.openxmlformats.org/drawingml/2006/table">
            <a:tbl>
              <a:tblPr>
                <a:noFill/>
                <a:tableStyleId>{C2E1474E-3BA7-4CE2-A606-9E747BFDB9E4}</a:tableStyleId>
              </a:tblPr>
              <a:tblGrid>
                <a:gridCol w="454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</a:t>
                      </a:r>
                      <a:endParaRPr sz="2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Selenium</a:t>
                      </a:r>
                      <a:endParaRPr sz="2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Playwright</a:t>
                      </a:r>
                      <a:endParaRPr sz="2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WebdriverIO</a:t>
                      </a:r>
                      <a:endParaRPr sz="2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Cypress</a:t>
                      </a:r>
                      <a:endParaRPr sz="2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Time Travel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reports should upload to their website (very limited)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GUI App for run and report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Multi tab/window/instance support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Actionability checks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 - should be implemented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Manipulate DOM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Cross-browser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Chrome family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Chrome family, Edge, Firefox, Electron, Webkit (Safari)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Parallel testing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Native-mobile app testing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 (appium)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Supported language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 popular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JavaScript/TypeScript/Python/Java/.Net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JavaScript/TypeScript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JavaScript/TypeScript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Component testing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Mocking / Interception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Manipulate app &amp; bowser clock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Cross origin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using cy.origin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>
            <a:spLocks noGrp="1"/>
          </p:cNvSpPr>
          <p:nvPr>
            <p:ph type="title"/>
          </p:nvPr>
        </p:nvSpPr>
        <p:spPr>
          <a:xfrm>
            <a:off x="1440000" y="1080001"/>
            <a:ext cx="119172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Install and CLI</a:t>
            </a:r>
            <a:endParaRPr/>
          </a:p>
        </p:txBody>
      </p:sp>
      <p:sp>
        <p:nvSpPr>
          <p:cNvPr id="389" name="Google Shape;389;p59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0" name="Google Shape;390;p59"/>
          <p:cNvSpPr txBox="1">
            <a:spLocks noGrp="1"/>
          </p:cNvSpPr>
          <p:nvPr>
            <p:ph type="body" idx="1"/>
          </p:nvPr>
        </p:nvSpPr>
        <p:spPr>
          <a:xfrm>
            <a:off x="8798050" y="3827578"/>
            <a:ext cx="7494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2"/>
                </a:solidFill>
              </a:rPr>
              <a:t>Initialize Node.js Project</a:t>
            </a:r>
            <a:endParaRPr sz="28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2900"/>
          </a:p>
        </p:txBody>
      </p:sp>
      <p:sp>
        <p:nvSpPr>
          <p:cNvPr id="391" name="Google Shape;391;p59"/>
          <p:cNvSpPr txBox="1">
            <a:spLocks noGrp="1"/>
          </p:cNvSpPr>
          <p:nvPr>
            <p:ph type="body" idx="1"/>
          </p:nvPr>
        </p:nvSpPr>
        <p:spPr>
          <a:xfrm>
            <a:off x="8798050" y="4653800"/>
            <a:ext cx="8607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2"/>
                </a:solidFill>
              </a:rPr>
              <a:t>Install Cypress and add as dev dependency</a:t>
            </a:r>
            <a:endParaRPr sz="2800">
              <a:solidFill>
                <a:srgbClr val="333332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2900"/>
          </a:p>
        </p:txBody>
      </p:sp>
      <p:sp>
        <p:nvSpPr>
          <p:cNvPr id="392" name="Google Shape;392;p59"/>
          <p:cNvSpPr txBox="1">
            <a:spLocks noGrp="1"/>
          </p:cNvSpPr>
          <p:nvPr>
            <p:ph type="body" idx="1"/>
          </p:nvPr>
        </p:nvSpPr>
        <p:spPr>
          <a:xfrm>
            <a:off x="8798050" y="5480025"/>
            <a:ext cx="8607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2"/>
                </a:solidFill>
              </a:rPr>
              <a:t>Check version of installed Cypress</a:t>
            </a:r>
            <a:endParaRPr sz="28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2900"/>
          </a:p>
        </p:txBody>
      </p:sp>
      <p:sp>
        <p:nvSpPr>
          <p:cNvPr id="393" name="Google Shape;393;p59"/>
          <p:cNvSpPr txBox="1">
            <a:spLocks noGrp="1"/>
          </p:cNvSpPr>
          <p:nvPr>
            <p:ph type="body" idx="1"/>
          </p:nvPr>
        </p:nvSpPr>
        <p:spPr>
          <a:xfrm>
            <a:off x="8798050" y="7377125"/>
            <a:ext cx="8607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2"/>
                </a:solidFill>
              </a:rPr>
              <a:t>Run tests from CLI (headless by default)</a:t>
            </a:r>
            <a:endParaRPr sz="28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2900"/>
          </a:p>
        </p:txBody>
      </p:sp>
      <p:sp>
        <p:nvSpPr>
          <p:cNvPr id="394" name="Google Shape;394;p59"/>
          <p:cNvSpPr txBox="1">
            <a:spLocks noGrp="1"/>
          </p:cNvSpPr>
          <p:nvPr>
            <p:ph type="body" idx="1"/>
          </p:nvPr>
        </p:nvSpPr>
        <p:spPr>
          <a:xfrm>
            <a:off x="8798050" y="6465938"/>
            <a:ext cx="8607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2"/>
                </a:solidFill>
              </a:rPr>
              <a:t>Open Cypress GUI (and initialize on first time)</a:t>
            </a:r>
            <a:endParaRPr sz="28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2900"/>
          </a:p>
        </p:txBody>
      </p:sp>
      <p:sp>
        <p:nvSpPr>
          <p:cNvPr id="395" name="Google Shape;395;p59"/>
          <p:cNvSpPr txBox="1">
            <a:spLocks noGrp="1"/>
          </p:cNvSpPr>
          <p:nvPr>
            <p:ph type="body" idx="1"/>
          </p:nvPr>
        </p:nvSpPr>
        <p:spPr>
          <a:xfrm>
            <a:off x="8798050" y="8240713"/>
            <a:ext cx="8607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2"/>
                </a:solidFill>
              </a:rPr>
              <a:t>Run tests headed from CLI </a:t>
            </a:r>
            <a:endParaRPr sz="28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2900"/>
          </a:p>
        </p:txBody>
      </p:sp>
      <p:pic>
        <p:nvPicPr>
          <p:cNvPr id="396" name="Google Shape;3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550" y="2868125"/>
            <a:ext cx="7129738" cy="63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>
            <a:spLocks noGrp="1"/>
          </p:cNvSpPr>
          <p:nvPr>
            <p:ph type="title"/>
          </p:nvPr>
        </p:nvSpPr>
        <p:spPr>
          <a:xfrm>
            <a:off x="1476375" y="1147763"/>
            <a:ext cx="118458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1"/>
              <a:buFont typeface="Poppins Light"/>
              <a:buNone/>
            </a:pPr>
            <a:r>
              <a:rPr lang="en-US" sz="5401"/>
              <a:t>Questions &amp; Answers</a:t>
            </a: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017" y="3234498"/>
            <a:ext cx="3321968" cy="33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0"/>
          <p:cNvSpPr txBox="1"/>
          <p:nvPr/>
        </p:nvSpPr>
        <p:spPr>
          <a:xfrm>
            <a:off x="4235250" y="6745925"/>
            <a:ext cx="10236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https://www.linkedin.com/in/mohammad-monfared/</a:t>
            </a:r>
            <a:endParaRPr sz="2900"/>
          </a:p>
        </p:txBody>
      </p:sp>
      <p:sp>
        <p:nvSpPr>
          <p:cNvPr id="404" name="Google Shape;404;p60"/>
          <p:cNvSpPr txBox="1"/>
          <p:nvPr/>
        </p:nvSpPr>
        <p:spPr>
          <a:xfrm>
            <a:off x="6929550" y="7793925"/>
            <a:ext cx="4848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http://www.monfared.io/</a:t>
            </a:r>
            <a:endParaRPr sz="2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1439875" y="2660650"/>
            <a:ext cx="140763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Mohammad Monfared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+8 Years in QA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+6 Years in Automation (Py/JS)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YouTuber / Blogger / Mentor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Cypress Ambassador :)</a:t>
            </a:r>
            <a:endParaRPr sz="29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3200"/>
          </a:p>
        </p:txBody>
      </p:sp>
      <p:sp>
        <p:nvSpPr>
          <p:cNvPr id="255" name="Google Shape;255;p40"/>
          <p:cNvSpPr>
            <a:spLocks noGrp="1"/>
          </p:cNvSpPr>
          <p:nvPr>
            <p:ph type="pic" idx="2"/>
          </p:nvPr>
        </p:nvSpPr>
        <p:spPr>
          <a:xfrm>
            <a:off x="14692139" y="2098981"/>
            <a:ext cx="2156100" cy="5658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650" y="2217950"/>
            <a:ext cx="8033900" cy="70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1439875" y="2660650"/>
            <a:ext cx="118698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What is Cypress?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Why Cypress? (Features / Pros / Key differences)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Trade-offs and Cons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Comparison table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Docs / Repo / Learn / Samples / Dashboard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Installation / Folder structure / </a:t>
            </a:r>
            <a:endParaRPr sz="2600" dirty="0">
              <a:solidFill>
                <a:srgbClr val="333332"/>
              </a:solidFill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First test / Cypress App and Runner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Complex UI test (</a:t>
            </a:r>
            <a:r>
              <a:rPr lang="en-US" sz="2600" dirty="0" err="1">
                <a:solidFill>
                  <a:srgbClr val="333332"/>
                </a:solidFill>
              </a:rPr>
              <a:t>iFrame</a:t>
            </a:r>
            <a:r>
              <a:rPr lang="en-US" sz="2600" dirty="0">
                <a:solidFill>
                  <a:srgbClr val="333332"/>
                </a:solidFill>
              </a:rPr>
              <a:t>/</a:t>
            </a:r>
            <a:r>
              <a:rPr lang="en-US" sz="2600" dirty="0" err="1">
                <a:solidFill>
                  <a:srgbClr val="333332"/>
                </a:solidFill>
              </a:rPr>
              <a:t>Drag&amp;Drop</a:t>
            </a:r>
            <a:r>
              <a:rPr lang="en-US" sz="2600" dirty="0">
                <a:solidFill>
                  <a:srgbClr val="333332"/>
                </a:solidFill>
              </a:rPr>
              <a:t>/Alerts, etc.)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API Automation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Intercept and Mocking</a:t>
            </a:r>
          </a:p>
          <a:p>
            <a:pPr marL="360000" indent="-347300">
              <a:lnSpc>
                <a:spcPct val="120000"/>
              </a:lnSpc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Spy and Stub</a:t>
            </a:r>
            <a:endParaRPr lang="en-US" sz="2600" dirty="0">
              <a:solidFill>
                <a:srgbClr val="333332"/>
              </a:solidFill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Clock</a:t>
            </a:r>
            <a:endParaRPr sz="2600" dirty="0">
              <a:solidFill>
                <a:srgbClr val="333332"/>
              </a:solidFill>
            </a:endParaRPr>
          </a:p>
          <a:p>
            <a:pPr marL="360000" marR="0" lvl="0" indent="-347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2600"/>
              <a:buFont typeface="Avenir"/>
              <a:buChar char="•"/>
            </a:pPr>
            <a:r>
              <a:rPr lang="en-US" sz="2600" dirty="0">
                <a:solidFill>
                  <a:srgbClr val="333332"/>
                </a:solidFill>
              </a:rPr>
              <a:t>Q &amp; A </a:t>
            </a:r>
            <a:endParaRPr sz="2800" dirty="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2300" dirty="0"/>
          </a:p>
        </p:txBody>
      </p:sp>
      <p:sp>
        <p:nvSpPr>
          <p:cNvPr id="264" name="Google Shape;264;p41"/>
          <p:cNvSpPr>
            <a:spLocks noGrp="1"/>
          </p:cNvSpPr>
          <p:nvPr>
            <p:ph type="pic" idx="2"/>
          </p:nvPr>
        </p:nvSpPr>
        <p:spPr>
          <a:xfrm>
            <a:off x="14692139" y="2098981"/>
            <a:ext cx="2156100" cy="56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What is Cypress? </a:t>
            </a:r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1439875" y="2580350"/>
            <a:ext cx="13197000" cy="7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r>
              <a:rPr lang="en-US" sz="3900"/>
              <a:t>Cypress is a free and open source MIT licensed testing framework based on JavaScript that can test anything runs on a web browser. (built on Node.js)</a:t>
            </a:r>
            <a:endParaRPr sz="3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r>
              <a:rPr lang="en-US" sz="3900"/>
              <a:t>It is used for E2E, Unit, Integration, Component and API testing. </a:t>
            </a:r>
            <a:endParaRPr sz="3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br>
              <a:rPr lang="en-US" sz="3900"/>
            </a:br>
            <a:r>
              <a:rPr lang="en-US" sz="3900"/>
              <a:t>Website: </a:t>
            </a:r>
            <a:r>
              <a:rPr lang="en-US" sz="3900" u="sng">
                <a:solidFill>
                  <a:schemeClr val="hlink"/>
                </a:solidFill>
                <a:hlinkClick r:id="rId3"/>
              </a:rPr>
              <a:t>https://www.cypress.io/</a:t>
            </a:r>
            <a:endParaRPr sz="3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Open source and Popular</a:t>
            </a:r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body" idx="1"/>
          </p:nvPr>
        </p:nvSpPr>
        <p:spPr>
          <a:xfrm>
            <a:off x="1439875" y="2660650"/>
            <a:ext cx="13352100" cy="7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4,600,000 weekly NPM downloads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42K stars on GitHub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Growing demands for Cypress skills within the projects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Can be used by QAA and Frontend developers</a:t>
            </a:r>
            <a:endParaRPr sz="3500">
              <a:solidFill>
                <a:srgbClr val="333332"/>
              </a:solidFill>
            </a:endParaRPr>
          </a:p>
          <a:p>
            <a:pPr marL="360000" lvl="0" indent="-404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B133"/>
              </a:buClr>
              <a:buSzPts val="3500"/>
              <a:buFont typeface="Avenir"/>
              <a:buChar char="•"/>
            </a:pPr>
            <a:r>
              <a:rPr lang="en-US" sz="3500">
                <a:solidFill>
                  <a:srgbClr val="333332"/>
                </a:solidFill>
              </a:rPr>
              <a:t>Fully integratable with FE projects covering all types of the test pyramid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Better Architecture</a:t>
            </a:r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body" idx="1"/>
          </p:nvPr>
        </p:nvSpPr>
        <p:spPr>
          <a:xfrm>
            <a:off x="1439875" y="2580350"/>
            <a:ext cx="13197000" cy="7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3333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r>
              <a:rPr lang="en-US" sz="3900" b="1"/>
              <a:t>Faster than Selenium: </a:t>
            </a:r>
            <a:r>
              <a:rPr lang="en-US" sz="3900"/>
              <a:t>Interacts with browser session directly in the same loop as app, not through webdriver; which makes the fast, consistent and reliable tests that are flake-free.</a:t>
            </a:r>
            <a:endParaRPr sz="3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</a:pPr>
            <a:endParaRPr sz="3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Selenium Architecture</a:t>
            </a:r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312" y="2660650"/>
            <a:ext cx="15034264" cy="62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1440001" y="1080001"/>
            <a:ext cx="108789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oppins Light"/>
              <a:buNone/>
            </a:pPr>
            <a:r>
              <a:rPr lang="en-US"/>
              <a:t>Cypress Architecture</a:t>
            </a:r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sldNum" idx="12"/>
          </p:nvPr>
        </p:nvSpPr>
        <p:spPr>
          <a:xfrm>
            <a:off x="15516225" y="9104312"/>
            <a:ext cx="13320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b="0"/>
              <a:t>/</a:t>
            </a:r>
            <a:r>
              <a:rPr lang="en-US"/>
              <a:t> 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63" y="2906299"/>
            <a:ext cx="12343825" cy="58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porate-2022">
  <a:themeElements>
    <a:clrScheme name="DataArt Presentations">
      <a:dk1>
        <a:srgbClr val="333332"/>
      </a:dk1>
      <a:lt1>
        <a:srgbClr val="FFFFFF"/>
      </a:lt1>
      <a:dk2>
        <a:srgbClr val="333332"/>
      </a:dk2>
      <a:lt2>
        <a:srgbClr val="FFDE55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811</Words>
  <Application>Microsoft Macintosh PowerPoint</Application>
  <PresentationFormat>Custom</PresentationFormat>
  <Paragraphs>202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Poppins Medium</vt:lpstr>
      <vt:lpstr>Avenir</vt:lpstr>
      <vt:lpstr>Calibri</vt:lpstr>
      <vt:lpstr>Poppins Light</vt:lpstr>
      <vt:lpstr>Poppins</vt:lpstr>
      <vt:lpstr>Arial</vt:lpstr>
      <vt:lpstr>Corporate-2022</vt:lpstr>
      <vt:lpstr>PowerPoint Presentation</vt:lpstr>
      <vt:lpstr>Introduction to</vt:lpstr>
      <vt:lpstr>About me</vt:lpstr>
      <vt:lpstr>Agenda</vt:lpstr>
      <vt:lpstr>What is Cypress? </vt:lpstr>
      <vt:lpstr>Open source and Popular</vt:lpstr>
      <vt:lpstr>Better Architecture</vt:lpstr>
      <vt:lpstr>Selenium Architecture</vt:lpstr>
      <vt:lpstr>Cypress Architecture</vt:lpstr>
      <vt:lpstr>GUI (Cypress App)</vt:lpstr>
      <vt:lpstr>GUI (Cypress Runner)</vt:lpstr>
      <vt:lpstr>Cypress dashboard (Cloud)</vt:lpstr>
      <vt:lpstr>Debuggability</vt:lpstr>
      <vt:lpstr>No more flaky tests!</vt:lpstr>
      <vt:lpstr>Programmatically Control</vt:lpstr>
      <vt:lpstr>Robust Documentation</vt:lpstr>
      <vt:lpstr>Big community backed by Cypress company</vt:lpstr>
      <vt:lpstr>Different ways for learning</vt:lpstr>
      <vt:lpstr>More …</vt:lpstr>
      <vt:lpstr>Cons and Trade-offs</vt:lpstr>
      <vt:lpstr>Comparison Table</vt:lpstr>
      <vt:lpstr>Install and CLI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Mohammed Monfared</cp:lastModifiedBy>
  <cp:revision>2</cp:revision>
  <dcterms:modified xsi:type="dcterms:W3CDTF">2023-02-09T13:14:49Z</dcterms:modified>
</cp:coreProperties>
</file>