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69" r:id="rId7"/>
    <p:sldId id="264" r:id="rId8"/>
    <p:sldId id="265" r:id="rId9"/>
    <p:sldId id="272" r:id="rId10"/>
    <p:sldId id="266" r:id="rId11"/>
    <p:sldId id="268" r:id="rId12"/>
    <p:sldId id="271" r:id="rId13"/>
    <p:sldId id="273" r:id="rId14"/>
    <p:sldId id="270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7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772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54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227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56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81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042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31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54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620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27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869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0e7518a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0e7518a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6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56571" y="17823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Cypress Tutorial</a:t>
            </a:r>
            <a:endParaRPr dirty="0"/>
          </a:p>
        </p:txBody>
      </p:sp>
      <p:sp>
        <p:nvSpPr>
          <p:cNvPr id="10" name="Google Shape;134;p13">
            <a:extLst>
              <a:ext uri="{FF2B5EF4-FFF2-40B4-BE49-F238E27FC236}">
                <a16:creationId xmlns:a16="http://schemas.microsoft.com/office/drawing/2014/main" id="{F05DAC1A-39FE-49A1-9061-02A7DEC85C50}"/>
              </a:ext>
            </a:extLst>
          </p:cNvPr>
          <p:cNvSpPr txBox="1">
            <a:spLocks/>
          </p:cNvSpPr>
          <p:nvPr/>
        </p:nvSpPr>
        <p:spPr>
          <a:xfrm>
            <a:off x="6126479" y="3937972"/>
            <a:ext cx="2926431" cy="431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/>
              <a:t>By: Mohammad Monfared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Ancestors: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FFF05B17-9271-4B07-BE64-066BE68E7335}"/>
              </a:ext>
            </a:extLst>
          </p:cNvPr>
          <p:cNvSpPr txBox="1">
            <a:spLocks/>
          </p:cNvSpPr>
          <p:nvPr/>
        </p:nvSpPr>
        <p:spPr>
          <a:xfrm>
            <a:off x="902442" y="2018380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parents()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7" name="Google Shape;141;p14">
            <a:extLst>
              <a:ext uri="{FF2B5EF4-FFF2-40B4-BE49-F238E27FC236}">
                <a16:creationId xmlns:a16="http://schemas.microsoft.com/office/drawing/2014/main" id="{CF749324-95EB-40C3-B005-7D86FEAB3F70}"/>
              </a:ext>
            </a:extLst>
          </p:cNvPr>
          <p:cNvSpPr txBox="1">
            <a:spLocks/>
          </p:cNvSpPr>
          <p:nvPr/>
        </p:nvSpPr>
        <p:spPr>
          <a:xfrm>
            <a:off x="368166" y="1404020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1- parents()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9" name="Google Shape;141;p14">
            <a:extLst>
              <a:ext uri="{FF2B5EF4-FFF2-40B4-BE49-F238E27FC236}">
                <a16:creationId xmlns:a16="http://schemas.microsoft.com/office/drawing/2014/main" id="{7F8FE662-FAAD-4540-A1C4-9C6E385CB5BF}"/>
              </a:ext>
            </a:extLst>
          </p:cNvPr>
          <p:cNvSpPr txBox="1">
            <a:spLocks/>
          </p:cNvSpPr>
          <p:nvPr/>
        </p:nvSpPr>
        <p:spPr>
          <a:xfrm>
            <a:off x="368166" y="3215303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2- parentsUntil()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06404D6D-4D87-4780-92E6-5209374E476B}"/>
              </a:ext>
            </a:extLst>
          </p:cNvPr>
          <p:cNvSpPr txBox="1">
            <a:spLocks/>
          </p:cNvSpPr>
          <p:nvPr/>
        </p:nvSpPr>
        <p:spPr>
          <a:xfrm>
            <a:off x="855145" y="3990636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parentsUntil(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10" name="Google Shape;141;p14">
            <a:extLst>
              <a:ext uri="{FF2B5EF4-FFF2-40B4-BE49-F238E27FC236}">
                <a16:creationId xmlns:a16="http://schemas.microsoft.com/office/drawing/2014/main" id="{0E02079D-D26F-48F2-88F0-FEFCB9C5983B}"/>
              </a:ext>
            </a:extLst>
          </p:cNvPr>
          <p:cNvSpPr txBox="1">
            <a:spLocks/>
          </p:cNvSpPr>
          <p:nvPr/>
        </p:nvSpPr>
        <p:spPr>
          <a:xfrm>
            <a:off x="902442" y="2571958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parents(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168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Descendant: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FFF05B17-9271-4B07-BE64-066BE68E7335}"/>
              </a:ext>
            </a:extLst>
          </p:cNvPr>
          <p:cNvSpPr txBox="1">
            <a:spLocks/>
          </p:cNvSpPr>
          <p:nvPr/>
        </p:nvSpPr>
        <p:spPr>
          <a:xfrm>
            <a:off x="813103" y="1957165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find(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7" name="Google Shape;141;p14">
            <a:extLst>
              <a:ext uri="{FF2B5EF4-FFF2-40B4-BE49-F238E27FC236}">
                <a16:creationId xmlns:a16="http://schemas.microsoft.com/office/drawing/2014/main" id="{CF749324-95EB-40C3-B005-7D86FEAB3F70}"/>
              </a:ext>
            </a:extLst>
          </p:cNvPr>
          <p:cNvSpPr txBox="1">
            <a:spLocks/>
          </p:cNvSpPr>
          <p:nvPr/>
        </p:nvSpPr>
        <p:spPr>
          <a:xfrm>
            <a:off x="368165" y="1447040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1- find()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9" name="Google Shape;141;p14">
            <a:extLst>
              <a:ext uri="{FF2B5EF4-FFF2-40B4-BE49-F238E27FC236}">
                <a16:creationId xmlns:a16="http://schemas.microsoft.com/office/drawing/2014/main" id="{7F8FE662-FAAD-4540-A1C4-9C6E385CB5BF}"/>
              </a:ext>
            </a:extLst>
          </p:cNvPr>
          <p:cNvSpPr txBox="1">
            <a:spLocks/>
          </p:cNvSpPr>
          <p:nvPr/>
        </p:nvSpPr>
        <p:spPr>
          <a:xfrm>
            <a:off x="397983" y="2777053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2- within()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06404D6D-4D87-4780-92E6-5209374E476B}"/>
              </a:ext>
            </a:extLst>
          </p:cNvPr>
          <p:cNvSpPr txBox="1">
            <a:spLocks/>
          </p:cNvSpPr>
          <p:nvPr/>
        </p:nvSpPr>
        <p:spPr>
          <a:xfrm>
            <a:off x="813103" y="3413221"/>
            <a:ext cx="8503953" cy="148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within(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 =&gt; {</a:t>
            </a:r>
            <a:b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&lt;code&gt;</a:t>
            </a:r>
            <a:b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} 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98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Index: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11" name="Google Shape;141;p14">
            <a:extLst>
              <a:ext uri="{FF2B5EF4-FFF2-40B4-BE49-F238E27FC236}">
                <a16:creationId xmlns:a16="http://schemas.microsoft.com/office/drawing/2014/main" id="{0E031760-E77B-4213-A6DF-274D9208E79A}"/>
              </a:ext>
            </a:extLst>
          </p:cNvPr>
          <p:cNvSpPr txBox="1">
            <a:spLocks/>
          </p:cNvSpPr>
          <p:nvPr/>
        </p:nvSpPr>
        <p:spPr>
          <a:xfrm>
            <a:off x="904877" y="1721888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eq(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12" name="Google Shape;141;p14">
            <a:extLst>
              <a:ext uri="{FF2B5EF4-FFF2-40B4-BE49-F238E27FC236}">
                <a16:creationId xmlns:a16="http://schemas.microsoft.com/office/drawing/2014/main" id="{3EA242D1-B6A1-42F7-9089-66256DCCB198}"/>
              </a:ext>
            </a:extLst>
          </p:cNvPr>
          <p:cNvSpPr txBox="1">
            <a:spLocks/>
          </p:cNvSpPr>
          <p:nvPr/>
        </p:nvSpPr>
        <p:spPr>
          <a:xfrm>
            <a:off x="904878" y="2500453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first()</a:t>
            </a:r>
            <a:endParaRPr lang="en-US" sz="2400" dirty="0"/>
          </a:p>
        </p:txBody>
      </p:sp>
      <p:sp>
        <p:nvSpPr>
          <p:cNvPr id="13" name="Google Shape;141;p14">
            <a:extLst>
              <a:ext uri="{FF2B5EF4-FFF2-40B4-BE49-F238E27FC236}">
                <a16:creationId xmlns:a16="http://schemas.microsoft.com/office/drawing/2014/main" id="{EDCC3718-3693-4A14-84BF-7C9CD689404B}"/>
              </a:ext>
            </a:extLst>
          </p:cNvPr>
          <p:cNvSpPr txBox="1">
            <a:spLocks/>
          </p:cNvSpPr>
          <p:nvPr/>
        </p:nvSpPr>
        <p:spPr>
          <a:xfrm>
            <a:off x="904878" y="3279018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last()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919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Filter: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Google Shape;141;p14">
            <a:extLst>
              <a:ext uri="{FF2B5EF4-FFF2-40B4-BE49-F238E27FC236}">
                <a16:creationId xmlns:a16="http://schemas.microsoft.com/office/drawing/2014/main" id="{39621A27-0DAC-4792-AB0C-6F02DE2972B6}"/>
              </a:ext>
            </a:extLst>
          </p:cNvPr>
          <p:cNvSpPr txBox="1">
            <a:spLocks/>
          </p:cNvSpPr>
          <p:nvPr/>
        </p:nvSpPr>
        <p:spPr>
          <a:xfrm>
            <a:off x="813103" y="1957165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filter(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9" name="Google Shape;141;p14">
            <a:extLst>
              <a:ext uri="{FF2B5EF4-FFF2-40B4-BE49-F238E27FC236}">
                <a16:creationId xmlns:a16="http://schemas.microsoft.com/office/drawing/2014/main" id="{FEFFF845-18C5-42B8-BCA9-D1D4D355B268}"/>
              </a:ext>
            </a:extLst>
          </p:cNvPr>
          <p:cNvSpPr txBox="1">
            <a:spLocks/>
          </p:cNvSpPr>
          <p:nvPr/>
        </p:nvSpPr>
        <p:spPr>
          <a:xfrm>
            <a:off x="813103" y="2903096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FFFF00"/>
                </a:solidFill>
              </a:rPr>
              <a:t>not(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5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Traversal: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06404D6D-4D87-4780-92E6-5209374E476B}"/>
              </a:ext>
            </a:extLst>
          </p:cNvPr>
          <p:cNvSpPr txBox="1">
            <a:spLocks/>
          </p:cNvSpPr>
          <p:nvPr/>
        </p:nvSpPr>
        <p:spPr>
          <a:xfrm>
            <a:off x="813103" y="3413221"/>
            <a:ext cx="8503953" cy="148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0" name="Google Shape;141;p14">
            <a:extLst>
              <a:ext uri="{FF2B5EF4-FFF2-40B4-BE49-F238E27FC236}">
                <a16:creationId xmlns:a16="http://schemas.microsoft.com/office/drawing/2014/main" id="{6478443B-A5A4-4741-B6EF-0E713CE94B06}"/>
              </a:ext>
            </a:extLst>
          </p:cNvPr>
          <p:cNvSpPr txBox="1">
            <a:spLocks/>
          </p:cNvSpPr>
          <p:nvPr/>
        </p:nvSpPr>
        <p:spPr>
          <a:xfrm>
            <a:off x="338138" y="1506673"/>
            <a:ext cx="3703775" cy="360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1-  </a:t>
            </a:r>
            <a:r>
              <a:rPr lang="en-US" sz="2400" b="1" dirty="0">
                <a:solidFill>
                  <a:srgbClr val="FFFF00"/>
                </a:solidFill>
              </a:rPr>
              <a:t>.closest(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2-  </a:t>
            </a:r>
            <a:r>
              <a:rPr lang="en-US" sz="2400" b="1" dirty="0">
                <a:solidFill>
                  <a:srgbClr val="FFFF00"/>
                </a:solidFill>
              </a:rPr>
              <a:t>.next(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3-  </a:t>
            </a:r>
            <a:r>
              <a:rPr lang="en-US" sz="2400" b="1" dirty="0">
                <a:solidFill>
                  <a:srgbClr val="FFFF00"/>
                </a:solidFill>
              </a:rPr>
              <a:t>.nextAll(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4-  </a:t>
            </a:r>
            <a:r>
              <a:rPr lang="en-US" sz="2400" b="1" dirty="0">
                <a:solidFill>
                  <a:srgbClr val="FFFF00"/>
                </a:solidFill>
              </a:rPr>
              <a:t>.nextUntill(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b="1" dirty="0">
              <a:solidFill>
                <a:srgbClr val="FFFF00"/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11" name="Google Shape;141;p14">
            <a:extLst>
              <a:ext uri="{FF2B5EF4-FFF2-40B4-BE49-F238E27FC236}">
                <a16:creationId xmlns:a16="http://schemas.microsoft.com/office/drawing/2014/main" id="{689BF6F8-05FD-436E-9C29-186F17BD2645}"/>
              </a:ext>
            </a:extLst>
          </p:cNvPr>
          <p:cNvSpPr txBox="1">
            <a:spLocks/>
          </p:cNvSpPr>
          <p:nvPr/>
        </p:nvSpPr>
        <p:spPr>
          <a:xfrm>
            <a:off x="4620144" y="1506673"/>
            <a:ext cx="3556416" cy="360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5-  </a:t>
            </a:r>
            <a:r>
              <a:rPr lang="en-US" sz="2400" b="1" dirty="0">
                <a:solidFill>
                  <a:srgbClr val="FFFF00"/>
                </a:solidFill>
              </a:rPr>
              <a:t>.prev(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6-  </a:t>
            </a:r>
            <a:r>
              <a:rPr lang="en-US" sz="2400" b="1" dirty="0">
                <a:solidFill>
                  <a:srgbClr val="FFFF00"/>
                </a:solidFill>
              </a:rPr>
              <a:t>.prevAll(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>
                <a:solidFill>
                  <a:schemeClr val="bg1"/>
                </a:solidFill>
              </a:rPr>
              <a:t>7-  </a:t>
            </a:r>
            <a:r>
              <a:rPr lang="en-US" sz="2400" b="1" dirty="0">
                <a:solidFill>
                  <a:srgbClr val="FFFF00"/>
                </a:solidFill>
              </a:rPr>
              <a:t>.prevUntill(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b="1" dirty="0">
              <a:solidFill>
                <a:srgbClr val="FFFF00"/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00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What is Cypress?</a:t>
            </a:r>
            <a:endParaRPr sz="36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56441" y="1756736"/>
            <a:ext cx="7327407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Cypress is a testing framework based on JavaScript that can test anything runs on a web browser. </a:t>
            </a:r>
            <a:br>
              <a:rPr lang="en-US" sz="2800" dirty="0"/>
            </a:br>
            <a:r>
              <a:rPr lang="en-US" sz="2800" dirty="0"/>
              <a:t>We can use JavaScript or TypeScript in Cypress.  </a:t>
            </a:r>
            <a:endParaRPr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Why Cypress?</a:t>
            </a:r>
            <a:endParaRPr sz="36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89702" y="1709681"/>
            <a:ext cx="8945387" cy="401539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400" dirty="0"/>
              <a:t>Open Source and Free with big community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Faster than Selenium – Interact with browser session directly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Can be used by QAs and Developers (Unit/Integration/E2E tests)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Time Travel – Getting Snap shot of all actions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Debuggability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Automatic wait for assertions</a:t>
            </a:r>
          </a:p>
          <a:p>
            <a:pPr marL="285750" indent="-285750">
              <a:spcAft>
                <a:spcPts val="1200"/>
              </a:spcAft>
            </a:pPr>
            <a:endParaRPr lang="en-US" sz="1400" dirty="0"/>
          </a:p>
          <a:p>
            <a:pPr marL="285750" indent="-285750">
              <a:spcAft>
                <a:spcPts val="1200"/>
              </a:spcAft>
            </a:pPr>
            <a:endParaRPr lang="en-US" sz="1400" dirty="0"/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Intercept / Spy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Real time reloads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Cypress dashboard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Screenshots and Video Records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Robust documentation 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400" dirty="0"/>
          </a:p>
          <a:p>
            <a:pPr marL="0" indent="0">
              <a:spcAft>
                <a:spcPts val="1200"/>
              </a:spcAft>
              <a:buNone/>
            </a:pP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696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Limits</a:t>
            </a:r>
            <a:endParaRPr sz="36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89702" y="1580055"/>
            <a:ext cx="8945387" cy="4145017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400" dirty="0"/>
              <a:t>Doesn't support XPath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Doesn't support Safari / (Supported Browsers: Chrome, Firefox, Edge, Electron )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IDE Debug is not supported. Pause and debug on checkpoints is not possible 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Doesn't keep user Auth state and Login Info by default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Async/Await approach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Problem with CI/CD integration on third-party hosted agents.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/>
              <a:t>You have to add a lot of dependencies and plugins to support all your test scenarios.</a:t>
            </a:r>
            <a:endParaRPr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87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Commands</a:t>
            </a:r>
            <a:endParaRPr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B7D51-2C67-409E-B6CB-8CB29413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99" y="1431163"/>
            <a:ext cx="3333168" cy="344563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59413C-83F9-441E-BC48-CBEA5C79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7062" y="1958428"/>
            <a:ext cx="4209338" cy="2520322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Project Initialize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A15C9A4-B449-4D86-9D34-F13EDFD36C8B}"/>
              </a:ext>
            </a:extLst>
          </p:cNvPr>
          <p:cNvSpPr txBox="1">
            <a:spLocks/>
          </p:cNvSpPr>
          <p:nvPr/>
        </p:nvSpPr>
        <p:spPr>
          <a:xfrm>
            <a:off x="4127062" y="2339695"/>
            <a:ext cx="4209338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Install Cypress in project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63445B3-0B43-43E8-AA12-85D5F6AA5B68}"/>
              </a:ext>
            </a:extLst>
          </p:cNvPr>
          <p:cNvSpPr txBox="1">
            <a:spLocks/>
          </p:cNvSpPr>
          <p:nvPr/>
        </p:nvSpPr>
        <p:spPr>
          <a:xfrm>
            <a:off x="4127062" y="2761861"/>
            <a:ext cx="4209338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Check version of installed Cypress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F26A49C-78E9-41EE-82A6-44295735584A}"/>
              </a:ext>
            </a:extLst>
          </p:cNvPr>
          <p:cNvSpPr txBox="1">
            <a:spLocks/>
          </p:cNvSpPr>
          <p:nvPr/>
        </p:nvSpPr>
        <p:spPr>
          <a:xfrm>
            <a:off x="4127062" y="3218589"/>
            <a:ext cx="4209338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Open Cypress GUI (and Initialize on first time)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0AEE5B1-0B2A-4E3E-96B1-32AC3DA1ACA6}"/>
              </a:ext>
            </a:extLst>
          </p:cNvPr>
          <p:cNvSpPr txBox="1">
            <a:spLocks/>
          </p:cNvSpPr>
          <p:nvPr/>
        </p:nvSpPr>
        <p:spPr>
          <a:xfrm>
            <a:off x="4127061" y="3675317"/>
            <a:ext cx="4694621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Run Cypress test in Command Line (headless by default)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D6B7A68-3455-4A5E-A611-2284E017386F}"/>
              </a:ext>
            </a:extLst>
          </p:cNvPr>
          <p:cNvSpPr txBox="1">
            <a:spLocks/>
          </p:cNvSpPr>
          <p:nvPr/>
        </p:nvSpPr>
        <p:spPr>
          <a:xfrm>
            <a:off x="4127062" y="4056584"/>
            <a:ext cx="4209338" cy="25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dirty="0"/>
              <a:t>Run Cypress test in Command Line with showing browser</a:t>
            </a:r>
          </a:p>
        </p:txBody>
      </p:sp>
    </p:spTree>
    <p:extLst>
      <p:ext uri="{BB962C8B-B14F-4D97-AF65-F5344CB8AC3E}">
        <p14:creationId xmlns:p14="http://schemas.microsoft.com/office/powerpoint/2010/main" val="35843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02152" y="976701"/>
            <a:ext cx="5941848" cy="1821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Cypress Tutorial S02: </a:t>
            </a:r>
            <a:br>
              <a:rPr lang="en-US" sz="2400" dirty="0"/>
            </a:br>
            <a:br>
              <a:rPr lang="en-US" sz="3400" dirty="0"/>
            </a:br>
            <a:r>
              <a:rPr lang="en-US" sz="3400" dirty="0"/>
              <a:t>Locate Elements</a:t>
            </a: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99949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S02 – Basic Syntax</a:t>
            </a:r>
            <a:endParaRPr sz="36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694800" y="1717200"/>
            <a:ext cx="6973200" cy="13572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cy.</a:t>
            </a:r>
            <a:r>
              <a:rPr lang="en-US" sz="3200" dirty="0">
                <a:solidFill>
                  <a:srgbClr val="FFFF00"/>
                </a:solidFill>
              </a:rPr>
              <a:t>get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CSS SELECTOR</a:t>
            </a:r>
            <a:r>
              <a:rPr lang="en-US" sz="3200" dirty="0"/>
              <a:t>)   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// Element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CDE7C91B-CF2F-4043-8C02-F62D1F849C07}"/>
              </a:ext>
            </a:extLst>
          </p:cNvPr>
          <p:cNvSpPr txBox="1">
            <a:spLocks/>
          </p:cNvSpPr>
          <p:nvPr/>
        </p:nvSpPr>
        <p:spPr>
          <a:xfrm>
            <a:off x="694800" y="2824307"/>
            <a:ext cx="5322143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3200" dirty="0"/>
              <a:t>cy.</a:t>
            </a:r>
            <a:r>
              <a:rPr lang="en-US" sz="3200" dirty="0">
                <a:solidFill>
                  <a:srgbClr val="FFFF00"/>
                </a:solidFill>
              </a:rPr>
              <a:t>contains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</a:t>
            </a:r>
            <a:r>
              <a:rPr lang="en-US" sz="3200" dirty="0"/>
              <a:t>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dirty="0"/>
              <a:t>cy.</a:t>
            </a:r>
            <a:r>
              <a:rPr lang="en-US" sz="3200" dirty="0">
                <a:solidFill>
                  <a:srgbClr val="FFFF00"/>
                </a:solidFill>
              </a:rPr>
              <a:t>contains</a:t>
            </a:r>
            <a:r>
              <a:rPr lang="en-US" sz="3200" dirty="0"/>
              <a:t>(selector, 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</a:t>
            </a:r>
            <a:r>
              <a:rPr lang="en-US" sz="3200" dirty="0"/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3200" dirty="0"/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9" name="Google Shape;141;p14">
            <a:extLst>
              <a:ext uri="{FF2B5EF4-FFF2-40B4-BE49-F238E27FC236}">
                <a16:creationId xmlns:a16="http://schemas.microsoft.com/office/drawing/2014/main" id="{E838BF55-9DA9-47DD-8593-1DD10D7449E7}"/>
              </a:ext>
            </a:extLst>
          </p:cNvPr>
          <p:cNvSpPr txBox="1">
            <a:spLocks/>
          </p:cNvSpPr>
          <p:nvPr/>
        </p:nvSpPr>
        <p:spPr>
          <a:xfrm>
            <a:off x="694800" y="3984617"/>
            <a:ext cx="7567200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3200" dirty="0"/>
              <a:t>cy.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  <a:r>
              <a:rPr lang="en-US" sz="3200" dirty="0">
                <a:solidFill>
                  <a:srgbClr val="FFFF00"/>
                </a:solidFill>
              </a:rPr>
              <a:t>.contains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</a:t>
            </a:r>
            <a:r>
              <a:rPr lang="en-US" sz="3200" dirty="0"/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706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Relatives:</a:t>
            </a:r>
            <a:endParaRPr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FFF05B17-9271-4B07-BE64-066BE68E7335}"/>
              </a:ext>
            </a:extLst>
          </p:cNvPr>
          <p:cNvSpPr txBox="1">
            <a:spLocks/>
          </p:cNvSpPr>
          <p:nvPr/>
        </p:nvSpPr>
        <p:spPr>
          <a:xfrm>
            <a:off x="837624" y="1921244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.children()</a:t>
            </a:r>
            <a:r>
              <a:rPr lang="en-US" sz="2400" dirty="0"/>
              <a:t>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7" name="Google Shape;141;p14">
            <a:extLst>
              <a:ext uri="{FF2B5EF4-FFF2-40B4-BE49-F238E27FC236}">
                <a16:creationId xmlns:a16="http://schemas.microsoft.com/office/drawing/2014/main" id="{CF749324-95EB-40C3-B005-7D86FEAB3F70}"/>
              </a:ext>
            </a:extLst>
          </p:cNvPr>
          <p:cNvSpPr txBox="1">
            <a:spLocks/>
          </p:cNvSpPr>
          <p:nvPr/>
        </p:nvSpPr>
        <p:spPr>
          <a:xfrm>
            <a:off x="399695" y="1402238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1- children()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9" name="Google Shape;141;p14">
            <a:extLst>
              <a:ext uri="{FF2B5EF4-FFF2-40B4-BE49-F238E27FC236}">
                <a16:creationId xmlns:a16="http://schemas.microsoft.com/office/drawing/2014/main" id="{7F8FE662-FAAD-4540-A1C4-9C6E385CB5BF}"/>
              </a:ext>
            </a:extLst>
          </p:cNvPr>
          <p:cNvSpPr txBox="1">
            <a:spLocks/>
          </p:cNvSpPr>
          <p:nvPr/>
        </p:nvSpPr>
        <p:spPr>
          <a:xfrm>
            <a:off x="399696" y="3222256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2- parent()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10" name="Google Shape;141;p14">
            <a:extLst>
              <a:ext uri="{FF2B5EF4-FFF2-40B4-BE49-F238E27FC236}">
                <a16:creationId xmlns:a16="http://schemas.microsoft.com/office/drawing/2014/main" id="{9EFFF044-6D51-4742-BC04-BFE7D7C9A005}"/>
              </a:ext>
            </a:extLst>
          </p:cNvPr>
          <p:cNvSpPr txBox="1">
            <a:spLocks/>
          </p:cNvSpPr>
          <p:nvPr/>
        </p:nvSpPr>
        <p:spPr>
          <a:xfrm>
            <a:off x="872660" y="3860973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.parent() 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6F52280E-3D4C-4F7E-AF87-83E3BEBBDDAA}"/>
              </a:ext>
            </a:extLst>
          </p:cNvPr>
          <p:cNvSpPr txBox="1">
            <a:spLocks/>
          </p:cNvSpPr>
          <p:nvPr/>
        </p:nvSpPr>
        <p:spPr>
          <a:xfrm>
            <a:off x="837623" y="2493024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.children(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  <a:r>
              <a:rPr lang="en-US" sz="2400" dirty="0"/>
              <a:t>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12" name="Google Shape;141;p14">
            <a:extLst>
              <a:ext uri="{FF2B5EF4-FFF2-40B4-BE49-F238E27FC236}">
                <a16:creationId xmlns:a16="http://schemas.microsoft.com/office/drawing/2014/main" id="{7C42C801-B5CC-4AB8-8608-CBFCF6EC6902}"/>
              </a:ext>
            </a:extLst>
          </p:cNvPr>
          <p:cNvSpPr txBox="1">
            <a:spLocks/>
          </p:cNvSpPr>
          <p:nvPr/>
        </p:nvSpPr>
        <p:spPr>
          <a:xfrm>
            <a:off x="872657" y="4333938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.parent(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 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430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00694" y="3867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Relatives:</a:t>
            </a:r>
            <a:endParaRPr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FEB3-249A-48B7-B381-C0C9B9BD47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Google Shape;141;p14">
            <a:extLst>
              <a:ext uri="{FF2B5EF4-FFF2-40B4-BE49-F238E27FC236}">
                <a16:creationId xmlns:a16="http://schemas.microsoft.com/office/drawing/2014/main" id="{FFF05B17-9271-4B07-BE64-066BE68E7335}"/>
              </a:ext>
            </a:extLst>
          </p:cNvPr>
          <p:cNvSpPr txBox="1">
            <a:spLocks/>
          </p:cNvSpPr>
          <p:nvPr/>
        </p:nvSpPr>
        <p:spPr>
          <a:xfrm>
            <a:off x="811119" y="2348169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.siblings()</a:t>
            </a:r>
            <a:r>
              <a:rPr lang="en-US" sz="2400" dirty="0"/>
              <a:t>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7" name="Google Shape;141;p14">
            <a:extLst>
              <a:ext uri="{FF2B5EF4-FFF2-40B4-BE49-F238E27FC236}">
                <a16:creationId xmlns:a16="http://schemas.microsoft.com/office/drawing/2014/main" id="{CF749324-95EB-40C3-B005-7D86FEAB3F70}"/>
              </a:ext>
            </a:extLst>
          </p:cNvPr>
          <p:cNvSpPr txBox="1">
            <a:spLocks/>
          </p:cNvSpPr>
          <p:nvPr/>
        </p:nvSpPr>
        <p:spPr>
          <a:xfrm>
            <a:off x="368167" y="1660655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b="1" dirty="0">
                <a:solidFill>
                  <a:schemeClr val="bg1"/>
                </a:solidFill>
              </a:rPr>
              <a:t>3- siblings()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  <p:sp>
        <p:nvSpPr>
          <p:cNvPr id="8" name="Google Shape;141;p14">
            <a:extLst>
              <a:ext uri="{FF2B5EF4-FFF2-40B4-BE49-F238E27FC236}">
                <a16:creationId xmlns:a16="http://schemas.microsoft.com/office/drawing/2014/main" id="{6F52280E-3D4C-4F7E-AF87-83E3BEBBDDAA}"/>
              </a:ext>
            </a:extLst>
          </p:cNvPr>
          <p:cNvSpPr txBox="1">
            <a:spLocks/>
          </p:cNvSpPr>
          <p:nvPr/>
        </p:nvSpPr>
        <p:spPr>
          <a:xfrm>
            <a:off x="837623" y="3096885"/>
            <a:ext cx="8503953" cy="9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2400" dirty="0"/>
              <a:t>cy.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FFFF00"/>
                </a:solidFill>
              </a:rPr>
              <a:t>.siblings(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  <a:r>
              <a:rPr lang="en-US" sz="2400" dirty="0"/>
              <a:t>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65079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509</Words>
  <Application>Microsoft Office PowerPoint</Application>
  <PresentationFormat>On-screen Show (16:9)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Montserrat</vt:lpstr>
      <vt:lpstr>Lato</vt:lpstr>
      <vt:lpstr>Arial</vt:lpstr>
      <vt:lpstr>Focus</vt:lpstr>
      <vt:lpstr>Cypress Tutorial</vt:lpstr>
      <vt:lpstr>What is Cypress?</vt:lpstr>
      <vt:lpstr>Why Cypress?</vt:lpstr>
      <vt:lpstr>Limits</vt:lpstr>
      <vt:lpstr>Commands</vt:lpstr>
      <vt:lpstr>Cypress Tutorial S02:   Locate Elements</vt:lpstr>
      <vt:lpstr>S02 – Basic Syntax</vt:lpstr>
      <vt:lpstr>Relatives:</vt:lpstr>
      <vt:lpstr>Relatives:</vt:lpstr>
      <vt:lpstr>Ancestors:</vt:lpstr>
      <vt:lpstr>Descendant:</vt:lpstr>
      <vt:lpstr>Index:</vt:lpstr>
      <vt:lpstr>Filter:</vt:lpstr>
      <vt:lpstr>Traversal: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 Tutorial</dc:title>
  <dc:creator>Mohammad Monfared</dc:creator>
  <cp:lastModifiedBy>Mohammad Monfared</cp:lastModifiedBy>
  <cp:revision>12</cp:revision>
  <dcterms:modified xsi:type="dcterms:W3CDTF">2022-04-14T00:28:50Z</dcterms:modified>
</cp:coreProperties>
</file>