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4147aba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4147aba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4147abad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4147abad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4147abad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4147abad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48e8ceb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48e8ceb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8e8ceb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8e8ceb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48e8ceb06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48e8ceb06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48e8ceb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48e8ceb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3a0266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3a0266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3a0266dc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3a0266dc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48e8ceb0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48e8ceb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8e8ceb06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8e8ceb06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3a0266dc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3a0266dc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48e8ceb06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48e8ceb06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4147abad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4147abad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147abad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4147abad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4147abad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4147aba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4147abad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4147abad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4147abad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4147abad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4147aba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4147aba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1C4587"/>
            </a:gs>
            <a:gs pos="100000">
              <a:srgbClr val="101010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AI-assisted sentiment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89"/>
              <a:t>Mikko Mononen / Steamdata</a:t>
            </a:r>
            <a:endParaRPr sz="418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2"/>
              <a:t>for BearIT ICT Camp (Tampere, 21.8.2024 - 15.10.2024)</a:t>
            </a:r>
            <a:endParaRPr sz="19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Cities: Skylines II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388100"/>
            <a:ext cx="85206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</a:t>
            </a:r>
            <a:r>
              <a:rPr lang="en">
                <a:solidFill>
                  <a:schemeClr val="dk1"/>
                </a:solidFill>
              </a:rPr>
              <a:t>unfortunately I can not recommend this game. its </a:t>
            </a:r>
            <a:r>
              <a:rPr lang="en">
                <a:solidFill>
                  <a:schemeClr val="lt1"/>
                </a:solidFill>
                <a:highlight>
                  <a:srgbClr val="00FF00"/>
                </a:highlight>
              </a:rPr>
              <a:t>great at first</a:t>
            </a:r>
            <a:r>
              <a:rPr lang="en">
                <a:solidFill>
                  <a:schemeClr val="dk1"/>
                </a:solidFill>
              </a:rPr>
              <a:t>, all the upgrades from skylines 1 are </a:t>
            </a:r>
            <a:r>
              <a:rPr lang="en">
                <a:solidFill>
                  <a:schemeClr val="lt1"/>
                </a:solidFill>
                <a:highlight>
                  <a:srgbClr val="00FF00"/>
                </a:highlight>
              </a:rPr>
              <a:t>fantastic</a:t>
            </a:r>
            <a:r>
              <a:rPr lang="en">
                <a:solidFill>
                  <a:schemeClr val="dk1"/>
                </a:solidFill>
              </a:rPr>
              <a:t>. its plays well until it doesn't.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population growth</a:t>
            </a:r>
            <a:r>
              <a:rPr lang="en">
                <a:solidFill>
                  <a:schemeClr val="dk1"/>
                </a:solidFill>
              </a:rPr>
              <a:t> is rewarded with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slower simulation</a:t>
            </a:r>
            <a:r>
              <a:rPr lang="en">
                <a:solidFill>
                  <a:schemeClr val="dk1"/>
                </a:solidFill>
              </a:rPr>
              <a:t> speeds. this game has a ton of </a:t>
            </a:r>
            <a:r>
              <a:rPr lang="en">
                <a:solidFill>
                  <a:schemeClr val="lt1"/>
                </a:solidFill>
                <a:highlight>
                  <a:srgbClr val="00FF00"/>
                </a:highlight>
              </a:rPr>
              <a:t>potential</a:t>
            </a:r>
            <a:r>
              <a:rPr lang="en">
                <a:solidFill>
                  <a:schemeClr val="dk1"/>
                </a:solidFill>
              </a:rPr>
              <a:t> if this </a:t>
            </a:r>
            <a:r>
              <a:rPr lang="en">
                <a:solidFill>
                  <a:schemeClr val="lt1"/>
                </a:solidFill>
                <a:highlight>
                  <a:srgbClr val="00FF00"/>
                </a:highlight>
              </a:rPr>
              <a:t>can be fixed</a:t>
            </a:r>
            <a:r>
              <a:rPr lang="en">
                <a:solidFill>
                  <a:schemeClr val="dk1"/>
                </a:solidFill>
              </a:rPr>
              <a:t>. 7800x3d, 4070,</a:t>
            </a:r>
            <a:r>
              <a:rPr lang="en">
                <a:solidFill>
                  <a:schemeClr val="dk1"/>
                </a:solidFill>
              </a:rPr>
              <a:t>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FF00"/>
                </a:highlight>
              </a:rPr>
              <a:t>economy feels better	upgrades fantastic</a:t>
            </a:r>
            <a:endParaRPr>
              <a:solidFill>
                <a:schemeClr val="lt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bugs	needs time</a:t>
            </a:r>
            <a:endParaRPr>
              <a:solidFill>
                <a:schemeClr val="lt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Gamer Type: Completionist, Challenger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Overall Sentiment: 0 (-5 to 5)</a:t>
            </a:r>
            <a:endParaRPr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</a:t>
            </a:r>
            <a:r>
              <a:rPr lang="en"/>
              <a:t>ame developers and analysts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42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 with Gemma 2 in Open WebUI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606850" y="2571750"/>
            <a:ext cx="29208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Going through prompt iteration #54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946" y="0"/>
            <a:ext cx="45460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via domain knowledge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"[Review ID]"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"Gameplay"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"fun game"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"game breaking bugs"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"odd design"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"sterile"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"overly clean"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"Mechanics"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"feels better"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"good economy"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"Graphics"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"good looking"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"Performance"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"high end"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"misread audience"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"Overall 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Cities: Skylines II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66">
                <a:solidFill>
                  <a:schemeClr val="dk1"/>
                </a:solidFill>
              </a:rPr>
              <a:t>"</a:t>
            </a:r>
            <a:r>
              <a:rPr lang="en" sz="1266">
                <a:solidFill>
                  <a:schemeClr val="dk1"/>
                </a:solidFill>
              </a:rPr>
              <a:t>Colossal Order please re watch your own promotion video from 5 years ago by Justin Roczniak/donoteat01 and listen to what he says. That's what a good city simulation needs to be able to do, on top of being a </a:t>
            </a:r>
            <a:r>
              <a:rPr lang="en" sz="1266">
                <a:solidFill>
                  <a:schemeClr val="lt1"/>
                </a:solidFill>
                <a:highlight>
                  <a:srgbClr val="00FFFF"/>
                </a:highlight>
              </a:rPr>
              <a:t>good looking</a:t>
            </a:r>
            <a:r>
              <a:rPr lang="en" sz="1266">
                <a:solidFill>
                  <a:schemeClr val="dk1"/>
                </a:solidFill>
              </a:rPr>
              <a:t> city painter.   Its a start but still has some </a:t>
            </a:r>
            <a:r>
              <a:rPr lang="en" sz="1266">
                <a:solidFill>
                  <a:schemeClr val="lt1"/>
                </a:solidFill>
                <a:highlight>
                  <a:srgbClr val="D5A6BD"/>
                </a:highlight>
              </a:rPr>
              <a:t>odd design</a:t>
            </a:r>
            <a:r>
              <a:rPr lang="en" sz="1266">
                <a:solidFill>
                  <a:schemeClr val="dk1"/>
                </a:solidFill>
              </a:rPr>
              <a:t>. I think the worst part is somehow its more </a:t>
            </a:r>
            <a:r>
              <a:rPr lang="en" sz="1266">
                <a:solidFill>
                  <a:schemeClr val="lt1"/>
                </a:solidFill>
                <a:highlight>
                  <a:srgbClr val="D5A6BD"/>
                </a:highlight>
              </a:rPr>
              <a:t>sterile</a:t>
            </a:r>
            <a:r>
              <a:rPr lang="en" sz="1266">
                <a:solidFill>
                  <a:schemeClr val="dk1"/>
                </a:solidFill>
              </a:rPr>
              <a:t> </a:t>
            </a:r>
            <a:r>
              <a:rPr lang="en" sz="1266">
                <a:solidFill>
                  <a:schemeClr val="dk1"/>
                </a:solidFill>
              </a:rPr>
              <a:t>and </a:t>
            </a:r>
            <a:r>
              <a:rPr lang="en" sz="1266">
                <a:solidFill>
                  <a:schemeClr val="lt1"/>
                </a:solidFill>
                <a:highlight>
                  <a:srgbClr val="D5A6BD"/>
                </a:highlight>
              </a:rPr>
              <a:t>overly clean</a:t>
            </a:r>
            <a:r>
              <a:rPr lang="en" sz="1266">
                <a:solidFill>
                  <a:schemeClr val="dk1"/>
                </a:solidFill>
              </a:rPr>
              <a:t> felling than the first game. Shame on Paradox for pushing this out the door long before it was ready. Making hardware requirements this </a:t>
            </a:r>
            <a:r>
              <a:rPr lang="en" sz="1266">
                <a:solidFill>
                  <a:schemeClr val="lt1"/>
                </a:solidFill>
                <a:highlight>
                  <a:srgbClr val="4A86E8"/>
                </a:highlight>
              </a:rPr>
              <a:t>high end</a:t>
            </a:r>
            <a:r>
              <a:rPr lang="en" sz="1266">
                <a:solidFill>
                  <a:schemeClr val="dk1"/>
                </a:solidFill>
              </a:rPr>
              <a:t> was a fundamental </a:t>
            </a:r>
            <a:r>
              <a:rPr lang="en" sz="1266">
                <a:solidFill>
                  <a:schemeClr val="lt1"/>
                </a:solidFill>
                <a:highlight>
                  <a:srgbClr val="4A86E8"/>
                </a:highlight>
              </a:rPr>
              <a:t>misread</a:t>
            </a:r>
            <a:r>
              <a:rPr lang="en" sz="1266">
                <a:solidFill>
                  <a:schemeClr val="dk1"/>
                </a:solidFill>
              </a:rPr>
              <a:t> of your </a:t>
            </a:r>
            <a:r>
              <a:rPr lang="en" sz="1266">
                <a:solidFill>
                  <a:schemeClr val="lt1"/>
                </a:solidFill>
                <a:highlight>
                  <a:srgbClr val="4A86E8"/>
                </a:highlight>
              </a:rPr>
              <a:t>audience</a:t>
            </a:r>
            <a:r>
              <a:rPr lang="en" sz="1266">
                <a:solidFill>
                  <a:schemeClr val="dk1"/>
                </a:solidFill>
              </a:rPr>
              <a:t>. City builders are traditionally played on mid range systems and laptops and by people who often don't prioritize cutting edge first person shooter/ action game graphics.</a:t>
            </a:r>
            <a:r>
              <a:rPr lang="en" sz="1266">
                <a:solidFill>
                  <a:schemeClr val="dk1"/>
                </a:solidFill>
              </a:rPr>
              <a:t>"</a:t>
            </a:r>
            <a:endParaRPr sz="126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1700" y="3011600"/>
            <a:ext cx="16383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1F1F"/>
                </a:solidFill>
                <a:highlight>
                  <a:srgbClr val="D5A6BD"/>
                </a:highlight>
              </a:rPr>
              <a:t>Gameplay:</a:t>
            </a:r>
            <a:endParaRPr sz="1800">
              <a:solidFill>
                <a:srgbClr val="1F1F1F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fun game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0000"/>
                </a:highlight>
              </a:rPr>
              <a:t>game breaking bugs</a:t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0000"/>
                </a:highlight>
              </a:rPr>
              <a:t>odd design</a:t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0000"/>
                </a:highlight>
              </a:rPr>
              <a:t>sterile</a:t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0000"/>
                </a:highlight>
              </a:rPr>
              <a:t>overly clean</a:t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chemeClr val="dk1"/>
                </a:highlight>
              </a:rPr>
              <a:t>Sentiment: -1</a:t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950000" y="3011600"/>
            <a:ext cx="16383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1F1F"/>
                </a:solidFill>
                <a:highlight>
                  <a:srgbClr val="FFFF00"/>
                </a:highlight>
              </a:rPr>
              <a:t>Mechanics</a:t>
            </a:r>
            <a:r>
              <a:rPr lang="en" sz="1800">
                <a:solidFill>
                  <a:srgbClr val="1F1F1F"/>
                </a:solidFill>
                <a:highlight>
                  <a:srgbClr val="FFFF00"/>
                </a:highlight>
              </a:rPr>
              <a:t>:</a:t>
            </a:r>
            <a:endParaRPr sz="1800">
              <a:solidFill>
                <a:srgbClr val="1F1F1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f</a:t>
            </a: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eels better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good economy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chemeClr val="dk1"/>
                </a:highlight>
              </a:rPr>
              <a:t>Sentiment: 1</a:t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588300" y="3011600"/>
            <a:ext cx="16383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1F1F"/>
                </a:solidFill>
                <a:highlight>
                  <a:srgbClr val="00FFFF"/>
                </a:highlight>
              </a:rPr>
              <a:t>Graphics</a:t>
            </a:r>
            <a:r>
              <a:rPr lang="en" sz="1800">
                <a:solidFill>
                  <a:srgbClr val="1F1F1F"/>
                </a:solidFill>
                <a:highlight>
                  <a:srgbClr val="00FFFF"/>
                </a:highlight>
              </a:rPr>
              <a:t>:</a:t>
            </a:r>
            <a:endParaRPr sz="1800">
              <a:solidFill>
                <a:srgbClr val="1F1F1F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00FF00"/>
                </a:highlight>
              </a:rPr>
              <a:t>good looking</a:t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chemeClr val="dk1"/>
                </a:highlight>
              </a:rPr>
              <a:t>Sentiment: 1</a:t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226600" y="3011600"/>
            <a:ext cx="16383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1F1F"/>
                </a:solidFill>
                <a:highlight>
                  <a:srgbClr val="4A86E8"/>
                </a:highlight>
              </a:rPr>
              <a:t>Performance</a:t>
            </a:r>
            <a:r>
              <a:rPr lang="en" sz="1800">
                <a:solidFill>
                  <a:srgbClr val="1F1F1F"/>
                </a:solidFill>
                <a:highlight>
                  <a:srgbClr val="4A86E8"/>
                </a:highlight>
              </a:rPr>
              <a:t>:</a:t>
            </a:r>
            <a:endParaRPr sz="1800">
              <a:solidFill>
                <a:srgbClr val="1F1F1F"/>
              </a:solidFill>
              <a:highlight>
                <a:srgbClr val="4A86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0000"/>
                </a:highlight>
              </a:rPr>
              <a:t>high end</a:t>
            </a:r>
            <a:endParaRPr sz="1800">
              <a:solidFill>
                <a:srgbClr val="1F1F1F"/>
              </a:solidFill>
              <a:highlight>
                <a:srgbClr val="4A86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0000"/>
                </a:highlight>
              </a:rPr>
              <a:t>misread audience</a:t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chemeClr val="dk1"/>
                </a:highlight>
              </a:rPr>
              <a:t>Sentiment: -2</a:t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7194000" y="3011600"/>
            <a:ext cx="16383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1F1F"/>
                </a:solidFill>
                <a:highlight>
                  <a:schemeClr val="dk1"/>
                </a:highlight>
              </a:rPr>
              <a:t>Overall:</a:t>
            </a:r>
            <a:endParaRPr sz="18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chemeClr val="dk1"/>
                </a:highlight>
              </a:rPr>
              <a:t>Sentiment: -1</a:t>
            </a:r>
            <a:endParaRPr sz="1200">
              <a:solidFill>
                <a:srgbClr val="1F1F1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Cities: Skylines II - Overall Sentiments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3255713" y="1087187"/>
            <a:ext cx="1007100" cy="3003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274679" y="1087187"/>
            <a:ext cx="1007100" cy="3003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293662" y="1087187"/>
            <a:ext cx="2827800" cy="3003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Recurring positive and negative themes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863038" y="1087187"/>
            <a:ext cx="2380800" cy="3003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Category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27"/>
          <p:cNvGrpSpPr/>
          <p:nvPr/>
        </p:nvGrpSpPr>
        <p:grpSpPr>
          <a:xfrm>
            <a:off x="863973" y="1398325"/>
            <a:ext cx="5840851" cy="674450"/>
            <a:chOff x="943723" y="3098500"/>
            <a:chExt cx="5840851" cy="674450"/>
          </a:xfrm>
        </p:grpSpPr>
        <p:sp>
          <p:nvSpPr>
            <p:cNvPr id="217" name="Google Shape;217;p27"/>
            <p:cNvSpPr/>
            <p:nvPr/>
          </p:nvSpPr>
          <p:spPr>
            <a:xfrm>
              <a:off x="5373375" y="3098550"/>
              <a:ext cx="14112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+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 game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+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Mixed-zoning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+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Road-building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Gameplay (0.67)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863973" y="2083600"/>
            <a:ext cx="4417805" cy="674450"/>
            <a:chOff x="943723" y="3783775"/>
            <a:chExt cx="4417805" cy="674450"/>
          </a:xfrm>
        </p:grpSpPr>
        <p:sp>
          <p:nvSpPr>
            <p:cNvPr id="226" name="Google Shape;226;p27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Mechanics (-0.07)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863973" y="2768875"/>
            <a:ext cx="4417805" cy="674450"/>
            <a:chOff x="943723" y="4469050"/>
            <a:chExt cx="4417805" cy="674450"/>
          </a:xfrm>
        </p:grpSpPr>
        <p:sp>
          <p:nvSpPr>
            <p:cNvPr id="234" name="Google Shape;234;p2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Graphics (-0.2)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241;p27"/>
          <p:cNvGrpSpPr/>
          <p:nvPr/>
        </p:nvGrpSpPr>
        <p:grpSpPr>
          <a:xfrm>
            <a:off x="863973" y="3454150"/>
            <a:ext cx="4417805" cy="674450"/>
            <a:chOff x="943723" y="4469050"/>
            <a:chExt cx="4417805" cy="674450"/>
          </a:xfrm>
        </p:grpSpPr>
        <p:sp>
          <p:nvSpPr>
            <p:cNvPr id="242" name="Google Shape;242;p2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Value for money (-1.15)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863973" y="4139425"/>
            <a:ext cx="4417805" cy="674450"/>
            <a:chOff x="943723" y="4469050"/>
            <a:chExt cx="4417805" cy="674450"/>
          </a:xfrm>
        </p:grpSpPr>
        <p:sp>
          <p:nvSpPr>
            <p:cNvPr id="250" name="Google Shape;250;p27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Performance (-2.0)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Google Shape;257;p27"/>
          <p:cNvSpPr/>
          <p:nvPr/>
        </p:nvSpPr>
        <p:spPr>
          <a:xfrm>
            <a:off x="6704825" y="139837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Game breaking bugs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Sterile design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Boring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5293650" y="208362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+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Economy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+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Zone mixing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+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mechanics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6704825" y="208362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Bugs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Crashes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Lacks polish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296362" y="2768900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+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Good looking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+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Realistic art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6707537" y="2768900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Lacks polish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Glitches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Dull colors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5296362" y="345417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6707537" y="345417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Don’t buy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Lack of content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Wait until 2026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5296362" y="413942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6707537" y="4139425"/>
            <a:ext cx="1411200" cy="674400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Bugs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Glitches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-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Crashes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may vary</a:t>
            </a:r>
            <a:endParaRPr/>
          </a:p>
        </p:txBody>
      </p:sp>
      <p:grpSp>
        <p:nvGrpSpPr>
          <p:cNvPr id="276" name="Google Shape;276;p29"/>
          <p:cNvGrpSpPr/>
          <p:nvPr/>
        </p:nvGrpSpPr>
        <p:grpSpPr>
          <a:xfrm>
            <a:off x="2744109" y="1597469"/>
            <a:ext cx="1827900" cy="2399700"/>
            <a:chOff x="2744109" y="1597469"/>
            <a:chExt cx="1827900" cy="2399700"/>
          </a:xfrm>
        </p:grpSpPr>
        <p:sp>
          <p:nvSpPr>
            <p:cNvPr id="277" name="Google Shape;277;p29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Keeping the full review available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LLMs might get contexts wrong or start hallucinating.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4572009" y="1146343"/>
            <a:ext cx="1827900" cy="2399700"/>
            <a:chOff x="4572009" y="1146343"/>
            <a:chExt cx="1827900" cy="2399700"/>
          </a:xfrm>
        </p:grpSpPr>
        <p:sp>
          <p:nvSpPr>
            <p:cNvPr id="281" name="Google Shape;281;p29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Exact prompts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 a rule of thumb, the more precision, the better.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6400059" y="1597469"/>
            <a:ext cx="1827900" cy="2399700"/>
            <a:chOff x="6400059" y="1597469"/>
            <a:chExt cx="1827900" cy="2399700"/>
          </a:xfrm>
        </p:grpSpPr>
        <p:sp>
          <p:nvSpPr>
            <p:cNvPr id="285" name="Google Shape;285;p29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Better </a:t>
              </a: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accuracy at a general level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Accuracy gets worse at the individual review level. Smart categories help to get the best results.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916059" y="1146343"/>
            <a:ext cx="1827900" cy="2399700"/>
            <a:chOff x="916059" y="1146343"/>
            <a:chExt cx="1827900" cy="2399700"/>
          </a:xfrm>
        </p:grpSpPr>
        <p:sp>
          <p:nvSpPr>
            <p:cNvPr id="289" name="Google Shape;289;p29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 txBox="1"/>
            <p:nvPr/>
          </p:nvSpPr>
          <p:spPr>
            <a:xfrm>
              <a:off x="113847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Subtle changes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Subtle changes to the prompt allow tailoring analysis to exact inspection points in different use cases, e.g., performance and technical issues.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Remarks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Refactor code before open-sourcing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and fine-tune premade </a:t>
            </a:r>
            <a:r>
              <a:rPr lang="en">
                <a:solidFill>
                  <a:schemeClr val="dk1"/>
                </a:solidFill>
              </a:rPr>
              <a:t>prompts for different use cases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Incorporate seamlessly analytical and visualizing tools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Combine everything as a Docker container for better usability and compatibility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 to portfolio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Harvesting sentiments from player reviews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968013" y="1607432"/>
            <a:ext cx="3339000" cy="3339000"/>
            <a:chOff x="2902488" y="902232"/>
            <a:chExt cx="3339000" cy="3339000"/>
          </a:xfrm>
        </p:grpSpPr>
        <p:sp>
          <p:nvSpPr>
            <p:cNvPr id="62" name="Google Shape;62;p1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4670038" y="1798532"/>
            <a:ext cx="1815900" cy="1815900"/>
            <a:chOff x="3664038" y="1663782"/>
            <a:chExt cx="1815900" cy="1815900"/>
          </a:xfrm>
        </p:grpSpPr>
        <p:sp>
          <p:nvSpPr>
            <p:cNvPr id="65" name="Google Shape;65;p1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597823" y="3264821"/>
            <a:ext cx="1068600" cy="1068600"/>
            <a:chOff x="2859873" y="853971"/>
            <a:chExt cx="1068600" cy="1068600"/>
          </a:xfrm>
        </p:grpSpPr>
        <p:sp>
          <p:nvSpPr>
            <p:cNvPr id="68" name="Google Shape;68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Theoretical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domain knowledge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5167723" y="3810628"/>
            <a:ext cx="1068600" cy="1068600"/>
            <a:chOff x="5214448" y="3234278"/>
            <a:chExt cx="1068600" cy="1068600"/>
          </a:xfrm>
        </p:grpSpPr>
        <p:sp>
          <p:nvSpPr>
            <p:cNvPr id="71" name="Google Shape;71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LLM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Goals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Exploring the tools and the methods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Documenting the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Designing a viable user research tool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6485948" y="4074903"/>
            <a:ext cx="1068600" cy="1068600"/>
            <a:chOff x="5214448" y="3234278"/>
            <a:chExt cx="1068600" cy="1068600"/>
          </a:xfrm>
        </p:grpSpPr>
        <p:sp>
          <p:nvSpPr>
            <p:cNvPr id="75" name="Google Shape;75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Prompt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332648" y="1152478"/>
            <a:ext cx="1068600" cy="1068600"/>
            <a:chOff x="5214448" y="3234278"/>
            <a:chExt cx="1068600" cy="1068600"/>
          </a:xfrm>
        </p:grpSpPr>
        <p:sp>
          <p:nvSpPr>
            <p:cNvPr id="78" name="Google Shape;78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554548" y="1894853"/>
            <a:ext cx="1068600" cy="1068600"/>
            <a:chOff x="5214448" y="3234278"/>
            <a:chExt cx="1068600" cy="1068600"/>
          </a:xfrm>
        </p:grpSpPr>
        <p:sp>
          <p:nvSpPr>
            <p:cNvPr id="81" name="Google Shape;81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Questions?</a:t>
            </a:r>
            <a:endParaRPr strike="sngStrike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End of transmission. </a:t>
            </a:r>
            <a:r>
              <a:rPr lang="en" sz="1400">
                <a:solidFill>
                  <a:schemeClr val="dk1"/>
                </a:solidFill>
              </a:rPr>
              <a:t>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workflow</a:t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4656650" y="1169657"/>
            <a:ext cx="3820529" cy="747300"/>
            <a:chOff x="4530625" y="1206568"/>
            <a:chExt cx="3820529" cy="747300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Engineering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a game and request </a:t>
              </a:r>
              <a:r>
                <a:rPr lang="en" sz="800">
                  <a:solidFill>
                    <a:schemeClr val="l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Steam API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for the 20 most helpful reviews to analyze.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5190475" y="2102464"/>
            <a:ext cx="3286704" cy="747300"/>
            <a:chOff x="5064450" y="2086419"/>
            <a:chExt cx="3286704" cy="74730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5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 through the list of games in </a:t>
              </a:r>
              <a:r>
                <a:rPr lang="en" sz="800">
                  <a:solidFill>
                    <a:schemeClr val="l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Python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with an Ollama-hosted language model and save the sentiment analysis in a local database.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700175" y="3181901"/>
            <a:ext cx="2777004" cy="747300"/>
            <a:chOff x="5574150" y="3083456"/>
            <a:chExt cx="2777004" cy="747300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5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Visualization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Visualize data to tell your story.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28801" y="1670793"/>
            <a:ext cx="3468724" cy="747300"/>
            <a:chOff x="744101" y="1672393"/>
            <a:chExt cx="3468724" cy="747300"/>
          </a:xfrm>
        </p:grpSpPr>
        <p:cxnSp>
          <p:nvCxnSpPr>
            <p:cNvPr id="104" name="Google Shape;104;p15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5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Prompt Engineering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Iterate the prompt with </a:t>
              </a:r>
              <a:r>
                <a:rPr lang="en" sz="800">
                  <a:solidFill>
                    <a:schemeClr val="l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Ollama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a local LLM server, your chosen language model for the task - </a:t>
              </a:r>
              <a:r>
                <a:rPr lang="en" sz="800">
                  <a:solidFill>
                    <a:schemeClr val="l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Gemma 2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in this project, and </a:t>
              </a:r>
              <a:r>
                <a:rPr lang="en" sz="800">
                  <a:solidFill>
                    <a:schemeClr val="l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contained </a:t>
              </a:r>
              <a:r>
                <a:rPr lang="en" sz="800">
                  <a:solidFill>
                    <a:schemeClr val="lt1"/>
                  </a:solidFill>
                  <a:highlight>
                    <a:schemeClr val="dk1"/>
                  </a:highlight>
                  <a:latin typeface="Roboto"/>
                  <a:ea typeface="Roboto"/>
                  <a:cs typeface="Roboto"/>
                  <a:sym typeface="Roboto"/>
                </a:rPr>
                <a:t>Open WebUI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528801" y="2588369"/>
            <a:ext cx="3021694" cy="747300"/>
            <a:chOff x="744101" y="2507609"/>
            <a:chExt cx="3021694" cy="747300"/>
          </a:xfrm>
        </p:grpSpPr>
        <p:cxnSp>
          <p:nvCxnSpPr>
            <p:cNvPr id="109" name="Google Shape;109;p15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5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Pass Analysis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an overall sentiment analysis over the 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sentiment database in Python with Ollama and LLM. Simplify further and unify synonyms.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2742509" y="1294502"/>
            <a:ext cx="3509178" cy="3257208"/>
            <a:chOff x="3318063" y="1368287"/>
            <a:chExt cx="2408000" cy="2993482"/>
          </a:xfrm>
        </p:grpSpPr>
        <p:sp>
          <p:nvSpPr>
            <p:cNvPr id="114" name="Google Shape;114;p15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5" name="Google Shape;115;p15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155B55"/>
            </a:solidFill>
            <a:ln>
              <a:noFill/>
            </a:ln>
          </p:spPr>
        </p:sp>
        <p:sp>
          <p:nvSpPr>
            <p:cNvPr id="116" name="Google Shape;116;p1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249C91"/>
            </a:solidFill>
            <a:ln>
              <a:noFill/>
            </a:ln>
          </p:spPr>
        </p:sp>
        <p:sp>
          <p:nvSpPr>
            <p:cNvPr id="117" name="Google Shape;117;p15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8" name="Google Shape;118;p15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9" name="Google Shape;119;p15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0" name="Google Shape;120;p15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1" name="Google Shape;121;p15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155B55"/>
            </a:solidFill>
            <a:ln>
              <a:noFill/>
            </a:ln>
          </p:spPr>
        </p:sp>
        <p:sp>
          <p:nvSpPr>
            <p:cNvPr id="122" name="Google Shape;122;p15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3" name="Google Shape;123;p1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24" name="Google Shape;124;p15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55B55"/>
            </a:solidFill>
            <a:ln>
              <a:noFill/>
            </a:ln>
          </p:spPr>
        </p:sp>
        <p:sp>
          <p:nvSpPr>
            <p:cNvPr id="125" name="Google Shape;125;p1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B786F"/>
            </a:solidFill>
            <a:ln>
              <a:noFill/>
            </a:ln>
          </p:spPr>
        </p:sp>
        <p:sp>
          <p:nvSpPr>
            <p:cNvPr id="126" name="Google Shape;126;p15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55B55"/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B786F"/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155B55"/>
            </a:solidFill>
            <a:ln>
              <a:noFill/>
            </a:ln>
          </p:spPr>
        </p:sp>
        <p:sp>
          <p:nvSpPr>
            <p:cNvPr id="129" name="Google Shape;129;p1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1D7E75"/>
            </a:solidFill>
            <a:ln>
              <a:noFill/>
            </a:ln>
          </p:spPr>
        </p:sp>
        <p:sp>
          <p:nvSpPr>
            <p:cNvPr id="130" name="Google Shape;130;p1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1F887E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game designers and researchers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Steam API to get the most helpful reviews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6741"/>
            <a:ext cx="9144001" cy="32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1469275"/>
            <a:ext cx="85206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950"/>
            <a:ext cx="9143998" cy="38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Quantic Player Type data template for LLM to fill during </a:t>
            </a:r>
            <a:r>
              <a:rPr lang="en">
                <a:solidFill>
                  <a:schemeClr val="lt1"/>
                </a:solidFill>
              </a:rPr>
              <a:t>semantic 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prompt after many iterations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and invoking LLM with the Ollama server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5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from </a:t>
            </a:r>
            <a:r>
              <a:rPr lang="en"/>
              <a:t>Quantic Foundry’s Gamer Motivation Model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65225" y="1334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"[Review ID]"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"Excitement"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"fantastic"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"potential"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"Completion"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"bugs"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"needs time"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"Strategy"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"economy feels better"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"population growth"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"slower simulation"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4885925" y="1334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"Challenge"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"can be fixed"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"Design"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"great at first"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"upgrades fantastic"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"negative"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"Quantic Gamer Type"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"Completionist"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"Challenger"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"Overall Sentiment"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