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D8DEE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D8DEE8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D8DEE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D8DEE8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39802" y="1553103"/>
            <a:ext cx="5240655" cy="463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3D86E3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D8DEE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D8DEE8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D8DEE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D8DEE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63685" y="473075"/>
            <a:ext cx="3064628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D8DEE8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6749" y="1238249"/>
            <a:ext cx="10858500" cy="457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49086" y="6353466"/>
            <a:ext cx="231140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D8DEE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49" y="1168400"/>
            <a:ext cx="3667760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15"/>
              <a:t>SteamData®</a:t>
            </a:r>
            <a:endParaRPr sz="47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0"/>
              <a:t>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54049" y="2282089"/>
            <a:ext cx="1013079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-100" i="1">
                <a:solidFill>
                  <a:srgbClr val="D8DEE8"/>
                </a:solidFill>
                <a:latin typeface="Lucida Sans"/>
                <a:cs typeface="Lucida Sans"/>
              </a:rPr>
              <a:t>Database </a:t>
            </a:r>
            <a:r>
              <a:rPr dirty="0" sz="2700" spc="-95" i="1">
                <a:solidFill>
                  <a:srgbClr val="D8DEE8"/>
                </a:solidFill>
                <a:latin typeface="Lucida Sans"/>
                <a:cs typeface="Lucida Sans"/>
              </a:rPr>
              <a:t>Design, </a:t>
            </a:r>
            <a:r>
              <a:rPr dirty="0" sz="2700" spc="-110" i="1">
                <a:solidFill>
                  <a:srgbClr val="D8DEE8"/>
                </a:solidFill>
                <a:latin typeface="Lucida Sans"/>
                <a:cs typeface="Lucida Sans"/>
              </a:rPr>
              <a:t>Data </a:t>
            </a:r>
            <a:r>
              <a:rPr dirty="0" sz="2700" spc="-70" i="1">
                <a:solidFill>
                  <a:srgbClr val="D8DEE8"/>
                </a:solidFill>
                <a:latin typeface="Lucida Sans"/>
                <a:cs typeface="Lucida Sans"/>
              </a:rPr>
              <a:t>Integration </a:t>
            </a:r>
            <a:r>
              <a:rPr dirty="0" sz="2700" spc="-175" i="1">
                <a:solidFill>
                  <a:srgbClr val="D8DEE8"/>
                </a:solidFill>
                <a:latin typeface="Lucida Sans"/>
                <a:cs typeface="Lucida Sans"/>
              </a:rPr>
              <a:t>and </a:t>
            </a:r>
            <a:r>
              <a:rPr dirty="0" sz="2700" spc="-65" i="1">
                <a:solidFill>
                  <a:srgbClr val="D8DEE8"/>
                </a:solidFill>
                <a:latin typeface="Lucida Sans"/>
                <a:cs typeface="Lucida Sans"/>
              </a:rPr>
              <a:t>Application</a:t>
            </a:r>
            <a:r>
              <a:rPr dirty="0" sz="2700" spc="-430" i="1">
                <a:solidFill>
                  <a:srgbClr val="D8DEE8"/>
                </a:solidFill>
                <a:latin typeface="Lucida Sans"/>
                <a:cs typeface="Lucida Sans"/>
              </a:rPr>
              <a:t> </a:t>
            </a:r>
            <a:r>
              <a:rPr dirty="0" sz="2700" spc="-45" i="1">
                <a:solidFill>
                  <a:srgbClr val="D8DEE8"/>
                </a:solidFill>
                <a:latin typeface="Lucida Sans"/>
                <a:cs typeface="Lucida Sans"/>
              </a:rPr>
              <a:t>Development</a:t>
            </a:r>
            <a:endParaRPr sz="27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049" y="4368799"/>
            <a:ext cx="2329180" cy="920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0600"/>
              </a:lnSpc>
              <a:spcBef>
                <a:spcPts val="95"/>
              </a:spcBef>
            </a:pPr>
            <a:r>
              <a:rPr dirty="0" sz="2250" spc="55" b="1">
                <a:solidFill>
                  <a:srgbClr val="D8DEE8"/>
                </a:solidFill>
                <a:latin typeface="Gill Sans MT"/>
                <a:cs typeface="Gill Sans MT"/>
              </a:rPr>
              <a:t>Roy </a:t>
            </a:r>
            <a:r>
              <a:rPr dirty="0" sz="2250" spc="65" b="1">
                <a:solidFill>
                  <a:srgbClr val="D8DEE8"/>
                </a:solidFill>
                <a:latin typeface="Gill Sans MT"/>
                <a:cs typeface="Gill Sans MT"/>
              </a:rPr>
              <a:t>Koljonen  </a:t>
            </a:r>
            <a:r>
              <a:rPr dirty="0" sz="2250" spc="20" b="1">
                <a:solidFill>
                  <a:srgbClr val="D8DEE8"/>
                </a:solidFill>
                <a:latin typeface="Gill Sans MT"/>
                <a:cs typeface="Gill Sans MT"/>
              </a:rPr>
              <a:t>September</a:t>
            </a:r>
            <a:r>
              <a:rPr dirty="0" sz="2250" spc="-75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2250" spc="130" b="1">
                <a:solidFill>
                  <a:srgbClr val="D8DEE8"/>
                </a:solidFill>
                <a:latin typeface="Gill Sans MT"/>
                <a:cs typeface="Gill Sans MT"/>
              </a:rPr>
              <a:t>2024</a:t>
            </a:r>
            <a:endParaRPr sz="225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049" y="6117881"/>
            <a:ext cx="311086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30" b="1" i="1">
                <a:solidFill>
                  <a:srgbClr val="D8DEE8"/>
                </a:solidFill>
                <a:latin typeface="Arial"/>
                <a:cs typeface="Arial"/>
              </a:rPr>
              <a:t>" </a:t>
            </a:r>
            <a:r>
              <a:rPr dirty="0" sz="900" spc="50" b="1" i="1">
                <a:solidFill>
                  <a:srgbClr val="D8DEE8"/>
                </a:solidFill>
                <a:latin typeface="Arial"/>
                <a:cs typeface="Arial"/>
              </a:rPr>
              <a:t>Steam </a:t>
            </a:r>
            <a:r>
              <a:rPr dirty="0" sz="900" spc="65" b="1" i="1">
                <a:solidFill>
                  <a:srgbClr val="D8DEE8"/>
                </a:solidFill>
                <a:latin typeface="Arial"/>
                <a:cs typeface="Arial"/>
              </a:rPr>
              <a:t>Data" </a:t>
            </a:r>
            <a:r>
              <a:rPr dirty="0" sz="900" spc="-5" b="1" i="1">
                <a:solidFill>
                  <a:srgbClr val="D8DEE8"/>
                </a:solidFill>
                <a:latin typeface="Arial"/>
                <a:cs typeface="Arial"/>
              </a:rPr>
              <a:t>is </a:t>
            </a:r>
            <a:r>
              <a:rPr dirty="0" sz="900" spc="60" b="1" i="1">
                <a:solidFill>
                  <a:srgbClr val="D8DEE8"/>
                </a:solidFill>
                <a:latin typeface="Arial"/>
                <a:cs typeface="Arial"/>
              </a:rPr>
              <a:t>not </a:t>
            </a:r>
            <a:r>
              <a:rPr dirty="0" sz="900" spc="75" b="1" i="1">
                <a:solidFill>
                  <a:srgbClr val="D8DEE8"/>
                </a:solidFill>
                <a:latin typeface="Arial"/>
                <a:cs typeface="Arial"/>
              </a:rPr>
              <a:t>really </a:t>
            </a:r>
            <a:r>
              <a:rPr dirty="0" sz="900" spc="-20" b="1" i="1">
                <a:solidFill>
                  <a:srgbClr val="D8DEE8"/>
                </a:solidFill>
                <a:latin typeface="Arial"/>
                <a:cs typeface="Arial"/>
              </a:rPr>
              <a:t>a </a:t>
            </a:r>
            <a:r>
              <a:rPr dirty="0" sz="900" spc="65" b="1" i="1">
                <a:solidFill>
                  <a:srgbClr val="D8DEE8"/>
                </a:solidFill>
                <a:latin typeface="Arial"/>
                <a:cs typeface="Arial"/>
              </a:rPr>
              <a:t>registered</a:t>
            </a:r>
            <a:r>
              <a:rPr dirty="0" sz="900" spc="-95" b="1" i="1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900" spc="80" b="1" i="1">
                <a:solidFill>
                  <a:srgbClr val="D8DEE8"/>
                </a:solidFill>
                <a:latin typeface="Arial"/>
                <a:cs typeface="Arial"/>
              </a:rPr>
              <a:t>trademark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49" y="470693"/>
            <a:ext cx="4741545" cy="3257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50" spc="65"/>
              <a:t>Insert </a:t>
            </a:r>
            <a:r>
              <a:rPr dirty="0" sz="1950" spc="-40"/>
              <a:t>Tags </a:t>
            </a:r>
            <a:r>
              <a:rPr dirty="0" sz="1950" spc="35"/>
              <a:t>(and Genres </a:t>
            </a:r>
            <a:r>
              <a:rPr dirty="0" sz="1950" spc="-40"/>
              <a:t>&amp;</a:t>
            </a:r>
            <a:r>
              <a:rPr dirty="0" sz="1950" spc="-15"/>
              <a:t> </a:t>
            </a:r>
            <a:r>
              <a:rPr dirty="0" sz="1950" spc="50"/>
              <a:t>Categories):</a:t>
            </a:r>
            <a:endParaRPr sz="1950"/>
          </a:p>
        </p:txBody>
      </p:sp>
      <p:sp>
        <p:nvSpPr>
          <p:cNvPr id="3" name="object 3"/>
          <p:cNvSpPr/>
          <p:nvPr/>
        </p:nvSpPr>
        <p:spPr>
          <a:xfrm>
            <a:off x="876299" y="10477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6009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6299" y="13239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6009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35050" y="868362"/>
            <a:ext cx="4116070" cy="57785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300" spc="45">
                <a:solidFill>
                  <a:srgbClr val="D8DEE8"/>
                </a:solidFill>
                <a:latin typeface="Arial"/>
                <a:cs typeface="Arial"/>
              </a:rPr>
              <a:t>Loops </a:t>
            </a:r>
            <a:r>
              <a:rPr dirty="0" sz="1300" spc="105">
                <a:solidFill>
                  <a:srgbClr val="D8DEE8"/>
                </a:solidFill>
                <a:latin typeface="Arial"/>
                <a:cs typeface="Arial"/>
              </a:rPr>
              <a:t>through </a:t>
            </a:r>
            <a:r>
              <a:rPr dirty="0" sz="1300" spc="35">
                <a:solidFill>
                  <a:srgbClr val="D8DEE8"/>
                </a:solidFill>
                <a:latin typeface="Arial"/>
                <a:cs typeface="Arial"/>
              </a:rPr>
              <a:t>each </a:t>
            </a:r>
            <a:r>
              <a:rPr dirty="0" sz="1300" spc="25">
                <a:solidFill>
                  <a:srgbClr val="D8DEE8"/>
                </a:solidFill>
                <a:latin typeface="Arial"/>
                <a:cs typeface="Arial"/>
              </a:rPr>
              <a:t>game </a:t>
            </a:r>
            <a:r>
              <a:rPr dirty="0" sz="1300" spc="45">
                <a:solidFill>
                  <a:srgbClr val="D8DEE8"/>
                </a:solidFill>
                <a:latin typeface="Arial"/>
                <a:cs typeface="Arial"/>
              </a:rPr>
              <a:t>and </a:t>
            </a:r>
            <a:r>
              <a:rPr dirty="0" sz="1300" spc="90">
                <a:solidFill>
                  <a:srgbClr val="D8DEE8"/>
                </a:solidFill>
                <a:latin typeface="Arial"/>
                <a:cs typeface="Arial"/>
              </a:rPr>
              <a:t>its</a:t>
            </a:r>
            <a:r>
              <a:rPr dirty="0" sz="1300" spc="18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300" spc="40">
                <a:solidFill>
                  <a:srgbClr val="D8DEE8"/>
                </a:solidFill>
                <a:latin typeface="Arial"/>
                <a:cs typeface="Arial"/>
              </a:rPr>
              <a:t>tags.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300" spc="60">
                <a:solidFill>
                  <a:srgbClr val="D8DEE8"/>
                </a:solidFill>
                <a:latin typeface="Arial"/>
                <a:cs typeface="Arial"/>
              </a:rPr>
              <a:t>For </a:t>
            </a:r>
            <a:r>
              <a:rPr dirty="0" sz="1300" spc="35">
                <a:solidFill>
                  <a:srgbClr val="D8DEE8"/>
                </a:solidFill>
                <a:latin typeface="Arial"/>
                <a:cs typeface="Arial"/>
              </a:rPr>
              <a:t>each </a:t>
            </a:r>
            <a:r>
              <a:rPr dirty="0" sz="1300" spc="50">
                <a:solidFill>
                  <a:srgbClr val="D8DEE8"/>
                </a:solidFill>
                <a:latin typeface="Arial"/>
                <a:cs typeface="Arial"/>
              </a:rPr>
              <a:t>tag, </a:t>
            </a:r>
            <a:r>
              <a:rPr dirty="0" sz="1300" spc="95">
                <a:solidFill>
                  <a:srgbClr val="D8DEE8"/>
                </a:solidFill>
                <a:latin typeface="Arial"/>
                <a:cs typeface="Arial"/>
              </a:rPr>
              <a:t>retrieves or </a:t>
            </a:r>
            <a:r>
              <a:rPr dirty="0" sz="1300" spc="85">
                <a:solidFill>
                  <a:srgbClr val="D8DEE8"/>
                </a:solidFill>
                <a:latin typeface="Arial"/>
                <a:cs typeface="Arial"/>
              </a:rPr>
              <a:t>inserts </a:t>
            </a:r>
            <a:r>
              <a:rPr dirty="0" sz="1300" spc="90">
                <a:solidFill>
                  <a:srgbClr val="D8DEE8"/>
                </a:solidFill>
                <a:latin typeface="Arial"/>
                <a:cs typeface="Arial"/>
              </a:rPr>
              <a:t>the </a:t>
            </a:r>
            <a:r>
              <a:rPr dirty="0" sz="1300" spc="65">
                <a:solidFill>
                  <a:srgbClr val="D8DEE8"/>
                </a:solidFill>
                <a:latin typeface="Arial"/>
                <a:cs typeface="Arial"/>
              </a:rPr>
              <a:t>tag </a:t>
            </a:r>
            <a:r>
              <a:rPr dirty="0" sz="1300" spc="90">
                <a:solidFill>
                  <a:srgbClr val="D8DEE8"/>
                </a:solidFill>
                <a:latin typeface="Arial"/>
                <a:cs typeface="Arial"/>
              </a:rPr>
              <a:t>ID</a:t>
            </a:r>
            <a:r>
              <a:rPr dirty="0" sz="1300" spc="11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300" spc="55">
                <a:solidFill>
                  <a:srgbClr val="D8DEE8"/>
                </a:solidFill>
                <a:latin typeface="Arial"/>
                <a:cs typeface="Arial"/>
              </a:rPr>
              <a:t>using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799" y="1485899"/>
            <a:ext cx="1571625" cy="20002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952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75"/>
              </a:spcBef>
            </a:pP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GetOrInsertTagAsync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8793" y="1449387"/>
            <a:ext cx="60960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85">
                <a:solidFill>
                  <a:srgbClr val="D8DEE8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6299" y="18287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6009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6299" y="21050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6009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6299" y="23812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6009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35050" y="1649412"/>
            <a:ext cx="4617720" cy="85407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300" spc="75">
                <a:solidFill>
                  <a:srgbClr val="D8DEE8"/>
                </a:solidFill>
                <a:latin typeface="Arial"/>
                <a:cs typeface="Arial"/>
              </a:rPr>
              <a:t>Builds </a:t>
            </a:r>
            <a:r>
              <a:rPr dirty="0" sz="1300" spc="-60">
                <a:solidFill>
                  <a:srgbClr val="D8DEE8"/>
                </a:solidFill>
                <a:latin typeface="Arial"/>
                <a:cs typeface="Arial"/>
              </a:rPr>
              <a:t>a </a:t>
            </a:r>
            <a:r>
              <a:rPr dirty="0" sz="1300" spc="90">
                <a:solidFill>
                  <a:srgbClr val="D8DEE8"/>
                </a:solidFill>
                <a:latin typeface="Arial"/>
                <a:cs typeface="Arial"/>
              </a:rPr>
              <a:t>bulk </a:t>
            </a:r>
            <a:r>
              <a:rPr dirty="0" sz="1300" spc="100">
                <a:solidFill>
                  <a:srgbClr val="D8DEE8"/>
                </a:solidFill>
                <a:latin typeface="Arial"/>
                <a:cs typeface="Arial"/>
              </a:rPr>
              <a:t>insert </a:t>
            </a:r>
            <a:r>
              <a:rPr dirty="0" sz="1300" spc="90">
                <a:solidFill>
                  <a:srgbClr val="D8DEE8"/>
                </a:solidFill>
                <a:latin typeface="Arial"/>
                <a:cs typeface="Arial"/>
              </a:rPr>
              <a:t>query </a:t>
            </a:r>
            <a:r>
              <a:rPr dirty="0" sz="1300" spc="110">
                <a:solidFill>
                  <a:srgbClr val="D8DEE8"/>
                </a:solidFill>
                <a:latin typeface="Arial"/>
                <a:cs typeface="Arial"/>
              </a:rPr>
              <a:t>to </a:t>
            </a:r>
            <a:r>
              <a:rPr dirty="0" sz="1300" spc="45">
                <a:solidFill>
                  <a:srgbClr val="D8DEE8"/>
                </a:solidFill>
                <a:latin typeface="Arial"/>
                <a:cs typeface="Arial"/>
              </a:rPr>
              <a:t>add </a:t>
            </a:r>
            <a:r>
              <a:rPr dirty="0" sz="1300" spc="50">
                <a:solidFill>
                  <a:srgbClr val="D8DEE8"/>
                </a:solidFill>
                <a:latin typeface="Arial"/>
                <a:cs typeface="Arial"/>
              </a:rPr>
              <a:t>tags </a:t>
            </a:r>
            <a:r>
              <a:rPr dirty="0" sz="1300" spc="70">
                <a:solidFill>
                  <a:srgbClr val="D8DEE8"/>
                </a:solidFill>
                <a:latin typeface="Arial"/>
                <a:cs typeface="Arial"/>
              </a:rPr>
              <a:t>in</a:t>
            </a:r>
            <a:r>
              <a:rPr dirty="0" sz="1300" spc="-14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300" spc="60">
                <a:solidFill>
                  <a:srgbClr val="D8DEE8"/>
                </a:solidFill>
                <a:latin typeface="Arial"/>
                <a:cs typeface="Arial"/>
              </a:rPr>
              <a:t>batches.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39400"/>
              </a:lnSpc>
            </a:pPr>
            <a:r>
              <a:rPr dirty="0" sz="1300" spc="55">
                <a:solidFill>
                  <a:srgbClr val="D8DEE8"/>
                </a:solidFill>
                <a:latin typeface="Arial"/>
                <a:cs typeface="Arial"/>
              </a:rPr>
              <a:t>Executes </a:t>
            </a:r>
            <a:r>
              <a:rPr dirty="0" sz="1300" spc="90">
                <a:solidFill>
                  <a:srgbClr val="D8DEE8"/>
                </a:solidFill>
                <a:latin typeface="Arial"/>
                <a:cs typeface="Arial"/>
              </a:rPr>
              <a:t>the query </a:t>
            </a:r>
            <a:r>
              <a:rPr dirty="0" sz="1300" spc="110">
                <a:solidFill>
                  <a:srgbClr val="D8DEE8"/>
                </a:solidFill>
                <a:latin typeface="Arial"/>
                <a:cs typeface="Arial"/>
              </a:rPr>
              <a:t>to </a:t>
            </a:r>
            <a:r>
              <a:rPr dirty="0" sz="1300" spc="100">
                <a:solidFill>
                  <a:srgbClr val="D8DEE8"/>
                </a:solidFill>
                <a:latin typeface="Arial"/>
                <a:cs typeface="Arial"/>
              </a:rPr>
              <a:t>insert </a:t>
            </a:r>
            <a:r>
              <a:rPr dirty="0" sz="1300" spc="70">
                <a:solidFill>
                  <a:srgbClr val="D8DEE8"/>
                </a:solidFill>
                <a:latin typeface="Arial"/>
                <a:cs typeface="Arial"/>
              </a:rPr>
              <a:t>all </a:t>
            </a:r>
            <a:r>
              <a:rPr dirty="0" sz="1300" spc="65">
                <a:solidFill>
                  <a:srgbClr val="D8DEE8"/>
                </a:solidFill>
                <a:latin typeface="Arial"/>
                <a:cs typeface="Arial"/>
              </a:rPr>
              <a:t>game-tag </a:t>
            </a:r>
            <a:r>
              <a:rPr dirty="0" sz="1300" spc="70">
                <a:solidFill>
                  <a:srgbClr val="D8DEE8"/>
                </a:solidFill>
                <a:latin typeface="Arial"/>
                <a:cs typeface="Arial"/>
              </a:rPr>
              <a:t>pairs </a:t>
            </a:r>
            <a:r>
              <a:rPr dirty="0" sz="1300" spc="80">
                <a:solidFill>
                  <a:srgbClr val="D8DEE8"/>
                </a:solidFill>
                <a:latin typeface="Arial"/>
                <a:cs typeface="Arial"/>
              </a:rPr>
              <a:t>at </a:t>
            </a:r>
            <a:r>
              <a:rPr dirty="0" sz="1300" spc="40">
                <a:solidFill>
                  <a:srgbClr val="D8DEE8"/>
                </a:solidFill>
                <a:latin typeface="Arial"/>
                <a:cs typeface="Arial"/>
              </a:rPr>
              <a:t>once.  </a:t>
            </a:r>
            <a:r>
              <a:rPr dirty="0" sz="1300" spc="65">
                <a:solidFill>
                  <a:srgbClr val="D8DEE8"/>
                </a:solidFill>
                <a:latin typeface="Arial"/>
                <a:cs typeface="Arial"/>
              </a:rPr>
              <a:t>Avoids </a:t>
            </a:r>
            <a:r>
              <a:rPr dirty="0" sz="1300" spc="95">
                <a:solidFill>
                  <a:srgbClr val="D8DEE8"/>
                </a:solidFill>
                <a:latin typeface="Arial"/>
                <a:cs typeface="Arial"/>
              </a:rPr>
              <a:t>inserting </a:t>
            </a:r>
            <a:r>
              <a:rPr dirty="0" sz="1300" spc="90">
                <a:solidFill>
                  <a:srgbClr val="D8DEE8"/>
                </a:solidFill>
                <a:latin typeface="Arial"/>
                <a:cs typeface="Arial"/>
              </a:rPr>
              <a:t>duplicate </a:t>
            </a:r>
            <a:r>
              <a:rPr dirty="0" sz="1300" spc="95">
                <a:solidFill>
                  <a:srgbClr val="D8DEE8"/>
                </a:solidFill>
                <a:latin typeface="Arial"/>
                <a:cs typeface="Arial"/>
              </a:rPr>
              <a:t>entries</a:t>
            </a:r>
            <a:r>
              <a:rPr dirty="0" sz="1300" spc="4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300" spc="55">
                <a:solidFill>
                  <a:srgbClr val="D8DEE8"/>
                </a:solidFill>
                <a:latin typeface="Arial"/>
                <a:cs typeface="Arial"/>
              </a:rPr>
              <a:t>using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6799" y="2533649"/>
            <a:ext cx="1895475" cy="20002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952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75"/>
              </a:spcBef>
            </a:pP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ON DUPLICATE KEY</a:t>
            </a:r>
            <a:r>
              <a:rPr dirty="0" sz="1050" spc="-9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UPDATE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8773" y="2497137"/>
            <a:ext cx="60960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85">
                <a:solidFill>
                  <a:srgbClr val="D8DEE8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749" y="3067049"/>
            <a:ext cx="5324475" cy="3352800"/>
          </a:xfrm>
          <a:prstGeom prst="rect">
            <a:avLst/>
          </a:prstGeom>
          <a:solidFill>
            <a:srgbClr val="455964"/>
          </a:solidFill>
        </p:spPr>
        <p:txBody>
          <a:bodyPr wrap="square" lIns="0" tIns="6032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475"/>
              </a:spcBef>
            </a:pPr>
            <a:r>
              <a:rPr dirty="0" sz="800" spc="10">
                <a:solidFill>
                  <a:srgbClr val="E28964"/>
                </a:solidFill>
                <a:latin typeface="Courier New"/>
                <a:cs typeface="Courier New"/>
              </a:rPr>
              <a:t>private async 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Task </a:t>
            </a:r>
            <a:r>
              <a:rPr dirty="0" sz="800" spc="10">
                <a:solidFill>
                  <a:srgbClr val="89BDFF"/>
                </a:solidFill>
                <a:latin typeface="Courier New"/>
                <a:cs typeface="Courier New"/>
              </a:rPr>
              <a:t>InsertTagsBatchAsync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(</a:t>
            </a:r>
            <a:endParaRPr sz="800">
              <a:latin typeface="Courier New"/>
              <a:cs typeface="Courier New"/>
            </a:endParaRPr>
          </a:p>
          <a:p>
            <a:pPr marL="177800">
              <a:lnSpc>
                <a:spcPct val="100000"/>
              </a:lnSpc>
              <a:spcBef>
                <a:spcPts val="155"/>
              </a:spcBef>
            </a:pPr>
            <a:r>
              <a:rPr dirty="0" sz="800" spc="10">
                <a:solidFill>
                  <a:srgbClr val="3D86E3"/>
                </a:solidFill>
                <a:latin typeface="Courier New"/>
                <a:cs typeface="Courier New"/>
              </a:rPr>
              <a:t>List&lt;Game&gt; games, MySqlConnection connection, MySqlTransaction</a:t>
            </a:r>
            <a:r>
              <a:rPr dirty="0" sz="800" spc="100">
                <a:solidFill>
                  <a:srgbClr val="3D86E3"/>
                </a:solidFill>
                <a:latin typeface="Courier New"/>
                <a:cs typeface="Courier New"/>
              </a:rPr>
              <a:t> </a:t>
            </a:r>
            <a:r>
              <a:rPr dirty="0" sz="800" spc="10">
                <a:solidFill>
                  <a:srgbClr val="3D86E3"/>
                </a:solidFill>
                <a:latin typeface="Courier New"/>
                <a:cs typeface="Courier New"/>
              </a:rPr>
              <a:t>transaction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52069">
              <a:lnSpc>
                <a:spcPct val="100000"/>
              </a:lnSpc>
              <a:spcBef>
                <a:spcPts val="150"/>
              </a:spcBef>
            </a:pP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303530" marR="2750820">
              <a:lnSpc>
                <a:spcPts val="1140"/>
              </a:lnSpc>
              <a:spcBef>
                <a:spcPts val="35"/>
              </a:spcBef>
            </a:pPr>
            <a:r>
              <a:rPr dirty="0" sz="800" spc="10">
                <a:solidFill>
                  <a:srgbClr val="E28964"/>
                </a:solidFill>
                <a:latin typeface="Courier New"/>
                <a:cs typeface="Courier New"/>
              </a:rPr>
              <a:t>var 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tagValues = </a:t>
            </a:r>
            <a:r>
              <a:rPr dirty="0" sz="800" spc="10">
                <a:solidFill>
                  <a:srgbClr val="E28964"/>
                </a:solidFill>
                <a:latin typeface="Courier New"/>
                <a:cs typeface="Courier New"/>
              </a:rPr>
              <a:t>new 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StringBuilder();  </a:t>
            </a:r>
            <a:r>
              <a:rPr dirty="0" sz="800" spc="10">
                <a:solidFill>
                  <a:srgbClr val="E28964"/>
                </a:solidFill>
                <a:latin typeface="Courier New"/>
                <a:cs typeface="Courier New"/>
              </a:rPr>
              <a:t>foreach 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(</a:t>
            </a:r>
            <a:r>
              <a:rPr dirty="0" sz="800" spc="10">
                <a:solidFill>
                  <a:srgbClr val="E28964"/>
                </a:solidFill>
                <a:latin typeface="Courier New"/>
                <a:cs typeface="Courier New"/>
              </a:rPr>
              <a:t>var 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game </a:t>
            </a:r>
            <a:r>
              <a:rPr dirty="0" sz="800" spc="10">
                <a:solidFill>
                  <a:srgbClr val="E28964"/>
                </a:solidFill>
                <a:latin typeface="Courier New"/>
                <a:cs typeface="Courier New"/>
              </a:rPr>
              <a:t>in 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games)</a:t>
            </a:r>
            <a:endParaRPr sz="800">
              <a:latin typeface="Courier New"/>
              <a:cs typeface="Courier New"/>
            </a:endParaRPr>
          </a:p>
          <a:p>
            <a:pPr marL="303530">
              <a:lnSpc>
                <a:spcPct val="100000"/>
              </a:lnSpc>
              <a:spcBef>
                <a:spcPts val="90"/>
              </a:spcBef>
            </a:pP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554990">
              <a:lnSpc>
                <a:spcPct val="100000"/>
              </a:lnSpc>
              <a:spcBef>
                <a:spcPts val="150"/>
              </a:spcBef>
            </a:pPr>
            <a:r>
              <a:rPr dirty="0" sz="800" spc="10">
                <a:solidFill>
                  <a:srgbClr val="E28964"/>
                </a:solidFill>
                <a:latin typeface="Courier New"/>
                <a:cs typeface="Courier New"/>
              </a:rPr>
              <a:t>foreach 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(</a:t>
            </a:r>
            <a:r>
              <a:rPr dirty="0" sz="800" spc="10">
                <a:solidFill>
                  <a:srgbClr val="E28964"/>
                </a:solidFill>
                <a:latin typeface="Courier New"/>
                <a:cs typeface="Courier New"/>
              </a:rPr>
              <a:t>var 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tag </a:t>
            </a:r>
            <a:r>
              <a:rPr dirty="0" sz="800" spc="10">
                <a:solidFill>
                  <a:srgbClr val="E28964"/>
                </a:solidFill>
                <a:latin typeface="Courier New"/>
                <a:cs typeface="Courier New"/>
              </a:rPr>
              <a:t>in 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game.Tags)</a:t>
            </a:r>
            <a:endParaRPr sz="800">
              <a:latin typeface="Courier New"/>
              <a:cs typeface="Courier New"/>
            </a:endParaRPr>
          </a:p>
          <a:p>
            <a:pPr marL="554990">
              <a:lnSpc>
                <a:spcPct val="100000"/>
              </a:lnSpc>
              <a:spcBef>
                <a:spcPts val="150"/>
              </a:spcBef>
            </a:pP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805815" marR="237490">
              <a:lnSpc>
                <a:spcPct val="115700"/>
              </a:lnSpc>
            </a:pP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int tagId = </a:t>
            </a:r>
            <a:r>
              <a:rPr dirty="0" sz="800" spc="10">
                <a:solidFill>
                  <a:srgbClr val="E28964"/>
                </a:solidFill>
                <a:latin typeface="Courier New"/>
                <a:cs typeface="Courier New"/>
              </a:rPr>
              <a:t>await 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GetOrInsertTagAsync(tag, connection, transaction);  tagValues.Append(</a:t>
            </a:r>
            <a:r>
              <a:rPr dirty="0" sz="800" spc="10">
                <a:solidFill>
                  <a:srgbClr val="65B041"/>
                </a:solidFill>
                <a:latin typeface="Courier New"/>
                <a:cs typeface="Courier New"/>
              </a:rPr>
              <a:t>$"(</a:t>
            </a:r>
            <a:r>
              <a:rPr dirty="0" sz="800" spc="10">
                <a:solidFill>
                  <a:srgbClr val="D9EFA2"/>
                </a:solidFill>
                <a:latin typeface="Courier New"/>
                <a:cs typeface="Courier New"/>
              </a:rPr>
              <a:t>{game.AppID}</a:t>
            </a:r>
            <a:r>
              <a:rPr dirty="0" sz="800" spc="10">
                <a:solidFill>
                  <a:srgbClr val="65B041"/>
                </a:solidFill>
                <a:latin typeface="Courier New"/>
                <a:cs typeface="Courier New"/>
              </a:rPr>
              <a:t>, </a:t>
            </a:r>
            <a:r>
              <a:rPr dirty="0" sz="800" spc="10">
                <a:solidFill>
                  <a:srgbClr val="D9EFA2"/>
                </a:solidFill>
                <a:latin typeface="Courier New"/>
                <a:cs typeface="Courier New"/>
              </a:rPr>
              <a:t>{tagId}</a:t>
            </a:r>
            <a:r>
              <a:rPr dirty="0" sz="800" spc="10">
                <a:solidFill>
                  <a:srgbClr val="65B041"/>
                </a:solidFill>
                <a:latin typeface="Courier New"/>
                <a:cs typeface="Courier New"/>
              </a:rPr>
              <a:t>),"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);</a:t>
            </a:r>
            <a:endParaRPr sz="800">
              <a:latin typeface="Courier New"/>
              <a:cs typeface="Courier New"/>
            </a:endParaRPr>
          </a:p>
          <a:p>
            <a:pPr marL="554990">
              <a:lnSpc>
                <a:spcPct val="100000"/>
              </a:lnSpc>
              <a:spcBef>
                <a:spcPts val="150"/>
              </a:spcBef>
            </a:pP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303530">
              <a:lnSpc>
                <a:spcPct val="100000"/>
              </a:lnSpc>
              <a:spcBef>
                <a:spcPts val="150"/>
              </a:spcBef>
            </a:pP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303530">
              <a:lnSpc>
                <a:spcPct val="100000"/>
              </a:lnSpc>
              <a:spcBef>
                <a:spcPts val="150"/>
              </a:spcBef>
            </a:pPr>
            <a:r>
              <a:rPr dirty="0" sz="800" spc="10">
                <a:solidFill>
                  <a:srgbClr val="E28964"/>
                </a:solidFill>
                <a:latin typeface="Courier New"/>
                <a:cs typeface="Courier New"/>
              </a:rPr>
              <a:t>if 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(tagValues.Length &gt;</a:t>
            </a:r>
            <a:r>
              <a:rPr dirty="0" sz="800" spc="1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800" spc="10">
                <a:solidFill>
                  <a:srgbClr val="3386CC"/>
                </a:solidFill>
                <a:latin typeface="Courier New"/>
                <a:cs typeface="Courier New"/>
              </a:rPr>
              <a:t>0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554990">
              <a:lnSpc>
                <a:spcPct val="100000"/>
              </a:lnSpc>
              <a:spcBef>
                <a:spcPts val="150"/>
              </a:spcBef>
            </a:pP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{ tagValues.Length--;</a:t>
            </a:r>
            <a:r>
              <a:rPr dirty="0" sz="800" spc="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Courier New"/>
              <a:cs typeface="Courier New"/>
            </a:endParaRPr>
          </a:p>
          <a:p>
            <a:pPr marL="303530">
              <a:lnSpc>
                <a:spcPct val="100000"/>
              </a:lnSpc>
            </a:pP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string gameTagInsertQuery = </a:t>
            </a:r>
            <a:r>
              <a:rPr dirty="0" sz="800" spc="10">
                <a:solidFill>
                  <a:srgbClr val="65B041"/>
                </a:solidFill>
                <a:latin typeface="Courier New"/>
                <a:cs typeface="Courier New"/>
              </a:rPr>
              <a:t>$@"</a:t>
            </a:r>
            <a:endParaRPr sz="800">
              <a:latin typeface="Courier New"/>
              <a:cs typeface="Courier New"/>
            </a:endParaRPr>
          </a:p>
          <a:p>
            <a:pPr marL="554990">
              <a:lnSpc>
                <a:spcPct val="100000"/>
              </a:lnSpc>
              <a:spcBef>
                <a:spcPts val="150"/>
              </a:spcBef>
            </a:pPr>
            <a:r>
              <a:rPr dirty="0" sz="800" spc="10">
                <a:solidFill>
                  <a:srgbClr val="65B041"/>
                </a:solidFill>
                <a:latin typeface="Courier New"/>
                <a:cs typeface="Courier New"/>
              </a:rPr>
              <a:t>INSERT INTO game_tags (AppID, tag_id)</a:t>
            </a:r>
            <a:r>
              <a:rPr dirty="0" sz="800" spc="20">
                <a:solidFill>
                  <a:srgbClr val="65B041"/>
                </a:solidFill>
                <a:latin typeface="Courier New"/>
                <a:cs typeface="Courier New"/>
              </a:rPr>
              <a:t> </a:t>
            </a:r>
            <a:r>
              <a:rPr dirty="0" sz="800" spc="10">
                <a:solidFill>
                  <a:srgbClr val="65B041"/>
                </a:solidFill>
                <a:latin typeface="Courier New"/>
                <a:cs typeface="Courier New"/>
              </a:rPr>
              <a:t>VALUES</a:t>
            </a:r>
            <a:endParaRPr sz="800">
              <a:latin typeface="Courier New"/>
              <a:cs typeface="Courier New"/>
            </a:endParaRPr>
          </a:p>
          <a:p>
            <a:pPr marL="554990">
              <a:lnSpc>
                <a:spcPct val="100000"/>
              </a:lnSpc>
              <a:spcBef>
                <a:spcPts val="150"/>
              </a:spcBef>
            </a:pPr>
            <a:r>
              <a:rPr dirty="0" sz="800" spc="10">
                <a:solidFill>
                  <a:srgbClr val="D9EFA2"/>
                </a:solidFill>
                <a:latin typeface="Courier New"/>
                <a:cs typeface="Courier New"/>
              </a:rPr>
              <a:t>{tagValues.ToString()}</a:t>
            </a:r>
            <a:endParaRPr sz="800">
              <a:latin typeface="Courier New"/>
              <a:cs typeface="Courier New"/>
            </a:endParaRPr>
          </a:p>
          <a:p>
            <a:pPr marL="554990">
              <a:lnSpc>
                <a:spcPct val="100000"/>
              </a:lnSpc>
              <a:spcBef>
                <a:spcPts val="150"/>
              </a:spcBef>
            </a:pPr>
            <a:r>
              <a:rPr dirty="0" sz="800" spc="10">
                <a:solidFill>
                  <a:srgbClr val="65B041"/>
                </a:solidFill>
                <a:latin typeface="Courier New"/>
                <a:cs typeface="Courier New"/>
              </a:rPr>
              <a:t>ON DUPLICATE KEY UPDATE tag_id =</a:t>
            </a:r>
            <a:r>
              <a:rPr dirty="0" sz="800" spc="25">
                <a:solidFill>
                  <a:srgbClr val="65B041"/>
                </a:solidFill>
                <a:latin typeface="Courier New"/>
                <a:cs typeface="Courier New"/>
              </a:rPr>
              <a:t> </a:t>
            </a:r>
            <a:r>
              <a:rPr dirty="0" sz="800" spc="10">
                <a:solidFill>
                  <a:srgbClr val="65B041"/>
                </a:solidFill>
                <a:latin typeface="Courier New"/>
                <a:cs typeface="Courier New"/>
              </a:rPr>
              <a:t>VALUES(tag_id);"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ourier New"/>
              <a:cs typeface="Courier New"/>
            </a:endParaRPr>
          </a:p>
          <a:p>
            <a:pPr marL="303530">
              <a:lnSpc>
                <a:spcPct val="100000"/>
              </a:lnSpc>
            </a:pPr>
            <a:r>
              <a:rPr dirty="0" sz="800" spc="10">
                <a:solidFill>
                  <a:srgbClr val="E28964"/>
                </a:solidFill>
                <a:latin typeface="Courier New"/>
                <a:cs typeface="Courier New"/>
              </a:rPr>
              <a:t>using 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(</a:t>
            </a:r>
            <a:r>
              <a:rPr dirty="0" sz="800" spc="10">
                <a:solidFill>
                  <a:srgbClr val="E28964"/>
                </a:solidFill>
                <a:latin typeface="Courier New"/>
                <a:cs typeface="Courier New"/>
              </a:rPr>
              <a:t>var 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cmd = </a:t>
            </a:r>
            <a:r>
              <a:rPr dirty="0" sz="800" spc="10">
                <a:solidFill>
                  <a:srgbClr val="E28964"/>
                </a:solidFill>
                <a:latin typeface="Courier New"/>
                <a:cs typeface="Courier New"/>
              </a:rPr>
              <a:t>new 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MySqlCommand(gameTagInsertQuery, connection,</a:t>
            </a:r>
            <a:r>
              <a:rPr dirty="0" sz="800" spc="21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transaction))</a:t>
            </a:r>
            <a:endParaRPr sz="800">
              <a:latin typeface="Courier New"/>
              <a:cs typeface="Courier New"/>
            </a:endParaRPr>
          </a:p>
          <a:p>
            <a:pPr marL="303530">
              <a:lnSpc>
                <a:spcPct val="100000"/>
              </a:lnSpc>
              <a:spcBef>
                <a:spcPts val="150"/>
              </a:spcBef>
            </a:pP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{ </a:t>
            </a:r>
            <a:r>
              <a:rPr dirty="0" sz="800" spc="10">
                <a:solidFill>
                  <a:srgbClr val="E28964"/>
                </a:solidFill>
                <a:latin typeface="Courier New"/>
                <a:cs typeface="Courier New"/>
              </a:rPr>
              <a:t>await </a:t>
            </a: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cmd.ExecuteNonQueryAsync(); }</a:t>
            </a:r>
            <a:endParaRPr sz="800">
              <a:latin typeface="Courier New"/>
              <a:cs typeface="Courier New"/>
            </a:endParaRPr>
          </a:p>
          <a:p>
            <a:pPr marL="52069">
              <a:lnSpc>
                <a:spcPct val="100000"/>
              </a:lnSpc>
              <a:spcBef>
                <a:spcPts val="150"/>
              </a:spcBef>
            </a:pPr>
            <a:r>
              <a:rPr dirty="0" sz="800" spc="10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10323" y="10477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6009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191944" y="470693"/>
            <a:ext cx="5334000" cy="92836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50" spc="-5" b="1">
                <a:solidFill>
                  <a:srgbClr val="D8DEE8"/>
                </a:solidFill>
                <a:latin typeface="Gill Sans MT"/>
                <a:cs typeface="Gill Sans MT"/>
              </a:rPr>
              <a:t>Get </a:t>
            </a:r>
            <a:r>
              <a:rPr dirty="0" sz="1950" spc="5" b="1">
                <a:solidFill>
                  <a:srgbClr val="D8DEE8"/>
                </a:solidFill>
                <a:latin typeface="Gill Sans MT"/>
                <a:cs typeface="Gill Sans MT"/>
              </a:rPr>
              <a:t>or </a:t>
            </a:r>
            <a:r>
              <a:rPr dirty="0" sz="1950" spc="65" b="1">
                <a:solidFill>
                  <a:srgbClr val="D8DEE8"/>
                </a:solidFill>
                <a:latin typeface="Gill Sans MT"/>
                <a:cs typeface="Gill Sans MT"/>
              </a:rPr>
              <a:t>Insert</a:t>
            </a:r>
            <a:r>
              <a:rPr dirty="0" sz="1950" spc="70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1950" spc="-45" b="1">
                <a:solidFill>
                  <a:srgbClr val="D8DEE8"/>
                </a:solidFill>
                <a:latin typeface="Gill Sans MT"/>
                <a:cs typeface="Gill Sans MT"/>
              </a:rPr>
              <a:t>Tag:</a:t>
            </a:r>
            <a:endParaRPr sz="1950">
              <a:latin typeface="Gill Sans MT"/>
              <a:cs typeface="Gill Sans MT"/>
            </a:endParaRPr>
          </a:p>
          <a:p>
            <a:pPr marL="393065" marR="5080">
              <a:lnSpc>
                <a:spcPct val="115399"/>
              </a:lnSpc>
              <a:spcBef>
                <a:spcPts val="1145"/>
              </a:spcBef>
            </a:pPr>
            <a:r>
              <a:rPr dirty="0" sz="1300" spc="75">
                <a:solidFill>
                  <a:srgbClr val="D8DEE8"/>
                </a:solidFill>
                <a:latin typeface="Arial"/>
                <a:cs typeface="Arial"/>
              </a:rPr>
              <a:t>Retrieves </a:t>
            </a:r>
            <a:r>
              <a:rPr dirty="0" sz="1300" spc="90">
                <a:solidFill>
                  <a:srgbClr val="D8DEE8"/>
                </a:solidFill>
                <a:latin typeface="Arial"/>
                <a:cs typeface="Arial"/>
              </a:rPr>
              <a:t>the </a:t>
            </a:r>
            <a:r>
              <a:rPr dirty="0" sz="1300" spc="65">
                <a:solidFill>
                  <a:srgbClr val="D8DEE8"/>
                </a:solidFill>
                <a:latin typeface="Arial"/>
                <a:cs typeface="Arial"/>
              </a:rPr>
              <a:t>tag </a:t>
            </a:r>
            <a:r>
              <a:rPr dirty="0" sz="1300" spc="90">
                <a:solidFill>
                  <a:srgbClr val="D8DEE8"/>
                </a:solidFill>
                <a:latin typeface="Arial"/>
                <a:cs typeface="Arial"/>
              </a:rPr>
              <a:t>ID </a:t>
            </a:r>
            <a:r>
              <a:rPr dirty="0" sz="1300" spc="110">
                <a:solidFill>
                  <a:srgbClr val="D8DEE8"/>
                </a:solidFill>
                <a:latin typeface="Arial"/>
                <a:cs typeface="Arial"/>
              </a:rPr>
              <a:t>from </a:t>
            </a:r>
            <a:r>
              <a:rPr dirty="0" sz="1300" spc="90">
                <a:solidFill>
                  <a:srgbClr val="D8DEE8"/>
                </a:solidFill>
                <a:latin typeface="Arial"/>
                <a:cs typeface="Arial"/>
              </a:rPr>
              <a:t>the </a:t>
            </a:r>
            <a:r>
              <a:rPr dirty="0" sz="1300" spc="60">
                <a:solidFill>
                  <a:srgbClr val="D8DEE8"/>
                </a:solidFill>
                <a:latin typeface="Arial"/>
                <a:cs typeface="Arial"/>
              </a:rPr>
              <a:t>database </a:t>
            </a:r>
            <a:r>
              <a:rPr dirty="0" sz="1300" spc="95">
                <a:solidFill>
                  <a:srgbClr val="D8DEE8"/>
                </a:solidFill>
                <a:latin typeface="Arial"/>
                <a:cs typeface="Arial"/>
              </a:rPr>
              <a:t>or </a:t>
            </a:r>
            <a:r>
              <a:rPr dirty="0" sz="1300" spc="85">
                <a:solidFill>
                  <a:srgbClr val="D8DEE8"/>
                </a:solidFill>
                <a:latin typeface="Arial"/>
                <a:cs typeface="Arial"/>
              </a:rPr>
              <a:t>inserts </a:t>
            </a:r>
            <a:r>
              <a:rPr dirty="0" sz="1300" spc="-60">
                <a:solidFill>
                  <a:srgbClr val="D8DEE8"/>
                </a:solidFill>
                <a:latin typeface="Arial"/>
                <a:cs typeface="Arial"/>
              </a:rPr>
              <a:t>a </a:t>
            </a:r>
            <a:r>
              <a:rPr dirty="0" sz="1300" spc="70">
                <a:solidFill>
                  <a:srgbClr val="D8DEE8"/>
                </a:solidFill>
                <a:latin typeface="Arial"/>
                <a:cs typeface="Arial"/>
              </a:rPr>
              <a:t>new </a:t>
            </a:r>
            <a:r>
              <a:rPr dirty="0" sz="1300" spc="65">
                <a:solidFill>
                  <a:srgbClr val="D8DEE8"/>
                </a:solidFill>
                <a:latin typeface="Arial"/>
                <a:cs typeface="Arial"/>
              </a:rPr>
              <a:t>tag  </a:t>
            </a:r>
            <a:r>
              <a:rPr dirty="0" sz="1300" spc="105">
                <a:solidFill>
                  <a:srgbClr val="D8DEE8"/>
                </a:solidFill>
                <a:latin typeface="Arial"/>
                <a:cs typeface="Arial"/>
              </a:rPr>
              <a:t>if </a:t>
            </a:r>
            <a:r>
              <a:rPr dirty="0" sz="1300" spc="130">
                <a:solidFill>
                  <a:srgbClr val="D8DEE8"/>
                </a:solidFill>
                <a:latin typeface="Arial"/>
                <a:cs typeface="Arial"/>
              </a:rPr>
              <a:t>it </a:t>
            </a:r>
            <a:r>
              <a:rPr dirty="0" sz="1300" spc="80">
                <a:solidFill>
                  <a:srgbClr val="D8DEE8"/>
                </a:solidFill>
                <a:latin typeface="Arial"/>
                <a:cs typeface="Arial"/>
              </a:rPr>
              <a:t>doesn't</a:t>
            </a:r>
            <a:r>
              <a:rPr dirty="0" sz="1300" spc="-1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300" spc="65">
                <a:solidFill>
                  <a:srgbClr val="D8DEE8"/>
                </a:solidFill>
                <a:latin typeface="Arial"/>
                <a:cs typeface="Arial"/>
              </a:rPr>
              <a:t>exist.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10323" y="15525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6009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191374" y="1485899"/>
            <a:ext cx="695325" cy="20002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9525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75"/>
              </a:spcBef>
            </a:pP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tagCache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10323" y="20478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6009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38949" y="224789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4287"/>
                </a:moveTo>
                <a:lnTo>
                  <a:pt x="19755" y="27487"/>
                </a:lnTo>
                <a:lnTo>
                  <a:pt x="18004" y="28212"/>
                </a:lnTo>
                <a:lnTo>
                  <a:pt x="16182" y="28574"/>
                </a:lnTo>
                <a:lnTo>
                  <a:pt x="14288" y="28574"/>
                </a:lnTo>
                <a:lnTo>
                  <a:pt x="12392" y="28574"/>
                </a:lnTo>
                <a:lnTo>
                  <a:pt x="10569" y="28212"/>
                </a:lnTo>
                <a:lnTo>
                  <a:pt x="8819" y="27487"/>
                </a:lnTo>
                <a:lnTo>
                  <a:pt x="7068" y="26762"/>
                </a:lnTo>
                <a:lnTo>
                  <a:pt x="5523" y="25729"/>
                </a:lnTo>
                <a:lnTo>
                  <a:pt x="4184" y="24390"/>
                </a:lnTo>
                <a:lnTo>
                  <a:pt x="2844" y="23050"/>
                </a:lnTo>
                <a:lnTo>
                  <a:pt x="1812" y="21505"/>
                </a:lnTo>
                <a:lnTo>
                  <a:pt x="1087" y="19754"/>
                </a:lnTo>
                <a:lnTo>
                  <a:pt x="362" y="18004"/>
                </a:lnTo>
                <a:lnTo>
                  <a:pt x="0" y="16182"/>
                </a:lnTo>
                <a:lnTo>
                  <a:pt x="0" y="14287"/>
                </a:lnTo>
                <a:lnTo>
                  <a:pt x="0" y="12392"/>
                </a:lnTo>
                <a:lnTo>
                  <a:pt x="4184" y="4184"/>
                </a:lnTo>
                <a:lnTo>
                  <a:pt x="5523" y="2844"/>
                </a:lnTo>
                <a:lnTo>
                  <a:pt x="7068" y="1812"/>
                </a:lnTo>
                <a:lnTo>
                  <a:pt x="8819" y="1087"/>
                </a:lnTo>
                <a:lnTo>
                  <a:pt x="10569" y="362"/>
                </a:lnTo>
                <a:lnTo>
                  <a:pt x="12392" y="0"/>
                </a:lnTo>
                <a:lnTo>
                  <a:pt x="14288" y="0"/>
                </a:lnTo>
                <a:lnTo>
                  <a:pt x="16182" y="0"/>
                </a:lnTo>
                <a:lnTo>
                  <a:pt x="27487" y="8819"/>
                </a:lnTo>
                <a:lnTo>
                  <a:pt x="28212" y="10569"/>
                </a:lnTo>
                <a:lnTo>
                  <a:pt x="28574" y="12392"/>
                </a:lnTo>
                <a:lnTo>
                  <a:pt x="28575" y="14287"/>
                </a:lnTo>
                <a:close/>
              </a:path>
            </a:pathLst>
          </a:custGeom>
          <a:ln w="9524">
            <a:solidFill>
              <a:srgbClr val="D8DE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572944" y="1420812"/>
            <a:ext cx="4587875" cy="904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  <a:tabLst>
                <a:tab pos="1376045" algn="l"/>
              </a:tabLst>
            </a:pPr>
            <a:r>
              <a:rPr dirty="0" sz="1300" spc="20">
                <a:solidFill>
                  <a:srgbClr val="D8DEE8"/>
                </a:solidFill>
                <a:latin typeface="Arial"/>
                <a:cs typeface="Arial"/>
              </a:rPr>
              <a:t>Uses</a:t>
            </a:r>
            <a:r>
              <a:rPr dirty="0" sz="1300" spc="8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300" spc="-60">
                <a:solidFill>
                  <a:srgbClr val="D8DEE8"/>
                </a:solidFill>
                <a:latin typeface="Arial"/>
                <a:cs typeface="Arial"/>
              </a:rPr>
              <a:t>a	</a:t>
            </a:r>
            <a:r>
              <a:rPr dirty="0" sz="1300" spc="105">
                <a:solidFill>
                  <a:srgbClr val="D8DEE8"/>
                </a:solidFill>
                <a:latin typeface="Arial"/>
                <a:cs typeface="Arial"/>
              </a:rPr>
              <a:t>dictionary </a:t>
            </a:r>
            <a:r>
              <a:rPr dirty="0" sz="1300" spc="110">
                <a:solidFill>
                  <a:srgbClr val="D8DEE8"/>
                </a:solidFill>
                <a:latin typeface="Arial"/>
                <a:cs typeface="Arial"/>
              </a:rPr>
              <a:t>to </a:t>
            </a:r>
            <a:r>
              <a:rPr dirty="0" sz="1300" spc="95">
                <a:solidFill>
                  <a:srgbClr val="D8DEE8"/>
                </a:solidFill>
                <a:latin typeface="Arial"/>
                <a:cs typeface="Arial"/>
              </a:rPr>
              <a:t>store </a:t>
            </a:r>
            <a:r>
              <a:rPr dirty="0" sz="1300" spc="65">
                <a:solidFill>
                  <a:srgbClr val="D8DEE8"/>
                </a:solidFill>
                <a:latin typeface="Arial"/>
                <a:cs typeface="Arial"/>
              </a:rPr>
              <a:t>tag </a:t>
            </a:r>
            <a:r>
              <a:rPr dirty="0" sz="1300" spc="45">
                <a:solidFill>
                  <a:srgbClr val="D8DEE8"/>
                </a:solidFill>
                <a:latin typeface="Arial"/>
                <a:cs typeface="Arial"/>
              </a:rPr>
              <a:t>IDs, </a:t>
            </a:r>
            <a:r>
              <a:rPr dirty="0" sz="1300" spc="90">
                <a:solidFill>
                  <a:srgbClr val="D8DEE8"/>
                </a:solidFill>
                <a:latin typeface="Arial"/>
                <a:cs typeface="Arial"/>
              </a:rPr>
              <a:t>minimizing  </a:t>
            </a:r>
            <a:r>
              <a:rPr dirty="0" sz="1300" spc="85">
                <a:solidFill>
                  <a:srgbClr val="D8DEE8"/>
                </a:solidFill>
                <a:latin typeface="Arial"/>
                <a:cs typeface="Arial"/>
              </a:rPr>
              <a:t>repeated </a:t>
            </a:r>
            <a:r>
              <a:rPr dirty="0" sz="1300" spc="60">
                <a:solidFill>
                  <a:srgbClr val="D8DEE8"/>
                </a:solidFill>
                <a:latin typeface="Arial"/>
                <a:cs typeface="Arial"/>
              </a:rPr>
              <a:t>database </a:t>
            </a:r>
            <a:r>
              <a:rPr dirty="0" sz="1300" spc="65">
                <a:solidFill>
                  <a:srgbClr val="D8DEE8"/>
                </a:solidFill>
                <a:latin typeface="Arial"/>
                <a:cs typeface="Arial"/>
              </a:rPr>
              <a:t>queries.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300" spc="40">
                <a:solidFill>
                  <a:srgbClr val="D8DEE8"/>
                </a:solidFill>
                <a:latin typeface="Arial"/>
                <a:cs typeface="Arial"/>
              </a:rPr>
              <a:t>Steps:</a:t>
            </a:r>
            <a:endParaRPr sz="130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440"/>
              </a:spcBef>
            </a:pPr>
            <a:r>
              <a:rPr dirty="0" sz="650" spc="-30">
                <a:solidFill>
                  <a:srgbClr val="D8DEE8"/>
                </a:solidFill>
                <a:latin typeface="Arial"/>
                <a:cs typeface="Arial"/>
              </a:rPr>
              <a:t>F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45">
                <a:solidFill>
                  <a:srgbClr val="D8DEE8"/>
                </a:solidFill>
                <a:latin typeface="Arial"/>
                <a:cs typeface="Arial"/>
              </a:rPr>
              <a:t>rs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60">
                <a:solidFill>
                  <a:srgbClr val="D8DEE8"/>
                </a:solidFill>
                <a:latin typeface="Arial"/>
                <a:cs typeface="Arial"/>
              </a:rPr>
              <a:t>t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45">
                <a:solidFill>
                  <a:srgbClr val="D8DEE8"/>
                </a:solidFill>
                <a:latin typeface="Arial"/>
                <a:cs typeface="Arial"/>
              </a:rPr>
              <a:t>,</a:t>
            </a:r>
            <a:r>
              <a:rPr dirty="0" sz="6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c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D8DEE8"/>
                </a:solidFill>
                <a:latin typeface="Arial"/>
                <a:cs typeface="Arial"/>
              </a:rPr>
              <a:t>h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c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15">
                <a:solidFill>
                  <a:srgbClr val="D8DEE8"/>
                </a:solidFill>
                <a:latin typeface="Arial"/>
                <a:cs typeface="Arial"/>
              </a:rPr>
              <a:t>k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40">
                <a:solidFill>
                  <a:srgbClr val="D8DEE8"/>
                </a:solidFill>
                <a:latin typeface="Arial"/>
                <a:cs typeface="Arial"/>
              </a:rPr>
              <a:t>f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75">
                <a:solidFill>
                  <a:srgbClr val="D8DEE8"/>
                </a:solidFill>
                <a:latin typeface="Arial"/>
                <a:cs typeface="Arial"/>
              </a:rPr>
              <a:t>th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60">
                <a:solidFill>
                  <a:srgbClr val="D8DEE8"/>
                </a:solidFill>
                <a:latin typeface="Arial"/>
                <a:cs typeface="Arial"/>
              </a:rPr>
              <a:t>ta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D8DEE8"/>
                </a:solidFill>
                <a:latin typeface="Arial"/>
                <a:cs typeface="Arial"/>
              </a:rPr>
              <a:t>g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25">
                <a:solidFill>
                  <a:srgbClr val="D8DEE8"/>
                </a:solidFill>
                <a:latin typeface="Arial"/>
                <a:cs typeface="Arial"/>
              </a:rPr>
              <a:t>ex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45">
                <a:solidFill>
                  <a:srgbClr val="D8DEE8"/>
                </a:solidFill>
                <a:latin typeface="Arial"/>
                <a:cs typeface="Arial"/>
              </a:rPr>
              <a:t>s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55">
                <a:solidFill>
                  <a:srgbClr val="D8DEE8"/>
                </a:solidFill>
                <a:latin typeface="Arial"/>
                <a:cs typeface="Arial"/>
              </a:rPr>
              <a:t>ts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55">
                <a:solidFill>
                  <a:srgbClr val="D8DEE8"/>
                </a:solidFill>
                <a:latin typeface="Arial"/>
                <a:cs typeface="Arial"/>
              </a:rPr>
              <a:t>in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75">
                <a:solidFill>
                  <a:srgbClr val="D8DEE8"/>
                </a:solidFill>
                <a:latin typeface="Arial"/>
                <a:cs typeface="Arial"/>
              </a:rPr>
              <a:t>th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650" spc="13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c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D8DEE8"/>
                </a:solidFill>
                <a:latin typeface="Arial"/>
                <a:cs typeface="Arial"/>
              </a:rPr>
              <a:t>a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c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D8DEE8"/>
                </a:solidFill>
                <a:latin typeface="Arial"/>
                <a:cs typeface="Arial"/>
              </a:rPr>
              <a:t>h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45">
                <a:solidFill>
                  <a:srgbClr val="D8DEE8"/>
                </a:solidFill>
                <a:latin typeface="Arial"/>
                <a:cs typeface="Arial"/>
              </a:rPr>
              <a:t>.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38949" y="238124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4287"/>
                </a:moveTo>
                <a:lnTo>
                  <a:pt x="28574" y="16182"/>
                </a:lnTo>
                <a:lnTo>
                  <a:pt x="28212" y="18004"/>
                </a:lnTo>
                <a:lnTo>
                  <a:pt x="27487" y="19754"/>
                </a:lnTo>
                <a:lnTo>
                  <a:pt x="26762" y="21505"/>
                </a:lnTo>
                <a:lnTo>
                  <a:pt x="14288" y="28574"/>
                </a:lnTo>
                <a:lnTo>
                  <a:pt x="12392" y="28574"/>
                </a:lnTo>
                <a:lnTo>
                  <a:pt x="4184" y="24390"/>
                </a:lnTo>
                <a:lnTo>
                  <a:pt x="2844" y="23050"/>
                </a:lnTo>
                <a:lnTo>
                  <a:pt x="1812" y="21505"/>
                </a:lnTo>
                <a:lnTo>
                  <a:pt x="1087" y="19754"/>
                </a:lnTo>
                <a:lnTo>
                  <a:pt x="362" y="18004"/>
                </a:lnTo>
                <a:lnTo>
                  <a:pt x="0" y="16182"/>
                </a:lnTo>
                <a:lnTo>
                  <a:pt x="0" y="14287"/>
                </a:lnTo>
                <a:lnTo>
                  <a:pt x="0" y="12392"/>
                </a:lnTo>
                <a:lnTo>
                  <a:pt x="4184" y="4184"/>
                </a:lnTo>
                <a:lnTo>
                  <a:pt x="5523" y="2844"/>
                </a:lnTo>
                <a:lnTo>
                  <a:pt x="7068" y="1812"/>
                </a:lnTo>
                <a:lnTo>
                  <a:pt x="8819" y="1087"/>
                </a:lnTo>
                <a:lnTo>
                  <a:pt x="10569" y="362"/>
                </a:lnTo>
                <a:lnTo>
                  <a:pt x="12392" y="0"/>
                </a:lnTo>
                <a:lnTo>
                  <a:pt x="14288" y="0"/>
                </a:lnTo>
                <a:lnTo>
                  <a:pt x="16182" y="0"/>
                </a:lnTo>
                <a:lnTo>
                  <a:pt x="18004" y="362"/>
                </a:lnTo>
                <a:lnTo>
                  <a:pt x="19755" y="1087"/>
                </a:lnTo>
                <a:lnTo>
                  <a:pt x="21505" y="1812"/>
                </a:lnTo>
                <a:lnTo>
                  <a:pt x="28574" y="12392"/>
                </a:lnTo>
                <a:lnTo>
                  <a:pt x="28575" y="14287"/>
                </a:lnTo>
                <a:close/>
              </a:path>
            </a:pathLst>
          </a:custGeom>
          <a:ln w="9524">
            <a:solidFill>
              <a:srgbClr val="D8DE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953944" y="2332831"/>
            <a:ext cx="786130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20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650" spc="-9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40">
                <a:solidFill>
                  <a:srgbClr val="D8DEE8"/>
                </a:solidFill>
                <a:latin typeface="Arial"/>
                <a:cs typeface="Arial"/>
              </a:rPr>
              <a:t>f</a:t>
            </a:r>
            <a:r>
              <a:rPr dirty="0" sz="650" spc="12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D8DEE8"/>
                </a:solidFill>
                <a:latin typeface="Arial"/>
                <a:cs typeface="Arial"/>
              </a:rPr>
              <a:t>n</a:t>
            </a:r>
            <a:r>
              <a:rPr dirty="0" sz="650" spc="-9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D8DEE8"/>
                </a:solidFill>
                <a:latin typeface="Arial"/>
                <a:cs typeface="Arial"/>
              </a:rPr>
              <a:t>o</a:t>
            </a:r>
            <a:r>
              <a:rPr dirty="0" sz="650" spc="-9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60">
                <a:solidFill>
                  <a:srgbClr val="D8DEE8"/>
                </a:solidFill>
                <a:latin typeface="Arial"/>
                <a:cs typeface="Arial"/>
              </a:rPr>
              <a:t>t</a:t>
            </a:r>
            <a:r>
              <a:rPr dirty="0" sz="650" spc="-9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45">
                <a:solidFill>
                  <a:srgbClr val="D8DEE8"/>
                </a:solidFill>
                <a:latin typeface="Arial"/>
                <a:cs typeface="Arial"/>
              </a:rPr>
              <a:t>,</a:t>
            </a:r>
            <a:r>
              <a:rPr dirty="0" sz="650" spc="-1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35">
                <a:solidFill>
                  <a:srgbClr val="D8DEE8"/>
                </a:solidFill>
                <a:latin typeface="Arial"/>
                <a:cs typeface="Arial"/>
              </a:rPr>
              <a:t>exe</a:t>
            </a:r>
            <a:r>
              <a:rPr dirty="0" sz="650" spc="-9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c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D8DEE8"/>
                </a:solidFill>
                <a:latin typeface="Arial"/>
                <a:cs typeface="Arial"/>
              </a:rPr>
              <a:t>u</a:t>
            </a:r>
            <a:r>
              <a:rPr dirty="0" sz="650" spc="-9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65">
                <a:solidFill>
                  <a:srgbClr val="D8DEE8"/>
                </a:solidFill>
                <a:latin typeface="Arial"/>
                <a:cs typeface="Arial"/>
              </a:rPr>
              <a:t>te</a:t>
            </a:r>
            <a:r>
              <a:rPr dirty="0" sz="650" spc="12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D8DEE8"/>
                </a:solidFill>
                <a:latin typeface="Arial"/>
                <a:cs typeface="Arial"/>
              </a:rPr>
              <a:t>a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72399" y="2352674"/>
            <a:ext cx="266700" cy="1047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1270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 sz="500" spc="15">
                <a:solidFill>
                  <a:srgbClr val="FFF7E1"/>
                </a:solidFill>
                <a:latin typeface="Courier New"/>
                <a:cs typeface="Courier New"/>
              </a:rPr>
              <a:t>SELECT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68976" y="2332831"/>
            <a:ext cx="130238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5">
                <a:solidFill>
                  <a:srgbClr val="D8DEE8"/>
                </a:solidFill>
                <a:latin typeface="Arial"/>
                <a:cs typeface="Arial"/>
              </a:rPr>
              <a:t>q</a:t>
            </a:r>
            <a:r>
              <a:rPr dirty="0" sz="650" spc="-9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D8DEE8"/>
                </a:solidFill>
                <a:latin typeface="Arial"/>
                <a:cs typeface="Arial"/>
              </a:rPr>
              <a:t>u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70">
                <a:solidFill>
                  <a:srgbClr val="D8DEE8"/>
                </a:solidFill>
                <a:latin typeface="Arial"/>
                <a:cs typeface="Arial"/>
              </a:rPr>
              <a:t>ry</a:t>
            </a:r>
            <a:r>
              <a:rPr dirty="0" sz="650" spc="12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75">
                <a:solidFill>
                  <a:srgbClr val="D8DEE8"/>
                </a:solidFill>
                <a:latin typeface="Arial"/>
                <a:cs typeface="Arial"/>
              </a:rPr>
              <a:t>to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40">
                <a:solidFill>
                  <a:srgbClr val="D8DEE8"/>
                </a:solidFill>
                <a:latin typeface="Arial"/>
                <a:cs typeface="Arial"/>
              </a:rPr>
              <a:t>f</a:t>
            </a:r>
            <a:r>
              <a:rPr dirty="0" sz="650" spc="-9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55">
                <a:solidFill>
                  <a:srgbClr val="D8DEE8"/>
                </a:solidFill>
                <a:latin typeface="Arial"/>
                <a:cs typeface="Arial"/>
              </a:rPr>
              <a:t>in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D8DEE8"/>
                </a:solidFill>
                <a:latin typeface="Arial"/>
                <a:cs typeface="Arial"/>
              </a:rPr>
              <a:t>d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75">
                <a:solidFill>
                  <a:srgbClr val="D8DEE8"/>
                </a:solidFill>
                <a:latin typeface="Arial"/>
                <a:cs typeface="Arial"/>
              </a:rPr>
              <a:t>th</a:t>
            </a:r>
            <a:r>
              <a:rPr dirty="0" sz="650" spc="-9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60">
                <a:solidFill>
                  <a:srgbClr val="D8DEE8"/>
                </a:solidFill>
                <a:latin typeface="Arial"/>
                <a:cs typeface="Arial"/>
              </a:rPr>
              <a:t>ta</a:t>
            </a:r>
            <a:r>
              <a:rPr dirty="0" sz="650" spc="-9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D8DEE8"/>
                </a:solidFill>
                <a:latin typeface="Arial"/>
                <a:cs typeface="Arial"/>
              </a:rPr>
              <a:t>g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55">
                <a:solidFill>
                  <a:srgbClr val="D8DEE8"/>
                </a:solidFill>
                <a:latin typeface="Arial"/>
                <a:cs typeface="Arial"/>
              </a:rPr>
              <a:t>in</a:t>
            </a:r>
            <a:r>
              <a:rPr dirty="0" sz="650" spc="12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75">
                <a:solidFill>
                  <a:srgbClr val="D8DEE8"/>
                </a:solidFill>
                <a:latin typeface="Arial"/>
                <a:cs typeface="Arial"/>
              </a:rPr>
              <a:t>th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e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10699" y="2352674"/>
            <a:ext cx="180975" cy="1047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12700" rIns="0" bIns="0" rtlCol="0" vert="horz">
            <a:spAutoFit/>
          </a:bodyPr>
          <a:lstStyle/>
          <a:p>
            <a:pPr marL="10160">
              <a:lnSpc>
                <a:spcPct val="100000"/>
              </a:lnSpc>
              <a:spcBef>
                <a:spcPts val="100"/>
              </a:spcBef>
            </a:pPr>
            <a:r>
              <a:rPr dirty="0" sz="500" spc="15">
                <a:solidFill>
                  <a:srgbClr val="FFF7E1"/>
                </a:solidFill>
                <a:latin typeface="Courier New"/>
                <a:cs typeface="Courier New"/>
              </a:rPr>
              <a:t>tags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19914" y="2332831"/>
            <a:ext cx="28765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60">
                <a:solidFill>
                  <a:srgbClr val="D8DEE8"/>
                </a:solidFill>
                <a:latin typeface="Arial"/>
                <a:cs typeface="Arial"/>
              </a:rPr>
              <a:t>ta</a:t>
            </a:r>
            <a:r>
              <a:rPr dirty="0" sz="650" spc="-11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D8DEE8"/>
                </a:solidFill>
                <a:latin typeface="Arial"/>
                <a:cs typeface="Arial"/>
              </a:rPr>
              <a:t>b</a:t>
            </a:r>
            <a:r>
              <a:rPr dirty="0" sz="650" spc="-10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D8DEE8"/>
                </a:solidFill>
                <a:latin typeface="Arial"/>
                <a:cs typeface="Arial"/>
              </a:rPr>
              <a:t>l</a:t>
            </a:r>
            <a:r>
              <a:rPr dirty="0" sz="650" spc="-10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650" spc="-10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45">
                <a:solidFill>
                  <a:srgbClr val="D8DEE8"/>
                </a:solidFill>
                <a:latin typeface="Arial"/>
                <a:cs typeface="Arial"/>
              </a:rPr>
              <a:t>.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38949" y="252412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4287"/>
                </a:moveTo>
                <a:lnTo>
                  <a:pt x="19755" y="27486"/>
                </a:lnTo>
                <a:lnTo>
                  <a:pt x="18004" y="28212"/>
                </a:lnTo>
                <a:lnTo>
                  <a:pt x="16182" y="28574"/>
                </a:lnTo>
                <a:lnTo>
                  <a:pt x="14288" y="28574"/>
                </a:lnTo>
                <a:lnTo>
                  <a:pt x="12392" y="28574"/>
                </a:lnTo>
                <a:lnTo>
                  <a:pt x="10569" y="28212"/>
                </a:lnTo>
                <a:lnTo>
                  <a:pt x="8819" y="27486"/>
                </a:lnTo>
                <a:lnTo>
                  <a:pt x="7068" y="26762"/>
                </a:lnTo>
                <a:lnTo>
                  <a:pt x="5523" y="25729"/>
                </a:lnTo>
                <a:lnTo>
                  <a:pt x="4184" y="24390"/>
                </a:lnTo>
                <a:lnTo>
                  <a:pt x="2844" y="23050"/>
                </a:lnTo>
                <a:lnTo>
                  <a:pt x="1812" y="21505"/>
                </a:lnTo>
                <a:lnTo>
                  <a:pt x="1087" y="19754"/>
                </a:lnTo>
                <a:lnTo>
                  <a:pt x="362" y="18004"/>
                </a:lnTo>
                <a:lnTo>
                  <a:pt x="0" y="16181"/>
                </a:lnTo>
                <a:lnTo>
                  <a:pt x="0" y="14287"/>
                </a:lnTo>
                <a:lnTo>
                  <a:pt x="0" y="12392"/>
                </a:lnTo>
                <a:lnTo>
                  <a:pt x="4184" y="4184"/>
                </a:lnTo>
                <a:lnTo>
                  <a:pt x="5523" y="2844"/>
                </a:lnTo>
                <a:lnTo>
                  <a:pt x="7068" y="1812"/>
                </a:lnTo>
                <a:lnTo>
                  <a:pt x="8819" y="1087"/>
                </a:lnTo>
                <a:lnTo>
                  <a:pt x="10569" y="362"/>
                </a:lnTo>
                <a:lnTo>
                  <a:pt x="12392" y="0"/>
                </a:lnTo>
                <a:lnTo>
                  <a:pt x="14288" y="0"/>
                </a:lnTo>
                <a:lnTo>
                  <a:pt x="16182" y="0"/>
                </a:lnTo>
                <a:lnTo>
                  <a:pt x="28574" y="12392"/>
                </a:lnTo>
                <a:lnTo>
                  <a:pt x="28575" y="14287"/>
                </a:lnTo>
                <a:close/>
              </a:path>
            </a:pathLst>
          </a:custGeom>
          <a:ln w="9524">
            <a:solidFill>
              <a:srgbClr val="D8DE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38949" y="265747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4287"/>
                </a:moveTo>
                <a:lnTo>
                  <a:pt x="19755" y="27486"/>
                </a:lnTo>
                <a:lnTo>
                  <a:pt x="18004" y="28212"/>
                </a:lnTo>
                <a:lnTo>
                  <a:pt x="16182" y="28574"/>
                </a:lnTo>
                <a:lnTo>
                  <a:pt x="14288" y="28574"/>
                </a:lnTo>
                <a:lnTo>
                  <a:pt x="12392" y="28574"/>
                </a:lnTo>
                <a:lnTo>
                  <a:pt x="4184" y="24390"/>
                </a:lnTo>
                <a:lnTo>
                  <a:pt x="2844" y="23050"/>
                </a:lnTo>
                <a:lnTo>
                  <a:pt x="1812" y="21505"/>
                </a:lnTo>
                <a:lnTo>
                  <a:pt x="1087" y="19754"/>
                </a:lnTo>
                <a:lnTo>
                  <a:pt x="362" y="18004"/>
                </a:lnTo>
                <a:lnTo>
                  <a:pt x="0" y="16181"/>
                </a:lnTo>
                <a:lnTo>
                  <a:pt x="0" y="14287"/>
                </a:lnTo>
                <a:lnTo>
                  <a:pt x="0" y="12392"/>
                </a:lnTo>
                <a:lnTo>
                  <a:pt x="4184" y="4184"/>
                </a:lnTo>
                <a:lnTo>
                  <a:pt x="5523" y="2844"/>
                </a:lnTo>
                <a:lnTo>
                  <a:pt x="7068" y="1812"/>
                </a:lnTo>
                <a:lnTo>
                  <a:pt x="8819" y="1087"/>
                </a:lnTo>
                <a:lnTo>
                  <a:pt x="10569" y="362"/>
                </a:lnTo>
                <a:lnTo>
                  <a:pt x="12392" y="0"/>
                </a:lnTo>
                <a:lnTo>
                  <a:pt x="14288" y="0"/>
                </a:lnTo>
                <a:lnTo>
                  <a:pt x="16182" y="0"/>
                </a:lnTo>
                <a:lnTo>
                  <a:pt x="18004" y="362"/>
                </a:lnTo>
                <a:lnTo>
                  <a:pt x="19755" y="1087"/>
                </a:lnTo>
                <a:lnTo>
                  <a:pt x="21505" y="1812"/>
                </a:lnTo>
                <a:lnTo>
                  <a:pt x="28574" y="12392"/>
                </a:lnTo>
                <a:lnTo>
                  <a:pt x="28575" y="14287"/>
                </a:lnTo>
                <a:close/>
              </a:path>
            </a:pathLst>
          </a:custGeom>
          <a:ln w="9524">
            <a:solidFill>
              <a:srgbClr val="D8DE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020299" y="2628899"/>
            <a:ext cx="590550" cy="104775"/>
          </a:xfrm>
          <a:custGeom>
            <a:avLst/>
            <a:gdLst/>
            <a:ahLst/>
            <a:cxnLst/>
            <a:rect l="l" t="t" r="r" b="b"/>
            <a:pathLst>
              <a:path w="590550" h="104775">
                <a:moveTo>
                  <a:pt x="590549" y="104774"/>
                </a:moveTo>
                <a:lnTo>
                  <a:pt x="0" y="104774"/>
                </a:lnTo>
                <a:lnTo>
                  <a:pt x="0" y="0"/>
                </a:lnTo>
                <a:lnTo>
                  <a:pt x="590549" y="0"/>
                </a:lnTo>
                <a:lnTo>
                  <a:pt x="590549" y="104774"/>
                </a:lnTo>
                <a:close/>
              </a:path>
            </a:pathLst>
          </a:custGeom>
          <a:solidFill>
            <a:srgbClr val="6A7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38949" y="279082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14287"/>
                </a:moveTo>
                <a:lnTo>
                  <a:pt x="28574" y="16181"/>
                </a:lnTo>
                <a:lnTo>
                  <a:pt x="28212" y="18004"/>
                </a:lnTo>
                <a:lnTo>
                  <a:pt x="27487" y="19754"/>
                </a:lnTo>
                <a:lnTo>
                  <a:pt x="26762" y="21505"/>
                </a:lnTo>
                <a:lnTo>
                  <a:pt x="19755" y="27486"/>
                </a:lnTo>
                <a:lnTo>
                  <a:pt x="18004" y="28212"/>
                </a:lnTo>
                <a:lnTo>
                  <a:pt x="16182" y="28574"/>
                </a:lnTo>
                <a:lnTo>
                  <a:pt x="14288" y="28574"/>
                </a:lnTo>
                <a:lnTo>
                  <a:pt x="12392" y="28574"/>
                </a:lnTo>
                <a:lnTo>
                  <a:pt x="4184" y="24390"/>
                </a:lnTo>
                <a:lnTo>
                  <a:pt x="2844" y="23050"/>
                </a:lnTo>
                <a:lnTo>
                  <a:pt x="1812" y="21505"/>
                </a:lnTo>
                <a:lnTo>
                  <a:pt x="1087" y="19754"/>
                </a:lnTo>
                <a:lnTo>
                  <a:pt x="362" y="18004"/>
                </a:lnTo>
                <a:lnTo>
                  <a:pt x="0" y="16181"/>
                </a:lnTo>
                <a:lnTo>
                  <a:pt x="0" y="14287"/>
                </a:lnTo>
                <a:lnTo>
                  <a:pt x="0" y="12392"/>
                </a:lnTo>
                <a:lnTo>
                  <a:pt x="4184" y="4184"/>
                </a:lnTo>
                <a:lnTo>
                  <a:pt x="5523" y="2844"/>
                </a:lnTo>
                <a:lnTo>
                  <a:pt x="7068" y="1812"/>
                </a:lnTo>
                <a:lnTo>
                  <a:pt x="8819" y="1087"/>
                </a:lnTo>
                <a:lnTo>
                  <a:pt x="10569" y="362"/>
                </a:lnTo>
                <a:lnTo>
                  <a:pt x="12392" y="0"/>
                </a:lnTo>
                <a:lnTo>
                  <a:pt x="14288" y="0"/>
                </a:lnTo>
                <a:lnTo>
                  <a:pt x="16182" y="0"/>
                </a:lnTo>
                <a:lnTo>
                  <a:pt x="18004" y="362"/>
                </a:lnTo>
                <a:lnTo>
                  <a:pt x="19755" y="1087"/>
                </a:lnTo>
                <a:lnTo>
                  <a:pt x="21505" y="1812"/>
                </a:lnTo>
                <a:lnTo>
                  <a:pt x="28574" y="12392"/>
                </a:lnTo>
                <a:lnTo>
                  <a:pt x="28575" y="14287"/>
                </a:lnTo>
                <a:close/>
              </a:path>
            </a:pathLst>
          </a:custGeom>
          <a:ln w="9524">
            <a:solidFill>
              <a:srgbClr val="D8DE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953944" y="2442368"/>
            <a:ext cx="3694429" cy="42545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650" spc="20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650" spc="-9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40">
                <a:solidFill>
                  <a:srgbClr val="D8DEE8"/>
                </a:solidFill>
                <a:latin typeface="Arial"/>
                <a:cs typeface="Arial"/>
              </a:rPr>
              <a:t>f</a:t>
            </a:r>
            <a:r>
              <a:rPr dirty="0" sz="650" spc="13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75">
                <a:solidFill>
                  <a:srgbClr val="D8DEE8"/>
                </a:solidFill>
                <a:latin typeface="Arial"/>
                <a:cs typeface="Arial"/>
              </a:rPr>
              <a:t>th</a:t>
            </a:r>
            <a:r>
              <a:rPr dirty="0" sz="650" spc="-9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650" spc="13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60">
                <a:solidFill>
                  <a:srgbClr val="D8DEE8"/>
                </a:solidFill>
                <a:latin typeface="Arial"/>
                <a:cs typeface="Arial"/>
              </a:rPr>
              <a:t>ta</a:t>
            </a:r>
            <a:r>
              <a:rPr dirty="0" sz="650" spc="-9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D8DEE8"/>
                </a:solidFill>
                <a:latin typeface="Arial"/>
                <a:cs typeface="Arial"/>
              </a:rPr>
              <a:t>g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45">
                <a:solidFill>
                  <a:srgbClr val="D8DEE8"/>
                </a:solidFill>
                <a:latin typeface="Arial"/>
                <a:cs typeface="Arial"/>
              </a:rPr>
              <a:t>s</a:t>
            </a:r>
            <a:r>
              <a:rPr dirty="0" sz="6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65">
                <a:solidFill>
                  <a:srgbClr val="D8DEE8"/>
                </a:solidFill>
                <a:latin typeface="Arial"/>
                <a:cs typeface="Arial"/>
              </a:rPr>
              <a:t>fo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D8DEE8"/>
                </a:solidFill>
                <a:latin typeface="Arial"/>
                <a:cs typeface="Arial"/>
              </a:rPr>
              <a:t>u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D8DEE8"/>
                </a:solidFill>
                <a:latin typeface="Arial"/>
                <a:cs typeface="Arial"/>
              </a:rPr>
              <a:t>n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D8DEE8"/>
                </a:solidFill>
                <a:latin typeface="Arial"/>
                <a:cs typeface="Arial"/>
              </a:rPr>
              <a:t>d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45">
                <a:solidFill>
                  <a:srgbClr val="D8DEE8"/>
                </a:solidFill>
                <a:latin typeface="Arial"/>
                <a:cs typeface="Arial"/>
              </a:rPr>
              <a:t>,</a:t>
            </a:r>
            <a:r>
              <a:rPr dirty="0" sz="6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60">
                <a:solidFill>
                  <a:srgbClr val="D8DEE8"/>
                </a:solidFill>
                <a:latin typeface="Arial"/>
                <a:cs typeface="Arial"/>
              </a:rPr>
              <a:t>re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75">
                <a:solidFill>
                  <a:srgbClr val="D8DEE8"/>
                </a:solidFill>
                <a:latin typeface="Arial"/>
                <a:cs typeface="Arial"/>
              </a:rPr>
              <a:t>tu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70">
                <a:solidFill>
                  <a:srgbClr val="D8DEE8"/>
                </a:solidFill>
                <a:latin typeface="Arial"/>
                <a:cs typeface="Arial"/>
              </a:rPr>
              <a:t>rn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55">
                <a:solidFill>
                  <a:srgbClr val="D8DEE8"/>
                </a:solidFill>
                <a:latin typeface="Arial"/>
                <a:cs typeface="Arial"/>
              </a:rPr>
              <a:t>ts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25">
                <a:solidFill>
                  <a:srgbClr val="D8DEE8"/>
                </a:solidFill>
                <a:latin typeface="Arial"/>
                <a:cs typeface="Arial"/>
              </a:rPr>
              <a:t>D.</a:t>
            </a:r>
            <a:endParaRPr sz="650">
              <a:latin typeface="Arial"/>
              <a:cs typeface="Arial"/>
            </a:endParaRPr>
          </a:p>
          <a:p>
            <a:pPr marL="12700" marR="5080">
              <a:lnSpc>
                <a:spcPct val="134600"/>
              </a:lnSpc>
            </a:pPr>
            <a:r>
              <a:rPr dirty="0" sz="650" spc="20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40">
                <a:solidFill>
                  <a:srgbClr val="D8DEE8"/>
                </a:solidFill>
                <a:latin typeface="Arial"/>
                <a:cs typeface="Arial"/>
              </a:rPr>
              <a:t>f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D8DEE8"/>
                </a:solidFill>
                <a:latin typeface="Arial"/>
                <a:cs typeface="Arial"/>
              </a:rPr>
              <a:t>n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D8DEE8"/>
                </a:solidFill>
                <a:latin typeface="Arial"/>
                <a:cs typeface="Arial"/>
              </a:rPr>
              <a:t>o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60">
                <a:solidFill>
                  <a:srgbClr val="D8DEE8"/>
                </a:solidFill>
                <a:latin typeface="Arial"/>
                <a:cs typeface="Arial"/>
              </a:rPr>
              <a:t>t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45">
                <a:solidFill>
                  <a:srgbClr val="D8DEE8"/>
                </a:solidFill>
                <a:latin typeface="Arial"/>
                <a:cs typeface="Arial"/>
              </a:rPr>
              <a:t>,</a:t>
            </a:r>
            <a:r>
              <a:rPr dirty="0" sz="65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55">
                <a:solidFill>
                  <a:srgbClr val="D8DEE8"/>
                </a:solidFill>
                <a:latin typeface="Arial"/>
                <a:cs typeface="Arial"/>
              </a:rPr>
              <a:t>in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45">
                <a:solidFill>
                  <a:srgbClr val="D8DEE8"/>
                </a:solidFill>
                <a:latin typeface="Arial"/>
                <a:cs typeface="Arial"/>
              </a:rPr>
              <a:t>s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100">
                <a:solidFill>
                  <a:srgbClr val="D8DEE8"/>
                </a:solidFill>
                <a:latin typeface="Arial"/>
                <a:cs typeface="Arial"/>
              </a:rPr>
              <a:t>rt</a:t>
            </a:r>
            <a:r>
              <a:rPr dirty="0" sz="650" spc="13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75">
                <a:solidFill>
                  <a:srgbClr val="D8DEE8"/>
                </a:solidFill>
                <a:latin typeface="Arial"/>
                <a:cs typeface="Arial"/>
              </a:rPr>
              <a:t>th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60">
                <a:solidFill>
                  <a:srgbClr val="D8DEE8"/>
                </a:solidFill>
                <a:latin typeface="Arial"/>
                <a:cs typeface="Arial"/>
              </a:rPr>
              <a:t>ta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D8DEE8"/>
                </a:solidFill>
                <a:latin typeface="Arial"/>
                <a:cs typeface="Arial"/>
              </a:rPr>
              <a:t>g</a:t>
            </a:r>
            <a:r>
              <a:rPr dirty="0" sz="650" spc="-1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55">
                <a:solidFill>
                  <a:srgbClr val="D8DEE8"/>
                </a:solidFill>
                <a:latin typeface="Arial"/>
                <a:cs typeface="Arial"/>
              </a:rPr>
              <a:t>in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75">
                <a:solidFill>
                  <a:srgbClr val="D8DEE8"/>
                </a:solidFill>
                <a:latin typeface="Arial"/>
                <a:cs typeface="Arial"/>
              </a:rPr>
              <a:t>to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75">
                <a:solidFill>
                  <a:srgbClr val="D8DEE8"/>
                </a:solidFill>
                <a:latin typeface="Arial"/>
                <a:cs typeface="Arial"/>
              </a:rPr>
              <a:t>th</a:t>
            </a:r>
            <a:r>
              <a:rPr dirty="0" sz="650" spc="-8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D8DEE8"/>
                </a:solidFill>
                <a:latin typeface="Arial"/>
                <a:cs typeface="Arial"/>
              </a:rPr>
              <a:t>d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D8DEE8"/>
                </a:solidFill>
                <a:latin typeface="Arial"/>
                <a:cs typeface="Arial"/>
              </a:rPr>
              <a:t>a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60">
                <a:solidFill>
                  <a:srgbClr val="D8DEE8"/>
                </a:solidFill>
                <a:latin typeface="Arial"/>
                <a:cs typeface="Arial"/>
              </a:rPr>
              <a:t>ta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D8DEE8"/>
                </a:solidFill>
                <a:latin typeface="Arial"/>
                <a:cs typeface="Arial"/>
              </a:rPr>
              <a:t>b</a:t>
            </a:r>
            <a:r>
              <a:rPr dirty="0" sz="650" spc="-8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D8DEE8"/>
                </a:solidFill>
                <a:latin typeface="Arial"/>
                <a:cs typeface="Arial"/>
              </a:rPr>
              <a:t>a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45">
                <a:solidFill>
                  <a:srgbClr val="D8DEE8"/>
                </a:solidFill>
                <a:latin typeface="Arial"/>
                <a:cs typeface="Arial"/>
              </a:rPr>
              <a:t>s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D8DEE8"/>
                </a:solidFill>
                <a:latin typeface="Arial"/>
                <a:cs typeface="Arial"/>
              </a:rPr>
              <a:t>a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D8DEE8"/>
                </a:solidFill>
                <a:latin typeface="Arial"/>
                <a:cs typeface="Arial"/>
              </a:rPr>
              <a:t>n</a:t>
            </a:r>
            <a:r>
              <a:rPr dirty="0" sz="650" spc="-8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D8DEE8"/>
                </a:solidFill>
                <a:latin typeface="Arial"/>
                <a:cs typeface="Arial"/>
              </a:rPr>
              <a:t>d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60">
                <a:solidFill>
                  <a:srgbClr val="D8DEE8"/>
                </a:solidFill>
                <a:latin typeface="Arial"/>
                <a:cs typeface="Arial"/>
              </a:rPr>
              <a:t>re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95">
                <a:solidFill>
                  <a:srgbClr val="D8DEE8"/>
                </a:solidFill>
                <a:latin typeface="Arial"/>
                <a:cs typeface="Arial"/>
              </a:rPr>
              <a:t>trie</a:t>
            </a:r>
            <a:r>
              <a:rPr dirty="0" sz="650" spc="-10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D8DEE8"/>
                </a:solidFill>
                <a:latin typeface="Arial"/>
                <a:cs typeface="Arial"/>
              </a:rPr>
              <a:t>v</a:t>
            </a:r>
            <a:r>
              <a:rPr dirty="0" sz="650" spc="-10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650" spc="13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55">
                <a:solidFill>
                  <a:srgbClr val="D8DEE8"/>
                </a:solidFill>
                <a:latin typeface="Arial"/>
                <a:cs typeface="Arial"/>
              </a:rPr>
              <a:t>ts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650" spc="-8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D8DEE8"/>
                </a:solidFill>
                <a:latin typeface="Arial"/>
                <a:cs typeface="Arial"/>
              </a:rPr>
              <a:t>D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D8DEE8"/>
                </a:solidFill>
                <a:latin typeface="Arial"/>
                <a:cs typeface="Arial"/>
              </a:rPr>
              <a:t>u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45">
                <a:solidFill>
                  <a:srgbClr val="D8DEE8"/>
                </a:solidFill>
                <a:latin typeface="Arial"/>
                <a:cs typeface="Arial"/>
              </a:rPr>
              <a:t>s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55">
                <a:solidFill>
                  <a:srgbClr val="D8DEE8"/>
                </a:solidFill>
                <a:latin typeface="Arial"/>
                <a:cs typeface="Arial"/>
              </a:rPr>
              <a:t>in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D8DEE8"/>
                </a:solidFill>
                <a:latin typeface="Arial"/>
                <a:cs typeface="Arial"/>
              </a:rPr>
              <a:t>g</a:t>
            </a:r>
            <a:r>
              <a:rPr dirty="0" sz="650" spc="2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500" spc="15">
                <a:solidFill>
                  <a:srgbClr val="FFF7E1"/>
                </a:solidFill>
                <a:latin typeface="Courier New"/>
                <a:cs typeface="Courier New"/>
              </a:rPr>
              <a:t>LastInsertedId</a:t>
            </a:r>
            <a:r>
              <a:rPr dirty="0" sz="500" spc="-12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650" spc="-45">
                <a:solidFill>
                  <a:srgbClr val="D8DEE8"/>
                </a:solidFill>
                <a:latin typeface="Arial"/>
                <a:cs typeface="Arial"/>
              </a:rPr>
              <a:t>.  </a:t>
            </a:r>
            <a:r>
              <a:rPr dirty="0" sz="650" spc="10">
                <a:solidFill>
                  <a:srgbClr val="D8DEE8"/>
                </a:solidFill>
                <a:latin typeface="Arial"/>
                <a:cs typeface="Arial"/>
              </a:rPr>
              <a:t>A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D8DEE8"/>
                </a:solidFill>
                <a:latin typeface="Arial"/>
                <a:cs typeface="Arial"/>
              </a:rPr>
              <a:t>d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D8DEE8"/>
                </a:solidFill>
                <a:latin typeface="Arial"/>
                <a:cs typeface="Arial"/>
              </a:rPr>
              <a:t>d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75">
                <a:solidFill>
                  <a:srgbClr val="D8DEE8"/>
                </a:solidFill>
                <a:latin typeface="Arial"/>
                <a:cs typeface="Arial"/>
              </a:rPr>
              <a:t>th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60">
                <a:solidFill>
                  <a:srgbClr val="D8DEE8"/>
                </a:solidFill>
                <a:latin typeface="Arial"/>
                <a:cs typeface="Arial"/>
              </a:rPr>
              <a:t>ta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D8DEE8"/>
                </a:solidFill>
                <a:latin typeface="Arial"/>
                <a:cs typeface="Arial"/>
              </a:rPr>
              <a:t>g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D8DEE8"/>
                </a:solidFill>
                <a:latin typeface="Arial"/>
                <a:cs typeface="Arial"/>
              </a:rPr>
              <a:t>a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D8DEE8"/>
                </a:solidFill>
                <a:latin typeface="Arial"/>
                <a:cs typeface="Arial"/>
              </a:rPr>
              <a:t>n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D8DEE8"/>
                </a:solidFill>
                <a:latin typeface="Arial"/>
                <a:cs typeface="Arial"/>
              </a:rPr>
              <a:t>d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55">
                <a:solidFill>
                  <a:srgbClr val="D8DEE8"/>
                </a:solidFill>
                <a:latin typeface="Arial"/>
                <a:cs typeface="Arial"/>
              </a:rPr>
              <a:t>ts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20">
                <a:solidFill>
                  <a:srgbClr val="D8DEE8"/>
                </a:solidFill>
                <a:latin typeface="Arial"/>
                <a:cs typeface="Arial"/>
              </a:rPr>
              <a:t>D</a:t>
            </a:r>
            <a:r>
              <a:rPr dirty="0" sz="650" spc="13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75">
                <a:solidFill>
                  <a:srgbClr val="D8DEE8"/>
                </a:solidFill>
                <a:latin typeface="Arial"/>
                <a:cs typeface="Arial"/>
              </a:rPr>
              <a:t>to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75">
                <a:solidFill>
                  <a:srgbClr val="D8DEE8"/>
                </a:solidFill>
                <a:latin typeface="Arial"/>
                <a:cs typeface="Arial"/>
              </a:rPr>
              <a:t>th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c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30">
                <a:solidFill>
                  <a:srgbClr val="D8DEE8"/>
                </a:solidFill>
                <a:latin typeface="Arial"/>
                <a:cs typeface="Arial"/>
              </a:rPr>
              <a:t>a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c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D8DEE8"/>
                </a:solidFill>
                <a:latin typeface="Arial"/>
                <a:cs typeface="Arial"/>
              </a:rPr>
              <a:t>h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2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65">
                <a:solidFill>
                  <a:srgbClr val="D8DEE8"/>
                </a:solidFill>
                <a:latin typeface="Arial"/>
                <a:cs typeface="Arial"/>
              </a:rPr>
              <a:t>fo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45">
                <a:solidFill>
                  <a:srgbClr val="D8DEE8"/>
                </a:solidFill>
                <a:latin typeface="Arial"/>
                <a:cs typeface="Arial"/>
              </a:rPr>
              <a:t>r</a:t>
            </a:r>
            <a:r>
              <a:rPr dirty="0" sz="650" spc="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65">
                <a:solidFill>
                  <a:srgbClr val="D8DEE8"/>
                </a:solidFill>
                <a:latin typeface="Arial"/>
                <a:cs typeface="Arial"/>
              </a:rPr>
              <a:t>fu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75">
                <a:solidFill>
                  <a:srgbClr val="D8DEE8"/>
                </a:solidFill>
                <a:latin typeface="Arial"/>
                <a:cs typeface="Arial"/>
              </a:rPr>
              <a:t>tu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60">
                <a:solidFill>
                  <a:srgbClr val="D8DEE8"/>
                </a:solidFill>
                <a:latin typeface="Arial"/>
                <a:cs typeface="Arial"/>
              </a:rPr>
              <a:t>re</a:t>
            </a:r>
            <a:r>
              <a:rPr dirty="0" sz="650" spc="13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55">
                <a:solidFill>
                  <a:srgbClr val="D8DEE8"/>
                </a:solidFill>
                <a:latin typeface="Arial"/>
                <a:cs typeface="Arial"/>
              </a:rPr>
              <a:t>lo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D8DEE8"/>
                </a:solidFill>
                <a:latin typeface="Arial"/>
                <a:cs typeface="Arial"/>
              </a:rPr>
              <a:t>o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15">
                <a:solidFill>
                  <a:srgbClr val="D8DEE8"/>
                </a:solidFill>
                <a:latin typeface="Arial"/>
                <a:cs typeface="Arial"/>
              </a:rPr>
              <a:t>k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D8DEE8"/>
                </a:solidFill>
                <a:latin typeface="Arial"/>
                <a:cs typeface="Arial"/>
              </a:rPr>
              <a:t>u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D8DEE8"/>
                </a:solidFill>
                <a:latin typeface="Arial"/>
                <a:cs typeface="Arial"/>
              </a:rPr>
              <a:t>p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45">
                <a:solidFill>
                  <a:srgbClr val="D8DEE8"/>
                </a:solidFill>
                <a:latin typeface="Arial"/>
                <a:cs typeface="Arial"/>
              </a:rPr>
              <a:t>s</a:t>
            </a:r>
            <a:r>
              <a:rPr dirty="0" sz="650" spc="-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650" spc="-45">
                <a:solidFill>
                  <a:srgbClr val="D8DEE8"/>
                </a:solidFill>
                <a:latin typeface="Arial"/>
                <a:cs typeface="Arial"/>
              </a:rPr>
              <a:t>.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00774" y="3067049"/>
            <a:ext cx="5324475" cy="3495675"/>
          </a:xfrm>
          <a:prstGeom prst="rect">
            <a:avLst/>
          </a:prstGeom>
          <a:solidFill>
            <a:srgbClr val="455964"/>
          </a:solidFill>
        </p:spPr>
        <p:txBody>
          <a:bodyPr wrap="square" lIns="0" tIns="5461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430"/>
              </a:spcBef>
            </a:pPr>
            <a:r>
              <a:rPr dirty="0" sz="750" spc="5">
                <a:solidFill>
                  <a:srgbClr val="E28964"/>
                </a:solidFill>
                <a:latin typeface="Courier New"/>
                <a:cs typeface="Courier New"/>
              </a:rPr>
              <a:t>private async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Task&lt;int&gt;</a:t>
            </a:r>
            <a:r>
              <a:rPr dirty="0" sz="75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750" spc="5">
                <a:solidFill>
                  <a:srgbClr val="89BDFF"/>
                </a:solidFill>
                <a:latin typeface="Courier New"/>
                <a:cs typeface="Courier New"/>
              </a:rPr>
              <a:t>GetOrInsertTagAsync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(</a:t>
            </a:r>
            <a:endParaRPr sz="75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25"/>
              </a:spcBef>
            </a:pPr>
            <a:r>
              <a:rPr dirty="0" sz="750" spc="5">
                <a:solidFill>
                  <a:srgbClr val="3D86E3"/>
                </a:solidFill>
                <a:latin typeface="Courier New"/>
                <a:cs typeface="Courier New"/>
              </a:rPr>
              <a:t>string tag, MySqlConnection connection, MySqlTransaction transaction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125"/>
              </a:spcBef>
            </a:pP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280035">
              <a:lnSpc>
                <a:spcPct val="100000"/>
              </a:lnSpc>
              <a:spcBef>
                <a:spcPts val="125"/>
              </a:spcBef>
            </a:pPr>
            <a:r>
              <a:rPr dirty="0" sz="750" spc="5">
                <a:solidFill>
                  <a:srgbClr val="E28964"/>
                </a:solidFill>
                <a:latin typeface="Courier New"/>
                <a:cs typeface="Courier New"/>
              </a:rPr>
              <a:t>if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(tagCache.TryGetValue(tag, </a:t>
            </a:r>
            <a:r>
              <a:rPr dirty="0" sz="750" spc="5">
                <a:solidFill>
                  <a:srgbClr val="E28964"/>
                </a:solidFill>
                <a:latin typeface="Courier New"/>
                <a:cs typeface="Courier New"/>
              </a:rPr>
              <a:t>out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int</a:t>
            </a:r>
            <a:r>
              <a:rPr dirty="0" sz="75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tagId))</a:t>
            </a:r>
            <a:endParaRPr sz="750">
              <a:latin typeface="Courier New"/>
              <a:cs typeface="Courier New"/>
            </a:endParaRPr>
          </a:p>
          <a:p>
            <a:pPr marL="280035">
              <a:lnSpc>
                <a:spcPct val="100000"/>
              </a:lnSpc>
              <a:spcBef>
                <a:spcPts val="160"/>
              </a:spcBef>
            </a:pP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{ </a:t>
            </a:r>
            <a:r>
              <a:rPr dirty="0" sz="750" spc="5">
                <a:solidFill>
                  <a:srgbClr val="E28964"/>
                </a:solidFill>
                <a:latin typeface="Courier New"/>
                <a:cs typeface="Courier New"/>
              </a:rPr>
              <a:t>return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tagId;</a:t>
            </a:r>
            <a:r>
              <a:rPr dirty="0" sz="75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marL="280035" marR="800100">
              <a:lnSpc>
                <a:spcPct val="113999"/>
              </a:lnSpc>
            </a:pP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string selectQuery = </a:t>
            </a:r>
            <a:r>
              <a:rPr dirty="0" sz="750" spc="5">
                <a:solidFill>
                  <a:srgbClr val="65B041"/>
                </a:solidFill>
                <a:latin typeface="Courier New"/>
                <a:cs typeface="Courier New"/>
              </a:rPr>
              <a:t>"SELECT tag_id FROM tags WHERE tag_name = @TagName"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;  </a:t>
            </a:r>
            <a:r>
              <a:rPr dirty="0" sz="750" spc="5">
                <a:solidFill>
                  <a:srgbClr val="E28964"/>
                </a:solidFill>
                <a:latin typeface="Courier New"/>
                <a:cs typeface="Courier New"/>
              </a:rPr>
              <a:t>using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(</a:t>
            </a:r>
            <a:r>
              <a:rPr dirty="0" sz="750" spc="5">
                <a:solidFill>
                  <a:srgbClr val="E28964"/>
                </a:solidFill>
                <a:latin typeface="Courier New"/>
                <a:cs typeface="Courier New"/>
              </a:rPr>
              <a:t>var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cmd = </a:t>
            </a:r>
            <a:r>
              <a:rPr dirty="0" sz="750" spc="5">
                <a:solidFill>
                  <a:srgbClr val="E28964"/>
                </a:solidFill>
                <a:latin typeface="Courier New"/>
                <a:cs typeface="Courier New"/>
              </a:rPr>
              <a:t>new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MySqlCommand(selectQuery, connection,</a:t>
            </a:r>
            <a:r>
              <a:rPr dirty="0" sz="750" spc="2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transaction))</a:t>
            </a:r>
            <a:endParaRPr sz="750">
              <a:latin typeface="Courier New"/>
              <a:cs typeface="Courier New"/>
            </a:endParaRPr>
          </a:p>
          <a:p>
            <a:pPr marL="280035">
              <a:lnSpc>
                <a:spcPct val="100000"/>
              </a:lnSpc>
              <a:spcBef>
                <a:spcPts val="125"/>
              </a:spcBef>
            </a:pP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512445" marR="2192655" indent="-635">
              <a:lnSpc>
                <a:spcPct val="113999"/>
              </a:lnSpc>
            </a:pP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cmd.Parameters.AddWithValue(</a:t>
            </a:r>
            <a:r>
              <a:rPr dirty="0" sz="750" spc="5">
                <a:solidFill>
                  <a:srgbClr val="65B041"/>
                </a:solidFill>
                <a:latin typeface="Courier New"/>
                <a:cs typeface="Courier New"/>
              </a:rPr>
              <a:t>"@TagName"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,</a:t>
            </a:r>
            <a:r>
              <a:rPr dirty="0" sz="750" spc="-1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tag);  </a:t>
            </a:r>
            <a:r>
              <a:rPr dirty="0" sz="750" spc="5">
                <a:solidFill>
                  <a:srgbClr val="E28964"/>
                </a:solidFill>
                <a:latin typeface="Courier New"/>
                <a:cs typeface="Courier New"/>
              </a:rPr>
              <a:t>var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result = </a:t>
            </a:r>
            <a:r>
              <a:rPr dirty="0" sz="750" spc="5">
                <a:solidFill>
                  <a:srgbClr val="E28964"/>
                </a:solidFill>
                <a:latin typeface="Courier New"/>
                <a:cs typeface="Courier New"/>
              </a:rPr>
              <a:t>await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cmd.ExecuteScalarAsync();  </a:t>
            </a:r>
            <a:r>
              <a:rPr dirty="0" sz="750" spc="5">
                <a:solidFill>
                  <a:srgbClr val="E28964"/>
                </a:solidFill>
                <a:latin typeface="Courier New"/>
                <a:cs typeface="Courier New"/>
              </a:rPr>
              <a:t>if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(result !=</a:t>
            </a:r>
            <a:r>
              <a:rPr dirty="0" sz="750" spc="-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null)</a:t>
            </a:r>
            <a:endParaRPr sz="750">
              <a:latin typeface="Courier New"/>
              <a:cs typeface="Courier New"/>
            </a:endParaRPr>
          </a:p>
          <a:p>
            <a:pPr marL="512445" marR="2714625" indent="-635">
              <a:lnSpc>
                <a:spcPct val="113999"/>
              </a:lnSpc>
            </a:pP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{ tagId = Convert.ToInt32(result);</a:t>
            </a:r>
            <a:r>
              <a:rPr dirty="0" sz="750" spc="-4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}  </a:t>
            </a:r>
            <a:r>
              <a:rPr dirty="0" sz="750" spc="5">
                <a:solidFill>
                  <a:srgbClr val="E28964"/>
                </a:solidFill>
                <a:latin typeface="Courier New"/>
                <a:cs typeface="Courier New"/>
              </a:rPr>
              <a:t>else</a:t>
            </a:r>
            <a:endParaRPr sz="750">
              <a:latin typeface="Courier New"/>
              <a:cs typeface="Courier New"/>
            </a:endParaRPr>
          </a:p>
          <a:p>
            <a:pPr marL="512445">
              <a:lnSpc>
                <a:spcPct val="100000"/>
              </a:lnSpc>
              <a:spcBef>
                <a:spcPts val="125"/>
              </a:spcBef>
            </a:pP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125"/>
              </a:spcBef>
            </a:pP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string insertQuery = </a:t>
            </a:r>
            <a:r>
              <a:rPr dirty="0" sz="750" spc="5">
                <a:solidFill>
                  <a:srgbClr val="65B041"/>
                </a:solidFill>
                <a:latin typeface="Courier New"/>
                <a:cs typeface="Courier New"/>
              </a:rPr>
              <a:t>"INSERT INTO tags (tag_name) VALUES</a:t>
            </a:r>
            <a:r>
              <a:rPr dirty="0" sz="750" spc="10">
                <a:solidFill>
                  <a:srgbClr val="65B041"/>
                </a:solidFill>
                <a:latin typeface="Courier New"/>
                <a:cs typeface="Courier New"/>
              </a:rPr>
              <a:t> </a:t>
            </a:r>
            <a:r>
              <a:rPr dirty="0" sz="750" spc="5">
                <a:solidFill>
                  <a:srgbClr val="65B041"/>
                </a:solidFill>
                <a:latin typeface="Courier New"/>
                <a:cs typeface="Courier New"/>
              </a:rPr>
              <a:t>(@TagName)"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125"/>
              </a:spcBef>
            </a:pPr>
            <a:r>
              <a:rPr dirty="0" sz="750" spc="5">
                <a:solidFill>
                  <a:srgbClr val="E28964"/>
                </a:solidFill>
                <a:latin typeface="Courier New"/>
                <a:cs typeface="Courier New"/>
              </a:rPr>
              <a:t>using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(</a:t>
            </a:r>
            <a:r>
              <a:rPr dirty="0" sz="750" spc="5">
                <a:solidFill>
                  <a:srgbClr val="E28964"/>
                </a:solidFill>
                <a:latin typeface="Courier New"/>
                <a:cs typeface="Courier New"/>
              </a:rPr>
              <a:t>var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insertCmd = </a:t>
            </a:r>
            <a:r>
              <a:rPr dirty="0" sz="750" spc="5">
                <a:solidFill>
                  <a:srgbClr val="E28964"/>
                </a:solidFill>
                <a:latin typeface="Courier New"/>
                <a:cs typeface="Courier New"/>
              </a:rPr>
              <a:t>new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MySqlCommand(insertQuery, connection,</a:t>
            </a:r>
            <a:r>
              <a:rPr dirty="0" sz="750" spc="3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transaction))</a:t>
            </a:r>
            <a:endParaRPr sz="75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125"/>
              </a:spcBef>
            </a:pP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976630" marR="1380490" indent="-635">
              <a:lnSpc>
                <a:spcPct val="113999"/>
              </a:lnSpc>
            </a:pP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insertCmd.Parameters.AddWithValue(</a:t>
            </a:r>
            <a:r>
              <a:rPr dirty="0" sz="750" spc="5">
                <a:solidFill>
                  <a:srgbClr val="65B041"/>
                </a:solidFill>
                <a:latin typeface="Courier New"/>
                <a:cs typeface="Courier New"/>
              </a:rPr>
              <a:t>"@TagName"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, tag);  </a:t>
            </a:r>
            <a:r>
              <a:rPr dirty="0" sz="750" spc="5">
                <a:solidFill>
                  <a:srgbClr val="E28964"/>
                </a:solidFill>
                <a:latin typeface="Courier New"/>
                <a:cs typeface="Courier New"/>
              </a:rPr>
              <a:t>await</a:t>
            </a:r>
            <a:r>
              <a:rPr dirty="0" sz="75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insertCmd.ExecuteNonQueryAsync();</a:t>
            </a:r>
            <a:endParaRPr sz="750">
              <a:latin typeface="Courier New"/>
              <a:cs typeface="Courier New"/>
            </a:endParaRPr>
          </a:p>
          <a:p>
            <a:pPr marL="976630">
              <a:lnSpc>
                <a:spcPct val="100000"/>
              </a:lnSpc>
              <a:spcBef>
                <a:spcPts val="125"/>
              </a:spcBef>
            </a:pP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tagId =</a:t>
            </a:r>
            <a:r>
              <a:rPr dirty="0" sz="75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(int)insertCmd.LastInsertedId;</a:t>
            </a:r>
            <a:endParaRPr sz="75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155"/>
              </a:spcBef>
            </a:pP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marL="512445">
              <a:lnSpc>
                <a:spcPct val="100000"/>
              </a:lnSpc>
              <a:spcBef>
                <a:spcPts val="125"/>
              </a:spcBef>
            </a:pP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marL="280035">
              <a:lnSpc>
                <a:spcPct val="100000"/>
              </a:lnSpc>
              <a:spcBef>
                <a:spcPts val="125"/>
              </a:spcBef>
            </a:pP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marL="280035" marR="3759200" indent="-635">
              <a:lnSpc>
                <a:spcPct val="113999"/>
              </a:lnSpc>
            </a:pP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tagCache[tag] =</a:t>
            </a:r>
            <a:r>
              <a:rPr dirty="0" sz="750" spc="-6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tagId;  </a:t>
            </a:r>
            <a:r>
              <a:rPr dirty="0" sz="750" spc="5">
                <a:solidFill>
                  <a:srgbClr val="E28964"/>
                </a:solidFill>
                <a:latin typeface="Courier New"/>
                <a:cs typeface="Courier New"/>
              </a:rPr>
              <a:t>return</a:t>
            </a:r>
            <a:r>
              <a:rPr dirty="0" sz="750" spc="-5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tagId;</a:t>
            </a:r>
            <a:endParaRPr sz="75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125"/>
              </a:spcBef>
            </a:pPr>
            <a:r>
              <a:rPr dirty="0" sz="750" spc="5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607948" y="6349999"/>
            <a:ext cx="34671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40">
                <a:solidFill>
                  <a:srgbClr val="D8DEE8"/>
                </a:solidFill>
                <a:latin typeface="Arial"/>
                <a:cs typeface="Arial"/>
              </a:rPr>
              <a:t>1</a:t>
            </a:r>
            <a:r>
              <a:rPr dirty="0" sz="2100" spc="50">
                <a:solidFill>
                  <a:srgbClr val="D8DEE8"/>
                </a:solidFill>
                <a:latin typeface="Arial"/>
                <a:cs typeface="Arial"/>
              </a:rPr>
              <a:t>0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49" y="473075"/>
            <a:ext cx="2989580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Front-End </a:t>
            </a:r>
            <a:r>
              <a:rPr dirty="0" spc="-35"/>
              <a:t>Web</a:t>
            </a:r>
            <a:r>
              <a:rPr dirty="0" spc="-50"/>
              <a:t> </a:t>
            </a:r>
            <a:r>
              <a:rPr dirty="0" spc="5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847724" y="1181099"/>
            <a:ext cx="66674" cy="66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23962" y="1528762"/>
            <a:ext cx="76200" cy="7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7724" y="1952624"/>
            <a:ext cx="66674" cy="66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23962" y="2309812"/>
            <a:ext cx="76200" cy="76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23962" y="2662237"/>
            <a:ext cx="76200" cy="76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35050" y="954563"/>
            <a:ext cx="7314565" cy="186372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700" spc="80">
                <a:solidFill>
                  <a:srgbClr val="D8DEE8"/>
                </a:solidFill>
                <a:latin typeface="Arial"/>
                <a:cs typeface="Arial"/>
              </a:rPr>
              <a:t>Web</a:t>
            </a:r>
            <a:r>
              <a:rPr dirty="0" sz="1700" spc="3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700" spc="95">
                <a:solidFill>
                  <a:srgbClr val="D8DEE8"/>
                </a:solidFill>
                <a:latin typeface="Arial"/>
                <a:cs typeface="Arial"/>
              </a:rPr>
              <a:t>Interface:</a:t>
            </a:r>
            <a:endParaRPr sz="170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735"/>
              </a:spcBef>
            </a:pPr>
            <a:r>
              <a:rPr dirty="0" sz="1700" spc="40">
                <a:solidFill>
                  <a:srgbClr val="D8DEE8"/>
                </a:solidFill>
                <a:latin typeface="Arial"/>
                <a:cs typeface="Arial"/>
              </a:rPr>
              <a:t>Simple </a:t>
            </a:r>
            <a:r>
              <a:rPr dirty="0" sz="1700" spc="45">
                <a:solidFill>
                  <a:srgbClr val="D8DEE8"/>
                </a:solidFill>
                <a:latin typeface="Arial"/>
                <a:cs typeface="Arial"/>
              </a:rPr>
              <a:t>design </a:t>
            </a:r>
            <a:r>
              <a:rPr dirty="0" sz="1700" spc="90">
                <a:solidFill>
                  <a:srgbClr val="D8DEE8"/>
                </a:solidFill>
                <a:latin typeface="Arial"/>
                <a:cs typeface="Arial"/>
              </a:rPr>
              <a:t>allowing </a:t>
            </a:r>
            <a:r>
              <a:rPr dirty="0" sz="1700" spc="40">
                <a:solidFill>
                  <a:srgbClr val="D8DEE8"/>
                </a:solidFill>
                <a:latin typeface="Arial"/>
                <a:cs typeface="Arial"/>
              </a:rPr>
              <a:t>users </a:t>
            </a:r>
            <a:r>
              <a:rPr dirty="0" sz="1700" spc="125">
                <a:solidFill>
                  <a:srgbClr val="D8DEE8"/>
                </a:solidFill>
                <a:latin typeface="Arial"/>
                <a:cs typeface="Arial"/>
              </a:rPr>
              <a:t>to </a:t>
            </a:r>
            <a:r>
              <a:rPr dirty="0" sz="1700" spc="35">
                <a:solidFill>
                  <a:srgbClr val="D8DEE8"/>
                </a:solidFill>
                <a:latin typeface="Arial"/>
                <a:cs typeface="Arial"/>
              </a:rPr>
              <a:t>search, </a:t>
            </a:r>
            <a:r>
              <a:rPr dirty="0" sz="1700" spc="110">
                <a:solidFill>
                  <a:srgbClr val="D8DEE8"/>
                </a:solidFill>
                <a:latin typeface="Arial"/>
                <a:cs typeface="Arial"/>
              </a:rPr>
              <a:t>filter, </a:t>
            </a:r>
            <a:r>
              <a:rPr dirty="0" sz="1700" spc="35">
                <a:solidFill>
                  <a:srgbClr val="D8DEE8"/>
                </a:solidFill>
                <a:latin typeface="Arial"/>
                <a:cs typeface="Arial"/>
              </a:rPr>
              <a:t>and </a:t>
            </a:r>
            <a:r>
              <a:rPr dirty="0" sz="1700" spc="95">
                <a:solidFill>
                  <a:srgbClr val="D8DEE8"/>
                </a:solidFill>
                <a:latin typeface="Arial"/>
                <a:cs typeface="Arial"/>
              </a:rPr>
              <a:t>view </a:t>
            </a:r>
            <a:r>
              <a:rPr dirty="0" sz="1700" spc="10">
                <a:solidFill>
                  <a:srgbClr val="D8DEE8"/>
                </a:solidFill>
                <a:latin typeface="Arial"/>
                <a:cs typeface="Arial"/>
              </a:rPr>
              <a:t>game</a:t>
            </a:r>
            <a:r>
              <a:rPr dirty="0" sz="1700" spc="-18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700" spc="50">
                <a:solidFill>
                  <a:srgbClr val="D8DEE8"/>
                </a:solidFill>
                <a:latin typeface="Arial"/>
                <a:cs typeface="Arial"/>
              </a:rPr>
              <a:t>data.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700" spc="80">
                <a:solidFill>
                  <a:srgbClr val="D8DEE8"/>
                </a:solidFill>
                <a:latin typeface="Arial"/>
                <a:cs typeface="Arial"/>
              </a:rPr>
              <a:t>Data</a:t>
            </a:r>
            <a:r>
              <a:rPr dirty="0" sz="1700" spc="3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700" spc="90">
                <a:solidFill>
                  <a:srgbClr val="D8DEE8"/>
                </a:solidFill>
                <a:latin typeface="Arial"/>
                <a:cs typeface="Arial"/>
              </a:rPr>
              <a:t>Presentation:</a:t>
            </a:r>
            <a:endParaRPr sz="1700">
              <a:latin typeface="Arial"/>
              <a:cs typeface="Arial"/>
            </a:endParaRPr>
          </a:p>
          <a:p>
            <a:pPr marL="393065" marR="829944">
              <a:lnSpc>
                <a:spcPct val="136000"/>
              </a:lnSpc>
              <a:spcBef>
                <a:spcPts val="80"/>
              </a:spcBef>
            </a:pPr>
            <a:r>
              <a:rPr dirty="0" sz="1700" spc="80">
                <a:solidFill>
                  <a:srgbClr val="D8DEE8"/>
                </a:solidFill>
                <a:latin typeface="Arial"/>
                <a:cs typeface="Arial"/>
              </a:rPr>
              <a:t>Data </a:t>
            </a:r>
            <a:r>
              <a:rPr dirty="0" sz="1700" spc="15">
                <a:solidFill>
                  <a:srgbClr val="D8DEE8"/>
                </a:solidFill>
                <a:latin typeface="Arial"/>
                <a:cs typeface="Arial"/>
              </a:rPr>
              <a:t>is </a:t>
            </a:r>
            <a:r>
              <a:rPr dirty="0" sz="1700" spc="80">
                <a:solidFill>
                  <a:srgbClr val="D8DEE8"/>
                </a:solidFill>
                <a:latin typeface="Arial"/>
                <a:cs typeface="Arial"/>
              </a:rPr>
              <a:t>presented </a:t>
            </a:r>
            <a:r>
              <a:rPr dirty="0" sz="1700" spc="75">
                <a:solidFill>
                  <a:srgbClr val="D8DEE8"/>
                </a:solidFill>
                <a:latin typeface="Arial"/>
                <a:cs typeface="Arial"/>
              </a:rPr>
              <a:t>in </a:t>
            </a:r>
            <a:r>
              <a:rPr dirty="0" sz="1700" spc="70">
                <a:solidFill>
                  <a:srgbClr val="D8DEE8"/>
                </a:solidFill>
                <a:latin typeface="Arial"/>
                <a:cs typeface="Arial"/>
              </a:rPr>
              <a:t>tables </a:t>
            </a:r>
            <a:r>
              <a:rPr dirty="0" sz="1700" spc="140">
                <a:solidFill>
                  <a:srgbClr val="D8DEE8"/>
                </a:solidFill>
                <a:latin typeface="Arial"/>
                <a:cs typeface="Arial"/>
              </a:rPr>
              <a:t>with </a:t>
            </a:r>
            <a:r>
              <a:rPr dirty="0" sz="1700" spc="65">
                <a:solidFill>
                  <a:srgbClr val="D8DEE8"/>
                </a:solidFill>
                <a:latin typeface="Arial"/>
                <a:cs typeface="Arial"/>
              </a:rPr>
              <a:t>dynamic </a:t>
            </a:r>
            <a:r>
              <a:rPr dirty="0" sz="1700" spc="125">
                <a:solidFill>
                  <a:srgbClr val="D8DEE8"/>
                </a:solidFill>
                <a:latin typeface="Arial"/>
                <a:cs typeface="Arial"/>
              </a:rPr>
              <a:t>filtering</a:t>
            </a:r>
            <a:r>
              <a:rPr dirty="0" sz="1700" spc="-114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700" spc="75">
                <a:solidFill>
                  <a:srgbClr val="D8DEE8"/>
                </a:solidFill>
                <a:latin typeface="Arial"/>
                <a:cs typeface="Arial"/>
              </a:rPr>
              <a:t>options.  </a:t>
            </a:r>
            <a:r>
              <a:rPr dirty="0" sz="1700" spc="100">
                <a:solidFill>
                  <a:srgbClr val="D8DEE8"/>
                </a:solidFill>
                <a:latin typeface="Arial"/>
                <a:cs typeface="Arial"/>
              </a:rPr>
              <a:t>Individual </a:t>
            </a:r>
            <a:r>
              <a:rPr dirty="0" sz="1700" spc="10">
                <a:solidFill>
                  <a:srgbClr val="D8DEE8"/>
                </a:solidFill>
                <a:latin typeface="Arial"/>
                <a:cs typeface="Arial"/>
              </a:rPr>
              <a:t>game </a:t>
            </a:r>
            <a:r>
              <a:rPr dirty="0" sz="1700" spc="80">
                <a:solidFill>
                  <a:srgbClr val="D8DEE8"/>
                </a:solidFill>
                <a:latin typeface="Arial"/>
                <a:cs typeface="Arial"/>
              </a:rPr>
              <a:t>details </a:t>
            </a:r>
            <a:r>
              <a:rPr dirty="0" sz="1700" spc="135">
                <a:solidFill>
                  <a:srgbClr val="D8DEE8"/>
                </a:solidFill>
                <a:latin typeface="Arial"/>
                <a:cs typeface="Arial"/>
              </a:rPr>
              <a:t>for </a:t>
            </a:r>
            <a:r>
              <a:rPr dirty="0" sz="1700" spc="75">
                <a:solidFill>
                  <a:srgbClr val="D8DEE8"/>
                </a:solidFill>
                <a:latin typeface="Arial"/>
                <a:cs typeface="Arial"/>
              </a:rPr>
              <a:t>insights </a:t>
            </a:r>
            <a:r>
              <a:rPr dirty="0" sz="1700" spc="120">
                <a:solidFill>
                  <a:srgbClr val="D8DEE8"/>
                </a:solidFill>
                <a:latin typeface="Arial"/>
                <a:cs typeface="Arial"/>
              </a:rPr>
              <a:t>into </a:t>
            </a:r>
            <a:r>
              <a:rPr dirty="0" sz="1700" spc="70">
                <a:solidFill>
                  <a:srgbClr val="D8DEE8"/>
                </a:solidFill>
                <a:latin typeface="Arial"/>
                <a:cs typeface="Arial"/>
              </a:rPr>
              <a:t>specific</a:t>
            </a:r>
            <a:r>
              <a:rPr dirty="0" sz="1700" spc="-229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700" spc="100">
                <a:solidFill>
                  <a:srgbClr val="D8DEE8"/>
                </a:solidFill>
                <a:latin typeface="Arial"/>
                <a:cs typeface="Arial"/>
              </a:rPr>
              <a:t>titles.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9199" y="3057524"/>
            <a:ext cx="9753599" cy="3619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607948" y="6353466"/>
            <a:ext cx="372110" cy="345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100" spc="95">
                <a:solidFill>
                  <a:srgbClr val="D8DEE8"/>
                </a:solidFill>
                <a:latin typeface="Arial"/>
                <a:cs typeface="Arial"/>
              </a:rPr>
              <a:t>1</a:t>
            </a:r>
            <a:r>
              <a:rPr dirty="0" sz="2100" spc="95">
                <a:solidFill>
                  <a:srgbClr val="D8DEE8"/>
                </a:solidFill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208" y="724068"/>
            <a:ext cx="5209549" cy="5590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3096" y="733435"/>
            <a:ext cx="136080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5" b="1">
                <a:solidFill>
                  <a:srgbClr val="080500"/>
                </a:solidFill>
                <a:latin typeface="Trebuchet MS"/>
                <a:cs typeface="Trebuchet MS"/>
              </a:rPr>
              <a:t>Front-End </a:t>
            </a:r>
            <a:r>
              <a:rPr dirty="0" sz="1100" b="1">
                <a:solidFill>
                  <a:srgbClr val="080500"/>
                </a:solidFill>
                <a:latin typeface="Trebuchet MS"/>
                <a:cs typeface="Trebuchet MS"/>
              </a:rPr>
              <a:t>Web</a:t>
            </a:r>
            <a:r>
              <a:rPr dirty="0" sz="1100" spc="-65" b="1">
                <a:solidFill>
                  <a:srgbClr val="080500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080500"/>
                </a:solidFill>
                <a:latin typeface="Trebuchet MS"/>
                <a:cs typeface="Trebuchet MS"/>
              </a:rPr>
              <a:t>Page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5158" y="1650770"/>
            <a:ext cx="97663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5">
                <a:solidFill>
                  <a:srgbClr val="333333"/>
                </a:solidFill>
                <a:latin typeface="Trebuchet MS"/>
                <a:cs typeface="Trebuchet MS"/>
              </a:rPr>
              <a:t>Search &amp;</a:t>
            </a:r>
            <a:r>
              <a:rPr dirty="0" sz="11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100" spc="5">
                <a:solidFill>
                  <a:srgbClr val="333333"/>
                </a:solidFill>
                <a:latin typeface="Trebuchet MS"/>
                <a:cs typeface="Trebuchet MS"/>
              </a:rPr>
              <a:t>Filter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8852" y="3344314"/>
            <a:ext cx="71374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5">
                <a:solidFill>
                  <a:srgbClr val="333333"/>
                </a:solidFill>
                <a:latin typeface="Trebuchet MS"/>
                <a:cs typeface="Trebuchet MS"/>
              </a:rPr>
              <a:t>Fetch</a:t>
            </a:r>
            <a:r>
              <a:rPr dirty="0" sz="11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100" spc="5">
                <a:solidFill>
                  <a:srgbClr val="333333"/>
                </a:solidFill>
                <a:latin typeface="Trebuchet MS"/>
                <a:cs typeface="Trebuchet MS"/>
              </a:rPr>
              <a:t>Data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2206" y="2779800"/>
            <a:ext cx="97663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5">
                <a:solidFill>
                  <a:srgbClr val="333333"/>
                </a:solidFill>
                <a:latin typeface="Trebuchet MS"/>
                <a:cs typeface="Trebuchet MS"/>
              </a:rPr>
              <a:t>Search &amp;</a:t>
            </a:r>
            <a:r>
              <a:rPr dirty="0" sz="11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100" spc="5">
                <a:solidFill>
                  <a:srgbClr val="333333"/>
                </a:solidFill>
                <a:latin typeface="Trebuchet MS"/>
                <a:cs typeface="Trebuchet MS"/>
              </a:rPr>
              <a:t>Filter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5613" y="3908828"/>
            <a:ext cx="855344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5">
                <a:solidFill>
                  <a:srgbClr val="333333"/>
                </a:solidFill>
                <a:latin typeface="Trebuchet MS"/>
                <a:cs typeface="Trebuchet MS"/>
              </a:rPr>
              <a:t>Filter</a:t>
            </a:r>
            <a:r>
              <a:rPr dirty="0" sz="1100" spc="-5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Trebuchet MS"/>
                <a:cs typeface="Trebuchet MS"/>
              </a:rPr>
              <a:t>Results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7629" y="5389265"/>
            <a:ext cx="121158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>
                <a:solidFill>
                  <a:srgbClr val="333333"/>
                </a:solidFill>
                <a:latin typeface="Trebuchet MS"/>
                <a:cs typeface="Trebuchet MS"/>
              </a:rPr>
              <a:t>View </a:t>
            </a:r>
            <a:r>
              <a:rPr dirty="0" sz="1100" spc="5">
                <a:solidFill>
                  <a:srgbClr val="333333"/>
                </a:solidFill>
                <a:latin typeface="Trebuchet MS"/>
                <a:cs typeface="Trebuchet MS"/>
              </a:rPr>
              <a:t>Game</a:t>
            </a:r>
            <a:r>
              <a:rPr dirty="0" sz="11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100" spc="5">
                <a:solidFill>
                  <a:srgbClr val="333333"/>
                </a:solidFill>
                <a:latin typeface="Trebuchet MS"/>
                <a:cs typeface="Trebuchet MS"/>
              </a:rPr>
              <a:t>Details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9299" y="1086256"/>
            <a:ext cx="96837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5" b="1">
                <a:latin typeface="Trebuchet MS"/>
                <a:cs typeface="Trebuchet MS"/>
              </a:rPr>
              <a:t>User</a:t>
            </a:r>
            <a:r>
              <a:rPr dirty="0" sz="1100" spc="-65" b="1">
                <a:latin typeface="Trebuchet MS"/>
                <a:cs typeface="Trebuchet MS"/>
              </a:rPr>
              <a:t> </a:t>
            </a:r>
            <a:r>
              <a:rPr dirty="0" sz="1100" spc="5" b="1">
                <a:latin typeface="Trebuchet MS"/>
                <a:cs typeface="Trebuchet MS"/>
              </a:rPr>
              <a:t>Interface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941" y="4538790"/>
            <a:ext cx="120904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5" b="1">
                <a:latin typeface="Trebuchet MS"/>
                <a:cs typeface="Trebuchet MS"/>
              </a:rPr>
              <a:t>Data</a:t>
            </a:r>
            <a:r>
              <a:rPr dirty="0" sz="1100" spc="-60" b="1">
                <a:latin typeface="Trebuchet MS"/>
                <a:cs typeface="Trebuchet MS"/>
              </a:rPr>
              <a:t> </a:t>
            </a:r>
            <a:r>
              <a:rPr dirty="0" sz="1100" spc="5" b="1">
                <a:latin typeface="Trebuchet MS"/>
                <a:cs typeface="Trebuchet MS"/>
              </a:rPr>
              <a:t>Presentation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9357" y="2215285"/>
            <a:ext cx="23749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0467" y="3344314"/>
            <a:ext cx="101981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5" b="1">
                <a:latin typeface="Trebuchet MS"/>
                <a:cs typeface="Trebuchet MS"/>
              </a:rPr>
              <a:t>Search &amp;</a:t>
            </a:r>
            <a:r>
              <a:rPr dirty="0" sz="1100" spc="-80" b="1">
                <a:latin typeface="Trebuchet MS"/>
                <a:cs typeface="Trebuchet MS"/>
              </a:rPr>
              <a:t> </a:t>
            </a:r>
            <a:r>
              <a:rPr dirty="0" sz="1100" spc="5" b="1">
                <a:latin typeface="Trebuchet MS"/>
                <a:cs typeface="Trebuchet MS"/>
              </a:rPr>
              <a:t>Filter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4469" y="4538790"/>
            <a:ext cx="62293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5" b="1">
                <a:latin typeface="Trebuchet MS"/>
                <a:cs typeface="Trebuchet MS"/>
              </a:rPr>
              <a:t>Database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5552" y="5953779"/>
            <a:ext cx="123571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5" b="1">
                <a:latin typeface="Trebuchet MS"/>
                <a:cs typeface="Trebuchet MS"/>
              </a:rPr>
              <a:t>Game Details</a:t>
            </a:r>
            <a:r>
              <a:rPr dirty="0" sz="1100" spc="-65" b="1">
                <a:latin typeface="Trebuchet MS"/>
                <a:cs typeface="Trebuchet MS"/>
              </a:rPr>
              <a:t> </a:t>
            </a:r>
            <a:r>
              <a:rPr dirty="0" sz="1100" spc="-10" b="1">
                <a:latin typeface="Trebuchet MS"/>
                <a:cs typeface="Trebuchet MS"/>
              </a:rPr>
              <a:t>Page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40839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Workflow:</a:t>
            </a:r>
          </a:p>
        </p:txBody>
      </p:sp>
      <p:sp>
        <p:nvSpPr>
          <p:cNvPr id="16" name="object 16"/>
          <p:cNvSpPr/>
          <p:nvPr/>
        </p:nvSpPr>
        <p:spPr>
          <a:xfrm>
            <a:off x="6343648" y="1257299"/>
            <a:ext cx="85724" cy="85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43648" y="2057399"/>
            <a:ext cx="85724" cy="85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43648" y="2857499"/>
            <a:ext cx="85724" cy="85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43648" y="3657599"/>
            <a:ext cx="85724" cy="85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43648" y="4457699"/>
            <a:ext cx="85724" cy="85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43648" y="5257799"/>
            <a:ext cx="85724" cy="85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572944" y="1059814"/>
            <a:ext cx="4872355" cy="5102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28625">
              <a:lnSpc>
                <a:spcPct val="113100"/>
              </a:lnSpc>
              <a:spcBef>
                <a:spcPts val="100"/>
              </a:spcBef>
            </a:pPr>
            <a:r>
              <a:rPr dirty="0" sz="2100" b="1">
                <a:solidFill>
                  <a:srgbClr val="D8DEE8"/>
                </a:solidFill>
                <a:latin typeface="Gill Sans MT"/>
                <a:cs typeface="Gill Sans MT"/>
              </a:rPr>
              <a:t>User </a:t>
            </a:r>
            <a:r>
              <a:rPr dirty="0" sz="2100" spc="70" b="1">
                <a:solidFill>
                  <a:srgbClr val="D8DEE8"/>
                </a:solidFill>
                <a:latin typeface="Gill Sans MT"/>
                <a:cs typeface="Gill Sans MT"/>
              </a:rPr>
              <a:t>Interface</a:t>
            </a:r>
            <a:r>
              <a:rPr dirty="0" sz="2100" spc="70">
                <a:solidFill>
                  <a:srgbClr val="D8DEE8"/>
                </a:solidFill>
                <a:latin typeface="Arial"/>
                <a:cs typeface="Arial"/>
              </a:rPr>
              <a:t>: </a:t>
            </a:r>
            <a:r>
              <a:rPr dirty="0" sz="2100" spc="35">
                <a:solidFill>
                  <a:srgbClr val="D8DEE8"/>
                </a:solidFill>
                <a:latin typeface="Arial"/>
                <a:cs typeface="Arial"/>
              </a:rPr>
              <a:t>Users</a:t>
            </a:r>
            <a:r>
              <a:rPr dirty="0" sz="2100" spc="-12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100" spc="120">
                <a:solidFill>
                  <a:srgbClr val="D8DEE8"/>
                </a:solidFill>
                <a:latin typeface="Arial"/>
                <a:cs typeface="Arial"/>
              </a:rPr>
              <a:t>search/filter  </a:t>
            </a:r>
            <a:r>
              <a:rPr dirty="0" sz="2100" spc="-15">
                <a:solidFill>
                  <a:srgbClr val="D8DEE8"/>
                </a:solidFill>
                <a:latin typeface="Arial"/>
                <a:cs typeface="Arial"/>
              </a:rPr>
              <a:t>games </a:t>
            </a:r>
            <a:r>
              <a:rPr dirty="0" sz="2100" spc="40">
                <a:solidFill>
                  <a:srgbClr val="D8DEE8"/>
                </a:solidFill>
                <a:latin typeface="Arial"/>
                <a:cs typeface="Arial"/>
              </a:rPr>
              <a:t>on </a:t>
            </a:r>
            <a:r>
              <a:rPr dirty="0" sz="2100" spc="100">
                <a:solidFill>
                  <a:srgbClr val="D8DEE8"/>
                </a:solidFill>
                <a:latin typeface="Arial"/>
                <a:cs typeface="Arial"/>
              </a:rPr>
              <a:t>the</a:t>
            </a:r>
            <a:r>
              <a:rPr dirty="0" sz="2100" spc="-2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100" spc="110">
                <a:solidFill>
                  <a:srgbClr val="D8DEE8"/>
                </a:solidFill>
                <a:latin typeface="Arial"/>
                <a:cs typeface="Arial"/>
              </a:rPr>
              <a:t>front-end.</a:t>
            </a:r>
            <a:endParaRPr sz="2100">
              <a:latin typeface="Arial"/>
              <a:cs typeface="Arial"/>
            </a:endParaRPr>
          </a:p>
          <a:p>
            <a:pPr marL="12700" marR="168910">
              <a:lnSpc>
                <a:spcPct val="113100"/>
              </a:lnSpc>
              <a:spcBef>
                <a:spcPts val="600"/>
              </a:spcBef>
            </a:pPr>
            <a:r>
              <a:rPr dirty="0" sz="2100" spc="35" b="1">
                <a:solidFill>
                  <a:srgbClr val="D8DEE8"/>
                </a:solidFill>
                <a:latin typeface="Gill Sans MT"/>
                <a:cs typeface="Gill Sans MT"/>
              </a:rPr>
              <a:t>Search </a:t>
            </a:r>
            <a:r>
              <a:rPr dirty="0" sz="2100" spc="-60" b="1">
                <a:solidFill>
                  <a:srgbClr val="D8DEE8"/>
                </a:solidFill>
                <a:latin typeface="Gill Sans MT"/>
                <a:cs typeface="Gill Sans MT"/>
              </a:rPr>
              <a:t>&amp; </a:t>
            </a:r>
            <a:r>
              <a:rPr dirty="0" sz="2100" spc="45" b="1">
                <a:solidFill>
                  <a:srgbClr val="D8DEE8"/>
                </a:solidFill>
                <a:latin typeface="Gill Sans MT"/>
                <a:cs typeface="Gill Sans MT"/>
              </a:rPr>
              <a:t>Filter</a:t>
            </a:r>
            <a:r>
              <a:rPr dirty="0" sz="2100" spc="45">
                <a:solidFill>
                  <a:srgbClr val="D8DEE8"/>
                </a:solidFill>
                <a:latin typeface="Arial"/>
                <a:cs typeface="Arial"/>
              </a:rPr>
              <a:t>: </a:t>
            </a:r>
            <a:r>
              <a:rPr dirty="0" sz="2100" spc="100">
                <a:solidFill>
                  <a:srgbClr val="D8DEE8"/>
                </a:solidFill>
                <a:latin typeface="Arial"/>
                <a:cs typeface="Arial"/>
              </a:rPr>
              <a:t>Filters </a:t>
            </a:r>
            <a:r>
              <a:rPr dirty="0" sz="2100" spc="50">
                <a:solidFill>
                  <a:srgbClr val="D8DEE8"/>
                </a:solidFill>
                <a:latin typeface="Arial"/>
                <a:cs typeface="Arial"/>
              </a:rPr>
              <a:t>are </a:t>
            </a:r>
            <a:r>
              <a:rPr dirty="0" sz="2100" spc="-5">
                <a:solidFill>
                  <a:srgbClr val="D8DEE8"/>
                </a:solidFill>
                <a:latin typeface="Arial"/>
                <a:cs typeface="Arial"/>
              </a:rPr>
              <a:t>passed</a:t>
            </a:r>
            <a:r>
              <a:rPr dirty="0" sz="2100" spc="-13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100" spc="140">
                <a:solidFill>
                  <a:srgbClr val="D8DEE8"/>
                </a:solidFill>
                <a:latin typeface="Arial"/>
                <a:cs typeface="Arial"/>
              </a:rPr>
              <a:t>to  </a:t>
            </a:r>
            <a:r>
              <a:rPr dirty="0" sz="2100" spc="100">
                <a:solidFill>
                  <a:srgbClr val="D8DEE8"/>
                </a:solidFill>
                <a:latin typeface="Arial"/>
                <a:cs typeface="Arial"/>
              </a:rPr>
              <a:t>the </a:t>
            </a:r>
            <a:r>
              <a:rPr dirty="0" sz="2100" spc="30">
                <a:solidFill>
                  <a:srgbClr val="D8DEE8"/>
                </a:solidFill>
                <a:latin typeface="Arial"/>
                <a:cs typeface="Arial"/>
              </a:rPr>
              <a:t>backend, </a:t>
            </a:r>
            <a:r>
              <a:rPr dirty="0" sz="2100" spc="40">
                <a:solidFill>
                  <a:srgbClr val="D8DEE8"/>
                </a:solidFill>
                <a:latin typeface="Arial"/>
                <a:cs typeface="Arial"/>
              </a:rPr>
              <a:t>processed </a:t>
            </a:r>
            <a:r>
              <a:rPr dirty="0" sz="2100" spc="45">
                <a:solidFill>
                  <a:srgbClr val="D8DEE8"/>
                </a:solidFill>
                <a:latin typeface="Arial"/>
                <a:cs typeface="Arial"/>
              </a:rPr>
              <a:t>by </a:t>
            </a:r>
            <a:r>
              <a:rPr dirty="0" sz="2100" spc="100">
                <a:solidFill>
                  <a:srgbClr val="D8DEE8"/>
                </a:solidFill>
                <a:latin typeface="Arial"/>
                <a:cs typeface="Arial"/>
              </a:rPr>
              <a:t>the</a:t>
            </a:r>
            <a:r>
              <a:rPr dirty="0" sz="2100" spc="-21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100" spc="25">
                <a:solidFill>
                  <a:srgbClr val="D8DEE8"/>
                </a:solidFill>
                <a:latin typeface="Arial"/>
                <a:cs typeface="Arial"/>
              </a:rPr>
              <a:t>API.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13100"/>
              </a:lnSpc>
              <a:spcBef>
                <a:spcPts val="600"/>
              </a:spcBef>
            </a:pPr>
            <a:r>
              <a:rPr dirty="0" sz="2100" spc="10" b="1">
                <a:solidFill>
                  <a:srgbClr val="D8DEE8"/>
                </a:solidFill>
                <a:latin typeface="Gill Sans MT"/>
                <a:cs typeface="Gill Sans MT"/>
              </a:rPr>
              <a:t>API</a:t>
            </a:r>
            <a:r>
              <a:rPr dirty="0" sz="2100" spc="10">
                <a:solidFill>
                  <a:srgbClr val="D8DEE8"/>
                </a:solidFill>
                <a:latin typeface="Arial"/>
                <a:cs typeface="Arial"/>
              </a:rPr>
              <a:t>: </a:t>
            </a:r>
            <a:r>
              <a:rPr dirty="0" sz="2100" spc="65">
                <a:solidFill>
                  <a:srgbClr val="D8DEE8"/>
                </a:solidFill>
                <a:latin typeface="Arial"/>
                <a:cs typeface="Arial"/>
              </a:rPr>
              <a:t>Retrieves data </a:t>
            </a:r>
            <a:r>
              <a:rPr dirty="0" sz="2100" spc="125">
                <a:solidFill>
                  <a:srgbClr val="D8DEE8"/>
                </a:solidFill>
                <a:latin typeface="Arial"/>
                <a:cs typeface="Arial"/>
              </a:rPr>
              <a:t>from </a:t>
            </a:r>
            <a:r>
              <a:rPr dirty="0" sz="2100" spc="100">
                <a:solidFill>
                  <a:srgbClr val="D8DEE8"/>
                </a:solidFill>
                <a:latin typeface="Arial"/>
                <a:cs typeface="Arial"/>
              </a:rPr>
              <a:t>the</a:t>
            </a:r>
            <a:r>
              <a:rPr dirty="0" sz="2100" spc="-254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100" spc="40">
                <a:solidFill>
                  <a:srgbClr val="D8DEE8"/>
                </a:solidFill>
                <a:latin typeface="Arial"/>
                <a:cs typeface="Arial"/>
              </a:rPr>
              <a:t>database  </a:t>
            </a:r>
            <a:r>
              <a:rPr dirty="0" sz="2100" spc="10">
                <a:solidFill>
                  <a:srgbClr val="D8DEE8"/>
                </a:solidFill>
                <a:latin typeface="Arial"/>
                <a:cs typeface="Arial"/>
              </a:rPr>
              <a:t>based </a:t>
            </a:r>
            <a:r>
              <a:rPr dirty="0" sz="2100" spc="40">
                <a:solidFill>
                  <a:srgbClr val="D8DEE8"/>
                </a:solidFill>
                <a:latin typeface="Arial"/>
                <a:cs typeface="Arial"/>
              </a:rPr>
              <a:t>on </a:t>
            </a:r>
            <a:r>
              <a:rPr dirty="0" sz="2100" spc="165">
                <a:solidFill>
                  <a:srgbClr val="D8DEE8"/>
                </a:solidFill>
                <a:latin typeface="Arial"/>
                <a:cs typeface="Arial"/>
              </a:rPr>
              <a:t>filter</a:t>
            </a:r>
            <a:r>
              <a:rPr dirty="0" sz="2100" spc="-4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100" spc="80">
                <a:solidFill>
                  <a:srgbClr val="D8DEE8"/>
                </a:solidFill>
                <a:latin typeface="Arial"/>
                <a:cs typeface="Arial"/>
              </a:rPr>
              <a:t>conditions.</a:t>
            </a:r>
            <a:endParaRPr sz="2100">
              <a:latin typeface="Arial"/>
              <a:cs typeface="Arial"/>
            </a:endParaRPr>
          </a:p>
          <a:p>
            <a:pPr marL="12700" marR="372110">
              <a:lnSpc>
                <a:spcPct val="113100"/>
              </a:lnSpc>
              <a:spcBef>
                <a:spcPts val="600"/>
              </a:spcBef>
            </a:pPr>
            <a:r>
              <a:rPr dirty="0" sz="2100" spc="65" b="1">
                <a:solidFill>
                  <a:srgbClr val="D8DEE8"/>
                </a:solidFill>
                <a:latin typeface="Gill Sans MT"/>
                <a:cs typeface="Gill Sans MT"/>
              </a:rPr>
              <a:t>Database</a:t>
            </a:r>
            <a:r>
              <a:rPr dirty="0" sz="2100" spc="65">
                <a:solidFill>
                  <a:srgbClr val="D8DEE8"/>
                </a:solidFill>
                <a:latin typeface="Arial"/>
                <a:cs typeface="Arial"/>
              </a:rPr>
              <a:t>: </a:t>
            </a:r>
            <a:r>
              <a:rPr dirty="0" sz="2100" spc="50">
                <a:solidFill>
                  <a:srgbClr val="D8DEE8"/>
                </a:solidFill>
                <a:latin typeface="Arial"/>
                <a:cs typeface="Arial"/>
              </a:rPr>
              <a:t>Stores </a:t>
            </a:r>
            <a:r>
              <a:rPr dirty="0" sz="2100" spc="25">
                <a:solidFill>
                  <a:srgbClr val="D8DEE8"/>
                </a:solidFill>
                <a:latin typeface="Arial"/>
                <a:cs typeface="Arial"/>
              </a:rPr>
              <a:t>and </a:t>
            </a:r>
            <a:r>
              <a:rPr dirty="0" sz="2100" spc="70">
                <a:solidFill>
                  <a:srgbClr val="D8DEE8"/>
                </a:solidFill>
                <a:latin typeface="Arial"/>
                <a:cs typeface="Arial"/>
              </a:rPr>
              <a:t>fetches</a:t>
            </a:r>
            <a:r>
              <a:rPr dirty="0" sz="2100" spc="-16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D8DEE8"/>
                </a:solidFill>
                <a:latin typeface="Arial"/>
                <a:cs typeface="Arial"/>
              </a:rPr>
              <a:t>game  </a:t>
            </a:r>
            <a:r>
              <a:rPr dirty="0" sz="2100" spc="65">
                <a:solidFill>
                  <a:srgbClr val="D8DEE8"/>
                </a:solidFill>
                <a:latin typeface="Arial"/>
                <a:cs typeface="Arial"/>
              </a:rPr>
              <a:t>data </a:t>
            </a:r>
            <a:r>
              <a:rPr dirty="0" sz="2100" spc="25">
                <a:solidFill>
                  <a:srgbClr val="D8DEE8"/>
                </a:solidFill>
                <a:latin typeface="Arial"/>
                <a:cs typeface="Arial"/>
              </a:rPr>
              <a:t>(genres, </a:t>
            </a:r>
            <a:r>
              <a:rPr dirty="0" sz="2100" spc="15">
                <a:solidFill>
                  <a:srgbClr val="D8DEE8"/>
                </a:solidFill>
                <a:latin typeface="Arial"/>
                <a:cs typeface="Arial"/>
              </a:rPr>
              <a:t>tags,</a:t>
            </a:r>
            <a:r>
              <a:rPr dirty="0" sz="2100" spc="-8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100" spc="25">
                <a:solidFill>
                  <a:srgbClr val="D8DEE8"/>
                </a:solidFill>
                <a:latin typeface="Arial"/>
                <a:cs typeface="Arial"/>
              </a:rPr>
              <a:t>etc.).</a:t>
            </a:r>
            <a:endParaRPr sz="2100">
              <a:latin typeface="Arial"/>
              <a:cs typeface="Arial"/>
            </a:endParaRPr>
          </a:p>
          <a:p>
            <a:pPr marL="12700" marR="330200">
              <a:lnSpc>
                <a:spcPct val="113100"/>
              </a:lnSpc>
              <a:spcBef>
                <a:spcPts val="600"/>
              </a:spcBef>
            </a:pPr>
            <a:r>
              <a:rPr dirty="0" sz="2100" spc="40" b="1">
                <a:solidFill>
                  <a:srgbClr val="D8DEE8"/>
                </a:solidFill>
                <a:latin typeface="Gill Sans MT"/>
                <a:cs typeface="Gill Sans MT"/>
              </a:rPr>
              <a:t>Data </a:t>
            </a:r>
            <a:r>
              <a:rPr dirty="0" sz="2100" spc="65" b="1">
                <a:solidFill>
                  <a:srgbClr val="D8DEE8"/>
                </a:solidFill>
                <a:latin typeface="Gill Sans MT"/>
                <a:cs typeface="Gill Sans MT"/>
              </a:rPr>
              <a:t>Presentation</a:t>
            </a:r>
            <a:r>
              <a:rPr dirty="0" sz="2100" spc="65">
                <a:solidFill>
                  <a:srgbClr val="D8DEE8"/>
                </a:solidFill>
                <a:latin typeface="Arial"/>
                <a:cs typeface="Arial"/>
              </a:rPr>
              <a:t>: </a:t>
            </a:r>
            <a:r>
              <a:rPr dirty="0" sz="2100" spc="110">
                <a:solidFill>
                  <a:srgbClr val="D8DEE8"/>
                </a:solidFill>
                <a:latin typeface="Arial"/>
                <a:cs typeface="Arial"/>
              </a:rPr>
              <a:t>Filtered</a:t>
            </a:r>
            <a:r>
              <a:rPr dirty="0" sz="2100" spc="-10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100" spc="85">
                <a:solidFill>
                  <a:srgbClr val="D8DEE8"/>
                </a:solidFill>
                <a:latin typeface="Arial"/>
                <a:cs typeface="Arial"/>
              </a:rPr>
              <a:t>results  </a:t>
            </a:r>
            <a:r>
              <a:rPr dirty="0" sz="2100" spc="50">
                <a:solidFill>
                  <a:srgbClr val="D8DEE8"/>
                </a:solidFill>
                <a:latin typeface="Arial"/>
                <a:cs typeface="Arial"/>
              </a:rPr>
              <a:t>are </a:t>
            </a:r>
            <a:r>
              <a:rPr dirty="0" sz="2100" spc="55">
                <a:solidFill>
                  <a:srgbClr val="D8DEE8"/>
                </a:solidFill>
                <a:latin typeface="Arial"/>
                <a:cs typeface="Arial"/>
              </a:rPr>
              <a:t>displayed </a:t>
            </a:r>
            <a:r>
              <a:rPr dirty="0" sz="2100" spc="40">
                <a:solidFill>
                  <a:srgbClr val="D8DEE8"/>
                </a:solidFill>
                <a:latin typeface="Arial"/>
                <a:cs typeface="Arial"/>
              </a:rPr>
              <a:t>on </a:t>
            </a:r>
            <a:r>
              <a:rPr dirty="0" sz="2100" spc="100">
                <a:solidFill>
                  <a:srgbClr val="D8DEE8"/>
                </a:solidFill>
                <a:latin typeface="Arial"/>
                <a:cs typeface="Arial"/>
              </a:rPr>
              <a:t>the</a:t>
            </a:r>
            <a:r>
              <a:rPr dirty="0" sz="2100" spc="-13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100" spc="35">
                <a:solidFill>
                  <a:srgbClr val="D8DEE8"/>
                </a:solidFill>
                <a:latin typeface="Arial"/>
                <a:cs typeface="Arial"/>
              </a:rPr>
              <a:t>UI.</a:t>
            </a:r>
            <a:endParaRPr sz="2100">
              <a:latin typeface="Arial"/>
              <a:cs typeface="Arial"/>
            </a:endParaRPr>
          </a:p>
          <a:p>
            <a:pPr marL="12700" marR="353060">
              <a:lnSpc>
                <a:spcPct val="111600"/>
              </a:lnSpc>
              <a:spcBef>
                <a:spcPts val="635"/>
              </a:spcBef>
            </a:pPr>
            <a:r>
              <a:rPr dirty="0" sz="2100" spc="-40" b="1">
                <a:solidFill>
                  <a:srgbClr val="D8DEE8"/>
                </a:solidFill>
                <a:latin typeface="Gill Sans MT"/>
                <a:cs typeface="Gill Sans MT"/>
              </a:rPr>
              <a:t>Game </a:t>
            </a:r>
            <a:r>
              <a:rPr dirty="0" sz="2100" spc="70" b="1">
                <a:solidFill>
                  <a:srgbClr val="D8DEE8"/>
                </a:solidFill>
                <a:latin typeface="Gill Sans MT"/>
                <a:cs typeface="Gill Sans MT"/>
              </a:rPr>
              <a:t>Details </a:t>
            </a:r>
            <a:r>
              <a:rPr dirty="0" sz="2100" spc="35" b="1">
                <a:solidFill>
                  <a:srgbClr val="D8DEE8"/>
                </a:solidFill>
                <a:latin typeface="Gill Sans MT"/>
                <a:cs typeface="Gill Sans MT"/>
              </a:rPr>
              <a:t>Page</a:t>
            </a:r>
            <a:r>
              <a:rPr dirty="0" sz="2100" spc="35">
                <a:solidFill>
                  <a:srgbClr val="D8DEE8"/>
                </a:solidFill>
                <a:latin typeface="Arial"/>
                <a:cs typeface="Arial"/>
              </a:rPr>
              <a:t>: Users </a:t>
            </a:r>
            <a:r>
              <a:rPr dirty="0" sz="2100">
                <a:solidFill>
                  <a:srgbClr val="D8DEE8"/>
                </a:solidFill>
                <a:latin typeface="Arial"/>
                <a:cs typeface="Arial"/>
              </a:rPr>
              <a:t>can</a:t>
            </a:r>
            <a:r>
              <a:rPr dirty="0" sz="2100" spc="-13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100" spc="95">
                <a:solidFill>
                  <a:srgbClr val="D8DEE8"/>
                </a:solidFill>
                <a:latin typeface="Arial"/>
                <a:cs typeface="Arial"/>
              </a:rPr>
              <a:t>view  </a:t>
            </a:r>
            <a:r>
              <a:rPr dirty="0" sz="2100" spc="90">
                <a:solidFill>
                  <a:srgbClr val="D8DEE8"/>
                </a:solidFill>
                <a:latin typeface="Arial"/>
                <a:cs typeface="Arial"/>
              </a:rPr>
              <a:t>detailed </a:t>
            </a:r>
            <a:r>
              <a:rPr dirty="0" sz="2100" spc="125">
                <a:solidFill>
                  <a:srgbClr val="D8DEE8"/>
                </a:solidFill>
                <a:latin typeface="Arial"/>
                <a:cs typeface="Arial"/>
              </a:rPr>
              <a:t>information </a:t>
            </a:r>
            <a:r>
              <a:rPr dirty="0" sz="2100" spc="150">
                <a:solidFill>
                  <a:srgbClr val="D8DEE8"/>
                </a:solidFill>
                <a:latin typeface="Arial"/>
                <a:cs typeface="Arial"/>
              </a:rPr>
              <a:t>for </a:t>
            </a:r>
            <a:r>
              <a:rPr dirty="0" sz="2100" spc="-105">
                <a:solidFill>
                  <a:srgbClr val="D8DEE8"/>
                </a:solidFill>
                <a:latin typeface="Arial"/>
                <a:cs typeface="Arial"/>
              </a:rPr>
              <a:t>a </a:t>
            </a:r>
            <a:r>
              <a:rPr dirty="0" sz="2100" spc="60">
                <a:solidFill>
                  <a:srgbClr val="D8DEE8"/>
                </a:solidFill>
                <a:latin typeface="Arial"/>
                <a:cs typeface="Arial"/>
              </a:rPr>
              <a:t>selected  </a:t>
            </a:r>
            <a:r>
              <a:rPr dirty="0" sz="2100" spc="-15">
                <a:solidFill>
                  <a:srgbClr val="D8DEE8"/>
                </a:solidFill>
                <a:latin typeface="Arial"/>
                <a:cs typeface="Arial"/>
              </a:rPr>
              <a:t>game.</a:t>
            </a:r>
            <a:endParaRPr sz="2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607948" y="6353466"/>
            <a:ext cx="372110" cy="345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100" spc="95">
                <a:solidFill>
                  <a:srgbClr val="D8DEE8"/>
                </a:solidFill>
                <a:latin typeface="Arial"/>
                <a:cs typeface="Arial"/>
              </a:rPr>
              <a:t>1</a:t>
            </a:r>
            <a:r>
              <a:rPr dirty="0" sz="2100" spc="95">
                <a:solidFill>
                  <a:srgbClr val="D8DEE8"/>
                </a:solidFill>
                <a:latin typeface="Arial"/>
                <a:cs typeface="Arial"/>
              </a:rPr>
              <a:t>2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49" y="473075"/>
            <a:ext cx="2037080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HTML &amp;</a:t>
            </a:r>
            <a:r>
              <a:rPr dirty="0"/>
              <a:t> </a:t>
            </a:r>
            <a:r>
              <a:rPr dirty="0" spc="75"/>
              <a:t>Styles:</a:t>
            </a:r>
          </a:p>
        </p:txBody>
      </p:sp>
      <p:sp>
        <p:nvSpPr>
          <p:cNvPr id="3" name="object 3"/>
          <p:cNvSpPr/>
          <p:nvPr/>
        </p:nvSpPr>
        <p:spPr>
          <a:xfrm>
            <a:off x="790574" y="1304924"/>
            <a:ext cx="95249" cy="95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0574" y="2609849"/>
            <a:ext cx="95249" cy="95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35050" y="1085532"/>
            <a:ext cx="4426585" cy="1739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135"/>
              </a:spcBef>
            </a:pPr>
            <a:r>
              <a:rPr dirty="0" sz="2350" spc="35" b="1">
                <a:solidFill>
                  <a:srgbClr val="D8DEE8"/>
                </a:solidFill>
                <a:latin typeface="Gill Sans MT"/>
                <a:cs typeface="Gill Sans MT"/>
              </a:rPr>
              <a:t>Search </a:t>
            </a:r>
            <a:r>
              <a:rPr dirty="0" sz="2350" spc="114" b="1">
                <a:solidFill>
                  <a:srgbClr val="D8DEE8"/>
                </a:solidFill>
                <a:latin typeface="Gill Sans MT"/>
                <a:cs typeface="Gill Sans MT"/>
              </a:rPr>
              <a:t>fields </a:t>
            </a:r>
            <a:r>
              <a:rPr dirty="0" sz="2350" spc="165">
                <a:solidFill>
                  <a:srgbClr val="D8DEE8"/>
                </a:solidFill>
                <a:latin typeface="Arial"/>
                <a:cs typeface="Arial"/>
              </a:rPr>
              <a:t>for </a:t>
            </a:r>
            <a:r>
              <a:rPr dirty="0" sz="2350" spc="70">
                <a:solidFill>
                  <a:srgbClr val="D8DEE8"/>
                </a:solidFill>
                <a:latin typeface="Arial"/>
                <a:cs typeface="Arial"/>
              </a:rPr>
              <a:t>AppID,</a:t>
            </a:r>
            <a:r>
              <a:rPr dirty="0" sz="2350" spc="-434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20">
                <a:solidFill>
                  <a:srgbClr val="D8DEE8"/>
                </a:solidFill>
                <a:latin typeface="Arial"/>
                <a:cs typeface="Arial"/>
              </a:rPr>
              <a:t>Name,  </a:t>
            </a:r>
            <a:r>
              <a:rPr dirty="0" sz="2350" spc="55">
                <a:solidFill>
                  <a:srgbClr val="D8DEE8"/>
                </a:solidFill>
                <a:latin typeface="Arial"/>
                <a:cs typeface="Arial"/>
              </a:rPr>
              <a:t>Category, </a:t>
            </a:r>
            <a:r>
              <a:rPr dirty="0" sz="2350" spc="40">
                <a:solidFill>
                  <a:srgbClr val="D8DEE8"/>
                </a:solidFill>
                <a:latin typeface="Arial"/>
                <a:cs typeface="Arial"/>
              </a:rPr>
              <a:t>Genre, </a:t>
            </a:r>
            <a:r>
              <a:rPr dirty="0" sz="2350" spc="30">
                <a:solidFill>
                  <a:srgbClr val="D8DEE8"/>
                </a:solidFill>
                <a:latin typeface="Arial"/>
                <a:cs typeface="Arial"/>
              </a:rPr>
              <a:t>and </a:t>
            </a:r>
            <a:r>
              <a:rPr dirty="0" sz="2350" spc="-110">
                <a:solidFill>
                  <a:srgbClr val="D8DEE8"/>
                </a:solidFill>
                <a:latin typeface="Arial"/>
                <a:cs typeface="Arial"/>
              </a:rPr>
              <a:t>Tags </a:t>
            </a:r>
            <a:r>
              <a:rPr dirty="0" sz="2350" spc="55">
                <a:solidFill>
                  <a:srgbClr val="D8DEE8"/>
                </a:solidFill>
                <a:latin typeface="Arial"/>
                <a:cs typeface="Arial"/>
              </a:rPr>
              <a:t>are  </a:t>
            </a:r>
            <a:r>
              <a:rPr dirty="0" sz="2350" spc="65">
                <a:solidFill>
                  <a:srgbClr val="D8DEE8"/>
                </a:solidFill>
                <a:latin typeface="Arial"/>
                <a:cs typeface="Arial"/>
              </a:rPr>
              <a:t>arranged </a:t>
            </a:r>
            <a:r>
              <a:rPr dirty="0" sz="2350" spc="85">
                <a:solidFill>
                  <a:srgbClr val="D8DEE8"/>
                </a:solidFill>
                <a:latin typeface="Arial"/>
                <a:cs typeface="Arial"/>
              </a:rPr>
              <a:t>in </a:t>
            </a:r>
            <a:r>
              <a:rPr dirty="0" sz="2350" spc="-110">
                <a:solidFill>
                  <a:srgbClr val="D8DEE8"/>
                </a:solidFill>
                <a:latin typeface="Arial"/>
                <a:cs typeface="Arial"/>
              </a:rPr>
              <a:t>a </a:t>
            </a:r>
            <a:r>
              <a:rPr dirty="0" sz="2350" spc="45" b="1">
                <a:solidFill>
                  <a:srgbClr val="D8DEE8"/>
                </a:solidFill>
                <a:latin typeface="Gill Sans MT"/>
                <a:cs typeface="Gill Sans MT"/>
              </a:rPr>
              <a:t>grid</a:t>
            </a:r>
            <a:r>
              <a:rPr dirty="0" sz="2350" spc="-90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2350" spc="60" b="1">
                <a:solidFill>
                  <a:srgbClr val="D8DEE8"/>
                </a:solidFill>
                <a:latin typeface="Gill Sans MT"/>
                <a:cs typeface="Gill Sans MT"/>
              </a:rPr>
              <a:t>layout</a:t>
            </a:r>
            <a:r>
              <a:rPr dirty="0" sz="2350" spc="60">
                <a:solidFill>
                  <a:srgbClr val="D8DEE8"/>
                </a:solidFill>
                <a:latin typeface="Arial"/>
                <a:cs typeface="Arial"/>
              </a:rPr>
              <a:t>.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350" spc="25">
                <a:solidFill>
                  <a:srgbClr val="D8DEE8"/>
                </a:solidFill>
                <a:latin typeface="Arial"/>
                <a:cs typeface="Arial"/>
              </a:rPr>
              <a:t>The </a:t>
            </a:r>
            <a:r>
              <a:rPr dirty="0" sz="2350" spc="65" b="1">
                <a:solidFill>
                  <a:srgbClr val="D8DEE8"/>
                </a:solidFill>
                <a:latin typeface="Gill Sans MT"/>
                <a:cs typeface="Gill Sans MT"/>
              </a:rPr>
              <a:t>search button </a:t>
            </a:r>
            <a:r>
              <a:rPr dirty="0" sz="2350" spc="105">
                <a:solidFill>
                  <a:srgbClr val="D8DEE8"/>
                </a:solidFill>
                <a:latin typeface="Arial"/>
                <a:cs typeface="Arial"/>
              </a:rPr>
              <a:t>triggers</a:t>
            </a:r>
            <a:r>
              <a:rPr dirty="0" sz="2350" spc="-24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114">
                <a:solidFill>
                  <a:srgbClr val="D8DEE8"/>
                </a:solidFill>
                <a:latin typeface="Arial"/>
                <a:cs typeface="Arial"/>
              </a:rPr>
              <a:t>the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5849" y="2886074"/>
            <a:ext cx="1247775" cy="3714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4127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325"/>
              </a:spcBef>
            </a:pPr>
            <a:r>
              <a:rPr dirty="0" sz="1850" spc="20">
                <a:solidFill>
                  <a:srgbClr val="FFF7E1"/>
                </a:solidFill>
                <a:latin typeface="Courier New"/>
                <a:cs typeface="Courier New"/>
              </a:rPr>
              <a:t>search()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4820" y="2849562"/>
            <a:ext cx="3146425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50" spc="105">
                <a:solidFill>
                  <a:srgbClr val="D8DEE8"/>
                </a:solidFill>
                <a:latin typeface="Arial"/>
                <a:cs typeface="Arial"/>
              </a:rPr>
              <a:t>function, </a:t>
            </a:r>
            <a:r>
              <a:rPr dirty="0" sz="2350" spc="45">
                <a:solidFill>
                  <a:srgbClr val="D8DEE8"/>
                </a:solidFill>
                <a:latin typeface="Arial"/>
                <a:cs typeface="Arial"/>
              </a:rPr>
              <a:t>sending</a:t>
            </a:r>
            <a:r>
              <a:rPr dirty="0" sz="2350" spc="-16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55">
                <a:solidFill>
                  <a:srgbClr val="D8DEE8"/>
                </a:solidFill>
                <a:latin typeface="Arial"/>
                <a:cs typeface="Arial"/>
              </a:rPr>
              <a:t>user</a:t>
            </a:r>
            <a:endParaRPr sz="2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0574" y="3914774"/>
            <a:ext cx="95249" cy="95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35050" y="3114357"/>
            <a:ext cx="4345305" cy="182562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75"/>
              </a:spcBef>
            </a:pPr>
            <a:r>
              <a:rPr dirty="0" sz="2350" spc="135">
                <a:solidFill>
                  <a:srgbClr val="D8DEE8"/>
                </a:solidFill>
                <a:latin typeface="Arial"/>
                <a:cs typeface="Arial"/>
              </a:rPr>
              <a:t>input </a:t>
            </a:r>
            <a:r>
              <a:rPr dirty="0" sz="2350" spc="40">
                <a:solidFill>
                  <a:srgbClr val="D8DEE8"/>
                </a:solidFill>
                <a:latin typeface="Arial"/>
                <a:cs typeface="Arial"/>
              </a:rPr>
              <a:t>values </a:t>
            </a:r>
            <a:r>
              <a:rPr dirty="0" sz="2350" spc="165">
                <a:solidFill>
                  <a:srgbClr val="D8DEE8"/>
                </a:solidFill>
                <a:latin typeface="Arial"/>
                <a:cs typeface="Arial"/>
              </a:rPr>
              <a:t>for</a:t>
            </a:r>
            <a:r>
              <a:rPr dirty="0" sz="2350" spc="-22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125">
                <a:solidFill>
                  <a:srgbClr val="D8DEE8"/>
                </a:solidFill>
                <a:latin typeface="Arial"/>
                <a:cs typeface="Arial"/>
              </a:rPr>
              <a:t>filtering.</a:t>
            </a:r>
            <a:endParaRPr sz="2350">
              <a:latin typeface="Arial"/>
              <a:cs typeface="Arial"/>
            </a:endParaRPr>
          </a:p>
          <a:p>
            <a:pPr algn="just" marL="12700" marR="5080">
              <a:lnSpc>
                <a:spcPct val="112999"/>
              </a:lnSpc>
              <a:spcBef>
                <a:spcPts val="715"/>
              </a:spcBef>
            </a:pPr>
            <a:r>
              <a:rPr dirty="0" sz="2350" spc="50">
                <a:solidFill>
                  <a:srgbClr val="D8DEE8"/>
                </a:solidFill>
                <a:latin typeface="Arial"/>
                <a:cs typeface="Arial"/>
              </a:rPr>
              <a:t>Designed </a:t>
            </a:r>
            <a:r>
              <a:rPr dirty="0" sz="2350" spc="175">
                <a:solidFill>
                  <a:srgbClr val="D8DEE8"/>
                </a:solidFill>
                <a:latin typeface="Arial"/>
                <a:cs typeface="Arial"/>
              </a:rPr>
              <a:t>with </a:t>
            </a:r>
            <a:r>
              <a:rPr dirty="0" sz="2350" spc="85" b="1">
                <a:solidFill>
                  <a:srgbClr val="D8DEE8"/>
                </a:solidFill>
                <a:latin typeface="Gill Sans MT"/>
                <a:cs typeface="Gill Sans MT"/>
              </a:rPr>
              <a:t>responsive</a:t>
            </a:r>
            <a:r>
              <a:rPr dirty="0" sz="2350" spc="-320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2350" spc="-120" b="1">
                <a:solidFill>
                  <a:srgbClr val="D8DEE8"/>
                </a:solidFill>
                <a:latin typeface="Gill Sans MT"/>
                <a:cs typeface="Gill Sans MT"/>
              </a:rPr>
              <a:t>CSS  </a:t>
            </a:r>
            <a:r>
              <a:rPr dirty="0" sz="2350" spc="25" b="1">
                <a:solidFill>
                  <a:srgbClr val="D8DEE8"/>
                </a:solidFill>
                <a:latin typeface="Gill Sans MT"/>
                <a:cs typeface="Gill Sans MT"/>
              </a:rPr>
              <a:t>grid</a:t>
            </a:r>
            <a:r>
              <a:rPr dirty="0" sz="2350" spc="25">
                <a:solidFill>
                  <a:srgbClr val="D8DEE8"/>
                </a:solidFill>
                <a:latin typeface="Arial"/>
                <a:cs typeface="Arial"/>
              </a:rPr>
              <a:t>, </a:t>
            </a:r>
            <a:r>
              <a:rPr dirty="0" sz="2350" spc="85">
                <a:solidFill>
                  <a:srgbClr val="D8DEE8"/>
                </a:solidFill>
                <a:latin typeface="Arial"/>
                <a:cs typeface="Arial"/>
              </a:rPr>
              <a:t>adjusting </a:t>
            </a:r>
            <a:r>
              <a:rPr dirty="0" sz="2350" spc="114">
                <a:solidFill>
                  <a:srgbClr val="D8DEE8"/>
                </a:solidFill>
                <a:latin typeface="Arial"/>
                <a:cs typeface="Arial"/>
              </a:rPr>
              <a:t>the </a:t>
            </a:r>
            <a:r>
              <a:rPr dirty="0" sz="2350" spc="105">
                <a:solidFill>
                  <a:srgbClr val="D8DEE8"/>
                </a:solidFill>
                <a:latin typeface="Arial"/>
                <a:cs typeface="Arial"/>
              </a:rPr>
              <a:t>layout </a:t>
            </a:r>
            <a:r>
              <a:rPr dirty="0" sz="2350" spc="160">
                <a:solidFill>
                  <a:srgbClr val="D8DEE8"/>
                </a:solidFill>
                <a:latin typeface="Arial"/>
                <a:cs typeface="Arial"/>
              </a:rPr>
              <a:t>to</a:t>
            </a:r>
            <a:r>
              <a:rPr dirty="0" sz="2350" spc="-44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210">
                <a:solidFill>
                  <a:srgbClr val="D8DEE8"/>
                </a:solidFill>
                <a:latin typeface="Arial"/>
                <a:cs typeface="Arial"/>
              </a:rPr>
              <a:t>fit  </a:t>
            </a:r>
            <a:r>
              <a:rPr dirty="0" sz="2350" spc="80">
                <a:solidFill>
                  <a:srgbClr val="D8DEE8"/>
                </a:solidFill>
                <a:latin typeface="Arial"/>
                <a:cs typeface="Arial"/>
              </a:rPr>
              <a:t>various </a:t>
            </a:r>
            <a:r>
              <a:rPr dirty="0" sz="2350" spc="40">
                <a:solidFill>
                  <a:srgbClr val="D8DEE8"/>
                </a:solidFill>
                <a:latin typeface="Arial"/>
                <a:cs typeface="Arial"/>
              </a:rPr>
              <a:t>screen</a:t>
            </a:r>
            <a:r>
              <a:rPr dirty="0" sz="2350" spc="-10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-15">
                <a:solidFill>
                  <a:srgbClr val="D8DEE8"/>
                </a:solidFill>
                <a:latin typeface="Arial"/>
                <a:cs typeface="Arial"/>
              </a:rPr>
              <a:t>sizes.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0774" y="428624"/>
            <a:ext cx="5324475" cy="2533650"/>
          </a:xfrm>
          <a:prstGeom prst="rect">
            <a:avLst/>
          </a:prstGeom>
          <a:solidFill>
            <a:srgbClr val="455964"/>
          </a:solidFill>
        </p:spPr>
        <p:txBody>
          <a:bodyPr wrap="square" lIns="0" tIns="69850" rIns="0" bIns="0" rtlCol="0" vert="horz">
            <a:spAutoFit/>
          </a:bodyPr>
          <a:lstStyle/>
          <a:p>
            <a:pPr marL="215900">
              <a:lnSpc>
                <a:spcPct val="100000"/>
              </a:lnSpc>
              <a:spcBef>
                <a:spcPts val="550"/>
              </a:spcBef>
            </a:pP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&lt;body&gt;</a:t>
            </a:r>
            <a:endParaRPr sz="100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  <a:spcBef>
                <a:spcPts val="150"/>
              </a:spcBef>
            </a:pP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&lt;h1&gt;</a:t>
            </a:r>
            <a:r>
              <a:rPr dirty="0" sz="1000">
                <a:solidFill>
                  <a:srgbClr val="FFF7E1"/>
                </a:solidFill>
                <a:latin typeface="Courier New"/>
                <a:cs typeface="Courier New"/>
              </a:rPr>
              <a:t>Indie Game</a:t>
            </a:r>
            <a:r>
              <a:rPr dirty="0" sz="1000" spc="-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7E1"/>
                </a:solidFill>
                <a:latin typeface="Courier New"/>
                <a:cs typeface="Courier New"/>
              </a:rPr>
              <a:t>Database</a:t>
            </a: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&lt;/h1&gt;</a:t>
            </a:r>
            <a:endParaRPr sz="100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  <a:spcBef>
                <a:spcPts val="150"/>
              </a:spcBef>
            </a:pP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&lt;p&gt;</a:t>
            </a:r>
            <a:r>
              <a:rPr dirty="0" sz="1000">
                <a:solidFill>
                  <a:srgbClr val="FFF7E1"/>
                </a:solidFill>
                <a:latin typeface="Courier New"/>
                <a:cs typeface="Courier New"/>
              </a:rPr>
              <a:t>Filter for indie games released after the year</a:t>
            </a:r>
            <a:r>
              <a:rPr dirty="0" sz="1000" spc="-3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7E1"/>
                </a:solidFill>
                <a:latin typeface="Courier New"/>
                <a:cs typeface="Courier New"/>
              </a:rPr>
              <a:t>2020</a:t>
            </a: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&lt;/p&gt;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urier New"/>
              <a:cs typeface="Courier New"/>
            </a:endParaRPr>
          </a:p>
          <a:p>
            <a:pPr algn="r" marR="303974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&lt;div</a:t>
            </a:r>
            <a:r>
              <a:rPr dirty="0" sz="1000" spc="-85">
                <a:solidFill>
                  <a:srgbClr val="89BD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class=</a:t>
            </a:r>
            <a:r>
              <a:rPr dirty="0" sz="1000">
                <a:solidFill>
                  <a:srgbClr val="65B041"/>
                </a:solidFill>
                <a:latin typeface="Courier New"/>
                <a:cs typeface="Courier New"/>
              </a:rPr>
              <a:t>"search-grid"</a:t>
            </a: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&gt;</a:t>
            </a:r>
            <a:endParaRPr sz="1000">
              <a:latin typeface="Courier New"/>
              <a:cs typeface="Courier New"/>
            </a:endParaRPr>
          </a:p>
          <a:p>
            <a:pPr algn="r" marR="3039745">
              <a:lnSpc>
                <a:spcPct val="100000"/>
              </a:lnSpc>
              <a:spcBef>
                <a:spcPts val="145"/>
              </a:spcBef>
            </a:pP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&lt;div</a:t>
            </a:r>
            <a:r>
              <a:rPr dirty="0" sz="1000" spc="-85">
                <a:solidFill>
                  <a:srgbClr val="89BD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class=</a:t>
            </a:r>
            <a:r>
              <a:rPr dirty="0" sz="1000">
                <a:solidFill>
                  <a:srgbClr val="65B041"/>
                </a:solidFill>
                <a:latin typeface="Courier New"/>
                <a:cs typeface="Courier New"/>
              </a:rPr>
              <a:t>"grid-item"</a:t>
            </a: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&gt;</a:t>
            </a:r>
            <a:endParaRPr sz="1000">
              <a:latin typeface="Courier New"/>
              <a:cs typeface="Courier New"/>
            </a:endParaRPr>
          </a:p>
          <a:p>
            <a:pPr marL="673735">
              <a:lnSpc>
                <a:spcPct val="100000"/>
              </a:lnSpc>
              <a:spcBef>
                <a:spcPts val="150"/>
              </a:spcBef>
            </a:pP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&lt;label</a:t>
            </a:r>
            <a:r>
              <a:rPr dirty="0" sz="1000" spc="-5">
                <a:solidFill>
                  <a:srgbClr val="89BD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for=</a:t>
            </a:r>
            <a:r>
              <a:rPr dirty="0" sz="1000">
                <a:solidFill>
                  <a:srgbClr val="65B041"/>
                </a:solidFill>
                <a:latin typeface="Courier New"/>
                <a:cs typeface="Courier New"/>
              </a:rPr>
              <a:t>"appid"</a:t>
            </a: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&gt;</a:t>
            </a:r>
            <a:r>
              <a:rPr dirty="0" sz="1000">
                <a:solidFill>
                  <a:srgbClr val="FFF7E1"/>
                </a:solidFill>
                <a:latin typeface="Courier New"/>
                <a:cs typeface="Courier New"/>
              </a:rPr>
              <a:t>AppID:</a:t>
            </a: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&lt;/label&gt;</a:t>
            </a:r>
            <a:endParaRPr sz="1000">
              <a:latin typeface="Courier New"/>
              <a:cs typeface="Courier New"/>
            </a:endParaRPr>
          </a:p>
          <a:p>
            <a:pPr marL="673735">
              <a:lnSpc>
                <a:spcPct val="100000"/>
              </a:lnSpc>
              <a:spcBef>
                <a:spcPts val="150"/>
              </a:spcBef>
            </a:pP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&lt;input type=</a:t>
            </a:r>
            <a:r>
              <a:rPr dirty="0" sz="1000">
                <a:solidFill>
                  <a:srgbClr val="65B041"/>
                </a:solidFill>
                <a:latin typeface="Courier New"/>
                <a:cs typeface="Courier New"/>
              </a:rPr>
              <a:t>"number" </a:t>
            </a: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id=</a:t>
            </a:r>
            <a:r>
              <a:rPr dirty="0" sz="1000">
                <a:solidFill>
                  <a:srgbClr val="65B041"/>
                </a:solidFill>
                <a:latin typeface="Courier New"/>
                <a:cs typeface="Courier New"/>
              </a:rPr>
              <a:t>"appid" </a:t>
            </a: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placeholder=</a:t>
            </a:r>
            <a:r>
              <a:rPr dirty="0" sz="1000">
                <a:solidFill>
                  <a:srgbClr val="65B041"/>
                </a:solidFill>
                <a:latin typeface="Courier New"/>
                <a:cs typeface="Courier New"/>
              </a:rPr>
              <a:t>"Enter AppID"</a:t>
            </a:r>
            <a:r>
              <a:rPr dirty="0" sz="1000" spc="-50">
                <a:solidFill>
                  <a:srgbClr val="65B041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/&gt;</a:t>
            </a:r>
            <a:endParaRPr sz="1000">
              <a:latin typeface="Courier New"/>
              <a:cs typeface="Courier New"/>
            </a:endParaRPr>
          </a:p>
          <a:p>
            <a:pPr marL="521334">
              <a:lnSpc>
                <a:spcPct val="100000"/>
              </a:lnSpc>
              <a:spcBef>
                <a:spcPts val="150"/>
              </a:spcBef>
            </a:pP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&lt;/div&gt;</a:t>
            </a:r>
            <a:endParaRPr sz="10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145"/>
              </a:spcBef>
            </a:pPr>
            <a:r>
              <a:rPr dirty="0" sz="1000">
                <a:solidFill>
                  <a:srgbClr val="FFF7E1"/>
                </a:solidFill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  <a:spcBef>
                <a:spcPts val="150"/>
              </a:spcBef>
            </a:pP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&lt;div</a:t>
            </a:r>
            <a:r>
              <a:rPr dirty="0" sz="1000" spc="-5">
                <a:solidFill>
                  <a:srgbClr val="89BD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class=</a:t>
            </a:r>
            <a:r>
              <a:rPr dirty="0" sz="1000">
                <a:solidFill>
                  <a:srgbClr val="65B041"/>
                </a:solidFill>
                <a:latin typeface="Courier New"/>
                <a:cs typeface="Courier New"/>
              </a:rPr>
              <a:t>"search-button"</a:t>
            </a: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&gt;</a:t>
            </a:r>
            <a:endParaRPr sz="1000">
              <a:latin typeface="Courier New"/>
              <a:cs typeface="Courier New"/>
            </a:endParaRPr>
          </a:p>
          <a:p>
            <a:pPr marL="521334">
              <a:lnSpc>
                <a:spcPct val="100000"/>
              </a:lnSpc>
              <a:spcBef>
                <a:spcPts val="150"/>
              </a:spcBef>
            </a:pP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&lt;button</a:t>
            </a:r>
            <a:r>
              <a:rPr dirty="0" sz="1000" spc="-5">
                <a:solidFill>
                  <a:srgbClr val="89BD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onclick=</a:t>
            </a:r>
            <a:r>
              <a:rPr dirty="0" sz="1000">
                <a:solidFill>
                  <a:srgbClr val="65B041"/>
                </a:solidFill>
                <a:latin typeface="Courier New"/>
                <a:cs typeface="Courier New"/>
              </a:rPr>
              <a:t>"search()"</a:t>
            </a: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&gt;</a:t>
            </a:r>
            <a:r>
              <a:rPr dirty="0" sz="1000">
                <a:solidFill>
                  <a:srgbClr val="FFF7E1"/>
                </a:solidFill>
                <a:latin typeface="Courier New"/>
                <a:cs typeface="Courier New"/>
              </a:rPr>
              <a:t>Search</a:t>
            </a: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&lt;/button&gt;</a:t>
            </a:r>
            <a:endParaRPr sz="100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  <a:spcBef>
                <a:spcPts val="150"/>
              </a:spcBef>
            </a:pPr>
            <a:r>
              <a:rPr dirty="0" sz="1000">
                <a:solidFill>
                  <a:srgbClr val="89BDFF"/>
                </a:solidFill>
                <a:latin typeface="Courier New"/>
                <a:cs typeface="Courier New"/>
              </a:rPr>
              <a:t>&lt;/div&gt;</a:t>
            </a:r>
            <a:endParaRPr sz="10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145"/>
              </a:spcBef>
            </a:pPr>
            <a:r>
              <a:rPr dirty="0" sz="1000">
                <a:solidFill>
                  <a:srgbClr val="FFF7E1"/>
                </a:solidFill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00774" y="3295649"/>
            <a:ext cx="5324475" cy="3333750"/>
          </a:xfrm>
          <a:prstGeom prst="rect">
            <a:avLst/>
          </a:prstGeom>
          <a:solidFill>
            <a:srgbClr val="455964"/>
          </a:solidFill>
        </p:spPr>
        <p:txBody>
          <a:bodyPr wrap="square" lIns="0" tIns="55880" rIns="0" bIns="0" rtlCol="0" vert="horz">
            <a:spAutoFit/>
          </a:bodyPr>
          <a:lstStyle/>
          <a:p>
            <a:pPr marL="236220" marR="3910965" indent="-167005">
              <a:lnSpc>
                <a:spcPct val="111800"/>
              </a:lnSpc>
              <a:spcBef>
                <a:spcPts val="440"/>
              </a:spcBef>
            </a:pPr>
            <a:r>
              <a:rPr dirty="0" sz="1100" spc="-5">
                <a:solidFill>
                  <a:srgbClr val="9A6F3F"/>
                </a:solidFill>
                <a:latin typeface="Courier New"/>
                <a:cs typeface="Courier New"/>
              </a:rPr>
              <a:t>.search-grid 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{  </a:t>
            </a:r>
            <a:r>
              <a:rPr dirty="0" sz="1100" spc="-5">
                <a:solidFill>
                  <a:srgbClr val="CCA769"/>
                </a:solidFill>
                <a:latin typeface="Courier New"/>
                <a:cs typeface="Courier New"/>
              </a:rPr>
              <a:t>display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:</a:t>
            </a:r>
            <a:r>
              <a:rPr dirty="0" sz="1100" spc="-7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grid;</a:t>
            </a:r>
            <a:endParaRPr sz="1100">
              <a:latin typeface="Courier New"/>
              <a:cs typeface="Courier New"/>
            </a:endParaRPr>
          </a:p>
          <a:p>
            <a:pPr marL="236220" marR="70485">
              <a:lnSpc>
                <a:spcPct val="111800"/>
              </a:lnSpc>
            </a:pPr>
            <a:r>
              <a:rPr dirty="0" sz="1100" spc="-5">
                <a:solidFill>
                  <a:srgbClr val="CCA769"/>
                </a:solidFill>
                <a:latin typeface="Courier New"/>
                <a:cs typeface="Courier New"/>
              </a:rPr>
              <a:t>grid-template-columns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: repeat(auto-fit, minmax(</a:t>
            </a:r>
            <a:r>
              <a:rPr dirty="0" sz="1100" spc="-5">
                <a:solidFill>
                  <a:srgbClr val="3386CC"/>
                </a:solidFill>
                <a:latin typeface="Courier New"/>
                <a:cs typeface="Courier New"/>
              </a:rPr>
              <a:t>200px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3386CC"/>
                </a:solidFill>
                <a:latin typeface="Courier New"/>
                <a:cs typeface="Courier New"/>
              </a:rPr>
              <a:t>1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fr));  </a:t>
            </a:r>
            <a:r>
              <a:rPr dirty="0" sz="1100" spc="-5">
                <a:solidFill>
                  <a:srgbClr val="CCA769"/>
                </a:solidFill>
                <a:latin typeface="Courier New"/>
                <a:cs typeface="Courier New"/>
              </a:rPr>
              <a:t>gap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:</a:t>
            </a:r>
            <a:r>
              <a:rPr dirty="0" sz="1100" spc="-1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86CC"/>
                </a:solidFill>
                <a:latin typeface="Courier New"/>
                <a:cs typeface="Courier New"/>
              </a:rPr>
              <a:t>20px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236220">
              <a:lnSpc>
                <a:spcPct val="100000"/>
              </a:lnSpc>
              <a:spcBef>
                <a:spcPts val="200"/>
              </a:spcBef>
            </a:pPr>
            <a:r>
              <a:rPr dirty="0" sz="1100" spc="-5">
                <a:solidFill>
                  <a:srgbClr val="CCA769"/>
                </a:solidFill>
                <a:latin typeface="Courier New"/>
                <a:cs typeface="Courier New"/>
              </a:rPr>
              <a:t>margin-bottom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:</a:t>
            </a:r>
            <a:r>
              <a:rPr dirty="0" sz="1100" spc="-1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86CC"/>
                </a:solidFill>
                <a:latin typeface="Courier New"/>
                <a:cs typeface="Courier New"/>
              </a:rPr>
              <a:t>20px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69215"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ourier New"/>
              <a:cs typeface="Courier New"/>
            </a:endParaRPr>
          </a:p>
          <a:p>
            <a:pPr marL="69215">
              <a:lnSpc>
                <a:spcPct val="100000"/>
              </a:lnSpc>
            </a:pPr>
            <a:r>
              <a:rPr dirty="0" sz="1100" spc="-5">
                <a:solidFill>
                  <a:srgbClr val="E28964"/>
                </a:solidFill>
                <a:latin typeface="Courier New"/>
                <a:cs typeface="Courier New"/>
              </a:rPr>
              <a:t>button</a:t>
            </a:r>
            <a:r>
              <a:rPr dirty="0" sz="1100" spc="-1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236220" marR="3493770">
              <a:lnSpc>
                <a:spcPct val="111800"/>
              </a:lnSpc>
            </a:pPr>
            <a:r>
              <a:rPr dirty="0" sz="1100" spc="-5">
                <a:solidFill>
                  <a:srgbClr val="CCA769"/>
                </a:solidFill>
                <a:latin typeface="Courier New"/>
                <a:cs typeface="Courier New"/>
              </a:rPr>
              <a:t>padding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: </a:t>
            </a:r>
            <a:r>
              <a:rPr dirty="0" sz="1100" spc="-5">
                <a:solidFill>
                  <a:srgbClr val="3386CC"/>
                </a:solidFill>
                <a:latin typeface="Courier New"/>
                <a:cs typeface="Courier New"/>
              </a:rPr>
              <a:t>10px</a:t>
            </a:r>
            <a:r>
              <a:rPr dirty="0" sz="1100" spc="-70">
                <a:solidFill>
                  <a:srgbClr val="3386CC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86CC"/>
                </a:solidFill>
                <a:latin typeface="Courier New"/>
                <a:cs typeface="Courier New"/>
              </a:rPr>
              <a:t>20px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;  </a:t>
            </a:r>
            <a:r>
              <a:rPr dirty="0" sz="1100" spc="-5">
                <a:solidFill>
                  <a:srgbClr val="CCA769"/>
                </a:solidFill>
                <a:latin typeface="Courier New"/>
                <a:cs typeface="Courier New"/>
              </a:rPr>
              <a:t>margin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: </a:t>
            </a:r>
            <a:r>
              <a:rPr dirty="0" sz="1100" spc="-5">
                <a:solidFill>
                  <a:srgbClr val="3386CC"/>
                </a:solidFill>
                <a:latin typeface="Courier New"/>
                <a:cs typeface="Courier New"/>
              </a:rPr>
              <a:t>5px</a:t>
            </a:r>
            <a:r>
              <a:rPr dirty="0" sz="1100" spc="-30">
                <a:solidFill>
                  <a:srgbClr val="3386CC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86CC"/>
                </a:solidFill>
                <a:latin typeface="Courier New"/>
                <a:cs typeface="Courier New"/>
              </a:rPr>
              <a:t>0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236220" marR="2909570">
              <a:lnSpc>
                <a:spcPct val="111800"/>
              </a:lnSpc>
            </a:pPr>
            <a:r>
              <a:rPr dirty="0" sz="1100" spc="-5">
                <a:solidFill>
                  <a:srgbClr val="CCA769"/>
                </a:solidFill>
                <a:latin typeface="Courier New"/>
                <a:cs typeface="Courier New"/>
              </a:rPr>
              <a:t>background-color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:</a:t>
            </a:r>
            <a:r>
              <a:rPr dirty="0" sz="1100" spc="-5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86CC"/>
                </a:solidFill>
                <a:latin typeface="Courier New"/>
                <a:cs typeface="Courier New"/>
              </a:rPr>
              <a:t>#2a475e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;  </a:t>
            </a:r>
            <a:r>
              <a:rPr dirty="0" sz="1100" spc="-5">
                <a:solidFill>
                  <a:srgbClr val="CCA769"/>
                </a:solidFill>
                <a:latin typeface="Courier New"/>
                <a:cs typeface="Courier New"/>
              </a:rPr>
              <a:t>color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:</a:t>
            </a:r>
            <a:r>
              <a:rPr dirty="0" sz="1100" spc="-1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86CC"/>
                </a:solidFill>
                <a:latin typeface="Courier New"/>
                <a:cs typeface="Courier New"/>
              </a:rPr>
              <a:t>#e6e7e8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236220" marR="3493770">
              <a:lnSpc>
                <a:spcPct val="111800"/>
              </a:lnSpc>
            </a:pPr>
            <a:r>
              <a:rPr dirty="0" sz="1100" spc="-5">
                <a:solidFill>
                  <a:srgbClr val="CCA769"/>
                </a:solidFill>
                <a:latin typeface="Courier New"/>
                <a:cs typeface="Courier New"/>
              </a:rPr>
              <a:t>border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: none;  </a:t>
            </a:r>
            <a:r>
              <a:rPr dirty="0" sz="1100" spc="-5">
                <a:solidFill>
                  <a:srgbClr val="CCA769"/>
                </a:solidFill>
                <a:latin typeface="Courier New"/>
                <a:cs typeface="Courier New"/>
              </a:rPr>
              <a:t>border-radius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:</a:t>
            </a:r>
            <a:r>
              <a:rPr dirty="0" sz="1100" spc="-6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86CC"/>
                </a:solidFill>
                <a:latin typeface="Courier New"/>
                <a:cs typeface="Courier New"/>
              </a:rPr>
              <a:t>4px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;  </a:t>
            </a:r>
            <a:r>
              <a:rPr dirty="0" sz="1100" spc="-5">
                <a:solidFill>
                  <a:srgbClr val="CCA769"/>
                </a:solidFill>
                <a:latin typeface="Courier New"/>
                <a:cs typeface="Courier New"/>
              </a:rPr>
              <a:t>cursor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:</a:t>
            </a:r>
            <a:r>
              <a:rPr dirty="0" sz="1100" spc="-2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pointer;</a:t>
            </a:r>
            <a:endParaRPr sz="1100">
              <a:latin typeface="Courier New"/>
              <a:cs typeface="Courier New"/>
            </a:endParaRPr>
          </a:p>
          <a:p>
            <a:pPr marL="236220"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solidFill>
                  <a:srgbClr val="CCA769"/>
                </a:solidFill>
                <a:latin typeface="Courier New"/>
                <a:cs typeface="Courier New"/>
              </a:rPr>
              <a:t>transition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: background-color</a:t>
            </a:r>
            <a:r>
              <a:rPr dirty="0" sz="1100" spc="-1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86CC"/>
                </a:solidFill>
                <a:latin typeface="Courier New"/>
                <a:cs typeface="Courier New"/>
              </a:rPr>
              <a:t>0.3s</a:t>
            </a: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69215"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07948" y="6349999"/>
            <a:ext cx="34671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40">
                <a:solidFill>
                  <a:srgbClr val="D8DEE8"/>
                </a:solidFill>
                <a:latin typeface="Arial"/>
                <a:cs typeface="Arial"/>
              </a:rPr>
              <a:t>1</a:t>
            </a:r>
            <a:r>
              <a:rPr dirty="0" sz="2100" spc="50">
                <a:solidFill>
                  <a:srgbClr val="D8DEE8"/>
                </a:solidFill>
                <a:latin typeface="Arial"/>
                <a:cs typeface="Arial"/>
              </a:rPr>
              <a:t>3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7948" y="6349999"/>
            <a:ext cx="34671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40">
                <a:solidFill>
                  <a:srgbClr val="D8DEE8"/>
                </a:solidFill>
                <a:latin typeface="Arial"/>
                <a:cs typeface="Arial"/>
              </a:rPr>
              <a:t>1</a:t>
            </a:r>
            <a:r>
              <a:rPr dirty="0" sz="2100" spc="50">
                <a:solidFill>
                  <a:srgbClr val="D8DEE8"/>
                </a:solidFill>
                <a:latin typeface="Arial"/>
                <a:cs typeface="Arial"/>
              </a:rPr>
              <a:t>4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49" y="677862"/>
            <a:ext cx="3049270" cy="625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900" spc="65"/>
              <a:t>Introduction</a:t>
            </a:r>
            <a:endParaRPr sz="3900"/>
          </a:p>
        </p:txBody>
      </p:sp>
      <p:sp>
        <p:nvSpPr>
          <p:cNvPr id="3" name="object 3"/>
          <p:cNvSpPr/>
          <p:nvPr/>
        </p:nvSpPr>
        <p:spPr>
          <a:xfrm>
            <a:off x="790574" y="2305049"/>
            <a:ext cx="95249" cy="95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6812" y="2795587"/>
            <a:ext cx="104775" cy="104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0574" y="3390899"/>
            <a:ext cx="95249" cy="95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66812" y="3871912"/>
            <a:ext cx="104775" cy="104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0574" y="4867274"/>
            <a:ext cx="95249" cy="95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66812" y="5357812"/>
            <a:ext cx="104775" cy="104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54049" y="1473200"/>
            <a:ext cx="10634980" cy="4105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45" b="1">
                <a:solidFill>
                  <a:srgbClr val="D8DEE8"/>
                </a:solidFill>
                <a:latin typeface="Gill Sans MT"/>
                <a:cs typeface="Gill Sans MT"/>
              </a:rPr>
              <a:t>My </a:t>
            </a:r>
            <a:r>
              <a:rPr dirty="0" sz="2100" spc="50" b="1">
                <a:solidFill>
                  <a:srgbClr val="D8DEE8"/>
                </a:solidFill>
                <a:latin typeface="Gill Sans MT"/>
                <a:cs typeface="Gill Sans MT"/>
              </a:rPr>
              <a:t>Project</a:t>
            </a:r>
            <a:r>
              <a:rPr dirty="0" sz="2100" spc="-140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2100" spc="45" b="1">
                <a:solidFill>
                  <a:srgbClr val="D8DEE8"/>
                </a:solidFill>
                <a:latin typeface="Gill Sans MT"/>
                <a:cs typeface="Gill Sans MT"/>
              </a:rPr>
              <a:t>Goals:</a:t>
            </a:r>
            <a:endParaRPr sz="21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Gill Sans MT"/>
              <a:cs typeface="Gill Sans MT"/>
            </a:endParaRPr>
          </a:p>
          <a:p>
            <a:pPr marL="393065">
              <a:lnSpc>
                <a:spcPct val="100000"/>
              </a:lnSpc>
            </a:pPr>
            <a:r>
              <a:rPr dirty="0" sz="2350" spc="15" b="1">
                <a:solidFill>
                  <a:srgbClr val="D8DEE8"/>
                </a:solidFill>
                <a:latin typeface="Gill Sans MT"/>
                <a:cs typeface="Gill Sans MT"/>
              </a:rPr>
              <a:t>Azure </a:t>
            </a:r>
            <a:r>
              <a:rPr dirty="0" sz="2350" spc="20" b="1">
                <a:solidFill>
                  <a:srgbClr val="D8DEE8"/>
                </a:solidFill>
                <a:latin typeface="Gill Sans MT"/>
                <a:cs typeface="Gill Sans MT"/>
              </a:rPr>
              <a:t>Cloud</a:t>
            </a:r>
            <a:r>
              <a:rPr dirty="0" sz="2350" spc="-40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2350" spc="65" b="1">
                <a:solidFill>
                  <a:srgbClr val="D8DEE8"/>
                </a:solidFill>
                <a:latin typeface="Gill Sans MT"/>
                <a:cs typeface="Gill Sans MT"/>
              </a:rPr>
              <a:t>Database</a:t>
            </a:r>
            <a:r>
              <a:rPr dirty="0" sz="2350" spc="65">
                <a:solidFill>
                  <a:srgbClr val="D8DEE8"/>
                </a:solidFill>
                <a:latin typeface="Arial"/>
                <a:cs typeface="Arial"/>
              </a:rPr>
              <a:t>:</a:t>
            </a:r>
            <a:endParaRPr sz="2350">
              <a:latin typeface="Arial"/>
              <a:cs typeface="Arial"/>
            </a:endParaRPr>
          </a:p>
          <a:p>
            <a:pPr marL="774065">
              <a:lnSpc>
                <a:spcPct val="100000"/>
              </a:lnSpc>
              <a:spcBef>
                <a:spcPts val="1080"/>
              </a:spcBef>
            </a:pPr>
            <a:r>
              <a:rPr dirty="0" sz="2350" spc="100">
                <a:solidFill>
                  <a:srgbClr val="D8DEE8"/>
                </a:solidFill>
                <a:latin typeface="Arial"/>
                <a:cs typeface="Arial"/>
              </a:rPr>
              <a:t>Implement </a:t>
            </a:r>
            <a:r>
              <a:rPr dirty="0" sz="2350" spc="30">
                <a:solidFill>
                  <a:srgbClr val="D8DEE8"/>
                </a:solidFill>
                <a:latin typeface="Arial"/>
                <a:cs typeface="Arial"/>
              </a:rPr>
              <a:t>and </a:t>
            </a:r>
            <a:r>
              <a:rPr dirty="0" sz="2350" spc="100">
                <a:solidFill>
                  <a:srgbClr val="D8DEE8"/>
                </a:solidFill>
                <a:latin typeface="Arial"/>
                <a:cs typeface="Arial"/>
              </a:rPr>
              <a:t>maintain </a:t>
            </a:r>
            <a:r>
              <a:rPr dirty="0" sz="2350" spc="-110">
                <a:solidFill>
                  <a:srgbClr val="D8DEE8"/>
                </a:solidFill>
                <a:latin typeface="Arial"/>
                <a:cs typeface="Arial"/>
              </a:rPr>
              <a:t>a </a:t>
            </a:r>
            <a:r>
              <a:rPr dirty="0" sz="2350" spc="75">
                <a:solidFill>
                  <a:srgbClr val="D8DEE8"/>
                </a:solidFill>
                <a:latin typeface="Arial"/>
                <a:cs typeface="Arial"/>
              </a:rPr>
              <a:t>cloud </a:t>
            </a:r>
            <a:r>
              <a:rPr dirty="0" sz="2350" spc="40">
                <a:solidFill>
                  <a:srgbClr val="D8DEE8"/>
                </a:solidFill>
                <a:latin typeface="Arial"/>
                <a:cs typeface="Arial"/>
              </a:rPr>
              <a:t>database </a:t>
            </a:r>
            <a:r>
              <a:rPr dirty="0" sz="2350" spc="165">
                <a:solidFill>
                  <a:srgbClr val="D8DEE8"/>
                </a:solidFill>
                <a:latin typeface="Arial"/>
                <a:cs typeface="Arial"/>
              </a:rPr>
              <a:t>for</a:t>
            </a:r>
            <a:r>
              <a:rPr dirty="0" sz="2350" spc="-42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110">
                <a:solidFill>
                  <a:srgbClr val="D8DEE8"/>
                </a:solidFill>
                <a:latin typeface="Arial"/>
                <a:cs typeface="Arial"/>
              </a:rPr>
              <a:t>storing </a:t>
            </a:r>
            <a:r>
              <a:rPr dirty="0" sz="2350" spc="-10">
                <a:solidFill>
                  <a:srgbClr val="D8DEE8"/>
                </a:solidFill>
                <a:latin typeface="Arial"/>
                <a:cs typeface="Arial"/>
              </a:rPr>
              <a:t>game </a:t>
            </a:r>
            <a:r>
              <a:rPr dirty="0" sz="2350" spc="45">
                <a:solidFill>
                  <a:srgbClr val="D8DEE8"/>
                </a:solidFill>
                <a:latin typeface="Arial"/>
                <a:cs typeface="Arial"/>
              </a:rPr>
              <a:t>data.</a:t>
            </a:r>
            <a:endParaRPr sz="235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830"/>
              </a:spcBef>
            </a:pPr>
            <a:r>
              <a:rPr dirty="0" sz="2350" spc="65" b="1">
                <a:solidFill>
                  <a:srgbClr val="D8DEE8"/>
                </a:solidFill>
                <a:latin typeface="Gill Sans MT"/>
                <a:cs typeface="Gill Sans MT"/>
              </a:rPr>
              <a:t>Back-End</a:t>
            </a:r>
            <a:r>
              <a:rPr dirty="0" sz="2350" spc="-15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2350" spc="45" b="1">
                <a:solidFill>
                  <a:srgbClr val="D8DEE8"/>
                </a:solidFill>
                <a:latin typeface="Gill Sans MT"/>
                <a:cs typeface="Gill Sans MT"/>
              </a:rPr>
              <a:t>Development</a:t>
            </a:r>
            <a:r>
              <a:rPr dirty="0" sz="2350" spc="45">
                <a:solidFill>
                  <a:srgbClr val="D8DEE8"/>
                </a:solidFill>
                <a:latin typeface="Arial"/>
                <a:cs typeface="Arial"/>
              </a:rPr>
              <a:t>:</a:t>
            </a:r>
            <a:endParaRPr sz="2350">
              <a:latin typeface="Arial"/>
              <a:cs typeface="Arial"/>
            </a:endParaRPr>
          </a:p>
          <a:p>
            <a:pPr marL="774065" marR="5080">
              <a:lnSpc>
                <a:spcPct val="114399"/>
              </a:lnSpc>
              <a:spcBef>
                <a:spcPts val="600"/>
              </a:spcBef>
            </a:pPr>
            <a:r>
              <a:rPr dirty="0" sz="2350" spc="75">
                <a:solidFill>
                  <a:srgbClr val="D8DEE8"/>
                </a:solidFill>
                <a:latin typeface="Arial"/>
                <a:cs typeface="Arial"/>
              </a:rPr>
              <a:t>Develop</a:t>
            </a:r>
            <a:r>
              <a:rPr dirty="0" sz="2350" spc="-1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114">
                <a:solidFill>
                  <a:srgbClr val="D8DEE8"/>
                </a:solidFill>
                <a:latin typeface="Arial"/>
                <a:cs typeface="Arial"/>
              </a:rPr>
              <a:t>the</a:t>
            </a:r>
            <a:r>
              <a:rPr dirty="0" sz="23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60">
                <a:solidFill>
                  <a:srgbClr val="D8DEE8"/>
                </a:solidFill>
                <a:latin typeface="Arial"/>
                <a:cs typeface="Arial"/>
              </a:rPr>
              <a:t>back-end</a:t>
            </a:r>
            <a:r>
              <a:rPr dirty="0" sz="23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50">
                <a:solidFill>
                  <a:srgbClr val="D8DEE8"/>
                </a:solidFill>
                <a:latin typeface="Arial"/>
                <a:cs typeface="Arial"/>
              </a:rPr>
              <a:t>system</a:t>
            </a:r>
            <a:r>
              <a:rPr dirty="0" sz="23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165">
                <a:solidFill>
                  <a:srgbClr val="D8DEE8"/>
                </a:solidFill>
                <a:latin typeface="Arial"/>
                <a:cs typeface="Arial"/>
              </a:rPr>
              <a:t>for</a:t>
            </a:r>
            <a:r>
              <a:rPr dirty="0" sz="23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35">
                <a:solidFill>
                  <a:srgbClr val="D8DEE8"/>
                </a:solidFill>
                <a:latin typeface="Arial"/>
                <a:cs typeface="Arial"/>
              </a:rPr>
              <a:t>managing</a:t>
            </a:r>
            <a:r>
              <a:rPr dirty="0" sz="23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30">
                <a:solidFill>
                  <a:srgbClr val="D8DEE8"/>
                </a:solidFill>
                <a:latin typeface="Arial"/>
                <a:cs typeface="Arial"/>
              </a:rPr>
              <a:t>and</a:t>
            </a:r>
            <a:r>
              <a:rPr dirty="0" sz="23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114">
                <a:solidFill>
                  <a:srgbClr val="D8DEE8"/>
                </a:solidFill>
                <a:latin typeface="Arial"/>
                <a:cs typeface="Arial"/>
              </a:rPr>
              <a:t>integrating</a:t>
            </a:r>
            <a:r>
              <a:rPr dirty="0" sz="23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-10">
                <a:solidFill>
                  <a:srgbClr val="D8DEE8"/>
                </a:solidFill>
                <a:latin typeface="Arial"/>
                <a:cs typeface="Arial"/>
              </a:rPr>
              <a:t>game</a:t>
            </a:r>
            <a:r>
              <a:rPr dirty="0" sz="23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70">
                <a:solidFill>
                  <a:srgbClr val="D8DEE8"/>
                </a:solidFill>
                <a:latin typeface="Arial"/>
                <a:cs typeface="Arial"/>
              </a:rPr>
              <a:t>data  </a:t>
            </a:r>
            <a:r>
              <a:rPr dirty="0" sz="2350" spc="175">
                <a:solidFill>
                  <a:srgbClr val="D8DEE8"/>
                </a:solidFill>
                <a:latin typeface="Arial"/>
                <a:cs typeface="Arial"/>
              </a:rPr>
              <a:t>with </a:t>
            </a:r>
            <a:r>
              <a:rPr dirty="0" sz="2350" spc="114">
                <a:solidFill>
                  <a:srgbClr val="D8DEE8"/>
                </a:solidFill>
                <a:latin typeface="Arial"/>
                <a:cs typeface="Arial"/>
              </a:rPr>
              <a:t>the</a:t>
            </a:r>
            <a:r>
              <a:rPr dirty="0" sz="2350" spc="-20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30">
                <a:solidFill>
                  <a:srgbClr val="D8DEE8"/>
                </a:solidFill>
                <a:latin typeface="Arial"/>
                <a:cs typeface="Arial"/>
              </a:rPr>
              <a:t>database.</a:t>
            </a:r>
            <a:endParaRPr sz="235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755"/>
              </a:spcBef>
            </a:pPr>
            <a:r>
              <a:rPr dirty="0" sz="2350" spc="40" b="1">
                <a:solidFill>
                  <a:srgbClr val="D8DEE8"/>
                </a:solidFill>
                <a:latin typeface="Gill Sans MT"/>
                <a:cs typeface="Gill Sans MT"/>
              </a:rPr>
              <a:t>Front-End</a:t>
            </a:r>
            <a:r>
              <a:rPr dirty="0" sz="2350" spc="-15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2350" spc="50" b="1">
                <a:solidFill>
                  <a:srgbClr val="D8DEE8"/>
                </a:solidFill>
                <a:latin typeface="Gill Sans MT"/>
                <a:cs typeface="Gill Sans MT"/>
              </a:rPr>
              <a:t>Design</a:t>
            </a:r>
            <a:r>
              <a:rPr dirty="0" sz="2350" spc="50">
                <a:solidFill>
                  <a:srgbClr val="D8DEE8"/>
                </a:solidFill>
                <a:latin typeface="Arial"/>
                <a:cs typeface="Arial"/>
              </a:rPr>
              <a:t>:</a:t>
            </a:r>
            <a:endParaRPr sz="2350">
              <a:latin typeface="Arial"/>
              <a:cs typeface="Arial"/>
            </a:endParaRPr>
          </a:p>
          <a:p>
            <a:pPr marL="774065">
              <a:lnSpc>
                <a:spcPct val="100000"/>
              </a:lnSpc>
              <a:spcBef>
                <a:spcPts val="1080"/>
              </a:spcBef>
            </a:pPr>
            <a:r>
              <a:rPr dirty="0" sz="2350" spc="85">
                <a:solidFill>
                  <a:srgbClr val="D8DEE8"/>
                </a:solidFill>
                <a:latin typeface="Arial"/>
                <a:cs typeface="Arial"/>
              </a:rPr>
              <a:t>Create</a:t>
            </a:r>
            <a:r>
              <a:rPr dirty="0" sz="23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-110">
                <a:solidFill>
                  <a:srgbClr val="D8DEE8"/>
                </a:solidFill>
                <a:latin typeface="Arial"/>
                <a:cs typeface="Arial"/>
              </a:rPr>
              <a:t>a</a:t>
            </a:r>
            <a:r>
              <a:rPr dirty="0" sz="23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75">
                <a:solidFill>
                  <a:srgbClr val="D8DEE8"/>
                </a:solidFill>
                <a:latin typeface="Arial"/>
                <a:cs typeface="Arial"/>
              </a:rPr>
              <a:t>web</a:t>
            </a:r>
            <a:r>
              <a:rPr dirty="0" sz="23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110">
                <a:solidFill>
                  <a:srgbClr val="D8DEE8"/>
                </a:solidFill>
                <a:latin typeface="Arial"/>
                <a:cs typeface="Arial"/>
              </a:rPr>
              <a:t>interface</a:t>
            </a:r>
            <a:r>
              <a:rPr dirty="0" sz="23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165">
                <a:solidFill>
                  <a:srgbClr val="D8DEE8"/>
                </a:solidFill>
                <a:latin typeface="Arial"/>
                <a:cs typeface="Arial"/>
              </a:rPr>
              <a:t>for</a:t>
            </a:r>
            <a:r>
              <a:rPr dirty="0" sz="235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30">
                <a:solidFill>
                  <a:srgbClr val="D8DEE8"/>
                </a:solidFill>
                <a:latin typeface="Arial"/>
                <a:cs typeface="Arial"/>
              </a:rPr>
              <a:t>users</a:t>
            </a:r>
            <a:r>
              <a:rPr dirty="0" sz="23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160">
                <a:solidFill>
                  <a:srgbClr val="D8DEE8"/>
                </a:solidFill>
                <a:latin typeface="Arial"/>
                <a:cs typeface="Arial"/>
              </a:rPr>
              <a:t>to</a:t>
            </a:r>
            <a:r>
              <a:rPr dirty="0" sz="23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20">
                <a:solidFill>
                  <a:srgbClr val="D8DEE8"/>
                </a:solidFill>
                <a:latin typeface="Arial"/>
                <a:cs typeface="Arial"/>
              </a:rPr>
              <a:t>search,</a:t>
            </a:r>
            <a:r>
              <a:rPr dirty="0" sz="23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120">
                <a:solidFill>
                  <a:srgbClr val="D8DEE8"/>
                </a:solidFill>
                <a:latin typeface="Arial"/>
                <a:cs typeface="Arial"/>
              </a:rPr>
              <a:t>filter,</a:t>
            </a:r>
            <a:r>
              <a:rPr dirty="0" sz="23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30">
                <a:solidFill>
                  <a:srgbClr val="D8DEE8"/>
                </a:solidFill>
                <a:latin typeface="Arial"/>
                <a:cs typeface="Arial"/>
              </a:rPr>
              <a:t>and</a:t>
            </a:r>
            <a:r>
              <a:rPr dirty="0" sz="235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105">
                <a:solidFill>
                  <a:srgbClr val="D8DEE8"/>
                </a:solidFill>
                <a:latin typeface="Arial"/>
                <a:cs typeface="Arial"/>
              </a:rPr>
              <a:t>view</a:t>
            </a:r>
            <a:r>
              <a:rPr dirty="0" sz="23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-10">
                <a:solidFill>
                  <a:srgbClr val="D8DEE8"/>
                </a:solidFill>
                <a:latin typeface="Arial"/>
                <a:cs typeface="Arial"/>
              </a:rPr>
              <a:t>game</a:t>
            </a:r>
            <a:r>
              <a:rPr dirty="0" sz="2350" spc="-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2350" spc="45">
                <a:solidFill>
                  <a:srgbClr val="D8DEE8"/>
                </a:solidFill>
                <a:latin typeface="Arial"/>
                <a:cs typeface="Arial"/>
              </a:rPr>
              <a:t>data.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0"/>
              <a:t>6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4082" y="473075"/>
            <a:ext cx="4632325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Database </a:t>
            </a:r>
            <a:r>
              <a:rPr dirty="0" spc="-25"/>
              <a:t>Table </a:t>
            </a:r>
            <a:r>
              <a:rPr dirty="0" spc="70"/>
              <a:t>Referance</a:t>
            </a:r>
            <a:r>
              <a:rPr dirty="0" spc="-55"/>
              <a:t> </a:t>
            </a:r>
            <a:r>
              <a:rPr dirty="0" spc="20"/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1371599" y="838200"/>
            <a:ext cx="9458324" cy="5419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0"/>
              <a:t>6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49" y="565943"/>
            <a:ext cx="1945005" cy="3257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50" spc="-80"/>
              <a:t>SQL</a:t>
            </a:r>
            <a:r>
              <a:rPr dirty="0" sz="1950" spc="-50"/>
              <a:t> </a:t>
            </a:r>
            <a:r>
              <a:rPr dirty="0" sz="1950" spc="15"/>
              <a:t>Commands</a:t>
            </a:r>
            <a:endParaRPr sz="1950"/>
          </a:p>
        </p:txBody>
      </p:sp>
      <p:sp>
        <p:nvSpPr>
          <p:cNvPr id="3" name="object 3"/>
          <p:cNvSpPr txBox="1"/>
          <p:nvPr/>
        </p:nvSpPr>
        <p:spPr>
          <a:xfrm>
            <a:off x="666749" y="1238249"/>
            <a:ext cx="5210175" cy="4572000"/>
          </a:xfrm>
          <a:prstGeom prst="rect">
            <a:avLst/>
          </a:prstGeom>
          <a:solidFill>
            <a:srgbClr val="455964"/>
          </a:solidFill>
        </p:spPr>
        <p:txBody>
          <a:bodyPr wrap="square" lIns="0" tIns="46990" rIns="0" bIns="0" rtlCol="0" vert="horz">
            <a:spAutoFit/>
          </a:bodyPr>
          <a:lstStyle/>
          <a:p>
            <a:pPr marL="341630" marR="3305175" indent="-283210">
              <a:lnSpc>
                <a:spcPct val="115700"/>
              </a:lnSpc>
              <a:spcBef>
                <a:spcPts val="370"/>
              </a:spcBef>
            </a:pP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CREATE TABLE 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indie_games</a:t>
            </a:r>
            <a:r>
              <a:rPr dirty="0" sz="900" spc="-5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(  AppID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INT PRIMARY</a:t>
            </a:r>
            <a:r>
              <a:rPr dirty="0" sz="900" spc="-6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KEY,</a:t>
            </a:r>
            <a:endParaRPr sz="900">
              <a:latin typeface="Courier New"/>
              <a:cs typeface="Courier New"/>
            </a:endParaRPr>
          </a:p>
          <a:p>
            <a:pPr marL="341630">
              <a:lnSpc>
                <a:spcPct val="100000"/>
              </a:lnSpc>
              <a:spcBef>
                <a:spcPts val="165"/>
              </a:spcBef>
            </a:pP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name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VARCHAR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(</a:t>
            </a:r>
            <a:r>
              <a:rPr dirty="0" sz="900" spc="15">
                <a:solidFill>
                  <a:srgbClr val="3386CC"/>
                </a:solidFill>
                <a:latin typeface="Courier New"/>
                <a:cs typeface="Courier New"/>
              </a:rPr>
              <a:t>255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)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NOT</a:t>
            </a:r>
            <a:r>
              <a:rPr dirty="0" sz="900" spc="1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NULL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,</a:t>
            </a:r>
            <a:endParaRPr sz="900">
              <a:latin typeface="Courier New"/>
              <a:cs typeface="Courier New"/>
            </a:endParaRPr>
          </a:p>
          <a:p>
            <a:pPr marL="341630" marR="3376295">
              <a:lnSpc>
                <a:spcPts val="1290"/>
              </a:lnSpc>
              <a:spcBef>
                <a:spcPts val="40"/>
              </a:spcBef>
            </a:pP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release_date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DATE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,  price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DECIMAL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(</a:t>
            </a:r>
            <a:r>
              <a:rPr dirty="0" sz="900" spc="15">
                <a:solidFill>
                  <a:srgbClr val="3386CC"/>
                </a:solidFill>
                <a:latin typeface="Courier New"/>
                <a:cs typeface="Courier New"/>
              </a:rPr>
              <a:t>10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,</a:t>
            </a:r>
            <a:r>
              <a:rPr dirty="0" sz="900" spc="-6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900" spc="15">
                <a:solidFill>
                  <a:srgbClr val="3386CC"/>
                </a:solidFill>
                <a:latin typeface="Courier New"/>
                <a:cs typeface="Courier New"/>
              </a:rPr>
              <a:t>2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),</a:t>
            </a:r>
            <a:endParaRPr sz="900">
              <a:latin typeface="Courier New"/>
              <a:cs typeface="Courier New"/>
            </a:endParaRPr>
          </a:p>
          <a:p>
            <a:pPr marL="341630">
              <a:lnSpc>
                <a:spcPct val="100000"/>
              </a:lnSpc>
              <a:spcBef>
                <a:spcPts val="90"/>
              </a:spcBef>
            </a:pP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metacritic_score</a:t>
            </a:r>
            <a:r>
              <a:rPr dirty="0" sz="900" spc="-5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INT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,</a:t>
            </a:r>
            <a:endParaRPr sz="900">
              <a:latin typeface="Courier New"/>
              <a:cs typeface="Courier New"/>
            </a:endParaRPr>
          </a:p>
          <a:p>
            <a:pPr marL="341630" marR="3446779">
              <a:lnSpc>
                <a:spcPct val="115700"/>
              </a:lnSpc>
            </a:pP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recommendations</a:t>
            </a:r>
            <a:r>
              <a:rPr dirty="0" sz="900" spc="-5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INT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,  positive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INT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,  negative</a:t>
            </a:r>
            <a:r>
              <a:rPr dirty="0" sz="90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INT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,</a:t>
            </a:r>
            <a:endParaRPr sz="900">
              <a:latin typeface="Courier New"/>
              <a:cs typeface="Courier New"/>
            </a:endParaRPr>
          </a:p>
          <a:p>
            <a:pPr marL="341630" marR="2740025">
              <a:lnSpc>
                <a:spcPct val="115700"/>
              </a:lnSpc>
            </a:pP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estimated_owners</a:t>
            </a:r>
            <a:r>
              <a:rPr dirty="0" sz="900" spc="-4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VARCHAR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(</a:t>
            </a:r>
            <a:r>
              <a:rPr dirty="0" sz="900" spc="15">
                <a:solidFill>
                  <a:srgbClr val="3386CC"/>
                </a:solidFill>
                <a:latin typeface="Courier New"/>
                <a:cs typeface="Courier New"/>
              </a:rPr>
              <a:t>255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),  average_playtime_forever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INT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,  peak_ccu</a:t>
            </a:r>
            <a:r>
              <a:rPr dirty="0" sz="900" spc="1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INT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,</a:t>
            </a:r>
            <a:endParaRPr sz="900">
              <a:latin typeface="Courier New"/>
              <a:cs typeface="Courier New"/>
            </a:endParaRPr>
          </a:p>
          <a:p>
            <a:pPr marL="341630" marR="2880995">
              <a:lnSpc>
                <a:spcPct val="115700"/>
              </a:lnSpc>
            </a:pP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pct_pos_total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DECIMAL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(</a:t>
            </a:r>
            <a:r>
              <a:rPr dirty="0" sz="900" spc="15">
                <a:solidFill>
                  <a:srgbClr val="3386CC"/>
                </a:solidFill>
                <a:latin typeface="Courier New"/>
                <a:cs typeface="Courier New"/>
              </a:rPr>
              <a:t>5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,</a:t>
            </a:r>
            <a:r>
              <a:rPr dirty="0" sz="900" spc="-4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900" spc="15">
                <a:solidFill>
                  <a:srgbClr val="3386CC"/>
                </a:solidFill>
                <a:latin typeface="Courier New"/>
                <a:cs typeface="Courier New"/>
              </a:rPr>
              <a:t>2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),  num_reviews_total</a:t>
            </a:r>
            <a:r>
              <a:rPr dirty="0" sz="900" spc="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INT</a:t>
            </a:r>
            <a:endParaRPr sz="90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  <a:spcBef>
                <a:spcPts val="165"/>
              </a:spcBef>
            </a:pP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</a:pP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CREATE TABLE 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tags</a:t>
            </a:r>
            <a:r>
              <a:rPr dirty="0" sz="900" spc="1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(</a:t>
            </a:r>
            <a:endParaRPr sz="900">
              <a:latin typeface="Courier New"/>
              <a:cs typeface="Courier New"/>
            </a:endParaRPr>
          </a:p>
          <a:p>
            <a:pPr marL="341630" marR="2174240">
              <a:lnSpc>
                <a:spcPct val="115700"/>
              </a:lnSpc>
            </a:pP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tag_id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INT PRIMARY 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KEY</a:t>
            </a:r>
            <a:r>
              <a:rPr dirty="0" sz="900" spc="-3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AUTO_INCREMENT,  tag_name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VARCHAR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(</a:t>
            </a:r>
            <a:r>
              <a:rPr dirty="0" sz="900" spc="15">
                <a:solidFill>
                  <a:srgbClr val="3386CC"/>
                </a:solidFill>
                <a:latin typeface="Courier New"/>
                <a:cs typeface="Courier New"/>
              </a:rPr>
              <a:t>255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)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NOT</a:t>
            </a:r>
            <a:r>
              <a:rPr dirty="0" sz="900" spc="-5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NULL</a:t>
            </a:r>
            <a:endParaRPr sz="90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  <a:spcBef>
                <a:spcPts val="170"/>
              </a:spcBef>
            </a:pP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ourier New"/>
              <a:cs typeface="Courier New"/>
            </a:endParaRPr>
          </a:p>
          <a:p>
            <a:pPr marL="341630" marR="3446779" indent="-283210">
              <a:lnSpc>
                <a:spcPct val="115700"/>
              </a:lnSpc>
            </a:pP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CREATE TABLE 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game_tags</a:t>
            </a:r>
            <a:r>
              <a:rPr dirty="0" sz="900" spc="-5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(  AppID</a:t>
            </a:r>
            <a:r>
              <a:rPr dirty="0" sz="900" spc="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INT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,</a:t>
            </a:r>
            <a:endParaRPr sz="900">
              <a:latin typeface="Courier New"/>
              <a:cs typeface="Courier New"/>
            </a:endParaRPr>
          </a:p>
          <a:p>
            <a:pPr marL="341630">
              <a:lnSpc>
                <a:spcPct val="100000"/>
              </a:lnSpc>
              <a:spcBef>
                <a:spcPts val="170"/>
              </a:spcBef>
            </a:pP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tag_id</a:t>
            </a:r>
            <a:r>
              <a:rPr dirty="0" sz="900" spc="1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INT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,</a:t>
            </a:r>
            <a:endParaRPr sz="900">
              <a:latin typeface="Courier New"/>
              <a:cs typeface="Courier New"/>
            </a:endParaRPr>
          </a:p>
          <a:p>
            <a:pPr marL="341630">
              <a:lnSpc>
                <a:spcPct val="100000"/>
              </a:lnSpc>
              <a:spcBef>
                <a:spcPts val="170"/>
              </a:spcBef>
            </a:pP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PRIMARY 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KEY (AppID,</a:t>
            </a:r>
            <a:r>
              <a:rPr dirty="0" sz="900" spc="1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tag_id),</a:t>
            </a:r>
            <a:endParaRPr sz="900">
              <a:latin typeface="Courier New"/>
              <a:cs typeface="Courier New"/>
            </a:endParaRPr>
          </a:p>
          <a:p>
            <a:pPr marL="341630" marR="53340">
              <a:lnSpc>
                <a:spcPct val="115700"/>
              </a:lnSpc>
            </a:pP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FOREIGN 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KEY (AppID)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REFERENCES 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indie_games(AppID)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ON DELETE 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CASCADE, 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FOREIGN 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KEY (tag_id)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REFERENCES 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tags(tag_id) </a:t>
            </a:r>
            <a:r>
              <a:rPr dirty="0" sz="900" spc="15">
                <a:solidFill>
                  <a:srgbClr val="E28964"/>
                </a:solidFill>
                <a:latin typeface="Courier New"/>
                <a:cs typeface="Courier New"/>
              </a:rPr>
              <a:t>ON DELETE</a:t>
            </a:r>
            <a:r>
              <a:rPr dirty="0" sz="900" spc="5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CASCADE</a:t>
            </a:r>
            <a:endParaRPr sz="90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  <a:spcBef>
                <a:spcPts val="165"/>
              </a:spcBef>
            </a:pPr>
            <a:r>
              <a:rPr dirty="0" sz="900" spc="15">
                <a:solidFill>
                  <a:srgbClr val="FFF7E1"/>
                </a:solidFill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588" y="565943"/>
            <a:ext cx="3648075" cy="3257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50" spc="125" b="1">
                <a:solidFill>
                  <a:srgbClr val="D8DEE8"/>
                </a:solidFill>
                <a:latin typeface="Gill Sans MT"/>
                <a:cs typeface="Gill Sans MT"/>
              </a:rPr>
              <a:t>Many-to-Many</a:t>
            </a:r>
            <a:r>
              <a:rPr dirty="0" sz="1950" spc="-10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1950" spc="95" b="1">
                <a:solidFill>
                  <a:srgbClr val="D8DEE8"/>
                </a:solidFill>
                <a:latin typeface="Gill Sans MT"/>
                <a:cs typeface="Gill Sans MT"/>
              </a:rPr>
              <a:t>Relationships</a:t>
            </a:r>
            <a:endParaRPr sz="195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4624" y="11715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6008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15124" y="1104899"/>
            <a:ext cx="771525" cy="20002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95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r>
              <a:rPr dirty="0" sz="1050" b="1">
                <a:solidFill>
                  <a:srgbClr val="FFF7E1"/>
                </a:solidFill>
                <a:latin typeface="Courier New"/>
                <a:cs typeface="Courier New"/>
              </a:rPr>
              <a:t>game_tags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9159" y="1068387"/>
            <a:ext cx="532130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215" b="1">
                <a:solidFill>
                  <a:srgbClr val="D8DEE8"/>
                </a:solidFill>
                <a:latin typeface="Gill Sans MT"/>
                <a:cs typeface="Gill Sans MT"/>
              </a:rPr>
              <a:t>T</a:t>
            </a:r>
            <a:r>
              <a:rPr dirty="0" sz="1300" spc="105" b="1">
                <a:solidFill>
                  <a:srgbClr val="D8DEE8"/>
                </a:solidFill>
                <a:latin typeface="Gill Sans MT"/>
                <a:cs typeface="Gill Sans MT"/>
              </a:rPr>
              <a:t>a</a:t>
            </a:r>
            <a:r>
              <a:rPr dirty="0" sz="1300" spc="90" b="1">
                <a:solidFill>
                  <a:srgbClr val="D8DEE8"/>
                </a:solidFill>
                <a:latin typeface="Gill Sans MT"/>
                <a:cs typeface="Gill Sans MT"/>
              </a:rPr>
              <a:t>b</a:t>
            </a:r>
            <a:r>
              <a:rPr dirty="0" sz="1300" spc="110" b="1">
                <a:solidFill>
                  <a:srgbClr val="D8DEE8"/>
                </a:solidFill>
                <a:latin typeface="Gill Sans MT"/>
                <a:cs typeface="Gill Sans MT"/>
              </a:rPr>
              <a:t>l</a:t>
            </a:r>
            <a:r>
              <a:rPr dirty="0" sz="1300" spc="85" b="1">
                <a:solidFill>
                  <a:srgbClr val="D8DEE8"/>
                </a:solidFill>
                <a:latin typeface="Gill Sans MT"/>
                <a:cs typeface="Gill Sans MT"/>
              </a:rPr>
              <a:t>e</a:t>
            </a:r>
            <a:r>
              <a:rPr dirty="0" sz="1300" spc="-35">
                <a:solidFill>
                  <a:srgbClr val="D8DEE8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00861" y="1443037"/>
            <a:ext cx="66675" cy="66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00861" y="1938337"/>
            <a:ext cx="66675" cy="66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24624" y="24955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6008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681589" y="1325562"/>
            <a:ext cx="4838065" cy="1292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3065" marR="175260">
              <a:lnSpc>
                <a:spcPct val="110600"/>
              </a:lnSpc>
              <a:spcBef>
                <a:spcPts val="95"/>
              </a:spcBef>
            </a:pPr>
            <a:r>
              <a:rPr dirty="0" sz="1300" spc="60">
                <a:solidFill>
                  <a:srgbClr val="D8DEE8"/>
                </a:solidFill>
                <a:latin typeface="Arial"/>
                <a:cs typeface="Arial"/>
              </a:rPr>
              <a:t>Establishes </a:t>
            </a:r>
            <a:r>
              <a:rPr dirty="0" sz="1300" spc="-60">
                <a:solidFill>
                  <a:srgbClr val="D8DEE8"/>
                </a:solidFill>
                <a:latin typeface="Arial"/>
                <a:cs typeface="Arial"/>
              </a:rPr>
              <a:t>a </a:t>
            </a:r>
            <a:r>
              <a:rPr dirty="0" sz="1300" spc="80" b="1">
                <a:solidFill>
                  <a:srgbClr val="D8DEE8"/>
                </a:solidFill>
                <a:latin typeface="Gill Sans MT"/>
                <a:cs typeface="Gill Sans MT"/>
              </a:rPr>
              <a:t>many-to-many </a:t>
            </a:r>
            <a:r>
              <a:rPr dirty="0" sz="1300" spc="85" b="1">
                <a:solidFill>
                  <a:srgbClr val="D8DEE8"/>
                </a:solidFill>
                <a:latin typeface="Gill Sans MT"/>
                <a:cs typeface="Gill Sans MT"/>
              </a:rPr>
              <a:t>relationship </a:t>
            </a:r>
            <a:r>
              <a:rPr dirty="0" sz="1300" spc="90">
                <a:solidFill>
                  <a:srgbClr val="D8DEE8"/>
                </a:solidFill>
                <a:latin typeface="Arial"/>
                <a:cs typeface="Arial"/>
              </a:rPr>
              <a:t>between  </a:t>
            </a:r>
            <a:r>
              <a:rPr dirty="0" sz="1300" spc="25">
                <a:solidFill>
                  <a:srgbClr val="D8DEE8"/>
                </a:solidFill>
                <a:latin typeface="Arial"/>
                <a:cs typeface="Arial"/>
              </a:rPr>
              <a:t>games </a:t>
            </a:r>
            <a:r>
              <a:rPr dirty="0" sz="1300" spc="45">
                <a:solidFill>
                  <a:srgbClr val="D8DEE8"/>
                </a:solidFill>
                <a:latin typeface="Arial"/>
                <a:cs typeface="Arial"/>
              </a:rPr>
              <a:t>and </a:t>
            </a:r>
            <a:r>
              <a:rPr dirty="0" sz="1300" spc="50">
                <a:solidFill>
                  <a:srgbClr val="D8DEE8"/>
                </a:solidFill>
                <a:latin typeface="Arial"/>
                <a:cs typeface="Arial"/>
              </a:rPr>
              <a:t>tags </a:t>
            </a:r>
            <a:r>
              <a:rPr dirty="0" sz="1300" spc="25">
                <a:solidFill>
                  <a:srgbClr val="D8DEE8"/>
                </a:solidFill>
                <a:latin typeface="Arial"/>
                <a:cs typeface="Arial"/>
              </a:rPr>
              <a:t>(same </a:t>
            </a:r>
            <a:r>
              <a:rPr dirty="0" sz="1300" spc="120">
                <a:solidFill>
                  <a:srgbClr val="D8DEE8"/>
                </a:solidFill>
                <a:latin typeface="Arial"/>
                <a:cs typeface="Arial"/>
              </a:rPr>
              <a:t>for </a:t>
            </a:r>
            <a:r>
              <a:rPr dirty="0" sz="1300" spc="55">
                <a:solidFill>
                  <a:srgbClr val="D8DEE8"/>
                </a:solidFill>
                <a:latin typeface="Arial"/>
                <a:cs typeface="Arial"/>
              </a:rPr>
              <a:t>genres </a:t>
            </a:r>
            <a:r>
              <a:rPr dirty="0" sz="1300" spc="45">
                <a:solidFill>
                  <a:srgbClr val="D8DEE8"/>
                </a:solidFill>
                <a:latin typeface="Arial"/>
                <a:cs typeface="Arial"/>
              </a:rPr>
              <a:t>and</a:t>
            </a:r>
            <a:r>
              <a:rPr dirty="0" sz="1300" spc="18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300" spc="70">
                <a:solidFill>
                  <a:srgbClr val="D8DEE8"/>
                </a:solidFill>
                <a:latin typeface="Arial"/>
                <a:cs typeface="Arial"/>
              </a:rPr>
              <a:t>categories).</a:t>
            </a:r>
            <a:endParaRPr sz="1300">
              <a:latin typeface="Arial"/>
              <a:cs typeface="Arial"/>
            </a:endParaRPr>
          </a:p>
          <a:p>
            <a:pPr marL="393065" marR="5080">
              <a:lnSpc>
                <a:spcPct val="115399"/>
              </a:lnSpc>
              <a:spcBef>
                <a:spcPts val="375"/>
              </a:spcBef>
            </a:pPr>
            <a:r>
              <a:rPr dirty="0" sz="1300" spc="25">
                <a:solidFill>
                  <a:srgbClr val="D8DEE8"/>
                </a:solidFill>
                <a:latin typeface="Arial"/>
                <a:cs typeface="Arial"/>
              </a:rPr>
              <a:t>A </a:t>
            </a:r>
            <a:r>
              <a:rPr dirty="0" sz="1300" spc="60">
                <a:solidFill>
                  <a:srgbClr val="D8DEE8"/>
                </a:solidFill>
                <a:latin typeface="Arial"/>
                <a:cs typeface="Arial"/>
              </a:rPr>
              <a:t>single </a:t>
            </a:r>
            <a:r>
              <a:rPr dirty="0" sz="1300" spc="25">
                <a:solidFill>
                  <a:srgbClr val="D8DEE8"/>
                </a:solidFill>
                <a:latin typeface="Arial"/>
                <a:cs typeface="Arial"/>
              </a:rPr>
              <a:t>game </a:t>
            </a:r>
            <a:r>
              <a:rPr dirty="0" sz="1300" spc="30">
                <a:solidFill>
                  <a:srgbClr val="D8DEE8"/>
                </a:solidFill>
                <a:latin typeface="Arial"/>
                <a:cs typeface="Arial"/>
              </a:rPr>
              <a:t>can </a:t>
            </a:r>
            <a:r>
              <a:rPr dirty="0" sz="1300" spc="40">
                <a:solidFill>
                  <a:srgbClr val="D8DEE8"/>
                </a:solidFill>
                <a:latin typeface="Arial"/>
                <a:cs typeface="Arial"/>
              </a:rPr>
              <a:t>have </a:t>
            </a:r>
            <a:r>
              <a:rPr dirty="0" sz="1300" spc="105">
                <a:solidFill>
                  <a:srgbClr val="D8DEE8"/>
                </a:solidFill>
                <a:latin typeface="Arial"/>
                <a:cs typeface="Arial"/>
              </a:rPr>
              <a:t>multiple </a:t>
            </a:r>
            <a:r>
              <a:rPr dirty="0" sz="1300" spc="40">
                <a:solidFill>
                  <a:srgbClr val="D8DEE8"/>
                </a:solidFill>
                <a:latin typeface="Arial"/>
                <a:cs typeface="Arial"/>
              </a:rPr>
              <a:t>tags, </a:t>
            </a:r>
            <a:r>
              <a:rPr dirty="0" sz="1300" spc="45">
                <a:solidFill>
                  <a:srgbClr val="D8DEE8"/>
                </a:solidFill>
                <a:latin typeface="Arial"/>
                <a:cs typeface="Arial"/>
              </a:rPr>
              <a:t>and </a:t>
            </a:r>
            <a:r>
              <a:rPr dirty="0" sz="1300" spc="-60">
                <a:solidFill>
                  <a:srgbClr val="D8DEE8"/>
                </a:solidFill>
                <a:latin typeface="Arial"/>
                <a:cs typeface="Arial"/>
              </a:rPr>
              <a:t>a </a:t>
            </a:r>
            <a:r>
              <a:rPr dirty="0" sz="1300" spc="60">
                <a:solidFill>
                  <a:srgbClr val="D8DEE8"/>
                </a:solidFill>
                <a:latin typeface="Arial"/>
                <a:cs typeface="Arial"/>
              </a:rPr>
              <a:t>single </a:t>
            </a:r>
            <a:r>
              <a:rPr dirty="0" sz="1300" spc="65">
                <a:solidFill>
                  <a:srgbClr val="D8DEE8"/>
                </a:solidFill>
                <a:latin typeface="Arial"/>
                <a:cs typeface="Arial"/>
              </a:rPr>
              <a:t>tag  </a:t>
            </a:r>
            <a:r>
              <a:rPr dirty="0" sz="1300" spc="30">
                <a:solidFill>
                  <a:srgbClr val="D8DEE8"/>
                </a:solidFill>
                <a:latin typeface="Arial"/>
                <a:cs typeface="Arial"/>
              </a:rPr>
              <a:t>can </a:t>
            </a:r>
            <a:r>
              <a:rPr dirty="0" sz="1300" spc="70">
                <a:solidFill>
                  <a:srgbClr val="D8DEE8"/>
                </a:solidFill>
                <a:latin typeface="Arial"/>
                <a:cs typeface="Arial"/>
              </a:rPr>
              <a:t>apply </a:t>
            </a:r>
            <a:r>
              <a:rPr dirty="0" sz="1300" spc="110">
                <a:solidFill>
                  <a:srgbClr val="D8DEE8"/>
                </a:solidFill>
                <a:latin typeface="Arial"/>
                <a:cs typeface="Arial"/>
              </a:rPr>
              <a:t>to </a:t>
            </a:r>
            <a:r>
              <a:rPr dirty="0" sz="1300" spc="105">
                <a:solidFill>
                  <a:srgbClr val="D8DEE8"/>
                </a:solidFill>
                <a:latin typeface="Arial"/>
                <a:cs typeface="Arial"/>
              </a:rPr>
              <a:t>multiple</a:t>
            </a:r>
            <a:r>
              <a:rPr dirty="0" sz="1300" spc="8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D8DEE8"/>
                </a:solidFill>
                <a:latin typeface="Arial"/>
                <a:cs typeface="Arial"/>
              </a:rPr>
              <a:t>games.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300" spc="55" b="1">
                <a:solidFill>
                  <a:srgbClr val="D8DEE8"/>
                </a:solidFill>
                <a:latin typeface="Gill Sans MT"/>
                <a:cs typeface="Gill Sans MT"/>
              </a:rPr>
              <a:t>Example</a:t>
            </a:r>
            <a:r>
              <a:rPr dirty="0" sz="1300" spc="55">
                <a:solidFill>
                  <a:srgbClr val="D8DEE8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00861" y="2767012"/>
            <a:ext cx="66675" cy="66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362949" y="2705099"/>
            <a:ext cx="771525" cy="20002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9525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75"/>
              </a:spcBef>
            </a:pP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AppID =</a:t>
            </a:r>
            <a:r>
              <a:rPr dirty="0" sz="1050" spc="-9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62589" y="2640012"/>
            <a:ext cx="4119879" cy="48260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2139315" algn="l"/>
              </a:tabLst>
            </a:pPr>
            <a:r>
              <a:rPr dirty="0" sz="1300" spc="10" b="1">
                <a:solidFill>
                  <a:srgbClr val="D8DEE8"/>
                </a:solidFill>
                <a:latin typeface="Gill Sans MT"/>
                <a:cs typeface="Gill Sans MT"/>
              </a:rPr>
              <a:t>Game</a:t>
            </a:r>
            <a:r>
              <a:rPr dirty="0" sz="1300" spc="80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1300" spc="-70" b="1">
                <a:solidFill>
                  <a:srgbClr val="D8DEE8"/>
                </a:solidFill>
                <a:latin typeface="Gill Sans MT"/>
                <a:cs typeface="Gill Sans MT"/>
              </a:rPr>
              <a:t>"A"</a:t>
            </a:r>
            <a:r>
              <a:rPr dirty="0" sz="1300" spc="90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1300" spc="125">
                <a:solidFill>
                  <a:srgbClr val="D8DEE8"/>
                </a:solidFill>
                <a:latin typeface="Arial"/>
                <a:cs typeface="Arial"/>
              </a:rPr>
              <a:t>with	</a:t>
            </a:r>
            <a:r>
              <a:rPr dirty="0" sz="1300" spc="25">
                <a:solidFill>
                  <a:srgbClr val="D8DEE8"/>
                </a:solidFill>
                <a:latin typeface="Arial"/>
                <a:cs typeface="Arial"/>
              </a:rPr>
              <a:t>is </a:t>
            </a:r>
            <a:r>
              <a:rPr dirty="0" sz="1300" spc="65">
                <a:solidFill>
                  <a:srgbClr val="D8DEE8"/>
                </a:solidFill>
                <a:latin typeface="Arial"/>
                <a:cs typeface="Arial"/>
              </a:rPr>
              <a:t>tagged </a:t>
            </a:r>
            <a:r>
              <a:rPr dirty="0" sz="1300" spc="-25">
                <a:solidFill>
                  <a:srgbClr val="D8DEE8"/>
                </a:solidFill>
                <a:latin typeface="Arial"/>
                <a:cs typeface="Arial"/>
              </a:rPr>
              <a:t>as </a:t>
            </a:r>
            <a:r>
              <a:rPr dirty="0" sz="1300" spc="55" b="1">
                <a:solidFill>
                  <a:srgbClr val="D8DEE8"/>
                </a:solidFill>
                <a:latin typeface="Gill Sans MT"/>
                <a:cs typeface="Gill Sans MT"/>
              </a:rPr>
              <a:t>"Indie"</a:t>
            </a:r>
            <a:r>
              <a:rPr dirty="0" sz="1300" spc="185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1300" spc="45">
                <a:solidFill>
                  <a:srgbClr val="D8DEE8"/>
                </a:solidFill>
                <a:latin typeface="Arial"/>
                <a:cs typeface="Arial"/>
              </a:rPr>
              <a:t>and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35" b="1">
                <a:solidFill>
                  <a:srgbClr val="D8DEE8"/>
                </a:solidFill>
                <a:latin typeface="Gill Sans MT"/>
                <a:cs typeface="Gill Sans MT"/>
              </a:rPr>
              <a:t>"Horror"</a:t>
            </a:r>
            <a:r>
              <a:rPr dirty="0" sz="1300" spc="35">
                <a:solidFill>
                  <a:srgbClr val="D8DEE8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00861" y="3262312"/>
            <a:ext cx="66675" cy="66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077199" y="3200399"/>
            <a:ext cx="857250" cy="2095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9525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75"/>
              </a:spcBef>
            </a:pP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tag_id =</a:t>
            </a:r>
            <a:r>
              <a:rPr dirty="0" sz="1050" spc="-8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62589" y="3163887"/>
            <a:ext cx="3429635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887220" algn="l"/>
              </a:tabLst>
            </a:pPr>
            <a:r>
              <a:rPr dirty="0" sz="1300" spc="55" b="1">
                <a:solidFill>
                  <a:srgbClr val="D8DEE8"/>
                </a:solidFill>
                <a:latin typeface="Gill Sans MT"/>
                <a:cs typeface="Gill Sans MT"/>
              </a:rPr>
              <a:t>"Indie"</a:t>
            </a:r>
            <a:r>
              <a:rPr dirty="0" sz="1300" spc="85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1300" spc="15">
                <a:solidFill>
                  <a:srgbClr val="D8DEE8"/>
                </a:solidFill>
                <a:latin typeface="Arial"/>
                <a:cs typeface="Arial"/>
              </a:rPr>
              <a:t>has	</a:t>
            </a:r>
            <a:r>
              <a:rPr dirty="0" sz="1300" spc="-85">
                <a:solidFill>
                  <a:srgbClr val="D8DEE8"/>
                </a:solidFill>
                <a:latin typeface="Arial"/>
                <a:cs typeface="Arial"/>
              </a:rPr>
              <a:t>, </a:t>
            </a:r>
            <a:r>
              <a:rPr dirty="0" sz="1300" spc="45">
                <a:solidFill>
                  <a:srgbClr val="D8DEE8"/>
                </a:solidFill>
                <a:latin typeface="Arial"/>
                <a:cs typeface="Arial"/>
              </a:rPr>
              <a:t>and </a:t>
            </a:r>
            <a:r>
              <a:rPr dirty="0" sz="1300" spc="35" b="1">
                <a:solidFill>
                  <a:srgbClr val="D8DEE8"/>
                </a:solidFill>
                <a:latin typeface="Gill Sans MT"/>
                <a:cs typeface="Gill Sans MT"/>
              </a:rPr>
              <a:t>"Horror"</a:t>
            </a:r>
            <a:r>
              <a:rPr dirty="0" sz="1300" spc="-50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1300" spc="15">
                <a:solidFill>
                  <a:srgbClr val="D8DEE8"/>
                </a:solidFill>
                <a:latin typeface="Arial"/>
                <a:cs typeface="Arial"/>
              </a:rPr>
              <a:t>has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53699" y="3200399"/>
            <a:ext cx="857250" cy="2095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952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75"/>
              </a:spcBef>
            </a:pP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tag_id =</a:t>
            </a:r>
            <a:r>
              <a:rPr dirty="0" sz="1050" spc="-8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15662" y="3163887"/>
            <a:ext cx="60960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85">
                <a:solidFill>
                  <a:srgbClr val="D8DEE8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00861" y="3538537"/>
            <a:ext cx="66675" cy="66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458074" y="3476624"/>
            <a:ext cx="771525" cy="2095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952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75"/>
              </a:spcBef>
            </a:pP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game_tags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62589" y="3440112"/>
            <a:ext cx="2733040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28090" algn="l"/>
              </a:tabLst>
            </a:pPr>
            <a:r>
              <a:rPr dirty="0" sz="1300" spc="40">
                <a:solidFill>
                  <a:srgbClr val="D8DEE8"/>
                </a:solidFill>
                <a:latin typeface="Arial"/>
                <a:cs typeface="Arial"/>
              </a:rPr>
              <a:t>The	</a:t>
            </a:r>
            <a:r>
              <a:rPr dirty="0" sz="1300" spc="90">
                <a:solidFill>
                  <a:srgbClr val="D8DEE8"/>
                </a:solidFill>
                <a:latin typeface="Arial"/>
                <a:cs typeface="Arial"/>
              </a:rPr>
              <a:t>table </a:t>
            </a:r>
            <a:r>
              <a:rPr dirty="0" sz="1300" spc="114">
                <a:solidFill>
                  <a:srgbClr val="D8DEE8"/>
                </a:solidFill>
                <a:latin typeface="Arial"/>
                <a:cs typeface="Arial"/>
              </a:rPr>
              <a:t>will</a:t>
            </a:r>
            <a:r>
              <a:rPr dirty="0" sz="1300" spc="1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300" spc="85">
                <a:solidFill>
                  <a:srgbClr val="D8DEE8"/>
                </a:solidFill>
                <a:latin typeface="Arial"/>
                <a:cs typeface="Arial"/>
              </a:rPr>
              <a:t>contain: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86624" y="38195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477124" y="3752849"/>
            <a:ext cx="1895475" cy="20002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95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(AppID = 1, tag_id =</a:t>
            </a:r>
            <a:r>
              <a:rPr dirty="0" sz="1050" spc="-9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1)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86624" y="40957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477124" y="4029074"/>
            <a:ext cx="1895475" cy="20002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95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5"/>
              </a:spcBef>
            </a:pP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(AppID = 1, tag_id =</a:t>
            </a:r>
            <a:r>
              <a:rPr dirty="0" sz="1050" spc="-9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2)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21389" y="3640137"/>
            <a:ext cx="1760220" cy="57785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300" spc="120">
                <a:solidFill>
                  <a:srgbClr val="D8DEE8"/>
                </a:solidFill>
                <a:latin typeface="Arial"/>
                <a:cs typeface="Arial"/>
              </a:rPr>
              <a:t>for </a:t>
            </a:r>
            <a:r>
              <a:rPr dirty="0" sz="1300" spc="90">
                <a:solidFill>
                  <a:srgbClr val="D8DEE8"/>
                </a:solidFill>
                <a:latin typeface="Arial"/>
                <a:cs typeface="Arial"/>
              </a:rPr>
              <a:t>the </a:t>
            </a:r>
            <a:r>
              <a:rPr dirty="0" sz="1300" spc="55" b="1">
                <a:solidFill>
                  <a:srgbClr val="D8DEE8"/>
                </a:solidFill>
                <a:latin typeface="Gill Sans MT"/>
                <a:cs typeface="Gill Sans MT"/>
              </a:rPr>
              <a:t>"Indie"</a:t>
            </a:r>
            <a:r>
              <a:rPr dirty="0" sz="1300" spc="-10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1300" spc="50">
                <a:solidFill>
                  <a:srgbClr val="D8DEE8"/>
                </a:solidFill>
                <a:latin typeface="Arial"/>
                <a:cs typeface="Arial"/>
              </a:rPr>
              <a:t>tag.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300" spc="120">
                <a:solidFill>
                  <a:srgbClr val="D8DEE8"/>
                </a:solidFill>
                <a:latin typeface="Arial"/>
                <a:cs typeface="Arial"/>
              </a:rPr>
              <a:t>for </a:t>
            </a:r>
            <a:r>
              <a:rPr dirty="0" sz="1300" spc="90">
                <a:solidFill>
                  <a:srgbClr val="D8DEE8"/>
                </a:solidFill>
                <a:latin typeface="Arial"/>
                <a:cs typeface="Arial"/>
              </a:rPr>
              <a:t>the </a:t>
            </a:r>
            <a:r>
              <a:rPr dirty="0" sz="1300" spc="35" b="1">
                <a:solidFill>
                  <a:srgbClr val="D8DEE8"/>
                </a:solidFill>
                <a:latin typeface="Gill Sans MT"/>
                <a:cs typeface="Gill Sans MT"/>
              </a:rPr>
              <a:t>"Horror"</a:t>
            </a:r>
            <a:r>
              <a:rPr dirty="0" sz="1300" spc="-15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1300" spc="50">
                <a:solidFill>
                  <a:srgbClr val="D8DEE8"/>
                </a:solidFill>
                <a:latin typeface="Arial"/>
                <a:cs typeface="Arial"/>
              </a:rPr>
              <a:t>tag.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24624" y="44195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6008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681589" y="4316412"/>
            <a:ext cx="2159635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55" b="1">
                <a:solidFill>
                  <a:srgbClr val="D8DEE8"/>
                </a:solidFill>
                <a:latin typeface="Gill Sans MT"/>
                <a:cs typeface="Gill Sans MT"/>
              </a:rPr>
              <a:t>Foreign </a:t>
            </a:r>
            <a:r>
              <a:rPr dirty="0" sz="1300" spc="60" b="1">
                <a:solidFill>
                  <a:srgbClr val="D8DEE8"/>
                </a:solidFill>
                <a:latin typeface="Gill Sans MT"/>
                <a:cs typeface="Gill Sans MT"/>
              </a:rPr>
              <a:t>Key</a:t>
            </a:r>
            <a:r>
              <a:rPr dirty="0" sz="1300" spc="30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1300" spc="70" b="1">
                <a:solidFill>
                  <a:srgbClr val="D8DEE8"/>
                </a:solidFill>
                <a:latin typeface="Gill Sans MT"/>
                <a:cs typeface="Gill Sans MT"/>
              </a:rPr>
              <a:t>Constraints</a:t>
            </a:r>
            <a:r>
              <a:rPr dirty="0" sz="1300" spc="70">
                <a:solidFill>
                  <a:srgbClr val="D8DEE8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62924" y="4571999"/>
            <a:ext cx="457200" cy="2095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1905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50"/>
              </a:spcBef>
            </a:pP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AppID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81589" y="4545012"/>
            <a:ext cx="2162175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01520" algn="l"/>
              </a:tabLst>
            </a:pPr>
            <a:r>
              <a:rPr dirty="0" sz="1300" spc="-15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1300" spc="95">
                <a:solidFill>
                  <a:srgbClr val="D8DEE8"/>
                </a:solidFill>
                <a:latin typeface="Arial"/>
                <a:cs typeface="Arial"/>
              </a:rPr>
              <a:t>n</a:t>
            </a:r>
            <a:r>
              <a:rPr dirty="0" sz="1300" spc="5">
                <a:solidFill>
                  <a:srgbClr val="D8DEE8"/>
                </a:solidFill>
                <a:latin typeface="Arial"/>
                <a:cs typeface="Arial"/>
              </a:rPr>
              <a:t>s</a:t>
            </a:r>
            <a:r>
              <a:rPr dirty="0" sz="1300" spc="95">
                <a:solidFill>
                  <a:srgbClr val="D8DEE8"/>
                </a:solidFill>
                <a:latin typeface="Arial"/>
                <a:cs typeface="Arial"/>
              </a:rPr>
              <a:t>u</a:t>
            </a:r>
            <a:r>
              <a:rPr dirty="0" sz="1300" spc="185">
                <a:solidFill>
                  <a:srgbClr val="D8DEE8"/>
                </a:solidFill>
                <a:latin typeface="Arial"/>
                <a:cs typeface="Arial"/>
              </a:rPr>
              <a:t>r</a:t>
            </a:r>
            <a:r>
              <a:rPr dirty="0" sz="1300" spc="-4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1300" spc="7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300" spc="215">
                <a:solidFill>
                  <a:srgbClr val="D8DEE8"/>
                </a:solidFill>
                <a:latin typeface="Arial"/>
                <a:cs typeface="Arial"/>
              </a:rPr>
              <a:t>t</a:t>
            </a:r>
            <a:r>
              <a:rPr dirty="0" sz="1300" spc="95">
                <a:solidFill>
                  <a:srgbClr val="D8DEE8"/>
                </a:solidFill>
                <a:latin typeface="Arial"/>
                <a:cs typeface="Arial"/>
              </a:rPr>
              <a:t>h</a:t>
            </a:r>
            <a:r>
              <a:rPr dirty="0" sz="1300" spc="30">
                <a:solidFill>
                  <a:srgbClr val="D8DEE8"/>
                </a:solidFill>
                <a:latin typeface="Arial"/>
                <a:cs typeface="Arial"/>
              </a:rPr>
              <a:t>a</a:t>
            </a:r>
            <a:r>
              <a:rPr dirty="0" sz="1300" spc="125">
                <a:solidFill>
                  <a:srgbClr val="D8DEE8"/>
                </a:solidFill>
                <a:latin typeface="Arial"/>
                <a:cs typeface="Arial"/>
              </a:rPr>
              <a:t>t</a:t>
            </a:r>
            <a:r>
              <a:rPr dirty="0" sz="1300" spc="7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300" spc="5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1300" spc="30">
                <a:solidFill>
                  <a:srgbClr val="D8DEE8"/>
                </a:solidFill>
                <a:latin typeface="Arial"/>
                <a:cs typeface="Arial"/>
              </a:rPr>
              <a:t>a</a:t>
            </a:r>
            <a:r>
              <a:rPr dirty="0" sz="1300" spc="50">
                <a:solidFill>
                  <a:srgbClr val="D8DEE8"/>
                </a:solidFill>
                <a:latin typeface="Arial"/>
                <a:cs typeface="Arial"/>
              </a:rPr>
              <a:t>c</a:t>
            </a:r>
            <a:r>
              <a:rPr dirty="0" sz="1300" spc="5">
                <a:solidFill>
                  <a:srgbClr val="D8DEE8"/>
                </a:solidFill>
                <a:latin typeface="Arial"/>
                <a:cs typeface="Arial"/>
              </a:rPr>
              <a:t>h</a:t>
            </a:r>
            <a:r>
              <a:rPr dirty="0" sz="1300">
                <a:solidFill>
                  <a:srgbClr val="D8DEE8"/>
                </a:solidFill>
                <a:latin typeface="Arial"/>
                <a:cs typeface="Arial"/>
              </a:rPr>
              <a:t>	</a:t>
            </a:r>
            <a:r>
              <a:rPr dirty="0" sz="1300" spc="135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1300" spc="5">
                <a:solidFill>
                  <a:srgbClr val="D8DEE8"/>
                </a:solidFill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05874" y="4571999"/>
            <a:ext cx="771525" cy="2095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19050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50"/>
              </a:spcBef>
            </a:pP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game_tags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731844" y="4545012"/>
            <a:ext cx="704215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65">
                <a:solidFill>
                  <a:srgbClr val="D8DEE8"/>
                </a:solidFill>
                <a:latin typeface="Arial"/>
                <a:cs typeface="Arial"/>
              </a:rPr>
              <a:t>exists</a:t>
            </a:r>
            <a:r>
              <a:rPr dirty="0" sz="1300" spc="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300" spc="70">
                <a:solidFill>
                  <a:srgbClr val="D8DEE8"/>
                </a:solidFill>
                <a:latin typeface="Arial"/>
                <a:cs typeface="Arial"/>
              </a:rPr>
              <a:t>in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496549" y="4571999"/>
            <a:ext cx="933450" cy="2095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19050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150"/>
              </a:spcBef>
            </a:pP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indie_games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440069" y="4545012"/>
            <a:ext cx="60960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85">
                <a:solidFill>
                  <a:srgbClr val="D8DEE8"/>
                </a:solidFill>
                <a:latin typeface="Arial"/>
                <a:cs typeface="Arial"/>
              </a:rPr>
              <a:t>,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96174" y="4800599"/>
            <a:ext cx="533400" cy="2095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952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75"/>
              </a:spcBef>
            </a:pP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tag_id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81589" y="4764087"/>
            <a:ext cx="2106295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14145" algn="l"/>
              </a:tabLst>
            </a:pPr>
            <a:r>
              <a:rPr dirty="0" sz="1300" spc="45">
                <a:solidFill>
                  <a:srgbClr val="D8DEE8"/>
                </a:solidFill>
                <a:latin typeface="Arial"/>
                <a:cs typeface="Arial"/>
              </a:rPr>
              <a:t>and</a:t>
            </a:r>
            <a:r>
              <a:rPr dirty="0" sz="1300" spc="7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300" spc="35">
                <a:solidFill>
                  <a:srgbClr val="D8DEE8"/>
                </a:solidFill>
                <a:latin typeface="Arial"/>
                <a:cs typeface="Arial"/>
              </a:rPr>
              <a:t>each	</a:t>
            </a:r>
            <a:r>
              <a:rPr dirty="0" sz="1300" spc="65">
                <a:solidFill>
                  <a:srgbClr val="D8DEE8"/>
                </a:solidFill>
                <a:latin typeface="Arial"/>
                <a:cs typeface="Arial"/>
              </a:rPr>
              <a:t>exists</a:t>
            </a:r>
            <a:r>
              <a:rPr dirty="0" sz="1300" spc="1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300" spc="70">
                <a:solidFill>
                  <a:srgbClr val="D8DEE8"/>
                </a:solidFill>
                <a:latin typeface="Arial"/>
                <a:cs typeface="Arial"/>
              </a:rPr>
              <a:t>in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48724" y="4800599"/>
            <a:ext cx="371475" cy="2095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952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75"/>
              </a:spcBef>
            </a:pP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tags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31461" y="4764087"/>
            <a:ext cx="60960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85">
                <a:solidFill>
                  <a:srgbClr val="D8DEE8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524624" y="52006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3"/>
                </a:lnTo>
                <a:lnTo>
                  <a:pt x="36008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0086974" y="5353049"/>
            <a:ext cx="771525" cy="20002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9525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75"/>
              </a:spcBef>
            </a:pPr>
            <a:r>
              <a:rPr dirty="0" sz="1050">
                <a:solidFill>
                  <a:srgbClr val="FFF7E1"/>
                </a:solidFill>
                <a:latin typeface="Courier New"/>
                <a:cs typeface="Courier New"/>
              </a:rPr>
              <a:t>game_tags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0"/>
              <a:t>6</a:t>
            </a:fld>
          </a:p>
        </p:txBody>
      </p:sp>
      <p:sp>
        <p:nvSpPr>
          <p:cNvPr id="42" name="object 42"/>
          <p:cNvSpPr txBox="1"/>
          <p:nvPr/>
        </p:nvSpPr>
        <p:spPr>
          <a:xfrm>
            <a:off x="10909224" y="5316537"/>
            <a:ext cx="602615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75">
                <a:solidFill>
                  <a:srgbClr val="D8DEE8"/>
                </a:solidFill>
                <a:latin typeface="Arial"/>
                <a:cs typeface="Arial"/>
              </a:rPr>
              <a:t>when</a:t>
            </a:r>
            <a:r>
              <a:rPr dirty="0" sz="1300" spc="1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300" spc="-60">
                <a:solidFill>
                  <a:srgbClr val="D8DEE8"/>
                </a:solidFill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81589" y="5078412"/>
            <a:ext cx="3339465" cy="69215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300" spc="60" b="1">
                <a:solidFill>
                  <a:srgbClr val="D8DEE8"/>
                </a:solidFill>
                <a:latin typeface="Gill Sans MT"/>
                <a:cs typeface="Gill Sans MT"/>
              </a:rPr>
              <a:t>Cascade</a:t>
            </a:r>
            <a:r>
              <a:rPr dirty="0" sz="1300" spc="70" b="1">
                <a:solidFill>
                  <a:srgbClr val="D8DEE8"/>
                </a:solidFill>
                <a:latin typeface="Gill Sans MT"/>
                <a:cs typeface="Gill Sans MT"/>
              </a:rPr>
              <a:t> Deletion</a:t>
            </a:r>
            <a:r>
              <a:rPr dirty="0" sz="1300" spc="70">
                <a:solidFill>
                  <a:srgbClr val="D8DEE8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ts val="1800"/>
              </a:lnSpc>
              <a:spcBef>
                <a:spcPts val="25"/>
              </a:spcBef>
            </a:pPr>
            <a:r>
              <a:rPr dirty="0" sz="1300" spc="105">
                <a:solidFill>
                  <a:srgbClr val="D8DEE8"/>
                </a:solidFill>
                <a:latin typeface="Arial"/>
                <a:cs typeface="Arial"/>
              </a:rPr>
              <a:t>Automatically </a:t>
            </a:r>
            <a:r>
              <a:rPr dirty="0" sz="1300" spc="65">
                <a:solidFill>
                  <a:srgbClr val="D8DEE8"/>
                </a:solidFill>
                <a:latin typeface="Arial"/>
                <a:cs typeface="Arial"/>
              </a:rPr>
              <a:t>removes </a:t>
            </a:r>
            <a:r>
              <a:rPr dirty="0" sz="1300" spc="85">
                <a:solidFill>
                  <a:srgbClr val="D8DEE8"/>
                </a:solidFill>
                <a:latin typeface="Arial"/>
                <a:cs typeface="Arial"/>
              </a:rPr>
              <a:t>linked </a:t>
            </a:r>
            <a:r>
              <a:rPr dirty="0" sz="1300" spc="95">
                <a:solidFill>
                  <a:srgbClr val="D8DEE8"/>
                </a:solidFill>
                <a:latin typeface="Arial"/>
                <a:cs typeface="Arial"/>
              </a:rPr>
              <a:t>entries </a:t>
            </a:r>
            <a:r>
              <a:rPr dirty="0" sz="1300" spc="70">
                <a:solidFill>
                  <a:srgbClr val="D8DEE8"/>
                </a:solidFill>
                <a:latin typeface="Arial"/>
                <a:cs typeface="Arial"/>
              </a:rPr>
              <a:t>in  </a:t>
            </a:r>
            <a:r>
              <a:rPr dirty="0" sz="1300" spc="25">
                <a:solidFill>
                  <a:srgbClr val="D8DEE8"/>
                </a:solidFill>
                <a:latin typeface="Arial"/>
                <a:cs typeface="Arial"/>
              </a:rPr>
              <a:t>game </a:t>
            </a:r>
            <a:r>
              <a:rPr dirty="0" sz="1300" spc="95">
                <a:solidFill>
                  <a:srgbClr val="D8DEE8"/>
                </a:solidFill>
                <a:latin typeface="Arial"/>
                <a:cs typeface="Arial"/>
              </a:rPr>
              <a:t>or </a:t>
            </a:r>
            <a:r>
              <a:rPr dirty="0" sz="1300" spc="65">
                <a:solidFill>
                  <a:srgbClr val="D8DEE8"/>
                </a:solidFill>
                <a:latin typeface="Arial"/>
                <a:cs typeface="Arial"/>
              </a:rPr>
              <a:t>tag </a:t>
            </a:r>
            <a:r>
              <a:rPr dirty="0" sz="1300" spc="25">
                <a:solidFill>
                  <a:srgbClr val="D8DEE8"/>
                </a:solidFill>
                <a:latin typeface="Arial"/>
                <a:cs typeface="Arial"/>
              </a:rPr>
              <a:t>is</a:t>
            </a:r>
            <a:r>
              <a:rPr dirty="0" sz="1300" spc="11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300" spc="75">
                <a:solidFill>
                  <a:srgbClr val="D8DEE8"/>
                </a:solidFill>
                <a:latin typeface="Arial"/>
                <a:cs typeface="Arial"/>
              </a:rPr>
              <a:t>deleted.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49" y="714374"/>
            <a:ext cx="1866900" cy="419100"/>
          </a:xfrm>
          <a:prstGeom prst="rect"/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</a:pPr>
            <a:r>
              <a:rPr dirty="0">
                <a:solidFill>
                  <a:srgbClr val="FFF7E1"/>
                </a:solidFill>
                <a:latin typeface="Courier New"/>
                <a:cs typeface="Courier New"/>
              </a:rPr>
              <a:t>indie_games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1019" y="673100"/>
            <a:ext cx="10985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65">
                <a:solidFill>
                  <a:srgbClr val="D8DEE8"/>
                </a:solidFill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6749" y="1114425"/>
            <a:ext cx="10858498" cy="1885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4849" y="3476624"/>
            <a:ext cx="75247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</a:pPr>
            <a:r>
              <a:rPr dirty="0" sz="2100" b="1">
                <a:solidFill>
                  <a:srgbClr val="FFF7E1"/>
                </a:solidFill>
                <a:latin typeface="Courier New"/>
                <a:cs typeface="Courier New"/>
              </a:rPr>
              <a:t>tags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0641" y="3435350"/>
            <a:ext cx="10985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65">
                <a:solidFill>
                  <a:srgbClr val="D8DEE8"/>
                </a:solidFill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6749" y="3876675"/>
            <a:ext cx="5210174" cy="2981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53174" y="3476624"/>
            <a:ext cx="1543050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300"/>
              </a:spcBef>
            </a:pPr>
            <a:r>
              <a:rPr dirty="0" sz="2100" b="1">
                <a:solidFill>
                  <a:srgbClr val="FFF7E1"/>
                </a:solidFill>
                <a:latin typeface="Courier New"/>
                <a:cs typeface="Courier New"/>
              </a:rPr>
              <a:t>game_tags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7429" y="3435350"/>
            <a:ext cx="10985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65">
                <a:solidFill>
                  <a:srgbClr val="D8DEE8"/>
                </a:solidFill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15074" y="3876675"/>
            <a:ext cx="5210174" cy="2981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0"/>
              <a:t>6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3307" y="382587"/>
            <a:ext cx="5133340" cy="3054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75"/>
              <a:t>Back </a:t>
            </a:r>
            <a:r>
              <a:rPr dirty="0" sz="1800" spc="35"/>
              <a:t>End </a:t>
            </a:r>
            <a:r>
              <a:rPr dirty="0" sz="1800" spc="90"/>
              <a:t>Application </a:t>
            </a:r>
            <a:r>
              <a:rPr dirty="0" sz="1800" spc="75"/>
              <a:t>Architecture</a:t>
            </a:r>
            <a:r>
              <a:rPr dirty="0" sz="1800" spc="-40"/>
              <a:t> </a:t>
            </a:r>
            <a:r>
              <a:rPr dirty="0" sz="1800" spc="45"/>
              <a:t>Diagram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254124" y="775969"/>
            <a:ext cx="1585595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60" b="1">
                <a:solidFill>
                  <a:srgbClr val="D8DEE8"/>
                </a:solidFill>
                <a:latin typeface="Gill Sans MT"/>
                <a:cs typeface="Gill Sans MT"/>
              </a:rPr>
              <a:t>Key</a:t>
            </a:r>
            <a:r>
              <a:rPr dirty="0" sz="1350" spc="45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1350" spc="55" b="1">
                <a:solidFill>
                  <a:srgbClr val="D8DEE8"/>
                </a:solidFill>
                <a:latin typeface="Gill Sans MT"/>
                <a:cs typeface="Gill Sans MT"/>
              </a:rPr>
              <a:t>Components: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596" y="1259840"/>
            <a:ext cx="2000885" cy="875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58165">
              <a:lnSpc>
                <a:spcPct val="100000"/>
              </a:lnSpc>
              <a:spcBef>
                <a:spcPts val="105"/>
              </a:spcBef>
            </a:pPr>
            <a:r>
              <a:rPr dirty="0" sz="1150" spc="80" b="1">
                <a:solidFill>
                  <a:srgbClr val="D8DEE8"/>
                </a:solidFill>
                <a:latin typeface="Gill Sans MT"/>
                <a:cs typeface="Gill Sans MT"/>
              </a:rPr>
              <a:t>Validation</a:t>
            </a:r>
            <a:r>
              <a:rPr dirty="0" sz="1150" spc="10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1150" spc="85" b="1">
                <a:solidFill>
                  <a:srgbClr val="D8DEE8"/>
                </a:solidFill>
                <a:latin typeface="Gill Sans MT"/>
                <a:cs typeface="Gill Sans MT"/>
              </a:rPr>
              <a:t>Module</a:t>
            </a:r>
            <a:endParaRPr sz="1150">
              <a:latin typeface="Gill Sans MT"/>
              <a:cs typeface="Gill Sans MT"/>
            </a:endParaRPr>
          </a:p>
          <a:p>
            <a:pPr algn="r" marL="12700" marR="5080" indent="349885">
              <a:lnSpc>
                <a:spcPct val="113100"/>
              </a:lnSpc>
              <a:spcBef>
                <a:spcPts val="1030"/>
              </a:spcBef>
            </a:pPr>
            <a:r>
              <a:rPr dirty="0" sz="1050" spc="70">
                <a:solidFill>
                  <a:srgbClr val="D8DEE8"/>
                </a:solidFill>
                <a:latin typeface="Arial"/>
                <a:cs typeface="Arial"/>
              </a:rPr>
              <a:t>Validates</a:t>
            </a:r>
            <a:r>
              <a:rPr dirty="0" sz="1050" spc="6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050" spc="40">
                <a:solidFill>
                  <a:srgbClr val="D8DEE8"/>
                </a:solidFill>
                <a:latin typeface="Arial"/>
                <a:cs typeface="Arial"/>
              </a:rPr>
              <a:t>and</a:t>
            </a:r>
            <a:r>
              <a:rPr dirty="0" sz="1050" spc="6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050" spc="60">
                <a:solidFill>
                  <a:srgbClr val="D8DEE8"/>
                </a:solidFill>
                <a:latin typeface="Arial"/>
                <a:cs typeface="Arial"/>
              </a:rPr>
              <a:t>compares </a:t>
            </a:r>
            <a:r>
              <a:rPr dirty="0" sz="1050" spc="-4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050" spc="95">
                <a:solidFill>
                  <a:srgbClr val="D8DEE8"/>
                </a:solidFill>
                <a:latin typeface="Arial"/>
                <a:cs typeface="Arial"/>
              </a:rPr>
              <a:t>imported </a:t>
            </a:r>
            <a:r>
              <a:rPr dirty="0" sz="1050" spc="65">
                <a:solidFill>
                  <a:srgbClr val="D8DEE8"/>
                </a:solidFill>
                <a:latin typeface="Arial"/>
                <a:cs typeface="Arial"/>
              </a:rPr>
              <a:t>data </a:t>
            </a:r>
            <a:r>
              <a:rPr dirty="0" sz="1050" spc="110">
                <a:solidFill>
                  <a:srgbClr val="D8DEE8"/>
                </a:solidFill>
                <a:latin typeface="Arial"/>
                <a:cs typeface="Arial"/>
              </a:rPr>
              <a:t>with</a:t>
            </a:r>
            <a:r>
              <a:rPr dirty="0" sz="1050" spc="114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050" spc="55">
                <a:solidFill>
                  <a:srgbClr val="D8DEE8"/>
                </a:solidFill>
                <a:latin typeface="Arial"/>
                <a:cs typeface="Arial"/>
              </a:rPr>
              <a:t>database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65"/>
              </a:spcBef>
            </a:pPr>
            <a:r>
              <a:rPr dirty="0" sz="1050" spc="55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1050" spc="85">
                <a:solidFill>
                  <a:srgbClr val="D8DEE8"/>
                </a:solidFill>
                <a:latin typeface="Arial"/>
                <a:cs typeface="Arial"/>
              </a:rPr>
              <a:t>n</a:t>
            </a:r>
            <a:r>
              <a:rPr dirty="0" sz="1050" spc="185">
                <a:solidFill>
                  <a:srgbClr val="D8DEE8"/>
                </a:solidFill>
                <a:latin typeface="Arial"/>
                <a:cs typeface="Arial"/>
              </a:rPr>
              <a:t>t</a:t>
            </a:r>
            <a:r>
              <a:rPr dirty="0" sz="1050" spc="160">
                <a:solidFill>
                  <a:srgbClr val="D8DEE8"/>
                </a:solidFill>
                <a:latin typeface="Arial"/>
                <a:cs typeface="Arial"/>
              </a:rPr>
              <a:t>r</a:t>
            </a:r>
            <a:r>
              <a:rPr dirty="0" sz="1050" spc="125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1050" spc="55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1050" spc="20">
                <a:solidFill>
                  <a:srgbClr val="D8DEE8"/>
                </a:solidFill>
                <a:latin typeface="Arial"/>
                <a:cs typeface="Arial"/>
              </a:rPr>
              <a:t>s</a:t>
            </a:r>
            <a:r>
              <a:rPr dirty="0" sz="1050" spc="-70">
                <a:solidFill>
                  <a:srgbClr val="D8DEE8"/>
                </a:solidFill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460" y="2242820"/>
            <a:ext cx="2136140" cy="7397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65"/>
              </a:spcBef>
            </a:pPr>
            <a:r>
              <a:rPr dirty="0" sz="1050" spc="50">
                <a:solidFill>
                  <a:srgbClr val="D8DEE8"/>
                </a:solidFill>
                <a:latin typeface="Arial"/>
                <a:cs typeface="Arial"/>
              </a:rPr>
              <a:t>Ensures </a:t>
            </a:r>
            <a:r>
              <a:rPr dirty="0" sz="1050" spc="90">
                <a:solidFill>
                  <a:srgbClr val="D8DEE8"/>
                </a:solidFill>
                <a:latin typeface="Arial"/>
                <a:cs typeface="Arial"/>
              </a:rPr>
              <a:t>there </a:t>
            </a:r>
            <a:r>
              <a:rPr dirty="0" sz="1050" spc="55">
                <a:solidFill>
                  <a:srgbClr val="D8DEE8"/>
                </a:solidFill>
                <a:latin typeface="Arial"/>
                <a:cs typeface="Arial"/>
              </a:rPr>
              <a:t>are </a:t>
            </a:r>
            <a:r>
              <a:rPr dirty="0" sz="1050" spc="40">
                <a:solidFill>
                  <a:srgbClr val="D8DEE8"/>
                </a:solidFill>
                <a:latin typeface="Arial"/>
                <a:cs typeface="Arial"/>
              </a:rPr>
              <a:t>no</a:t>
            </a:r>
            <a:r>
              <a:rPr dirty="0" sz="1050" spc="114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050" spc="85">
                <a:solidFill>
                  <a:srgbClr val="D8DEE8"/>
                </a:solidFill>
                <a:latin typeface="Arial"/>
                <a:cs typeface="Arial"/>
              </a:rPr>
              <a:t>duplicate</a:t>
            </a:r>
            <a:endParaRPr sz="1050">
              <a:latin typeface="Arial"/>
              <a:cs typeface="Arial"/>
            </a:endParaRPr>
          </a:p>
          <a:p>
            <a:pPr algn="r" marL="24765" marR="5080" indent="1576705">
              <a:lnSpc>
                <a:spcPct val="113100"/>
              </a:lnSpc>
            </a:pPr>
            <a:r>
              <a:rPr dirty="0" sz="1050" spc="55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1050" spc="85">
                <a:solidFill>
                  <a:srgbClr val="D8DEE8"/>
                </a:solidFill>
                <a:latin typeface="Arial"/>
                <a:cs typeface="Arial"/>
              </a:rPr>
              <a:t>n</a:t>
            </a:r>
            <a:r>
              <a:rPr dirty="0" sz="1050" spc="185">
                <a:solidFill>
                  <a:srgbClr val="D8DEE8"/>
                </a:solidFill>
                <a:latin typeface="Arial"/>
                <a:cs typeface="Arial"/>
              </a:rPr>
              <a:t>t</a:t>
            </a:r>
            <a:r>
              <a:rPr dirty="0" sz="1050" spc="160">
                <a:solidFill>
                  <a:srgbClr val="D8DEE8"/>
                </a:solidFill>
                <a:latin typeface="Arial"/>
                <a:cs typeface="Arial"/>
              </a:rPr>
              <a:t>r</a:t>
            </a:r>
            <a:r>
              <a:rPr dirty="0" sz="1050" spc="125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1050" spc="55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1050" spc="20">
                <a:solidFill>
                  <a:srgbClr val="D8DEE8"/>
                </a:solidFill>
                <a:latin typeface="Arial"/>
                <a:cs typeface="Arial"/>
              </a:rPr>
              <a:t>s</a:t>
            </a:r>
            <a:r>
              <a:rPr dirty="0" sz="1050" spc="-70">
                <a:solidFill>
                  <a:srgbClr val="D8DEE8"/>
                </a:solidFill>
                <a:latin typeface="Arial"/>
                <a:cs typeface="Arial"/>
              </a:rPr>
              <a:t>.  </a:t>
            </a:r>
            <a:r>
              <a:rPr dirty="0" sz="1050" spc="60">
                <a:solidFill>
                  <a:srgbClr val="D8DEE8"/>
                </a:solidFill>
                <a:latin typeface="Arial"/>
                <a:cs typeface="Arial"/>
              </a:rPr>
              <a:t>Cross- </a:t>
            </a:r>
            <a:r>
              <a:rPr dirty="0" sz="1050" spc="75">
                <a:solidFill>
                  <a:srgbClr val="D8DEE8"/>
                </a:solidFill>
                <a:latin typeface="Arial"/>
                <a:cs typeface="Arial"/>
              </a:rPr>
              <a:t>references</a:t>
            </a:r>
            <a:r>
              <a:rPr dirty="0" sz="1050" spc="-15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050" spc="40">
                <a:solidFill>
                  <a:srgbClr val="D8DEE8"/>
                </a:solidFill>
                <a:latin typeface="Arial"/>
                <a:cs typeface="Arial"/>
              </a:rPr>
              <a:t>tags, </a:t>
            </a:r>
            <a:r>
              <a:rPr dirty="0" sz="1050" spc="50">
                <a:solidFill>
                  <a:srgbClr val="D8DEE8"/>
                </a:solidFill>
                <a:latin typeface="Arial"/>
                <a:cs typeface="Arial"/>
              </a:rPr>
              <a:t>genres,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050" spc="40">
                <a:solidFill>
                  <a:srgbClr val="D8DEE8"/>
                </a:solidFill>
                <a:latin typeface="Arial"/>
                <a:cs typeface="Arial"/>
              </a:rPr>
              <a:t>and</a:t>
            </a:r>
            <a:r>
              <a:rPr dirty="0" sz="1050" spc="6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050" spc="65">
                <a:solidFill>
                  <a:srgbClr val="D8DEE8"/>
                </a:solidFill>
                <a:latin typeface="Arial"/>
                <a:cs typeface="Arial"/>
              </a:rPr>
              <a:t>categories.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885" y="3241039"/>
            <a:ext cx="2075814" cy="6940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72795">
              <a:lnSpc>
                <a:spcPct val="100000"/>
              </a:lnSpc>
              <a:spcBef>
                <a:spcPts val="105"/>
              </a:spcBef>
            </a:pPr>
            <a:r>
              <a:rPr dirty="0" sz="1150" spc="70" b="1">
                <a:solidFill>
                  <a:srgbClr val="D8DEE8"/>
                </a:solidFill>
                <a:latin typeface="Gill Sans MT"/>
                <a:cs typeface="Gill Sans MT"/>
              </a:rPr>
              <a:t>Filtering</a:t>
            </a:r>
            <a:r>
              <a:rPr dirty="0" sz="1150" spc="15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1150" spc="85" b="1">
                <a:solidFill>
                  <a:srgbClr val="D8DEE8"/>
                </a:solidFill>
                <a:latin typeface="Gill Sans MT"/>
                <a:cs typeface="Gill Sans MT"/>
              </a:rPr>
              <a:t>Module</a:t>
            </a:r>
            <a:endParaRPr sz="1150">
              <a:latin typeface="Gill Sans MT"/>
              <a:cs typeface="Gill Sans MT"/>
            </a:endParaRPr>
          </a:p>
          <a:p>
            <a:pPr marL="247650" marR="5080" indent="-235585">
              <a:lnSpc>
                <a:spcPct val="113100"/>
              </a:lnSpc>
              <a:spcBef>
                <a:spcPts val="1030"/>
              </a:spcBef>
            </a:pPr>
            <a:r>
              <a:rPr dirty="0" sz="1050" spc="90">
                <a:solidFill>
                  <a:srgbClr val="D8DEE8"/>
                </a:solidFill>
                <a:latin typeface="Arial"/>
                <a:cs typeface="Arial"/>
              </a:rPr>
              <a:t>Filters </a:t>
            </a:r>
            <a:r>
              <a:rPr dirty="0" sz="1050" spc="65">
                <a:solidFill>
                  <a:srgbClr val="D8DEE8"/>
                </a:solidFill>
                <a:latin typeface="Arial"/>
                <a:cs typeface="Arial"/>
              </a:rPr>
              <a:t>data </a:t>
            </a:r>
            <a:r>
              <a:rPr dirty="0" sz="1050" spc="85">
                <a:solidFill>
                  <a:srgbClr val="D8DEE8"/>
                </a:solidFill>
                <a:latin typeface="Arial"/>
                <a:cs typeface="Arial"/>
              </a:rPr>
              <a:t>before </a:t>
            </a:r>
            <a:r>
              <a:rPr dirty="0" sz="1050" spc="60">
                <a:solidFill>
                  <a:srgbClr val="D8DEE8"/>
                </a:solidFill>
                <a:latin typeface="Arial"/>
                <a:cs typeface="Arial"/>
              </a:rPr>
              <a:t>pushing </a:t>
            </a:r>
            <a:r>
              <a:rPr dirty="0" sz="1050" spc="90">
                <a:solidFill>
                  <a:srgbClr val="D8DEE8"/>
                </a:solidFill>
                <a:latin typeface="Arial"/>
                <a:cs typeface="Arial"/>
              </a:rPr>
              <a:t>to  </a:t>
            </a:r>
            <a:r>
              <a:rPr dirty="0" sz="1050" spc="80">
                <a:solidFill>
                  <a:srgbClr val="D8DEE8"/>
                </a:solidFill>
                <a:latin typeface="Arial"/>
                <a:cs typeface="Arial"/>
              </a:rPr>
              <a:t>the </a:t>
            </a:r>
            <a:r>
              <a:rPr dirty="0" sz="1050" spc="55">
                <a:solidFill>
                  <a:srgbClr val="D8DEE8"/>
                </a:solidFill>
                <a:latin typeface="Arial"/>
                <a:cs typeface="Arial"/>
              </a:rPr>
              <a:t>database </a:t>
            </a:r>
            <a:r>
              <a:rPr dirty="0" sz="1050" spc="80">
                <a:solidFill>
                  <a:srgbClr val="D8DEE8"/>
                </a:solidFill>
                <a:latin typeface="Arial"/>
                <a:cs typeface="Arial"/>
              </a:rPr>
              <a:t>or</a:t>
            </a:r>
            <a:r>
              <a:rPr dirty="0" sz="1050" spc="13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050" spc="80">
                <a:solidFill>
                  <a:srgbClr val="D8DEE8"/>
                </a:solidFill>
                <a:latin typeface="Arial"/>
                <a:cs typeface="Arial"/>
              </a:rPr>
              <a:t>exporting.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6050" y="4033519"/>
            <a:ext cx="1893570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480695" marR="5080" indent="-468630">
              <a:lnSpc>
                <a:spcPct val="113100"/>
              </a:lnSpc>
              <a:spcBef>
                <a:spcPts val="100"/>
              </a:spcBef>
            </a:pPr>
            <a:r>
              <a:rPr dirty="0" sz="1050" spc="70">
                <a:solidFill>
                  <a:srgbClr val="D8DEE8"/>
                </a:solidFill>
                <a:latin typeface="Arial"/>
                <a:cs typeface="Arial"/>
              </a:rPr>
              <a:t>Supports </a:t>
            </a:r>
            <a:r>
              <a:rPr dirty="0" sz="1050" spc="105">
                <a:solidFill>
                  <a:srgbClr val="D8DEE8"/>
                </a:solidFill>
                <a:latin typeface="Arial"/>
                <a:cs typeface="Arial"/>
              </a:rPr>
              <a:t>filtering </a:t>
            </a:r>
            <a:r>
              <a:rPr dirty="0" sz="1050" spc="45">
                <a:solidFill>
                  <a:srgbClr val="D8DEE8"/>
                </a:solidFill>
                <a:latin typeface="Arial"/>
                <a:cs typeface="Arial"/>
              </a:rPr>
              <a:t>by</a:t>
            </a:r>
            <a:r>
              <a:rPr dirty="0" sz="1050" spc="9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050" spc="35">
                <a:solidFill>
                  <a:srgbClr val="D8DEE8"/>
                </a:solidFill>
                <a:latin typeface="Arial"/>
                <a:cs typeface="Arial"/>
              </a:rPr>
              <a:t>name, </a:t>
            </a:r>
            <a:r>
              <a:rPr dirty="0" sz="1050" spc="-7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050" spc="55">
                <a:solidFill>
                  <a:srgbClr val="D8DEE8"/>
                </a:solidFill>
                <a:latin typeface="Arial"/>
                <a:cs typeface="Arial"/>
              </a:rPr>
              <a:t>genre, </a:t>
            </a:r>
            <a:r>
              <a:rPr dirty="0" sz="1050" spc="50">
                <a:solidFill>
                  <a:srgbClr val="D8DEE8"/>
                </a:solidFill>
                <a:latin typeface="Arial"/>
                <a:cs typeface="Arial"/>
              </a:rPr>
              <a:t>tag, </a:t>
            </a:r>
            <a:r>
              <a:rPr dirty="0" sz="1050" spc="40">
                <a:solidFill>
                  <a:srgbClr val="D8DEE8"/>
                </a:solidFill>
                <a:latin typeface="Arial"/>
                <a:cs typeface="Arial"/>
              </a:rPr>
              <a:t>and</a:t>
            </a:r>
            <a:r>
              <a:rPr dirty="0" sz="1050" spc="11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050" spc="60">
                <a:solidFill>
                  <a:srgbClr val="D8DEE8"/>
                </a:solidFill>
                <a:latin typeface="Arial"/>
                <a:cs typeface="Arial"/>
              </a:rPr>
              <a:t>date.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65"/>
              </a:spcBef>
            </a:pPr>
            <a:r>
              <a:rPr dirty="0" sz="1050" spc="65">
                <a:solidFill>
                  <a:srgbClr val="D8DEE8"/>
                </a:solidFill>
                <a:latin typeface="Arial"/>
                <a:cs typeface="Arial"/>
              </a:rPr>
              <a:t>Prepares </a:t>
            </a:r>
            <a:r>
              <a:rPr dirty="0" sz="1050" spc="80">
                <a:solidFill>
                  <a:srgbClr val="D8DEE8"/>
                </a:solidFill>
                <a:latin typeface="Arial"/>
                <a:cs typeface="Arial"/>
              </a:rPr>
              <a:t>the </a:t>
            </a:r>
            <a:r>
              <a:rPr dirty="0" sz="1050" spc="85">
                <a:solidFill>
                  <a:srgbClr val="D8DEE8"/>
                </a:solidFill>
                <a:latin typeface="Arial"/>
                <a:cs typeface="Arial"/>
              </a:rPr>
              <a:t>final </a:t>
            </a:r>
            <a:r>
              <a:rPr dirty="0" sz="1050" spc="65">
                <a:solidFill>
                  <a:srgbClr val="D8DEE8"/>
                </a:solidFill>
                <a:latin typeface="Arial"/>
                <a:cs typeface="Arial"/>
              </a:rPr>
              <a:t>data</a:t>
            </a:r>
            <a:r>
              <a:rPr dirty="0" sz="1050" spc="8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050" spc="105">
                <a:solidFill>
                  <a:srgbClr val="D8DEE8"/>
                </a:solidFill>
                <a:latin typeface="Arial"/>
                <a:cs typeface="Arial"/>
              </a:rPr>
              <a:t>for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65"/>
              </a:spcBef>
            </a:pPr>
            <a:r>
              <a:rPr dirty="0" sz="1050" spc="85">
                <a:solidFill>
                  <a:srgbClr val="D8DEE8"/>
                </a:solidFill>
                <a:latin typeface="Arial"/>
                <a:cs typeface="Arial"/>
              </a:rPr>
              <a:t>u</a:t>
            </a:r>
            <a:r>
              <a:rPr dirty="0" sz="1050" spc="85">
                <a:solidFill>
                  <a:srgbClr val="D8DEE8"/>
                </a:solidFill>
                <a:latin typeface="Arial"/>
                <a:cs typeface="Arial"/>
              </a:rPr>
              <a:t>p</a:t>
            </a:r>
            <a:r>
              <a:rPr dirty="0" sz="1050" spc="125">
                <a:solidFill>
                  <a:srgbClr val="D8DEE8"/>
                </a:solidFill>
                <a:latin typeface="Arial"/>
                <a:cs typeface="Arial"/>
              </a:rPr>
              <a:t>l</a:t>
            </a:r>
            <a:r>
              <a:rPr dirty="0" sz="1050" spc="85">
                <a:solidFill>
                  <a:srgbClr val="D8DEE8"/>
                </a:solidFill>
                <a:latin typeface="Arial"/>
                <a:cs typeface="Arial"/>
              </a:rPr>
              <a:t>o</a:t>
            </a:r>
            <a:r>
              <a:rPr dirty="0" sz="1050" spc="35">
                <a:solidFill>
                  <a:srgbClr val="D8DEE8"/>
                </a:solidFill>
                <a:latin typeface="Arial"/>
                <a:cs typeface="Arial"/>
              </a:rPr>
              <a:t>a</a:t>
            </a:r>
            <a:r>
              <a:rPr dirty="0" sz="1050" spc="90">
                <a:solidFill>
                  <a:srgbClr val="D8DEE8"/>
                </a:solidFill>
                <a:latin typeface="Arial"/>
                <a:cs typeface="Arial"/>
              </a:rPr>
              <a:t>d</a:t>
            </a:r>
            <a:r>
              <a:rPr dirty="0" sz="1050" spc="125">
                <a:solidFill>
                  <a:srgbClr val="D8DEE8"/>
                </a:solidFill>
                <a:latin typeface="Arial"/>
                <a:cs typeface="Arial"/>
              </a:rPr>
              <a:t>/</a:t>
            </a:r>
            <a:r>
              <a:rPr dirty="0" sz="1050" spc="25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1050" spc="90">
                <a:solidFill>
                  <a:srgbClr val="D8DEE8"/>
                </a:solidFill>
                <a:latin typeface="Arial"/>
                <a:cs typeface="Arial"/>
              </a:rPr>
              <a:t>x</a:t>
            </a:r>
            <a:r>
              <a:rPr dirty="0" sz="1050" spc="85">
                <a:solidFill>
                  <a:srgbClr val="D8DEE8"/>
                </a:solidFill>
                <a:latin typeface="Arial"/>
                <a:cs typeface="Arial"/>
              </a:rPr>
              <a:t>p</a:t>
            </a:r>
            <a:r>
              <a:rPr dirty="0" sz="1050" spc="85">
                <a:solidFill>
                  <a:srgbClr val="D8DEE8"/>
                </a:solidFill>
                <a:latin typeface="Arial"/>
                <a:cs typeface="Arial"/>
              </a:rPr>
              <a:t>o</a:t>
            </a:r>
            <a:r>
              <a:rPr dirty="0" sz="1050" spc="160">
                <a:solidFill>
                  <a:srgbClr val="D8DEE8"/>
                </a:solidFill>
                <a:latin typeface="Arial"/>
                <a:cs typeface="Arial"/>
              </a:rPr>
              <a:t>r</a:t>
            </a:r>
            <a:r>
              <a:rPr dirty="0" sz="1050" spc="185">
                <a:solidFill>
                  <a:srgbClr val="D8DEE8"/>
                </a:solidFill>
                <a:latin typeface="Arial"/>
                <a:cs typeface="Arial"/>
              </a:rPr>
              <a:t>t</a:t>
            </a:r>
            <a:r>
              <a:rPr dirty="0" sz="1050" spc="-70">
                <a:solidFill>
                  <a:srgbClr val="D8DEE8"/>
                </a:solidFill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2362" y="5041264"/>
            <a:ext cx="2117090" cy="684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60095">
              <a:lnSpc>
                <a:spcPct val="100000"/>
              </a:lnSpc>
              <a:spcBef>
                <a:spcPts val="105"/>
              </a:spcBef>
            </a:pPr>
            <a:r>
              <a:rPr dirty="0" sz="1150" spc="75" b="1">
                <a:solidFill>
                  <a:srgbClr val="D8DEE8"/>
                </a:solidFill>
                <a:latin typeface="Gill Sans MT"/>
                <a:cs typeface="Gill Sans MT"/>
              </a:rPr>
              <a:t>Database</a:t>
            </a:r>
            <a:r>
              <a:rPr dirty="0" sz="1150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1150" spc="85" b="1">
                <a:solidFill>
                  <a:srgbClr val="D8DEE8"/>
                </a:solidFill>
                <a:latin typeface="Gill Sans MT"/>
                <a:cs typeface="Gill Sans MT"/>
              </a:rPr>
              <a:t>Module</a:t>
            </a:r>
            <a:endParaRPr sz="1150">
              <a:latin typeface="Gill Sans MT"/>
              <a:cs typeface="Gill Sans MT"/>
            </a:endParaRPr>
          </a:p>
          <a:p>
            <a:pPr marL="265430" marR="5080" indent="-253365">
              <a:lnSpc>
                <a:spcPct val="113100"/>
              </a:lnSpc>
              <a:spcBef>
                <a:spcPts val="955"/>
              </a:spcBef>
            </a:pPr>
            <a:r>
              <a:rPr dirty="0" sz="1050" spc="50">
                <a:solidFill>
                  <a:srgbClr val="D8DEE8"/>
                </a:solidFill>
                <a:latin typeface="Arial"/>
                <a:cs typeface="Arial"/>
              </a:rPr>
              <a:t>Manages </a:t>
            </a:r>
            <a:r>
              <a:rPr dirty="0" sz="1050" spc="80">
                <a:solidFill>
                  <a:srgbClr val="D8DEE8"/>
                </a:solidFill>
                <a:latin typeface="Arial"/>
                <a:cs typeface="Arial"/>
              </a:rPr>
              <a:t>the </a:t>
            </a:r>
            <a:r>
              <a:rPr dirty="0" sz="1050" spc="90">
                <a:solidFill>
                  <a:srgbClr val="D8DEE8"/>
                </a:solidFill>
                <a:latin typeface="Arial"/>
                <a:cs typeface="Arial"/>
              </a:rPr>
              <a:t>interactions </a:t>
            </a:r>
            <a:r>
              <a:rPr dirty="0" sz="1050" spc="110">
                <a:solidFill>
                  <a:srgbClr val="D8DEE8"/>
                </a:solidFill>
                <a:latin typeface="Arial"/>
                <a:cs typeface="Arial"/>
              </a:rPr>
              <a:t>with  </a:t>
            </a:r>
            <a:r>
              <a:rPr dirty="0" sz="1050" spc="80">
                <a:solidFill>
                  <a:srgbClr val="D8DEE8"/>
                </a:solidFill>
                <a:latin typeface="Arial"/>
                <a:cs typeface="Arial"/>
              </a:rPr>
              <a:t>the </a:t>
            </a:r>
            <a:r>
              <a:rPr dirty="0" sz="1050" spc="70">
                <a:solidFill>
                  <a:srgbClr val="D8DEE8"/>
                </a:solidFill>
                <a:latin typeface="Arial"/>
                <a:cs typeface="Arial"/>
              </a:rPr>
              <a:t>Azure Cloud</a:t>
            </a:r>
            <a:r>
              <a:rPr dirty="0" sz="1050" spc="10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050" spc="55">
                <a:solidFill>
                  <a:srgbClr val="D8DEE8"/>
                </a:solidFill>
                <a:latin typeface="Arial"/>
                <a:cs typeface="Arial"/>
              </a:rPr>
              <a:t>Database.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7969" y="5833744"/>
            <a:ext cx="1781810" cy="568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0" marR="5080" indent="-356235">
              <a:lnSpc>
                <a:spcPct val="113100"/>
              </a:lnSpc>
              <a:spcBef>
                <a:spcPts val="100"/>
              </a:spcBef>
            </a:pPr>
            <a:r>
              <a:rPr dirty="0" sz="1050" spc="20">
                <a:solidFill>
                  <a:srgbClr val="D8DEE8"/>
                </a:solidFill>
                <a:latin typeface="Arial"/>
                <a:cs typeface="Arial"/>
              </a:rPr>
              <a:t>Sends </a:t>
            </a:r>
            <a:r>
              <a:rPr dirty="0" sz="1050" spc="105">
                <a:solidFill>
                  <a:srgbClr val="D8DEE8"/>
                </a:solidFill>
                <a:latin typeface="Arial"/>
                <a:cs typeface="Arial"/>
              </a:rPr>
              <a:t>filtered </a:t>
            </a:r>
            <a:r>
              <a:rPr dirty="0" sz="1050" spc="65">
                <a:solidFill>
                  <a:srgbClr val="D8DEE8"/>
                </a:solidFill>
                <a:latin typeface="Arial"/>
                <a:cs typeface="Arial"/>
              </a:rPr>
              <a:t>data </a:t>
            </a:r>
            <a:r>
              <a:rPr dirty="0" sz="1050" spc="90">
                <a:solidFill>
                  <a:srgbClr val="D8DEE8"/>
                </a:solidFill>
                <a:latin typeface="Arial"/>
                <a:cs typeface="Arial"/>
              </a:rPr>
              <a:t>to </a:t>
            </a:r>
            <a:r>
              <a:rPr dirty="0" sz="1050" spc="80">
                <a:solidFill>
                  <a:srgbClr val="D8DEE8"/>
                </a:solidFill>
                <a:latin typeface="Arial"/>
                <a:cs typeface="Arial"/>
              </a:rPr>
              <a:t>the  </a:t>
            </a:r>
            <a:r>
              <a:rPr dirty="0" sz="1050" spc="55">
                <a:solidFill>
                  <a:srgbClr val="D8DEE8"/>
                </a:solidFill>
                <a:latin typeface="Arial"/>
                <a:cs typeface="Arial"/>
              </a:rPr>
              <a:t>database </a:t>
            </a:r>
            <a:r>
              <a:rPr dirty="0" sz="1050" spc="60">
                <a:solidFill>
                  <a:srgbClr val="D8DEE8"/>
                </a:solidFill>
                <a:latin typeface="Arial"/>
                <a:cs typeface="Arial"/>
              </a:rPr>
              <a:t>in</a:t>
            </a:r>
            <a:r>
              <a:rPr dirty="0" sz="1050" spc="11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050" spc="55">
                <a:solidFill>
                  <a:srgbClr val="D8DEE8"/>
                </a:solidFill>
                <a:latin typeface="Arial"/>
                <a:cs typeface="Arial"/>
              </a:rPr>
              <a:t>batches,</a:t>
            </a:r>
            <a:endParaRPr sz="105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165"/>
              </a:spcBef>
            </a:pPr>
            <a:r>
              <a:rPr dirty="0" sz="1050" spc="90">
                <a:solidFill>
                  <a:srgbClr val="D8DEE8"/>
                </a:solidFill>
                <a:latin typeface="Arial"/>
                <a:cs typeface="Arial"/>
              </a:rPr>
              <a:t>optimizing</a:t>
            </a:r>
            <a:r>
              <a:rPr dirty="0" sz="1050" spc="6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050" spc="75">
                <a:solidFill>
                  <a:srgbClr val="D8DEE8"/>
                </a:solidFill>
                <a:latin typeface="Arial"/>
                <a:cs typeface="Arial"/>
              </a:rPr>
              <a:t>performance.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87181" y="739213"/>
            <a:ext cx="8484714" cy="5922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291432" y="743402"/>
            <a:ext cx="55118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solidFill>
                  <a:srgbClr val="F9FFFE"/>
                </a:solidFill>
                <a:latin typeface="Trebuchet MS"/>
                <a:cs typeface="Trebuchet MS"/>
              </a:rPr>
              <a:t>Main</a:t>
            </a:r>
            <a:r>
              <a:rPr dirty="0" sz="850" spc="-70" b="1">
                <a:solidFill>
                  <a:srgbClr val="F9FFFE"/>
                </a:solidFill>
                <a:latin typeface="Trebuchet MS"/>
                <a:cs typeface="Trebuchet MS"/>
              </a:rPr>
              <a:t> </a:t>
            </a:r>
            <a:r>
              <a:rPr dirty="0" sz="850" spc="-10" b="1">
                <a:solidFill>
                  <a:srgbClr val="F9FFFE"/>
                </a:solidFill>
                <a:latin typeface="Trebuchet MS"/>
                <a:cs typeface="Trebuchet MS"/>
              </a:rPr>
              <a:t>Form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0"/>
              <a:t>6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6703228" y="3174497"/>
            <a:ext cx="5619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dirty="0" sz="8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CSV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2057" y="2742302"/>
            <a:ext cx="53784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Parse</a:t>
            </a:r>
            <a:r>
              <a:rPr dirty="0" sz="8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19676" y="1445718"/>
            <a:ext cx="53784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Parse</a:t>
            </a:r>
            <a:r>
              <a:rPr dirty="0" sz="8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49761" y="3174497"/>
            <a:ext cx="464184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Pull</a:t>
            </a:r>
            <a:r>
              <a:rPr dirty="0" sz="8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3377" y="5081889"/>
            <a:ext cx="464184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Pull</a:t>
            </a:r>
            <a:r>
              <a:rPr dirty="0" sz="8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43079" y="2310108"/>
            <a:ext cx="109156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Validate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8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Compare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18739" y="3174497"/>
            <a:ext cx="109156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Validate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8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Compare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4928" y="3606691"/>
            <a:ext cx="54483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Filter</a:t>
            </a:r>
            <a:r>
              <a:rPr dirty="0" sz="8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60078" y="3606691"/>
            <a:ext cx="54483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Filter</a:t>
            </a:r>
            <a:r>
              <a:rPr dirty="0" sz="8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23896" y="3174497"/>
            <a:ext cx="54483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Filter</a:t>
            </a:r>
            <a:r>
              <a:rPr dirty="0" sz="8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19248" y="4309008"/>
            <a:ext cx="55372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Export</a:t>
            </a:r>
            <a:r>
              <a:rPr dirty="0" sz="8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CSV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04881" y="5584649"/>
            <a:ext cx="4603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Purge</a:t>
            </a:r>
            <a:r>
              <a:rPr dirty="0" sz="8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DB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406786" y="5081889"/>
            <a:ext cx="107759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5475" algn="l"/>
              </a:tabLst>
            </a:pP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Push Data	Pull</a:t>
            </a:r>
            <a:r>
              <a:rPr dirty="0" sz="8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07720" y="4309008"/>
            <a:ext cx="115951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latin typeface="Trebuchet MS"/>
                <a:cs typeface="Trebuchet MS"/>
              </a:rPr>
              <a:t>Data </a:t>
            </a:r>
            <a:r>
              <a:rPr dirty="0" sz="850" spc="-5" b="1">
                <a:latin typeface="Trebuchet MS"/>
                <a:cs typeface="Trebuchet MS"/>
              </a:rPr>
              <a:t>View </a:t>
            </a:r>
            <a:r>
              <a:rPr dirty="0" sz="850" b="1">
                <a:latin typeface="Trebuchet MS"/>
                <a:cs typeface="Trebuchet MS"/>
              </a:rPr>
              <a:t>Import</a:t>
            </a:r>
            <a:r>
              <a:rPr dirty="0" sz="850" spc="-75" b="1">
                <a:latin typeface="Trebuchet MS"/>
                <a:cs typeface="Trebuchet MS"/>
              </a:rPr>
              <a:t> </a:t>
            </a:r>
            <a:r>
              <a:rPr dirty="0" sz="850" b="1">
                <a:latin typeface="Trebuchet MS"/>
                <a:cs typeface="Trebuchet MS"/>
              </a:rPr>
              <a:t>Data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06990" y="6115138"/>
            <a:ext cx="956944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latin typeface="Trebuchet MS"/>
                <a:cs typeface="Trebuchet MS"/>
              </a:rPr>
              <a:t>Data </a:t>
            </a:r>
            <a:r>
              <a:rPr dirty="0" sz="850" spc="-5" b="1">
                <a:latin typeface="Trebuchet MS"/>
                <a:cs typeface="Trebuchet MS"/>
              </a:rPr>
              <a:t>View </a:t>
            </a:r>
            <a:r>
              <a:rPr dirty="0" sz="850" b="1">
                <a:latin typeface="Trebuchet MS"/>
                <a:cs typeface="Trebuchet MS"/>
              </a:rPr>
              <a:t>DB</a:t>
            </a:r>
            <a:r>
              <a:rPr dirty="0" sz="850" spc="-80" b="1">
                <a:latin typeface="Trebuchet MS"/>
                <a:cs typeface="Trebuchet MS"/>
              </a:rPr>
              <a:t> </a:t>
            </a:r>
            <a:r>
              <a:rPr dirty="0" sz="850" b="1">
                <a:latin typeface="Trebuchet MS"/>
                <a:cs typeface="Trebuchet MS"/>
              </a:rPr>
              <a:t>Data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06928" y="1013523"/>
            <a:ext cx="97853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latin typeface="Trebuchet MS"/>
                <a:cs typeface="Trebuchet MS"/>
              </a:rPr>
              <a:t>CSV Import</a:t>
            </a:r>
            <a:r>
              <a:rPr dirty="0" sz="850" spc="-80" b="1">
                <a:latin typeface="Trebuchet MS"/>
                <a:cs typeface="Trebuchet MS"/>
              </a:rPr>
              <a:t> </a:t>
            </a:r>
            <a:r>
              <a:rPr dirty="0" sz="850" b="1">
                <a:latin typeface="Trebuchet MS"/>
                <a:cs typeface="Trebuchet MS"/>
              </a:rPr>
              <a:t>Module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27479" y="1877913"/>
            <a:ext cx="92265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 b="1">
                <a:solidFill>
                  <a:srgbClr val="FFFFFF"/>
                </a:solidFill>
                <a:latin typeface="Trebuchet MS"/>
                <a:cs typeface="Trebuchet MS"/>
              </a:rPr>
              <a:t>Validation</a:t>
            </a:r>
            <a:r>
              <a:rPr dirty="0" sz="85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b="1">
                <a:solidFill>
                  <a:srgbClr val="FFFFFF"/>
                </a:solidFill>
                <a:latin typeface="Trebuchet MS"/>
                <a:cs typeface="Trebuchet MS"/>
              </a:rPr>
              <a:t>Module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63816" y="2742302"/>
            <a:ext cx="84963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latin typeface="Trebuchet MS"/>
                <a:cs typeface="Trebuchet MS"/>
              </a:rPr>
              <a:t>Filtering</a:t>
            </a:r>
            <a:r>
              <a:rPr dirty="0" sz="850" spc="-70" b="1">
                <a:latin typeface="Trebuchet MS"/>
                <a:cs typeface="Trebuchet MS"/>
              </a:rPr>
              <a:t> </a:t>
            </a:r>
            <a:r>
              <a:rPr dirty="0" sz="850" b="1">
                <a:latin typeface="Trebuchet MS"/>
                <a:cs typeface="Trebuchet MS"/>
              </a:rPr>
              <a:t>Module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18475" y="3606691"/>
            <a:ext cx="75565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latin typeface="Trebuchet MS"/>
                <a:cs typeface="Trebuchet MS"/>
              </a:rPr>
              <a:t>Export</a:t>
            </a:r>
            <a:r>
              <a:rPr dirty="0" sz="850" spc="-70" b="1">
                <a:latin typeface="Trebuchet MS"/>
                <a:cs typeface="Trebuchet MS"/>
              </a:rPr>
              <a:t> </a:t>
            </a:r>
            <a:r>
              <a:rPr dirty="0" sz="850" b="1">
                <a:latin typeface="Trebuchet MS"/>
                <a:cs typeface="Trebuchet MS"/>
              </a:rPr>
              <a:t>Module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22569" y="4309008"/>
            <a:ext cx="877569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85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b="1">
                <a:solidFill>
                  <a:srgbClr val="FFFFFF"/>
                </a:solidFill>
                <a:latin typeface="Trebuchet MS"/>
                <a:cs typeface="Trebuchet MS"/>
              </a:rPr>
              <a:t>Module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677293" y="5081889"/>
            <a:ext cx="31559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solidFill>
                  <a:srgbClr val="FFFFFF"/>
                </a:solidFill>
                <a:latin typeface="Trebuchet MS"/>
                <a:cs typeface="Trebuchet MS"/>
              </a:rPr>
              <a:t>Purge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081862" y="6115138"/>
            <a:ext cx="113157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latin typeface="Trebuchet MS"/>
                <a:cs typeface="Trebuchet MS"/>
              </a:rPr>
              <a:t>Azure Cloud</a:t>
            </a:r>
            <a:r>
              <a:rPr dirty="0" sz="850" spc="-75" b="1">
                <a:latin typeface="Trebuchet MS"/>
                <a:cs typeface="Trebuchet MS"/>
              </a:rPr>
              <a:t> </a:t>
            </a:r>
            <a:r>
              <a:rPr dirty="0" sz="850" b="1">
                <a:latin typeface="Trebuchet MS"/>
                <a:cs typeface="Trebuchet MS"/>
              </a:rPr>
              <a:t>Database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10977" y="5081889"/>
            <a:ext cx="70040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latin typeface="Trebuchet MS"/>
                <a:cs typeface="Trebuchet MS"/>
              </a:rPr>
              <a:t>Local</a:t>
            </a:r>
            <a:r>
              <a:rPr dirty="0" sz="850" spc="-65" b="1">
                <a:latin typeface="Trebuchet MS"/>
                <a:cs typeface="Trebuchet MS"/>
              </a:rPr>
              <a:t> </a:t>
            </a:r>
            <a:r>
              <a:rPr dirty="0" sz="850" spc="-5" b="1">
                <a:latin typeface="Trebuchet MS"/>
                <a:cs typeface="Trebuchet MS"/>
              </a:rPr>
              <a:t>Storage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99" y="476250"/>
            <a:ext cx="5429249" cy="619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049" y="522700"/>
            <a:ext cx="1955164" cy="2635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80"/>
              <a:t>Validation</a:t>
            </a:r>
            <a:r>
              <a:rPr dirty="0" sz="1550" spc="15"/>
              <a:t> </a:t>
            </a:r>
            <a:r>
              <a:rPr dirty="0" sz="1550" spc="90"/>
              <a:t>Module:</a:t>
            </a:r>
            <a:endParaRPr sz="1550"/>
          </a:p>
        </p:txBody>
      </p:sp>
      <p:sp>
        <p:nvSpPr>
          <p:cNvPr id="4" name="object 4"/>
          <p:cNvSpPr/>
          <p:nvPr/>
        </p:nvSpPr>
        <p:spPr>
          <a:xfrm>
            <a:off x="866774" y="10763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6009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6774" y="16192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6009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6774" y="19145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6009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00624" y="1828799"/>
            <a:ext cx="495300" cy="2286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1750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250"/>
              </a:spcBef>
            </a:pPr>
            <a:r>
              <a:rPr dirty="0" sz="1100" spc="20">
                <a:solidFill>
                  <a:srgbClr val="FFF7E1"/>
                </a:solidFill>
                <a:latin typeface="Courier New"/>
                <a:cs typeface="Courier New"/>
              </a:rPr>
              <a:t>AppID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5050" y="947229"/>
            <a:ext cx="4935855" cy="1101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600"/>
              </a:lnSpc>
              <a:spcBef>
                <a:spcPts val="95"/>
              </a:spcBef>
            </a:pPr>
            <a:r>
              <a:rPr dirty="0" sz="1400" spc="40">
                <a:solidFill>
                  <a:srgbClr val="D8DEE8"/>
                </a:solidFill>
                <a:latin typeface="Arial"/>
                <a:cs typeface="Arial"/>
              </a:rPr>
              <a:t>Loops </a:t>
            </a:r>
            <a:r>
              <a:rPr dirty="0" sz="1400" spc="105">
                <a:solidFill>
                  <a:srgbClr val="D8DEE8"/>
                </a:solidFill>
                <a:latin typeface="Arial"/>
                <a:cs typeface="Arial"/>
              </a:rPr>
              <a:t>through </a:t>
            </a:r>
            <a:r>
              <a:rPr dirty="0" sz="1400" spc="110">
                <a:solidFill>
                  <a:srgbClr val="D8DEE8"/>
                </a:solidFill>
                <a:latin typeface="Arial"/>
                <a:cs typeface="Arial"/>
              </a:rPr>
              <a:t>imported </a:t>
            </a:r>
            <a:r>
              <a:rPr dirty="0" sz="1400" spc="60">
                <a:solidFill>
                  <a:srgbClr val="D8DEE8"/>
                </a:solidFill>
                <a:latin typeface="Arial"/>
                <a:cs typeface="Arial"/>
              </a:rPr>
              <a:t>data, </a:t>
            </a:r>
            <a:r>
              <a:rPr dirty="0" sz="1400" spc="80">
                <a:solidFill>
                  <a:srgbClr val="D8DEE8"/>
                </a:solidFill>
                <a:latin typeface="Arial"/>
                <a:cs typeface="Arial"/>
              </a:rPr>
              <a:t>validates </a:t>
            </a:r>
            <a:r>
              <a:rPr dirty="0" sz="1400" spc="35">
                <a:solidFill>
                  <a:srgbClr val="D8DEE8"/>
                </a:solidFill>
                <a:latin typeface="Arial"/>
                <a:cs typeface="Arial"/>
              </a:rPr>
              <a:t>each </a:t>
            </a:r>
            <a:r>
              <a:rPr dirty="0" sz="1400" spc="20">
                <a:solidFill>
                  <a:srgbClr val="D8DEE8"/>
                </a:solidFill>
                <a:latin typeface="Arial"/>
                <a:cs typeface="Arial"/>
              </a:rPr>
              <a:t>game, </a:t>
            </a:r>
            <a:r>
              <a:rPr dirty="0" sz="1400" spc="45">
                <a:solidFill>
                  <a:srgbClr val="D8DEE8"/>
                </a:solidFill>
                <a:latin typeface="Arial"/>
                <a:cs typeface="Arial"/>
              </a:rPr>
              <a:t>and  </a:t>
            </a:r>
            <a:r>
              <a:rPr dirty="0" sz="1400" spc="75">
                <a:solidFill>
                  <a:srgbClr val="D8DEE8"/>
                </a:solidFill>
                <a:latin typeface="Arial"/>
                <a:cs typeface="Arial"/>
              </a:rPr>
              <a:t>updates </a:t>
            </a:r>
            <a:r>
              <a:rPr dirty="0" sz="1400" spc="95">
                <a:solidFill>
                  <a:srgbClr val="D8DEE8"/>
                </a:solidFill>
                <a:latin typeface="Arial"/>
                <a:cs typeface="Arial"/>
              </a:rPr>
              <a:t>the view </a:t>
            </a:r>
            <a:r>
              <a:rPr dirty="0" sz="1400" spc="135">
                <a:solidFill>
                  <a:srgbClr val="D8DEE8"/>
                </a:solidFill>
                <a:latin typeface="Arial"/>
                <a:cs typeface="Arial"/>
              </a:rPr>
              <a:t>with </a:t>
            </a:r>
            <a:r>
              <a:rPr dirty="0" sz="1400" spc="85">
                <a:solidFill>
                  <a:srgbClr val="D8DEE8"/>
                </a:solidFill>
                <a:latin typeface="Arial"/>
                <a:cs typeface="Arial"/>
              </a:rPr>
              <a:t>valid</a:t>
            </a:r>
            <a:r>
              <a:rPr dirty="0" sz="1400" spc="-6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00" spc="85">
                <a:solidFill>
                  <a:srgbClr val="D8DEE8"/>
                </a:solidFill>
                <a:latin typeface="Arial"/>
                <a:cs typeface="Arial"/>
              </a:rPr>
              <a:t>entries.</a:t>
            </a:r>
            <a:endParaRPr sz="1400">
              <a:latin typeface="Arial"/>
              <a:cs typeface="Arial"/>
            </a:endParaRPr>
          </a:p>
          <a:p>
            <a:pPr marL="12700" marR="153670">
              <a:lnSpc>
                <a:spcPct val="138400"/>
              </a:lnSpc>
              <a:spcBef>
                <a:spcPts val="75"/>
              </a:spcBef>
              <a:tabLst>
                <a:tab pos="4479290" algn="l"/>
              </a:tabLst>
            </a:pPr>
            <a:r>
              <a:rPr dirty="0" sz="1400" spc="15">
                <a:solidFill>
                  <a:srgbClr val="D8DEE8"/>
                </a:solidFill>
                <a:latin typeface="Arial"/>
                <a:cs typeface="Arial"/>
              </a:rPr>
              <a:t>Logs </a:t>
            </a:r>
            <a:r>
              <a:rPr dirty="0" sz="1400" spc="70">
                <a:solidFill>
                  <a:srgbClr val="D8DEE8"/>
                </a:solidFill>
                <a:latin typeface="Arial"/>
                <a:cs typeface="Arial"/>
              </a:rPr>
              <a:t>progress </a:t>
            </a:r>
            <a:r>
              <a:rPr dirty="0" sz="1400" spc="45">
                <a:solidFill>
                  <a:srgbClr val="D8DEE8"/>
                </a:solidFill>
                <a:latin typeface="Arial"/>
                <a:cs typeface="Arial"/>
              </a:rPr>
              <a:t>and </a:t>
            </a:r>
            <a:r>
              <a:rPr dirty="0" sz="1400" spc="95">
                <a:solidFill>
                  <a:srgbClr val="D8DEE8"/>
                </a:solidFill>
                <a:latin typeface="Arial"/>
                <a:cs typeface="Arial"/>
              </a:rPr>
              <a:t>statistics </a:t>
            </a:r>
            <a:r>
              <a:rPr dirty="0" sz="1400" spc="70">
                <a:solidFill>
                  <a:srgbClr val="D8DEE8"/>
                </a:solidFill>
                <a:latin typeface="Arial"/>
                <a:cs typeface="Arial"/>
              </a:rPr>
              <a:t>(valid, </a:t>
            </a:r>
            <a:r>
              <a:rPr dirty="0" sz="1400" spc="80">
                <a:solidFill>
                  <a:srgbClr val="D8DEE8"/>
                </a:solidFill>
                <a:latin typeface="Arial"/>
                <a:cs typeface="Arial"/>
              </a:rPr>
              <a:t>invalid, duplicate).  </a:t>
            </a:r>
            <a:r>
              <a:rPr dirty="0" sz="1400" spc="40">
                <a:solidFill>
                  <a:srgbClr val="D8DEE8"/>
                </a:solidFill>
                <a:latin typeface="Arial"/>
                <a:cs typeface="Arial"/>
              </a:rPr>
              <a:t>Basic </a:t>
            </a:r>
            <a:r>
              <a:rPr dirty="0" sz="1400" spc="100">
                <a:solidFill>
                  <a:srgbClr val="D8DEE8"/>
                </a:solidFill>
                <a:latin typeface="Arial"/>
                <a:cs typeface="Arial"/>
              </a:rPr>
              <a:t>validation </a:t>
            </a:r>
            <a:r>
              <a:rPr dirty="0" sz="1400" spc="55">
                <a:solidFill>
                  <a:srgbClr val="D8DEE8"/>
                </a:solidFill>
                <a:latin typeface="Arial"/>
                <a:cs typeface="Arial"/>
              </a:rPr>
              <a:t>by </a:t>
            </a:r>
            <a:r>
              <a:rPr dirty="0" sz="1400" spc="70">
                <a:solidFill>
                  <a:srgbClr val="D8DEE8"/>
                </a:solidFill>
                <a:latin typeface="Arial"/>
                <a:cs typeface="Arial"/>
              </a:rPr>
              <a:t>checking</a:t>
            </a:r>
            <a:r>
              <a:rPr dirty="0" sz="1400" spc="15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00" spc="105">
                <a:solidFill>
                  <a:srgbClr val="D8DEE8"/>
                </a:solidFill>
                <a:latin typeface="Arial"/>
                <a:cs typeface="Arial"/>
              </a:rPr>
              <a:t>required</a:t>
            </a:r>
            <a:r>
              <a:rPr dirty="0" sz="1400" spc="85">
                <a:solidFill>
                  <a:srgbClr val="D8DEE8"/>
                </a:solidFill>
                <a:latin typeface="Arial"/>
                <a:cs typeface="Arial"/>
              </a:rPr>
              <a:t> fields	</a:t>
            </a:r>
            <a:r>
              <a:rPr dirty="0" sz="1400" spc="-90">
                <a:solidFill>
                  <a:srgbClr val="D8DEE8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6799" y="2076449"/>
            <a:ext cx="409575" cy="2190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2225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75"/>
              </a:spcBef>
            </a:pPr>
            <a:r>
              <a:rPr dirty="0" sz="1100" spc="20">
                <a:solidFill>
                  <a:srgbClr val="FFF7E1"/>
                </a:solidFill>
                <a:latin typeface="Courier New"/>
                <a:cs typeface="Courier New"/>
              </a:rPr>
              <a:t>Name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8035" y="2045652"/>
            <a:ext cx="4112895" cy="241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spc="45">
                <a:solidFill>
                  <a:srgbClr val="D8DEE8"/>
                </a:solidFill>
                <a:latin typeface="Arial"/>
                <a:cs typeface="Arial"/>
              </a:rPr>
              <a:t>and </a:t>
            </a:r>
            <a:r>
              <a:rPr dirty="0" sz="1400" spc="80">
                <a:solidFill>
                  <a:srgbClr val="D8DEE8"/>
                </a:solidFill>
                <a:latin typeface="Arial"/>
                <a:cs typeface="Arial"/>
              </a:rPr>
              <a:t>comparing </a:t>
            </a:r>
            <a:r>
              <a:rPr dirty="0" sz="1400" spc="50">
                <a:solidFill>
                  <a:srgbClr val="D8DEE8"/>
                </a:solidFill>
                <a:latin typeface="Arial"/>
                <a:cs typeface="Arial"/>
              </a:rPr>
              <a:t>key </a:t>
            </a:r>
            <a:r>
              <a:rPr dirty="0" sz="1400" spc="85">
                <a:solidFill>
                  <a:srgbClr val="D8DEE8"/>
                </a:solidFill>
                <a:latin typeface="Arial"/>
                <a:cs typeface="Arial"/>
              </a:rPr>
              <a:t>fields </a:t>
            </a:r>
            <a:r>
              <a:rPr dirty="0" sz="1400" spc="40">
                <a:solidFill>
                  <a:srgbClr val="D8DEE8"/>
                </a:solidFill>
                <a:latin typeface="Arial"/>
                <a:cs typeface="Arial"/>
              </a:rPr>
              <a:t>(tags, </a:t>
            </a:r>
            <a:r>
              <a:rPr dirty="0" sz="1400" spc="70">
                <a:solidFill>
                  <a:srgbClr val="D8DEE8"/>
                </a:solidFill>
                <a:latin typeface="Arial"/>
                <a:cs typeface="Arial"/>
              </a:rPr>
              <a:t>price,</a:t>
            </a:r>
            <a:r>
              <a:rPr dirty="0" sz="1400" spc="16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00" spc="75">
                <a:solidFill>
                  <a:srgbClr val="D8DEE8"/>
                </a:solidFill>
                <a:latin typeface="Arial"/>
                <a:cs typeface="Arial"/>
              </a:rPr>
              <a:t>reviews,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6774" y="26955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6009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35050" y="2214054"/>
            <a:ext cx="3973195" cy="61595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400" spc="55">
                <a:solidFill>
                  <a:srgbClr val="D8DEE8"/>
                </a:solidFill>
                <a:latin typeface="Arial"/>
                <a:cs typeface="Arial"/>
              </a:rPr>
              <a:t>etc.) </a:t>
            </a:r>
            <a:r>
              <a:rPr dirty="0" sz="1400" spc="135">
                <a:solidFill>
                  <a:srgbClr val="D8DEE8"/>
                </a:solidFill>
                <a:latin typeface="Arial"/>
                <a:cs typeface="Arial"/>
              </a:rPr>
              <a:t>with </a:t>
            </a:r>
            <a:r>
              <a:rPr dirty="0" sz="1400" spc="95">
                <a:solidFill>
                  <a:srgbClr val="D8DEE8"/>
                </a:solidFill>
                <a:latin typeface="Arial"/>
                <a:cs typeface="Arial"/>
              </a:rPr>
              <a:t>the</a:t>
            </a:r>
            <a:r>
              <a:rPr dirty="0" sz="1400" spc="1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00" spc="55">
                <a:solidFill>
                  <a:srgbClr val="D8DEE8"/>
                </a:solidFill>
                <a:latin typeface="Arial"/>
                <a:cs typeface="Arial"/>
              </a:rPr>
              <a:t>database.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400" spc="110">
                <a:solidFill>
                  <a:srgbClr val="D8DEE8"/>
                </a:solidFill>
                <a:latin typeface="Arial"/>
                <a:cs typeface="Arial"/>
              </a:rPr>
              <a:t>If </a:t>
            </a:r>
            <a:r>
              <a:rPr dirty="0" sz="1400" spc="70">
                <a:solidFill>
                  <a:srgbClr val="D8DEE8"/>
                </a:solidFill>
                <a:latin typeface="Arial"/>
                <a:cs typeface="Arial"/>
              </a:rPr>
              <a:t>all </a:t>
            </a:r>
            <a:r>
              <a:rPr dirty="0" sz="1400" spc="85">
                <a:solidFill>
                  <a:srgbClr val="D8DEE8"/>
                </a:solidFill>
                <a:latin typeface="Arial"/>
                <a:cs typeface="Arial"/>
              </a:rPr>
              <a:t>fields </a:t>
            </a:r>
            <a:r>
              <a:rPr dirty="0" sz="1400" spc="65">
                <a:solidFill>
                  <a:srgbClr val="D8DEE8"/>
                </a:solidFill>
                <a:latin typeface="Arial"/>
                <a:cs typeface="Arial"/>
              </a:rPr>
              <a:t>match, </a:t>
            </a:r>
            <a:r>
              <a:rPr dirty="0" sz="1400" spc="105">
                <a:solidFill>
                  <a:srgbClr val="D8DEE8"/>
                </a:solidFill>
                <a:latin typeface="Arial"/>
                <a:cs typeface="Arial"/>
              </a:rPr>
              <a:t>it's </a:t>
            </a:r>
            <a:r>
              <a:rPr dirty="0" sz="1400" spc="75">
                <a:solidFill>
                  <a:srgbClr val="D8DEE8"/>
                </a:solidFill>
                <a:latin typeface="Arial"/>
                <a:cs typeface="Arial"/>
              </a:rPr>
              <a:t>marked </a:t>
            </a:r>
            <a:r>
              <a:rPr dirty="0" sz="1400" spc="-30">
                <a:solidFill>
                  <a:srgbClr val="D8DEE8"/>
                </a:solidFill>
                <a:latin typeface="Arial"/>
                <a:cs typeface="Arial"/>
              </a:rPr>
              <a:t>as </a:t>
            </a:r>
            <a:r>
              <a:rPr dirty="0" sz="1400" spc="-60">
                <a:solidFill>
                  <a:srgbClr val="D8DEE8"/>
                </a:solidFill>
                <a:latin typeface="Arial"/>
                <a:cs typeface="Arial"/>
              </a:rPr>
              <a:t>a</a:t>
            </a:r>
            <a:r>
              <a:rPr dirty="0" sz="1400" spc="9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00" spc="85">
                <a:solidFill>
                  <a:srgbClr val="D8DEE8"/>
                </a:solidFill>
                <a:latin typeface="Arial"/>
                <a:cs typeface="Arial"/>
              </a:rPr>
              <a:t>duplicate.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6774" y="29908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6009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28799" y="2914649"/>
            <a:ext cx="485775" cy="2190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222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75"/>
              </a:spcBef>
            </a:pPr>
            <a:r>
              <a:rPr dirty="0" sz="1100" spc="20">
                <a:solidFill>
                  <a:srgbClr val="FFF7E1"/>
                </a:solidFill>
                <a:latin typeface="Courier New"/>
                <a:cs typeface="Courier New"/>
              </a:rPr>
              <a:t>Valid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5050" y="2883852"/>
            <a:ext cx="1355090" cy="241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303655" algn="l"/>
              </a:tabLst>
            </a:pPr>
            <a:r>
              <a:rPr dirty="0" sz="1400" spc="-10">
                <a:solidFill>
                  <a:srgbClr val="D8DEE8"/>
                </a:solidFill>
                <a:latin typeface="Arial"/>
                <a:cs typeface="Arial"/>
              </a:rPr>
              <a:t>R</a:t>
            </a:r>
            <a:r>
              <a:rPr dirty="0" sz="1400" spc="5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1400" spc="225">
                <a:solidFill>
                  <a:srgbClr val="D8DEE8"/>
                </a:solidFill>
                <a:latin typeface="Arial"/>
                <a:cs typeface="Arial"/>
              </a:rPr>
              <a:t>t</a:t>
            </a:r>
            <a:r>
              <a:rPr dirty="0" sz="1400" spc="95">
                <a:solidFill>
                  <a:srgbClr val="D8DEE8"/>
                </a:solidFill>
                <a:latin typeface="Arial"/>
                <a:cs typeface="Arial"/>
              </a:rPr>
              <a:t>u</a:t>
            </a:r>
            <a:r>
              <a:rPr dirty="0" sz="1400" spc="195">
                <a:solidFill>
                  <a:srgbClr val="D8DEE8"/>
                </a:solidFill>
                <a:latin typeface="Arial"/>
                <a:cs typeface="Arial"/>
              </a:rPr>
              <a:t>r</a:t>
            </a:r>
            <a:r>
              <a:rPr dirty="0" sz="1400" spc="95">
                <a:solidFill>
                  <a:srgbClr val="D8DEE8"/>
                </a:solidFill>
                <a:latin typeface="Arial"/>
                <a:cs typeface="Arial"/>
              </a:rPr>
              <a:t>n</a:t>
            </a:r>
            <a:r>
              <a:rPr dirty="0" sz="1400" spc="-85">
                <a:solidFill>
                  <a:srgbClr val="D8DEE8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D8DEE8"/>
                </a:solidFill>
                <a:latin typeface="Arial"/>
                <a:cs typeface="Arial"/>
              </a:rPr>
              <a:t>	</a:t>
            </a:r>
            <a:r>
              <a:rPr dirty="0" sz="1400" spc="-90">
                <a:solidFill>
                  <a:srgbClr val="D8DEE8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57449" y="2914649"/>
            <a:ext cx="666750" cy="2190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2225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75"/>
              </a:spcBef>
            </a:pPr>
            <a:r>
              <a:rPr dirty="0" sz="1100" spc="20">
                <a:solidFill>
                  <a:srgbClr val="FFF7E1"/>
                </a:solidFill>
                <a:latin typeface="Courier New"/>
                <a:cs typeface="Courier New"/>
              </a:rPr>
              <a:t>Invalid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75116" y="2883852"/>
            <a:ext cx="210185" cy="241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spc="95">
                <a:solidFill>
                  <a:srgbClr val="D8DEE8"/>
                </a:solidFill>
                <a:latin typeface="Arial"/>
                <a:cs typeface="Arial"/>
              </a:rPr>
              <a:t>o</a:t>
            </a:r>
            <a:r>
              <a:rPr dirty="0" sz="1400" spc="105">
                <a:solidFill>
                  <a:srgbClr val="D8DEE8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48049" y="2914649"/>
            <a:ext cx="838200" cy="2190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2225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175"/>
              </a:spcBef>
            </a:pPr>
            <a:r>
              <a:rPr dirty="0" sz="1100" spc="20">
                <a:solidFill>
                  <a:srgbClr val="FFF7E1"/>
                </a:solidFill>
                <a:latin typeface="Courier New"/>
                <a:cs typeface="Courier New"/>
              </a:rPr>
              <a:t>Duplicate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43417" y="2883852"/>
            <a:ext cx="617220" cy="241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spc="70">
                <a:solidFill>
                  <a:srgbClr val="D8DEE8"/>
                </a:solidFill>
                <a:latin typeface="Arial"/>
                <a:cs typeface="Arial"/>
              </a:rPr>
              <a:t>status.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6749" y="3314699"/>
            <a:ext cx="5324475" cy="3038475"/>
          </a:xfrm>
          <a:prstGeom prst="rect">
            <a:avLst/>
          </a:prstGeom>
          <a:solidFill>
            <a:srgbClr val="455964"/>
          </a:solidFill>
        </p:spPr>
        <p:txBody>
          <a:bodyPr wrap="square" lIns="0" tIns="55880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440"/>
              </a:spcBef>
            </a:pPr>
            <a:r>
              <a:rPr dirty="0" sz="850">
                <a:solidFill>
                  <a:srgbClr val="E28964"/>
                </a:solidFill>
                <a:latin typeface="Courier New"/>
                <a:cs typeface="Courier New"/>
              </a:rPr>
              <a:t>foreach </a:t>
            </a:r>
            <a:r>
              <a:rPr dirty="0" sz="850">
                <a:solidFill>
                  <a:srgbClr val="FFF7E1"/>
                </a:solidFill>
                <a:latin typeface="Courier New"/>
                <a:cs typeface="Courier New"/>
              </a:rPr>
              <a:t>(</a:t>
            </a:r>
            <a:r>
              <a:rPr dirty="0" sz="850">
                <a:solidFill>
                  <a:srgbClr val="E28964"/>
                </a:solidFill>
                <a:latin typeface="Courier New"/>
                <a:cs typeface="Courier New"/>
              </a:rPr>
              <a:t>var </a:t>
            </a:r>
            <a:r>
              <a:rPr dirty="0" sz="850">
                <a:solidFill>
                  <a:srgbClr val="FFF7E1"/>
                </a:solidFill>
                <a:latin typeface="Courier New"/>
                <a:cs typeface="Courier New"/>
              </a:rPr>
              <a:t>importedGame </a:t>
            </a:r>
            <a:r>
              <a:rPr dirty="0" sz="850">
                <a:solidFill>
                  <a:srgbClr val="E28964"/>
                </a:solidFill>
                <a:latin typeface="Courier New"/>
                <a:cs typeface="Courier New"/>
              </a:rPr>
              <a:t>in </a:t>
            </a:r>
            <a:r>
              <a:rPr dirty="0" sz="850">
                <a:solidFill>
                  <a:srgbClr val="FFF7E1"/>
                </a:solidFill>
                <a:latin typeface="Courier New"/>
                <a:cs typeface="Courier New"/>
              </a:rPr>
              <a:t>importGames.ToList())</a:t>
            </a:r>
            <a:endParaRPr sz="850">
              <a:latin typeface="Courier New"/>
              <a:cs typeface="Courier New"/>
            </a:endParaRPr>
          </a:p>
          <a:p>
            <a:pPr marL="314325">
              <a:lnSpc>
                <a:spcPct val="100000"/>
              </a:lnSpc>
              <a:spcBef>
                <a:spcPts val="75"/>
              </a:spcBef>
            </a:pPr>
            <a:r>
              <a:rPr dirty="0" sz="850">
                <a:solidFill>
                  <a:srgbClr val="FFF7E1"/>
                </a:solidFill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574675" marR="55244">
              <a:lnSpc>
                <a:spcPct val="113900"/>
              </a:lnSpc>
            </a:pPr>
            <a:r>
              <a:rPr dirty="0" sz="850">
                <a:solidFill>
                  <a:srgbClr val="E28964"/>
                </a:solidFill>
                <a:latin typeface="Courier New"/>
                <a:cs typeface="Courier New"/>
              </a:rPr>
              <a:t>var </a:t>
            </a:r>
            <a:r>
              <a:rPr dirty="0" sz="850">
                <a:solidFill>
                  <a:srgbClr val="FFF7E1"/>
                </a:solidFill>
                <a:latin typeface="Courier New"/>
                <a:cs typeface="Courier New"/>
              </a:rPr>
              <a:t>dbGame = dbGames.FirstOrDefault(g =&gt; g.AppID == importedGame.AppID);  </a:t>
            </a:r>
            <a:r>
              <a:rPr dirty="0" sz="850">
                <a:solidFill>
                  <a:srgbClr val="E28964"/>
                </a:solidFill>
                <a:latin typeface="Courier New"/>
                <a:cs typeface="Courier New"/>
              </a:rPr>
              <a:t>var </a:t>
            </a:r>
            <a:r>
              <a:rPr dirty="0" sz="850">
                <a:solidFill>
                  <a:srgbClr val="FFF7E1"/>
                </a:solidFill>
                <a:latin typeface="Courier New"/>
                <a:cs typeface="Courier New"/>
              </a:rPr>
              <a:t>result = ValidateGameData(importedGame, dbGame);</a:t>
            </a:r>
            <a:endParaRPr sz="850">
              <a:latin typeface="Courier New"/>
              <a:cs typeface="Courier New"/>
            </a:endParaRPr>
          </a:p>
          <a:p>
            <a:pPr marL="574675">
              <a:lnSpc>
                <a:spcPct val="100000"/>
              </a:lnSpc>
              <a:spcBef>
                <a:spcPts val="145"/>
              </a:spcBef>
            </a:pPr>
            <a:r>
              <a:rPr dirty="0" sz="850">
                <a:solidFill>
                  <a:srgbClr val="FFF7E1"/>
                </a:solidFill>
                <a:latin typeface="Courier New"/>
                <a:cs typeface="Courier New"/>
              </a:rPr>
              <a:t>rowCounter++;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Courier New"/>
              <a:cs typeface="Courier New"/>
            </a:endParaRPr>
          </a:p>
          <a:p>
            <a:pPr marL="574675">
              <a:lnSpc>
                <a:spcPct val="100000"/>
              </a:lnSpc>
            </a:pPr>
            <a:r>
              <a:rPr dirty="0" sz="850">
                <a:solidFill>
                  <a:srgbClr val="E28964"/>
                </a:solidFill>
                <a:latin typeface="Courier New"/>
                <a:cs typeface="Courier New"/>
              </a:rPr>
              <a:t>switch</a:t>
            </a:r>
            <a:r>
              <a:rPr dirty="0" sz="850" spc="-5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FFF7E1"/>
                </a:solidFill>
                <a:latin typeface="Courier New"/>
                <a:cs typeface="Courier New"/>
              </a:rPr>
              <a:t>(result)</a:t>
            </a:r>
            <a:endParaRPr sz="850">
              <a:latin typeface="Courier New"/>
              <a:cs typeface="Courier New"/>
            </a:endParaRPr>
          </a:p>
          <a:p>
            <a:pPr marL="574675">
              <a:lnSpc>
                <a:spcPct val="100000"/>
              </a:lnSpc>
              <a:spcBef>
                <a:spcPts val="140"/>
              </a:spcBef>
            </a:pPr>
            <a:r>
              <a:rPr dirty="0" sz="850">
                <a:solidFill>
                  <a:srgbClr val="FFF7E1"/>
                </a:solidFill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1095375" marR="2333625" indent="-260350">
              <a:lnSpc>
                <a:spcPts val="1160"/>
              </a:lnSpc>
            </a:pPr>
            <a:r>
              <a:rPr dirty="0" sz="850">
                <a:solidFill>
                  <a:srgbClr val="E28964"/>
                </a:solidFill>
                <a:latin typeface="Courier New"/>
                <a:cs typeface="Courier New"/>
              </a:rPr>
              <a:t>case </a:t>
            </a:r>
            <a:r>
              <a:rPr dirty="0" sz="850">
                <a:solidFill>
                  <a:srgbClr val="FFF7E1"/>
                </a:solidFill>
                <a:latin typeface="Courier New"/>
                <a:cs typeface="Courier New"/>
              </a:rPr>
              <a:t>ValidationResult.Valid:  </a:t>
            </a:r>
            <a:r>
              <a:rPr dirty="0" sz="850">
                <a:solidFill>
                  <a:srgbClr val="FFF7E1"/>
                </a:solidFill>
                <a:latin typeface="Courier New"/>
                <a:cs typeface="Courier New"/>
              </a:rPr>
              <a:t>validGames.Add(importedGame);  </a:t>
            </a:r>
            <a:r>
              <a:rPr dirty="0" sz="850">
                <a:solidFill>
                  <a:srgbClr val="FFF7E1"/>
                </a:solidFill>
                <a:latin typeface="Courier New"/>
                <a:cs typeface="Courier New"/>
              </a:rPr>
              <a:t>validCounter++;</a:t>
            </a:r>
            <a:endParaRPr sz="850">
              <a:latin typeface="Courier New"/>
              <a:cs typeface="Courier New"/>
            </a:endParaRPr>
          </a:p>
          <a:p>
            <a:pPr marL="1095375">
              <a:lnSpc>
                <a:spcPct val="100000"/>
              </a:lnSpc>
              <a:spcBef>
                <a:spcPts val="85"/>
              </a:spcBef>
            </a:pPr>
            <a:r>
              <a:rPr dirty="0" sz="850">
                <a:solidFill>
                  <a:srgbClr val="E28964"/>
                </a:solidFill>
                <a:latin typeface="Courier New"/>
                <a:cs typeface="Courier New"/>
              </a:rPr>
              <a:t>break</a:t>
            </a:r>
            <a:r>
              <a:rPr dirty="0" sz="850">
                <a:solidFill>
                  <a:srgbClr val="FFF7E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1095375" marR="2528570" indent="-260350">
              <a:lnSpc>
                <a:spcPct val="113900"/>
              </a:lnSpc>
            </a:pPr>
            <a:r>
              <a:rPr dirty="0" sz="850">
                <a:solidFill>
                  <a:srgbClr val="E28964"/>
                </a:solidFill>
                <a:latin typeface="Courier New"/>
                <a:cs typeface="Courier New"/>
              </a:rPr>
              <a:t>case</a:t>
            </a:r>
            <a:r>
              <a:rPr dirty="0" sz="850" spc="-3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FFF7E1"/>
                </a:solidFill>
                <a:latin typeface="Courier New"/>
                <a:cs typeface="Courier New"/>
              </a:rPr>
              <a:t>ValidationResult.Invalid:  invalidCounter++;</a:t>
            </a:r>
            <a:endParaRPr sz="850">
              <a:latin typeface="Courier New"/>
              <a:cs typeface="Courier New"/>
            </a:endParaRPr>
          </a:p>
          <a:p>
            <a:pPr marL="1095375">
              <a:lnSpc>
                <a:spcPct val="100000"/>
              </a:lnSpc>
              <a:spcBef>
                <a:spcPts val="140"/>
              </a:spcBef>
            </a:pPr>
            <a:r>
              <a:rPr dirty="0" sz="850">
                <a:solidFill>
                  <a:srgbClr val="E28964"/>
                </a:solidFill>
                <a:latin typeface="Courier New"/>
                <a:cs typeface="Courier New"/>
              </a:rPr>
              <a:t>break</a:t>
            </a:r>
            <a:r>
              <a:rPr dirty="0" sz="850">
                <a:solidFill>
                  <a:srgbClr val="FFF7E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1095375" marR="2398395" indent="-260350">
              <a:lnSpc>
                <a:spcPct val="107600"/>
              </a:lnSpc>
              <a:spcBef>
                <a:spcPts val="65"/>
              </a:spcBef>
            </a:pPr>
            <a:r>
              <a:rPr dirty="0" sz="850">
                <a:solidFill>
                  <a:srgbClr val="E28964"/>
                </a:solidFill>
                <a:latin typeface="Courier New"/>
                <a:cs typeface="Courier New"/>
              </a:rPr>
              <a:t>case</a:t>
            </a:r>
            <a:r>
              <a:rPr dirty="0" sz="850" spc="-25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FFF7E1"/>
                </a:solidFill>
                <a:latin typeface="Courier New"/>
                <a:cs typeface="Courier New"/>
              </a:rPr>
              <a:t>ValidationResult.Duplicate:  duplicateCounter++;</a:t>
            </a:r>
            <a:endParaRPr sz="850">
              <a:latin typeface="Courier New"/>
              <a:cs typeface="Courier New"/>
            </a:endParaRPr>
          </a:p>
          <a:p>
            <a:pPr marL="1095375">
              <a:lnSpc>
                <a:spcPct val="100000"/>
              </a:lnSpc>
              <a:spcBef>
                <a:spcPts val="145"/>
              </a:spcBef>
            </a:pPr>
            <a:r>
              <a:rPr dirty="0" sz="850">
                <a:solidFill>
                  <a:srgbClr val="E28964"/>
                </a:solidFill>
                <a:latin typeface="Courier New"/>
                <a:cs typeface="Courier New"/>
              </a:rPr>
              <a:t>break</a:t>
            </a:r>
            <a:r>
              <a:rPr dirty="0" sz="850">
                <a:solidFill>
                  <a:srgbClr val="FFF7E1"/>
                </a:solidFill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574675">
              <a:lnSpc>
                <a:spcPct val="100000"/>
              </a:lnSpc>
              <a:spcBef>
                <a:spcPts val="140"/>
              </a:spcBef>
            </a:pPr>
            <a:r>
              <a:rPr dirty="0" sz="850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140"/>
              </a:spcBef>
            </a:pPr>
            <a:r>
              <a:rPr dirty="0" sz="850">
                <a:solidFill>
                  <a:srgbClr val="FFF7E1"/>
                </a:solidFill>
                <a:latin typeface="Courier New"/>
                <a:cs typeface="Courier New"/>
              </a:rPr>
              <a:t>...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00774" y="1523999"/>
            <a:ext cx="5324475" cy="4848225"/>
          </a:xfrm>
          <a:custGeom>
            <a:avLst/>
            <a:gdLst/>
            <a:ahLst/>
            <a:cxnLst/>
            <a:rect l="l" t="t" r="r" b="b"/>
            <a:pathLst>
              <a:path w="5324475" h="4848225">
                <a:moveTo>
                  <a:pt x="5324474" y="4848224"/>
                </a:moveTo>
                <a:lnTo>
                  <a:pt x="0" y="4848224"/>
                </a:lnTo>
                <a:lnTo>
                  <a:pt x="0" y="0"/>
                </a:lnTo>
                <a:lnTo>
                  <a:pt x="5324474" y="0"/>
                </a:lnTo>
                <a:lnTo>
                  <a:pt x="5324474" y="4848224"/>
                </a:lnTo>
                <a:close/>
              </a:path>
            </a:pathLst>
          </a:custGeom>
          <a:solidFill>
            <a:srgbClr val="4559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pc="5">
                <a:solidFill>
                  <a:srgbClr val="E28964"/>
                </a:solidFill>
              </a:rPr>
              <a:t>public </a:t>
            </a:r>
            <a:r>
              <a:rPr dirty="0" spc="5">
                <a:solidFill>
                  <a:srgbClr val="FFF7E1"/>
                </a:solidFill>
              </a:rPr>
              <a:t>ValidationResult </a:t>
            </a:r>
            <a:r>
              <a:rPr dirty="0" spc="5">
                <a:solidFill>
                  <a:srgbClr val="89BDFF"/>
                </a:solidFill>
              </a:rPr>
              <a:t>ValidateGameData</a:t>
            </a:r>
            <a:r>
              <a:rPr dirty="0" spc="5">
                <a:solidFill>
                  <a:srgbClr val="FFF7E1"/>
                </a:solidFill>
              </a:rPr>
              <a:t>(</a:t>
            </a:r>
            <a:r>
              <a:rPr dirty="0" spc="5"/>
              <a:t>Game importedGame, Game</a:t>
            </a:r>
            <a:r>
              <a:rPr dirty="0" spc="45"/>
              <a:t> </a:t>
            </a:r>
            <a:r>
              <a:rPr dirty="0" spc="5"/>
              <a:t>dbGame</a:t>
            </a:r>
            <a:r>
              <a:rPr dirty="0" spc="5">
                <a:solidFill>
                  <a:srgbClr val="FFF7E1"/>
                </a:solidFill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solidFill>
                  <a:srgbClr val="FFF7E1"/>
                </a:solidFill>
              </a:rPr>
              <a:t>{</a:t>
            </a:r>
          </a:p>
          <a:p>
            <a:pPr marL="260985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solidFill>
                  <a:srgbClr val="E28964"/>
                </a:solidFill>
              </a:rPr>
              <a:t>if </a:t>
            </a:r>
            <a:r>
              <a:rPr dirty="0" spc="5">
                <a:solidFill>
                  <a:srgbClr val="FFF7E1"/>
                </a:solidFill>
              </a:rPr>
              <a:t>(importedGame.AppID &lt;= </a:t>
            </a:r>
            <a:r>
              <a:rPr dirty="0" spc="5">
                <a:solidFill>
                  <a:srgbClr val="3386CC"/>
                </a:solidFill>
              </a:rPr>
              <a:t>0 </a:t>
            </a:r>
            <a:r>
              <a:rPr dirty="0" spc="5">
                <a:solidFill>
                  <a:srgbClr val="FFF7E1"/>
                </a:solidFill>
              </a:rPr>
              <a:t>||</a:t>
            </a:r>
            <a:r>
              <a:rPr dirty="0" spc="55">
                <a:solidFill>
                  <a:srgbClr val="FFF7E1"/>
                </a:solidFill>
              </a:rPr>
              <a:t> </a:t>
            </a:r>
            <a:r>
              <a:rPr dirty="0" spc="5">
                <a:solidFill>
                  <a:srgbClr val="FFF7E1"/>
                </a:solidFill>
              </a:rPr>
              <a:t>string.IsNullOrEmpty(importedGame.Name))</a:t>
            </a:r>
          </a:p>
          <a:p>
            <a:pPr marL="260985">
              <a:lnSpc>
                <a:spcPct val="100000"/>
              </a:lnSpc>
              <a:spcBef>
                <a:spcPts val="140"/>
              </a:spcBef>
            </a:pPr>
            <a:r>
              <a:rPr dirty="0" spc="5">
                <a:solidFill>
                  <a:srgbClr val="FFF7E1"/>
                </a:solidFill>
              </a:rPr>
              <a:t>{ </a:t>
            </a:r>
            <a:r>
              <a:rPr dirty="0" spc="5">
                <a:solidFill>
                  <a:srgbClr val="E28964"/>
                </a:solidFill>
              </a:rPr>
              <a:t>return </a:t>
            </a:r>
            <a:r>
              <a:rPr dirty="0" spc="5">
                <a:solidFill>
                  <a:srgbClr val="FFF7E1"/>
                </a:solidFill>
              </a:rPr>
              <a:t>ValidationResult.Invalid; 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/>
          </a:p>
          <a:p>
            <a:pPr marL="260985">
              <a:lnSpc>
                <a:spcPct val="100000"/>
              </a:lnSpc>
            </a:pPr>
            <a:r>
              <a:rPr dirty="0" spc="5">
                <a:solidFill>
                  <a:srgbClr val="E28964"/>
                </a:solidFill>
              </a:rPr>
              <a:t>if </a:t>
            </a:r>
            <a:r>
              <a:rPr dirty="0" spc="5">
                <a:solidFill>
                  <a:srgbClr val="FFF7E1"/>
                </a:solidFill>
              </a:rPr>
              <a:t>(dbGame ==</a:t>
            </a:r>
            <a:r>
              <a:rPr dirty="0">
                <a:solidFill>
                  <a:srgbClr val="FFF7E1"/>
                </a:solidFill>
              </a:rPr>
              <a:t> </a:t>
            </a:r>
            <a:r>
              <a:rPr dirty="0" spc="5">
                <a:solidFill>
                  <a:srgbClr val="FFF7E1"/>
                </a:solidFill>
              </a:rPr>
              <a:t>null)</a:t>
            </a:r>
          </a:p>
          <a:p>
            <a:pPr marL="260985">
              <a:lnSpc>
                <a:spcPct val="100000"/>
              </a:lnSpc>
              <a:spcBef>
                <a:spcPts val="140"/>
              </a:spcBef>
            </a:pPr>
            <a:r>
              <a:rPr dirty="0" spc="5">
                <a:solidFill>
                  <a:srgbClr val="FFF7E1"/>
                </a:solidFill>
              </a:rPr>
              <a:t>{ </a:t>
            </a:r>
            <a:r>
              <a:rPr dirty="0" spc="5">
                <a:solidFill>
                  <a:srgbClr val="E28964"/>
                </a:solidFill>
              </a:rPr>
              <a:t>return </a:t>
            </a:r>
            <a:r>
              <a:rPr dirty="0" spc="5">
                <a:solidFill>
                  <a:srgbClr val="FFF7E1"/>
                </a:solidFill>
              </a:rPr>
              <a:t>ValidationResult.Valid; 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/>
          </a:p>
          <a:p>
            <a:pPr marL="260985" marR="749935">
              <a:lnSpc>
                <a:spcPct val="114300"/>
              </a:lnSpc>
            </a:pPr>
            <a:r>
              <a:rPr dirty="0" spc="5">
                <a:solidFill>
                  <a:srgbClr val="E28964"/>
                </a:solidFill>
              </a:rPr>
              <a:t>var </a:t>
            </a:r>
            <a:r>
              <a:rPr dirty="0" spc="5">
                <a:solidFill>
                  <a:srgbClr val="FFF7E1"/>
                </a:solidFill>
              </a:rPr>
              <a:t>sortedImportedTags = importedGame.Tags.OrderBy(t =&gt; t).ToList();  </a:t>
            </a:r>
            <a:r>
              <a:rPr dirty="0" spc="5">
                <a:solidFill>
                  <a:srgbClr val="E28964"/>
                </a:solidFill>
              </a:rPr>
              <a:t>var </a:t>
            </a:r>
            <a:r>
              <a:rPr dirty="0" spc="5">
                <a:solidFill>
                  <a:srgbClr val="FFF7E1"/>
                </a:solidFill>
              </a:rPr>
              <a:t>sortedDbTags = dbGame.Tags.OrderBy(t =&gt;</a:t>
            </a:r>
            <a:r>
              <a:rPr dirty="0" spc="30">
                <a:solidFill>
                  <a:srgbClr val="FFF7E1"/>
                </a:solidFill>
              </a:rPr>
              <a:t> </a:t>
            </a:r>
            <a:r>
              <a:rPr dirty="0" spc="5">
                <a:solidFill>
                  <a:srgbClr val="FFF7E1"/>
                </a:solidFill>
              </a:rPr>
              <a:t>t).ToList();</a:t>
            </a:r>
          </a:p>
          <a:p>
            <a:pPr marL="260985" marR="501650">
              <a:lnSpc>
                <a:spcPct val="114300"/>
              </a:lnSpc>
            </a:pPr>
            <a:r>
              <a:rPr dirty="0" spc="5">
                <a:solidFill>
                  <a:srgbClr val="E28964"/>
                </a:solidFill>
              </a:rPr>
              <a:t>var </a:t>
            </a:r>
            <a:r>
              <a:rPr dirty="0" spc="5">
                <a:solidFill>
                  <a:srgbClr val="FFF7E1"/>
                </a:solidFill>
              </a:rPr>
              <a:t>sortedImportedGenres = importedGame.Genres.OrderBy(g =&gt; g).ToList();  </a:t>
            </a:r>
            <a:r>
              <a:rPr dirty="0" spc="5">
                <a:solidFill>
                  <a:srgbClr val="E28964"/>
                </a:solidFill>
              </a:rPr>
              <a:t>var </a:t>
            </a:r>
            <a:r>
              <a:rPr dirty="0" spc="5">
                <a:solidFill>
                  <a:srgbClr val="FFF7E1"/>
                </a:solidFill>
              </a:rPr>
              <a:t>sortedDbGenres = dbGame.Genres.OrderBy(g =&gt;</a:t>
            </a:r>
            <a:r>
              <a:rPr dirty="0" spc="35">
                <a:solidFill>
                  <a:srgbClr val="FFF7E1"/>
                </a:solidFill>
              </a:rPr>
              <a:t> </a:t>
            </a:r>
            <a:r>
              <a:rPr dirty="0" spc="5">
                <a:solidFill>
                  <a:srgbClr val="FFF7E1"/>
                </a:solidFill>
              </a:rPr>
              <a:t>g).ToList();</a:t>
            </a:r>
          </a:p>
          <a:p>
            <a:pPr marL="260985" marR="5080">
              <a:lnSpc>
                <a:spcPct val="114300"/>
              </a:lnSpc>
            </a:pPr>
            <a:r>
              <a:rPr dirty="0" spc="5">
                <a:solidFill>
                  <a:srgbClr val="E28964"/>
                </a:solidFill>
              </a:rPr>
              <a:t>var </a:t>
            </a:r>
            <a:r>
              <a:rPr dirty="0" spc="5">
                <a:solidFill>
                  <a:srgbClr val="FFF7E1"/>
                </a:solidFill>
              </a:rPr>
              <a:t>sortedImportedCategories = importedGame.Categories.OrderBy(c =&gt; c).ToList();  </a:t>
            </a:r>
            <a:r>
              <a:rPr dirty="0" spc="5">
                <a:solidFill>
                  <a:srgbClr val="E28964"/>
                </a:solidFill>
              </a:rPr>
              <a:t>var </a:t>
            </a:r>
            <a:r>
              <a:rPr dirty="0" spc="5">
                <a:solidFill>
                  <a:srgbClr val="FFF7E1"/>
                </a:solidFill>
              </a:rPr>
              <a:t>sortedDbCategories = dbGame.Categories.OrderBy(c =&gt;</a:t>
            </a:r>
            <a:r>
              <a:rPr dirty="0" spc="40">
                <a:solidFill>
                  <a:srgbClr val="FFF7E1"/>
                </a:solidFill>
              </a:rPr>
              <a:t> </a:t>
            </a:r>
            <a:r>
              <a:rPr dirty="0" spc="5">
                <a:solidFill>
                  <a:srgbClr val="FFF7E1"/>
                </a:solidFill>
              </a:rPr>
              <a:t>c).ToList();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/>
          </a:p>
          <a:p>
            <a:pPr marL="260985">
              <a:lnSpc>
                <a:spcPct val="100000"/>
              </a:lnSpc>
            </a:pPr>
            <a:r>
              <a:rPr dirty="0" spc="5">
                <a:solidFill>
                  <a:srgbClr val="E28964"/>
                </a:solidFill>
              </a:rPr>
              <a:t>if</a:t>
            </a:r>
            <a:r>
              <a:rPr dirty="0">
                <a:solidFill>
                  <a:srgbClr val="E28964"/>
                </a:solidFill>
              </a:rPr>
              <a:t> </a:t>
            </a:r>
            <a:r>
              <a:rPr dirty="0" spc="5">
                <a:solidFill>
                  <a:srgbClr val="FFF7E1"/>
                </a:solidFill>
              </a:rPr>
              <a:t>(</a:t>
            </a:r>
          </a:p>
          <a:p>
            <a:pPr marL="509270" marR="935990">
              <a:lnSpc>
                <a:spcPct val="114300"/>
              </a:lnSpc>
            </a:pPr>
            <a:r>
              <a:rPr dirty="0" spc="5">
                <a:solidFill>
                  <a:srgbClr val="FFF7E1"/>
                </a:solidFill>
              </a:rPr>
              <a:t>sortedImportedTags.SequenceEqual(sortedDbTags) &amp;&amp;  sortedImportedGenres.SequenceEqual(sortedDbGenres) &amp;&amp;  sortedImportedCategories.SequenceEqual(sortedDbCategories) &amp;&amp;  importedGame.Price == dbGame.Price &amp;&amp;</a:t>
            </a:r>
          </a:p>
          <a:p>
            <a:pPr marL="509270" marR="1184275">
              <a:lnSpc>
                <a:spcPct val="114300"/>
              </a:lnSpc>
              <a:spcBef>
                <a:spcPts val="30"/>
              </a:spcBef>
            </a:pPr>
            <a:r>
              <a:rPr dirty="0" spc="5">
                <a:solidFill>
                  <a:srgbClr val="FFF7E1"/>
                </a:solidFill>
              </a:rPr>
              <a:t>importedGame.ReleaseDate == dbGame.ReleaseDate &amp;&amp;  importedGame.MetacriticScore == dbGame.MetacriticScore &amp;&amp;  importedGame.Recommendations == dbGame.Recommendations &amp;&amp;  importedGame.Positive == dbGame.Positive &amp;&amp;  importedGame.Negative == dbGame.Negative &amp;&amp;  importedGame.EstimatedOwners == dbGame.EstimatedOwners &amp;&amp;  importedGame.AveragePlaytime == dbGame.AveragePlaytime &amp;&amp;  importedGame.PeakCcu == dbGame.PeakCcu &amp;&amp;  importedGame.PctPosTotal == dbGame.PctPosTotal &amp;&amp;  importedGame.NumReviews ==</a:t>
            </a:r>
            <a:r>
              <a:rPr dirty="0" spc="10">
                <a:solidFill>
                  <a:srgbClr val="FFF7E1"/>
                </a:solidFill>
              </a:rPr>
              <a:t> </a:t>
            </a:r>
            <a:r>
              <a:rPr dirty="0" spc="5">
                <a:solidFill>
                  <a:srgbClr val="FFF7E1"/>
                </a:solidFill>
              </a:rPr>
              <a:t>dbGame.NumReviews)</a:t>
            </a:r>
          </a:p>
          <a:p>
            <a:pPr marL="260985">
              <a:lnSpc>
                <a:spcPct val="100000"/>
              </a:lnSpc>
              <a:spcBef>
                <a:spcPts val="140"/>
              </a:spcBef>
            </a:pPr>
            <a:r>
              <a:rPr dirty="0" spc="5">
                <a:solidFill>
                  <a:srgbClr val="FFF7E1"/>
                </a:solidFill>
              </a:rPr>
              <a:t>{ </a:t>
            </a:r>
            <a:r>
              <a:rPr dirty="0" spc="5">
                <a:solidFill>
                  <a:srgbClr val="E28964"/>
                </a:solidFill>
              </a:rPr>
              <a:t>return </a:t>
            </a:r>
            <a:r>
              <a:rPr dirty="0" spc="5">
                <a:solidFill>
                  <a:srgbClr val="FFF7E1"/>
                </a:solidFill>
              </a:rPr>
              <a:t>ValidationResult.Duplicate; 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/>
          </a:p>
          <a:p>
            <a:pPr marL="260985">
              <a:lnSpc>
                <a:spcPct val="100000"/>
              </a:lnSpc>
            </a:pPr>
            <a:r>
              <a:rPr dirty="0" spc="5">
                <a:solidFill>
                  <a:srgbClr val="E28964"/>
                </a:solidFill>
              </a:rPr>
              <a:t>return </a:t>
            </a:r>
            <a:r>
              <a:rPr dirty="0" spc="5">
                <a:solidFill>
                  <a:srgbClr val="FFF7E1"/>
                </a:solidFill>
              </a:rPr>
              <a:t>ValidationResult.Valid;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50"/>
              <a:t>6</a:t>
            </a:fld>
          </a:p>
        </p:txBody>
      </p:sp>
      <p:sp>
        <p:nvSpPr>
          <p:cNvPr id="23" name="object 23"/>
          <p:cNvSpPr txBox="1"/>
          <p:nvPr/>
        </p:nvSpPr>
        <p:spPr>
          <a:xfrm>
            <a:off x="6239802" y="6175189"/>
            <a:ext cx="87630" cy="149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800" spc="5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8100" y="476250"/>
            <a:ext cx="7677149" cy="619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049" y="991616"/>
            <a:ext cx="1507490" cy="2724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60"/>
              <a:t>Filter</a:t>
            </a:r>
            <a:r>
              <a:rPr dirty="0" sz="1600" spc="5"/>
              <a:t> </a:t>
            </a:r>
            <a:r>
              <a:rPr dirty="0" sz="1600" spc="95"/>
              <a:t>Module:</a:t>
            </a:r>
            <a:endParaRPr sz="1600"/>
          </a:p>
        </p:txBody>
      </p:sp>
      <p:sp>
        <p:nvSpPr>
          <p:cNvPr id="4" name="object 4"/>
          <p:cNvSpPr/>
          <p:nvPr/>
        </p:nvSpPr>
        <p:spPr>
          <a:xfrm>
            <a:off x="866774" y="15716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6009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6774" y="21335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6009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43012" y="2681287"/>
            <a:ext cx="66675" cy="66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35050" y="1434338"/>
            <a:ext cx="4872355" cy="1387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3189">
              <a:lnSpc>
                <a:spcPct val="112100"/>
              </a:lnSpc>
              <a:spcBef>
                <a:spcPts val="95"/>
              </a:spcBef>
            </a:pPr>
            <a:r>
              <a:rPr dirty="0" sz="1450" spc="80">
                <a:solidFill>
                  <a:srgbClr val="D8DEE8"/>
                </a:solidFill>
                <a:latin typeface="Arial"/>
                <a:cs typeface="Arial"/>
              </a:rPr>
              <a:t>Retrieves </a:t>
            </a:r>
            <a:r>
              <a:rPr dirty="0" sz="1450" spc="65">
                <a:solidFill>
                  <a:srgbClr val="D8DEE8"/>
                </a:solidFill>
                <a:latin typeface="Arial"/>
                <a:cs typeface="Arial"/>
              </a:rPr>
              <a:t>user </a:t>
            </a:r>
            <a:r>
              <a:rPr dirty="0" sz="1450" spc="95">
                <a:solidFill>
                  <a:srgbClr val="D8DEE8"/>
                </a:solidFill>
                <a:latin typeface="Arial"/>
                <a:cs typeface="Arial"/>
              </a:rPr>
              <a:t>inputs </a:t>
            </a:r>
            <a:r>
              <a:rPr dirty="0" sz="1450" spc="130">
                <a:solidFill>
                  <a:srgbClr val="D8DEE8"/>
                </a:solidFill>
                <a:latin typeface="Arial"/>
                <a:cs typeface="Arial"/>
              </a:rPr>
              <a:t>for </a:t>
            </a:r>
            <a:r>
              <a:rPr dirty="0" sz="1450" spc="35">
                <a:solidFill>
                  <a:srgbClr val="D8DEE8"/>
                </a:solidFill>
                <a:latin typeface="Arial"/>
                <a:cs typeface="Arial"/>
              </a:rPr>
              <a:t>name, </a:t>
            </a:r>
            <a:r>
              <a:rPr dirty="0" sz="1450" spc="85">
                <a:solidFill>
                  <a:srgbClr val="D8DEE8"/>
                </a:solidFill>
                <a:latin typeface="Arial"/>
                <a:cs typeface="Arial"/>
              </a:rPr>
              <a:t>genre/tag, </a:t>
            </a:r>
            <a:r>
              <a:rPr dirty="0" sz="1450" spc="45">
                <a:solidFill>
                  <a:srgbClr val="D8DEE8"/>
                </a:solidFill>
                <a:latin typeface="Arial"/>
                <a:cs typeface="Arial"/>
              </a:rPr>
              <a:t>and </a:t>
            </a:r>
            <a:r>
              <a:rPr dirty="0" sz="1450" spc="80">
                <a:solidFill>
                  <a:srgbClr val="D8DEE8"/>
                </a:solidFill>
                <a:latin typeface="Arial"/>
                <a:cs typeface="Arial"/>
              </a:rPr>
              <a:t>date  </a:t>
            </a:r>
            <a:r>
              <a:rPr dirty="0" sz="1450" spc="60">
                <a:solidFill>
                  <a:srgbClr val="D8DEE8"/>
                </a:solidFill>
                <a:latin typeface="Arial"/>
                <a:cs typeface="Arial"/>
              </a:rPr>
              <a:t>range </a:t>
            </a:r>
            <a:r>
              <a:rPr dirty="0" sz="1450" spc="105">
                <a:solidFill>
                  <a:srgbClr val="D8DEE8"/>
                </a:solidFill>
                <a:latin typeface="Arial"/>
                <a:cs typeface="Arial"/>
              </a:rPr>
              <a:t>filters.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12100"/>
              </a:lnSpc>
              <a:spcBef>
                <a:spcPts val="525"/>
              </a:spcBef>
            </a:pPr>
            <a:r>
              <a:rPr dirty="0" sz="1450" spc="95">
                <a:solidFill>
                  <a:srgbClr val="D8DEE8"/>
                </a:solidFill>
                <a:latin typeface="Arial"/>
                <a:cs typeface="Arial"/>
              </a:rPr>
              <a:t>Constructs </a:t>
            </a:r>
            <a:r>
              <a:rPr dirty="0" sz="1450" spc="-65">
                <a:solidFill>
                  <a:srgbClr val="D8DEE8"/>
                </a:solidFill>
                <a:latin typeface="Arial"/>
                <a:cs typeface="Arial"/>
              </a:rPr>
              <a:t>a </a:t>
            </a:r>
            <a:r>
              <a:rPr dirty="0" sz="1450" spc="75">
                <a:solidFill>
                  <a:srgbClr val="D8DEE8"/>
                </a:solidFill>
                <a:latin typeface="Arial"/>
                <a:cs typeface="Arial"/>
              </a:rPr>
              <a:t>dynamic </a:t>
            </a:r>
            <a:r>
              <a:rPr dirty="0" sz="1450" spc="145">
                <a:solidFill>
                  <a:srgbClr val="D8DEE8"/>
                </a:solidFill>
                <a:latin typeface="Arial"/>
                <a:cs typeface="Arial"/>
              </a:rPr>
              <a:t>filter </a:t>
            </a:r>
            <a:r>
              <a:rPr dirty="0" sz="1450" spc="105">
                <a:solidFill>
                  <a:srgbClr val="D8DEE8"/>
                </a:solidFill>
                <a:latin typeface="Arial"/>
                <a:cs typeface="Arial"/>
              </a:rPr>
              <a:t>list </a:t>
            </a:r>
            <a:r>
              <a:rPr dirty="0" sz="1450" spc="40">
                <a:solidFill>
                  <a:srgbClr val="D8DEE8"/>
                </a:solidFill>
                <a:latin typeface="Arial"/>
                <a:cs typeface="Arial"/>
              </a:rPr>
              <a:t>based </a:t>
            </a:r>
            <a:r>
              <a:rPr dirty="0" sz="1450" spc="55">
                <a:solidFill>
                  <a:srgbClr val="D8DEE8"/>
                </a:solidFill>
                <a:latin typeface="Arial"/>
                <a:cs typeface="Arial"/>
              </a:rPr>
              <a:t>on </a:t>
            </a:r>
            <a:r>
              <a:rPr dirty="0" sz="1450" spc="100">
                <a:solidFill>
                  <a:srgbClr val="D8DEE8"/>
                </a:solidFill>
                <a:latin typeface="Arial"/>
                <a:cs typeface="Arial"/>
              </a:rPr>
              <a:t>the entered  </a:t>
            </a:r>
            <a:r>
              <a:rPr dirty="0" sz="1450" spc="110">
                <a:solidFill>
                  <a:srgbClr val="D8DEE8"/>
                </a:solidFill>
                <a:latin typeface="Arial"/>
                <a:cs typeface="Arial"/>
              </a:rPr>
              <a:t>criteria:</a:t>
            </a:r>
            <a:endParaRPr sz="145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660"/>
              </a:spcBef>
            </a:pPr>
            <a:r>
              <a:rPr dirty="0" sz="1450" spc="10" b="1">
                <a:solidFill>
                  <a:srgbClr val="D8DEE8"/>
                </a:solidFill>
                <a:latin typeface="Gill Sans MT"/>
                <a:cs typeface="Gill Sans MT"/>
              </a:rPr>
              <a:t>Name </a:t>
            </a:r>
            <a:r>
              <a:rPr dirty="0" sz="1450" spc="90" b="1">
                <a:solidFill>
                  <a:srgbClr val="D8DEE8"/>
                </a:solidFill>
                <a:latin typeface="Gill Sans MT"/>
                <a:cs typeface="Gill Sans MT"/>
              </a:rPr>
              <a:t>filter </a:t>
            </a:r>
            <a:r>
              <a:rPr dirty="0" sz="1450" spc="50">
                <a:solidFill>
                  <a:srgbClr val="D8DEE8"/>
                </a:solidFill>
                <a:latin typeface="Arial"/>
                <a:cs typeface="Arial"/>
              </a:rPr>
              <a:t>checks </a:t>
            </a:r>
            <a:r>
              <a:rPr dirty="0" sz="1450" spc="130">
                <a:solidFill>
                  <a:srgbClr val="D8DEE8"/>
                </a:solidFill>
                <a:latin typeface="Arial"/>
                <a:cs typeface="Arial"/>
              </a:rPr>
              <a:t>for </a:t>
            </a:r>
            <a:r>
              <a:rPr dirty="0" sz="1450" spc="110">
                <a:solidFill>
                  <a:srgbClr val="D8DEE8"/>
                </a:solidFill>
                <a:latin typeface="Arial"/>
                <a:cs typeface="Arial"/>
              </a:rPr>
              <a:t>partial </a:t>
            </a:r>
            <a:r>
              <a:rPr dirty="0" sz="1450" spc="65">
                <a:solidFill>
                  <a:srgbClr val="D8DEE8"/>
                </a:solidFill>
                <a:latin typeface="Arial"/>
                <a:cs typeface="Arial"/>
              </a:rPr>
              <a:t>matches </a:t>
            </a:r>
            <a:r>
              <a:rPr dirty="0" sz="1450" spc="75">
                <a:solidFill>
                  <a:srgbClr val="D8DEE8"/>
                </a:solidFill>
                <a:latin typeface="Arial"/>
                <a:cs typeface="Arial"/>
              </a:rPr>
              <a:t>in</a:t>
            </a:r>
            <a:r>
              <a:rPr dirty="0" sz="1450" spc="-1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50" spc="100">
                <a:solidFill>
                  <a:srgbClr val="D8DEE8"/>
                </a:solidFill>
                <a:latin typeface="Arial"/>
                <a:cs typeface="Arial"/>
              </a:rPr>
              <a:t>the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799" y="2857499"/>
            <a:ext cx="419100" cy="23812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5400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200"/>
              </a:spcBef>
            </a:pPr>
            <a:r>
              <a:rPr dirty="0" sz="1150" spc="15">
                <a:solidFill>
                  <a:srgbClr val="FFF7E1"/>
                </a:solidFill>
                <a:latin typeface="Courier New"/>
                <a:cs typeface="Courier New"/>
              </a:rPr>
              <a:t>Name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6694" y="2829560"/>
            <a:ext cx="485775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85">
                <a:solidFill>
                  <a:srgbClr val="D8DEE8"/>
                </a:solidFill>
                <a:latin typeface="Arial"/>
                <a:cs typeface="Arial"/>
              </a:rPr>
              <a:t>field.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43012" y="3243262"/>
            <a:ext cx="66675" cy="66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16049" y="3134360"/>
            <a:ext cx="4425315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40" b="1">
                <a:solidFill>
                  <a:srgbClr val="D8DEE8"/>
                </a:solidFill>
                <a:latin typeface="Gill Sans MT"/>
                <a:cs typeface="Gill Sans MT"/>
              </a:rPr>
              <a:t>Genre/Tag </a:t>
            </a:r>
            <a:r>
              <a:rPr dirty="0" sz="1450" spc="90" b="1">
                <a:solidFill>
                  <a:srgbClr val="D8DEE8"/>
                </a:solidFill>
                <a:latin typeface="Gill Sans MT"/>
                <a:cs typeface="Gill Sans MT"/>
              </a:rPr>
              <a:t>filter </a:t>
            </a:r>
            <a:r>
              <a:rPr dirty="0" sz="1450" spc="50">
                <a:solidFill>
                  <a:srgbClr val="D8DEE8"/>
                </a:solidFill>
                <a:latin typeface="Arial"/>
                <a:cs typeface="Arial"/>
              </a:rPr>
              <a:t>checks </a:t>
            </a:r>
            <a:r>
              <a:rPr dirty="0" sz="1450" spc="130">
                <a:solidFill>
                  <a:srgbClr val="D8DEE8"/>
                </a:solidFill>
                <a:latin typeface="Arial"/>
                <a:cs typeface="Arial"/>
              </a:rPr>
              <a:t>for </a:t>
            </a:r>
            <a:r>
              <a:rPr dirty="0" sz="1450" spc="65">
                <a:solidFill>
                  <a:srgbClr val="D8DEE8"/>
                </a:solidFill>
                <a:latin typeface="Arial"/>
                <a:cs typeface="Arial"/>
              </a:rPr>
              <a:t>matches </a:t>
            </a:r>
            <a:r>
              <a:rPr dirty="0" sz="1450" spc="75">
                <a:solidFill>
                  <a:srgbClr val="D8DEE8"/>
                </a:solidFill>
                <a:latin typeface="Arial"/>
                <a:cs typeface="Arial"/>
              </a:rPr>
              <a:t>in </a:t>
            </a:r>
            <a:r>
              <a:rPr dirty="0" sz="1450" spc="110">
                <a:solidFill>
                  <a:srgbClr val="D8DEE8"/>
                </a:solidFill>
                <a:latin typeface="Arial"/>
                <a:cs typeface="Arial"/>
              </a:rPr>
              <a:t>both</a:t>
            </a:r>
            <a:r>
              <a:rPr dirty="0" sz="145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50" spc="100">
                <a:solidFill>
                  <a:srgbClr val="D8DEE8"/>
                </a:solidFill>
                <a:latin typeface="Arial"/>
                <a:cs typeface="Arial"/>
              </a:rPr>
              <a:t>the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7799" y="3419474"/>
            <a:ext cx="419100" cy="2286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5400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200"/>
              </a:spcBef>
            </a:pPr>
            <a:r>
              <a:rPr dirty="0" sz="1150" spc="15">
                <a:solidFill>
                  <a:srgbClr val="FFF7E1"/>
                </a:solidFill>
                <a:latin typeface="Courier New"/>
                <a:cs typeface="Courier New"/>
              </a:rPr>
              <a:t>Tags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52674" y="3419474"/>
            <a:ext cx="590550" cy="2286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540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200"/>
              </a:spcBef>
            </a:pPr>
            <a:r>
              <a:rPr dirty="0" sz="1150" spc="15">
                <a:solidFill>
                  <a:srgbClr val="FFF7E1"/>
                </a:solidFill>
                <a:latin typeface="Courier New"/>
                <a:cs typeface="Courier New"/>
              </a:rPr>
              <a:t>Genres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6694" y="3391534"/>
            <a:ext cx="1654810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89025" algn="l"/>
              </a:tabLst>
            </a:pPr>
            <a:r>
              <a:rPr dirty="0" sz="1450" spc="45">
                <a:solidFill>
                  <a:srgbClr val="D8DEE8"/>
                </a:solidFill>
                <a:latin typeface="Arial"/>
                <a:cs typeface="Arial"/>
              </a:rPr>
              <a:t>and	</a:t>
            </a:r>
            <a:r>
              <a:rPr dirty="0" sz="1450" spc="75">
                <a:solidFill>
                  <a:srgbClr val="D8DEE8"/>
                </a:solidFill>
                <a:latin typeface="Arial"/>
                <a:cs typeface="Arial"/>
              </a:rPr>
              <a:t>fields.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43012" y="3805237"/>
            <a:ext cx="66675" cy="66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638549" y="3724274"/>
            <a:ext cx="1133475" cy="23812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540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200"/>
              </a:spcBef>
            </a:pPr>
            <a:r>
              <a:rPr dirty="0" sz="1150" spc="15">
                <a:solidFill>
                  <a:srgbClr val="FFF7E1"/>
                </a:solidFill>
                <a:latin typeface="Courier New"/>
                <a:cs typeface="Courier New"/>
              </a:rPr>
              <a:t>release_date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16049" y="3672712"/>
            <a:ext cx="4455160" cy="520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95"/>
              </a:spcBef>
              <a:tabLst>
                <a:tab pos="3424554" algn="l"/>
              </a:tabLst>
            </a:pPr>
            <a:r>
              <a:rPr dirty="0" sz="1450" spc="55" b="1">
                <a:solidFill>
                  <a:srgbClr val="D8DEE8"/>
                </a:solidFill>
                <a:latin typeface="Gill Sans MT"/>
                <a:cs typeface="Gill Sans MT"/>
              </a:rPr>
              <a:t>Date </a:t>
            </a:r>
            <a:r>
              <a:rPr dirty="0" sz="1450" spc="90" b="1">
                <a:solidFill>
                  <a:srgbClr val="D8DEE8"/>
                </a:solidFill>
                <a:latin typeface="Gill Sans MT"/>
                <a:cs typeface="Gill Sans MT"/>
              </a:rPr>
              <a:t>filter</a:t>
            </a:r>
            <a:r>
              <a:rPr dirty="0" sz="1450" spc="80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1450" spc="60">
                <a:solidFill>
                  <a:srgbClr val="D8DEE8"/>
                </a:solidFill>
                <a:latin typeface="Arial"/>
                <a:cs typeface="Arial"/>
              </a:rPr>
              <a:t>ensures</a:t>
            </a:r>
            <a:r>
              <a:rPr dirty="0" sz="1450" spc="7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50" spc="100">
                <a:solidFill>
                  <a:srgbClr val="D8DEE8"/>
                </a:solidFill>
                <a:latin typeface="Arial"/>
                <a:cs typeface="Arial"/>
              </a:rPr>
              <a:t>the	</a:t>
            </a:r>
            <a:r>
              <a:rPr dirty="0" sz="1450" spc="80">
                <a:solidFill>
                  <a:srgbClr val="D8DEE8"/>
                </a:solidFill>
                <a:latin typeface="Arial"/>
                <a:cs typeface="Arial"/>
              </a:rPr>
              <a:t>falls</a:t>
            </a:r>
            <a:r>
              <a:rPr dirty="0" sz="1450" spc="1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50" spc="130">
                <a:solidFill>
                  <a:srgbClr val="D8DEE8"/>
                </a:solidFill>
                <a:latin typeface="Arial"/>
                <a:cs typeface="Arial"/>
              </a:rPr>
              <a:t>within  </a:t>
            </a:r>
            <a:r>
              <a:rPr dirty="0" sz="1450" spc="100">
                <a:solidFill>
                  <a:srgbClr val="D8DEE8"/>
                </a:solidFill>
                <a:latin typeface="Arial"/>
                <a:cs typeface="Arial"/>
              </a:rPr>
              <a:t>the </a:t>
            </a:r>
            <a:r>
              <a:rPr dirty="0" sz="1450" spc="75">
                <a:solidFill>
                  <a:srgbClr val="D8DEE8"/>
                </a:solidFill>
                <a:latin typeface="Arial"/>
                <a:cs typeface="Arial"/>
              </a:rPr>
              <a:t>selected</a:t>
            </a:r>
            <a:r>
              <a:rPr dirty="0" sz="1450" spc="2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50" spc="50">
                <a:solidFill>
                  <a:srgbClr val="D8DEE8"/>
                </a:solidFill>
                <a:latin typeface="Arial"/>
                <a:cs typeface="Arial"/>
              </a:rPr>
              <a:t>range.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6774" y="43719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6009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35050" y="4234687"/>
            <a:ext cx="4582160" cy="520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95"/>
              </a:spcBef>
            </a:pPr>
            <a:r>
              <a:rPr dirty="0" sz="1450" spc="55">
                <a:solidFill>
                  <a:srgbClr val="D8DEE8"/>
                </a:solidFill>
                <a:latin typeface="Arial"/>
                <a:cs typeface="Arial"/>
              </a:rPr>
              <a:t>Joins </a:t>
            </a:r>
            <a:r>
              <a:rPr dirty="0" sz="1450" spc="100">
                <a:solidFill>
                  <a:srgbClr val="D8DEE8"/>
                </a:solidFill>
                <a:latin typeface="Arial"/>
                <a:cs typeface="Arial"/>
              </a:rPr>
              <a:t>the </a:t>
            </a:r>
            <a:r>
              <a:rPr dirty="0" sz="1450" spc="145">
                <a:solidFill>
                  <a:srgbClr val="D8DEE8"/>
                </a:solidFill>
                <a:latin typeface="Arial"/>
                <a:cs typeface="Arial"/>
              </a:rPr>
              <a:t>filter </a:t>
            </a:r>
            <a:r>
              <a:rPr dirty="0" sz="1450" spc="95">
                <a:solidFill>
                  <a:srgbClr val="D8DEE8"/>
                </a:solidFill>
                <a:latin typeface="Arial"/>
                <a:cs typeface="Arial"/>
              </a:rPr>
              <a:t>conditions </a:t>
            </a:r>
            <a:r>
              <a:rPr dirty="0" sz="1450" spc="135">
                <a:solidFill>
                  <a:srgbClr val="D8DEE8"/>
                </a:solidFill>
                <a:latin typeface="Arial"/>
                <a:cs typeface="Arial"/>
              </a:rPr>
              <a:t>with </a:t>
            </a:r>
            <a:r>
              <a:rPr dirty="0" sz="1450" spc="95">
                <a:solidFill>
                  <a:srgbClr val="D8DEE8"/>
                </a:solidFill>
                <a:latin typeface="Arial"/>
                <a:cs typeface="Arial"/>
              </a:rPr>
              <a:t>"AND" </a:t>
            </a:r>
            <a:r>
              <a:rPr dirty="0" sz="1450" spc="120">
                <a:solidFill>
                  <a:srgbClr val="D8DEE8"/>
                </a:solidFill>
                <a:latin typeface="Arial"/>
                <a:cs typeface="Arial"/>
              </a:rPr>
              <a:t>to form</a:t>
            </a:r>
            <a:r>
              <a:rPr dirty="0" sz="1450" spc="-23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50" spc="100">
                <a:solidFill>
                  <a:srgbClr val="D8DEE8"/>
                </a:solidFill>
                <a:latin typeface="Arial"/>
                <a:cs typeface="Arial"/>
              </a:rPr>
              <a:t>the  final</a:t>
            </a:r>
            <a:r>
              <a:rPr dirty="0" sz="1450" spc="6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50" spc="65">
                <a:solidFill>
                  <a:srgbClr val="D8DEE8"/>
                </a:solidFill>
                <a:latin typeface="Arial"/>
                <a:cs typeface="Arial"/>
              </a:rPr>
              <a:t>query.</a:t>
            </a:r>
            <a:endParaRPr sz="14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66774" y="49244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3"/>
                </a:lnTo>
                <a:lnTo>
                  <a:pt x="36009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286124" y="4848224"/>
            <a:ext cx="771525" cy="2286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15875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25"/>
              </a:spcBef>
            </a:pPr>
            <a:r>
              <a:rPr dirty="0" sz="1150" spc="15" b="1">
                <a:solidFill>
                  <a:srgbClr val="FFF7E1"/>
                </a:solidFill>
                <a:latin typeface="Courier New"/>
                <a:cs typeface="Courier New"/>
              </a:rPr>
              <a:t>DataView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5050" y="4810759"/>
            <a:ext cx="3165475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095625" algn="l"/>
              </a:tabLst>
            </a:pPr>
            <a:r>
              <a:rPr dirty="0" sz="1450" spc="120">
                <a:solidFill>
                  <a:srgbClr val="D8DEE8"/>
                </a:solidFill>
                <a:latin typeface="Arial"/>
                <a:cs typeface="Arial"/>
              </a:rPr>
              <a:t>A</a:t>
            </a:r>
            <a:r>
              <a:rPr dirty="0" sz="1450" spc="95">
                <a:solidFill>
                  <a:srgbClr val="D8DEE8"/>
                </a:solidFill>
                <a:latin typeface="Arial"/>
                <a:cs typeface="Arial"/>
              </a:rPr>
              <a:t>pp</a:t>
            </a:r>
            <a:r>
              <a:rPr dirty="0" sz="1450" spc="140">
                <a:solidFill>
                  <a:srgbClr val="D8DEE8"/>
                </a:solidFill>
                <a:latin typeface="Arial"/>
                <a:cs typeface="Arial"/>
              </a:rPr>
              <a:t>li</a:t>
            </a:r>
            <a:r>
              <a:rPr dirty="0" sz="1450" spc="5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1450" spc="-90">
                <a:solidFill>
                  <a:srgbClr val="D8DEE8"/>
                </a:solidFill>
                <a:latin typeface="Arial"/>
                <a:cs typeface="Arial"/>
              </a:rPr>
              <a:t>s</a:t>
            </a:r>
            <a:r>
              <a:rPr dirty="0" sz="1450" spc="6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50" spc="235">
                <a:solidFill>
                  <a:srgbClr val="D8DEE8"/>
                </a:solidFill>
                <a:latin typeface="Arial"/>
                <a:cs typeface="Arial"/>
              </a:rPr>
              <a:t>t</a:t>
            </a:r>
            <a:r>
              <a:rPr dirty="0" sz="1450" spc="100">
                <a:solidFill>
                  <a:srgbClr val="D8DEE8"/>
                </a:solidFill>
                <a:latin typeface="Arial"/>
                <a:cs typeface="Arial"/>
              </a:rPr>
              <a:t>h</a:t>
            </a:r>
            <a:r>
              <a:rPr dirty="0" sz="1450" spc="-4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1450" spc="6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50" spc="180">
                <a:solidFill>
                  <a:srgbClr val="D8DEE8"/>
                </a:solidFill>
                <a:latin typeface="Arial"/>
                <a:cs typeface="Arial"/>
              </a:rPr>
              <a:t>f</a:t>
            </a:r>
            <a:r>
              <a:rPr dirty="0" sz="1450" spc="140">
                <a:solidFill>
                  <a:srgbClr val="D8DEE8"/>
                </a:solidFill>
                <a:latin typeface="Arial"/>
                <a:cs typeface="Arial"/>
              </a:rPr>
              <a:t>il</a:t>
            </a:r>
            <a:r>
              <a:rPr dirty="0" sz="1450" spc="235">
                <a:solidFill>
                  <a:srgbClr val="D8DEE8"/>
                </a:solidFill>
                <a:latin typeface="Arial"/>
                <a:cs typeface="Arial"/>
              </a:rPr>
              <a:t>t</a:t>
            </a:r>
            <a:r>
              <a:rPr dirty="0" sz="1450" spc="5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1450" spc="105">
                <a:solidFill>
                  <a:srgbClr val="D8DEE8"/>
                </a:solidFill>
                <a:latin typeface="Arial"/>
                <a:cs typeface="Arial"/>
              </a:rPr>
              <a:t>r</a:t>
            </a:r>
            <a:r>
              <a:rPr dirty="0" sz="1450" spc="6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50" spc="235">
                <a:solidFill>
                  <a:srgbClr val="D8DEE8"/>
                </a:solidFill>
                <a:latin typeface="Arial"/>
                <a:cs typeface="Arial"/>
              </a:rPr>
              <a:t>t</a:t>
            </a:r>
            <a:r>
              <a:rPr dirty="0" sz="1450" spc="10">
                <a:solidFill>
                  <a:srgbClr val="D8DEE8"/>
                </a:solidFill>
                <a:latin typeface="Arial"/>
                <a:cs typeface="Arial"/>
              </a:rPr>
              <a:t>o</a:t>
            </a:r>
            <a:r>
              <a:rPr dirty="0" sz="1450" spc="6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50" spc="235">
                <a:solidFill>
                  <a:srgbClr val="D8DEE8"/>
                </a:solidFill>
                <a:latin typeface="Arial"/>
                <a:cs typeface="Arial"/>
              </a:rPr>
              <a:t>t</a:t>
            </a:r>
            <a:r>
              <a:rPr dirty="0" sz="1450" spc="100">
                <a:solidFill>
                  <a:srgbClr val="D8DEE8"/>
                </a:solidFill>
                <a:latin typeface="Arial"/>
                <a:cs typeface="Arial"/>
              </a:rPr>
              <a:t>h</a:t>
            </a:r>
            <a:r>
              <a:rPr dirty="0" sz="1450" spc="-4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1450">
                <a:solidFill>
                  <a:srgbClr val="D8DEE8"/>
                </a:solidFill>
                <a:latin typeface="Arial"/>
                <a:cs typeface="Arial"/>
              </a:rPr>
              <a:t>	</a:t>
            </a:r>
            <a:r>
              <a:rPr dirty="0" sz="1450" spc="-45">
                <a:solidFill>
                  <a:srgbClr val="D8DEE8"/>
                </a:solidFill>
                <a:latin typeface="Arial"/>
                <a:cs typeface="Arial"/>
              </a:rPr>
              <a:t>(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19574" y="4848224"/>
            <a:ext cx="1676400" cy="2476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15875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125"/>
              </a:spcBef>
            </a:pPr>
            <a:r>
              <a:rPr dirty="0" sz="1150" spc="15">
                <a:solidFill>
                  <a:srgbClr val="FFF7E1"/>
                </a:solidFill>
                <a:latin typeface="Courier New"/>
                <a:cs typeface="Courier New"/>
              </a:rPr>
              <a:t>gameView.RowFilter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04110" y="4810759"/>
            <a:ext cx="81915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45">
                <a:solidFill>
                  <a:srgbClr val="D8DEE8"/>
                </a:solidFill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9574" y="5095874"/>
            <a:ext cx="1095375" cy="23812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54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dirty="0" sz="1150" spc="15">
                <a:solidFill>
                  <a:srgbClr val="FFF7E1"/>
                </a:solidFill>
                <a:latin typeface="Courier New"/>
                <a:cs typeface="Courier New"/>
              </a:rPr>
              <a:t>DataGridView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35050" y="5067934"/>
            <a:ext cx="4357370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304665" algn="l"/>
              </a:tabLst>
            </a:pPr>
            <a:r>
              <a:rPr dirty="0" sz="1450" spc="235">
                <a:solidFill>
                  <a:srgbClr val="D8DEE8"/>
                </a:solidFill>
                <a:latin typeface="Arial"/>
                <a:cs typeface="Arial"/>
              </a:rPr>
              <a:t>t</a:t>
            </a:r>
            <a:r>
              <a:rPr dirty="0" sz="1450" spc="10">
                <a:solidFill>
                  <a:srgbClr val="D8DEE8"/>
                </a:solidFill>
                <a:latin typeface="Arial"/>
                <a:cs typeface="Arial"/>
              </a:rPr>
              <a:t>o</a:t>
            </a:r>
            <a:r>
              <a:rPr dirty="0" sz="1450" spc="6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50" spc="105">
                <a:solidFill>
                  <a:srgbClr val="D8DEE8"/>
                </a:solidFill>
                <a:latin typeface="Arial"/>
                <a:cs typeface="Arial"/>
              </a:rPr>
              <a:t>d</a:t>
            </a:r>
            <a:r>
              <a:rPr dirty="0" sz="1450" spc="140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1450">
                <a:solidFill>
                  <a:srgbClr val="D8DEE8"/>
                </a:solidFill>
                <a:latin typeface="Arial"/>
                <a:cs typeface="Arial"/>
              </a:rPr>
              <a:t>s</a:t>
            </a:r>
            <a:r>
              <a:rPr dirty="0" sz="1450" spc="95">
                <a:solidFill>
                  <a:srgbClr val="D8DEE8"/>
                </a:solidFill>
                <a:latin typeface="Arial"/>
                <a:cs typeface="Arial"/>
              </a:rPr>
              <a:t>p</a:t>
            </a:r>
            <a:r>
              <a:rPr dirty="0" sz="1450" spc="140">
                <a:solidFill>
                  <a:srgbClr val="D8DEE8"/>
                </a:solidFill>
                <a:latin typeface="Arial"/>
                <a:cs typeface="Arial"/>
              </a:rPr>
              <a:t>l</a:t>
            </a:r>
            <a:r>
              <a:rPr dirty="0" sz="1450" spc="5">
                <a:solidFill>
                  <a:srgbClr val="D8DEE8"/>
                </a:solidFill>
                <a:latin typeface="Arial"/>
                <a:cs typeface="Arial"/>
              </a:rPr>
              <a:t>a</a:t>
            </a:r>
            <a:r>
              <a:rPr dirty="0" sz="1450" spc="25">
                <a:solidFill>
                  <a:srgbClr val="D8DEE8"/>
                </a:solidFill>
                <a:latin typeface="Arial"/>
                <a:cs typeface="Arial"/>
              </a:rPr>
              <a:t>y</a:t>
            </a:r>
            <a:r>
              <a:rPr dirty="0" sz="1450" spc="6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50" spc="85">
                <a:solidFill>
                  <a:srgbClr val="D8DEE8"/>
                </a:solidFill>
                <a:latin typeface="Arial"/>
                <a:cs typeface="Arial"/>
              </a:rPr>
              <a:t>m</a:t>
            </a:r>
            <a:r>
              <a:rPr dirty="0" sz="1450" spc="25">
                <a:solidFill>
                  <a:srgbClr val="D8DEE8"/>
                </a:solidFill>
                <a:latin typeface="Arial"/>
                <a:cs typeface="Arial"/>
              </a:rPr>
              <a:t>a</a:t>
            </a:r>
            <a:r>
              <a:rPr dirty="0" sz="1450" spc="235">
                <a:solidFill>
                  <a:srgbClr val="D8DEE8"/>
                </a:solidFill>
                <a:latin typeface="Arial"/>
                <a:cs typeface="Arial"/>
              </a:rPr>
              <a:t>t</a:t>
            </a:r>
            <a:r>
              <a:rPr dirty="0" sz="1450" spc="50">
                <a:solidFill>
                  <a:srgbClr val="D8DEE8"/>
                </a:solidFill>
                <a:latin typeface="Arial"/>
                <a:cs typeface="Arial"/>
              </a:rPr>
              <a:t>c</a:t>
            </a:r>
            <a:r>
              <a:rPr dirty="0" sz="1450" spc="100">
                <a:solidFill>
                  <a:srgbClr val="D8DEE8"/>
                </a:solidFill>
                <a:latin typeface="Arial"/>
                <a:cs typeface="Arial"/>
              </a:rPr>
              <a:t>h</a:t>
            </a:r>
            <a:r>
              <a:rPr dirty="0" sz="1450" spc="140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1450" spc="100">
                <a:solidFill>
                  <a:srgbClr val="D8DEE8"/>
                </a:solidFill>
                <a:latin typeface="Arial"/>
                <a:cs typeface="Arial"/>
              </a:rPr>
              <a:t>n</a:t>
            </a:r>
            <a:r>
              <a:rPr dirty="0" sz="1450" spc="-60">
                <a:solidFill>
                  <a:srgbClr val="D8DEE8"/>
                </a:solidFill>
                <a:latin typeface="Arial"/>
                <a:cs typeface="Arial"/>
              </a:rPr>
              <a:t>g</a:t>
            </a:r>
            <a:r>
              <a:rPr dirty="0" sz="1450" spc="6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50" spc="195">
                <a:solidFill>
                  <a:srgbClr val="D8DEE8"/>
                </a:solidFill>
                <a:latin typeface="Arial"/>
                <a:cs typeface="Arial"/>
              </a:rPr>
              <a:t>r</a:t>
            </a:r>
            <a:r>
              <a:rPr dirty="0" sz="1450" spc="5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1450">
                <a:solidFill>
                  <a:srgbClr val="D8DEE8"/>
                </a:solidFill>
                <a:latin typeface="Arial"/>
                <a:cs typeface="Arial"/>
              </a:rPr>
              <a:t>s</a:t>
            </a:r>
            <a:r>
              <a:rPr dirty="0" sz="1450" spc="100">
                <a:solidFill>
                  <a:srgbClr val="D8DEE8"/>
                </a:solidFill>
                <a:latin typeface="Arial"/>
                <a:cs typeface="Arial"/>
              </a:rPr>
              <a:t>u</a:t>
            </a:r>
            <a:r>
              <a:rPr dirty="0" sz="1450" spc="140">
                <a:solidFill>
                  <a:srgbClr val="D8DEE8"/>
                </a:solidFill>
                <a:latin typeface="Arial"/>
                <a:cs typeface="Arial"/>
              </a:rPr>
              <a:t>l</a:t>
            </a:r>
            <a:r>
              <a:rPr dirty="0" sz="1450" spc="235">
                <a:solidFill>
                  <a:srgbClr val="D8DEE8"/>
                </a:solidFill>
                <a:latin typeface="Arial"/>
                <a:cs typeface="Arial"/>
              </a:rPr>
              <a:t>t</a:t>
            </a:r>
            <a:r>
              <a:rPr dirty="0" sz="1450" spc="-90">
                <a:solidFill>
                  <a:srgbClr val="D8DEE8"/>
                </a:solidFill>
                <a:latin typeface="Arial"/>
                <a:cs typeface="Arial"/>
              </a:rPr>
              <a:t>s</a:t>
            </a:r>
            <a:r>
              <a:rPr dirty="0" sz="1450" spc="6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50" spc="140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1450" spc="10">
                <a:solidFill>
                  <a:srgbClr val="D8DEE8"/>
                </a:solidFill>
                <a:latin typeface="Arial"/>
                <a:cs typeface="Arial"/>
              </a:rPr>
              <a:t>n</a:t>
            </a:r>
            <a:r>
              <a:rPr dirty="0" sz="1450" spc="6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50" spc="235">
                <a:solidFill>
                  <a:srgbClr val="D8DEE8"/>
                </a:solidFill>
                <a:latin typeface="Arial"/>
                <a:cs typeface="Arial"/>
              </a:rPr>
              <a:t>t</a:t>
            </a:r>
            <a:r>
              <a:rPr dirty="0" sz="1450" spc="100">
                <a:solidFill>
                  <a:srgbClr val="D8DEE8"/>
                </a:solidFill>
                <a:latin typeface="Arial"/>
                <a:cs typeface="Arial"/>
              </a:rPr>
              <a:t>h</a:t>
            </a:r>
            <a:r>
              <a:rPr dirty="0" sz="1450" spc="-4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1450">
                <a:solidFill>
                  <a:srgbClr val="D8DEE8"/>
                </a:solidFill>
                <a:latin typeface="Arial"/>
                <a:cs typeface="Arial"/>
              </a:rPr>
              <a:t>	</a:t>
            </a:r>
            <a:r>
              <a:rPr dirty="0" sz="1450" spc="-95">
                <a:solidFill>
                  <a:srgbClr val="D8DEE8"/>
                </a:solidFill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6774" y="54863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3"/>
                </a:lnTo>
                <a:lnTo>
                  <a:pt x="36009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035050" y="5339588"/>
            <a:ext cx="4431030" cy="539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dirty="0" sz="1450" spc="75">
                <a:solidFill>
                  <a:srgbClr val="D8DEE8"/>
                </a:solidFill>
                <a:latin typeface="Arial"/>
                <a:cs typeface="Arial"/>
              </a:rPr>
              <a:t>Updates </a:t>
            </a:r>
            <a:r>
              <a:rPr dirty="0" sz="1450" spc="100">
                <a:solidFill>
                  <a:srgbClr val="D8DEE8"/>
                </a:solidFill>
                <a:latin typeface="Arial"/>
                <a:cs typeface="Arial"/>
              </a:rPr>
              <a:t>the </a:t>
            </a:r>
            <a:r>
              <a:rPr dirty="0" sz="1450" spc="125">
                <a:solidFill>
                  <a:srgbClr val="D8DEE8"/>
                </a:solidFill>
                <a:latin typeface="Arial"/>
                <a:cs typeface="Arial"/>
              </a:rPr>
              <a:t>row </a:t>
            </a:r>
            <a:r>
              <a:rPr dirty="0" sz="1450" spc="95">
                <a:solidFill>
                  <a:srgbClr val="D8DEE8"/>
                </a:solidFill>
                <a:latin typeface="Arial"/>
                <a:cs typeface="Arial"/>
              </a:rPr>
              <a:t>count </a:t>
            </a:r>
            <a:r>
              <a:rPr dirty="0" sz="1450" spc="75">
                <a:solidFill>
                  <a:srgbClr val="D8DEE8"/>
                </a:solidFill>
                <a:latin typeface="Arial"/>
                <a:cs typeface="Arial"/>
              </a:rPr>
              <a:t>label </a:t>
            </a:r>
            <a:r>
              <a:rPr dirty="0" sz="1450" spc="135">
                <a:solidFill>
                  <a:srgbClr val="D8DEE8"/>
                </a:solidFill>
                <a:latin typeface="Arial"/>
                <a:cs typeface="Arial"/>
              </a:rPr>
              <a:t>with </a:t>
            </a:r>
            <a:r>
              <a:rPr dirty="0" sz="1450" spc="100">
                <a:solidFill>
                  <a:srgbClr val="D8DEE8"/>
                </a:solidFill>
                <a:latin typeface="Arial"/>
                <a:cs typeface="Arial"/>
              </a:rPr>
              <a:t>the </a:t>
            </a:r>
            <a:r>
              <a:rPr dirty="0" sz="1450" spc="90">
                <a:solidFill>
                  <a:srgbClr val="D8DEE8"/>
                </a:solidFill>
                <a:latin typeface="Arial"/>
                <a:cs typeface="Arial"/>
              </a:rPr>
              <a:t>number</a:t>
            </a:r>
            <a:r>
              <a:rPr dirty="0" sz="1450" spc="-18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50" spc="95">
                <a:solidFill>
                  <a:srgbClr val="D8DEE8"/>
                </a:solidFill>
                <a:latin typeface="Arial"/>
                <a:cs typeface="Arial"/>
              </a:rPr>
              <a:t>of  </a:t>
            </a:r>
            <a:r>
              <a:rPr dirty="0" sz="1450" spc="85">
                <a:solidFill>
                  <a:srgbClr val="D8DEE8"/>
                </a:solidFill>
                <a:latin typeface="Arial"/>
                <a:cs typeface="Arial"/>
              </a:rPr>
              <a:t>visible</a:t>
            </a:r>
            <a:r>
              <a:rPr dirty="0" sz="1450" spc="6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50" spc="75">
                <a:solidFill>
                  <a:srgbClr val="D8DEE8"/>
                </a:solidFill>
                <a:latin typeface="Arial"/>
                <a:cs typeface="Arial"/>
              </a:rPr>
              <a:t>rows.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66774" y="60483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3"/>
                </a:lnTo>
                <a:lnTo>
                  <a:pt x="36009" y="56424"/>
                </a:lnTo>
                <a:close/>
              </a:path>
            </a:pathLst>
          </a:custGeom>
          <a:solidFill>
            <a:srgbClr val="D8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400299" y="5962649"/>
            <a:ext cx="1047750" cy="23812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5400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200"/>
              </a:spcBef>
            </a:pPr>
            <a:r>
              <a:rPr dirty="0" sz="1150" spc="15">
                <a:solidFill>
                  <a:srgbClr val="FFF7E1"/>
                </a:solidFill>
                <a:latin typeface="Courier New"/>
                <a:cs typeface="Courier New"/>
              </a:rPr>
              <a:t>importGames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35050" y="5911087"/>
            <a:ext cx="4335145" cy="520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95"/>
              </a:spcBef>
              <a:tabLst>
                <a:tab pos="2478405" algn="l"/>
              </a:tabLst>
            </a:pPr>
            <a:r>
              <a:rPr dirty="0" sz="1450" spc="60">
                <a:solidFill>
                  <a:srgbClr val="D8DEE8"/>
                </a:solidFill>
                <a:latin typeface="Arial"/>
                <a:cs typeface="Arial"/>
              </a:rPr>
              <a:t>Refreshes</a:t>
            </a:r>
            <a:r>
              <a:rPr dirty="0" sz="1450" spc="6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50" spc="100">
                <a:solidFill>
                  <a:srgbClr val="D8DEE8"/>
                </a:solidFill>
                <a:latin typeface="Arial"/>
                <a:cs typeface="Arial"/>
              </a:rPr>
              <a:t>the	</a:t>
            </a:r>
            <a:r>
              <a:rPr dirty="0" sz="1450" spc="105">
                <a:solidFill>
                  <a:srgbClr val="D8DEE8"/>
                </a:solidFill>
                <a:latin typeface="Arial"/>
                <a:cs typeface="Arial"/>
              </a:rPr>
              <a:t>list </a:t>
            </a:r>
            <a:r>
              <a:rPr dirty="0" sz="1450" spc="135">
                <a:solidFill>
                  <a:srgbClr val="D8DEE8"/>
                </a:solidFill>
                <a:latin typeface="Arial"/>
                <a:cs typeface="Arial"/>
              </a:rPr>
              <a:t>with </a:t>
            </a:r>
            <a:r>
              <a:rPr dirty="0" sz="1450" spc="100">
                <a:solidFill>
                  <a:srgbClr val="D8DEE8"/>
                </a:solidFill>
                <a:latin typeface="Arial"/>
                <a:cs typeface="Arial"/>
              </a:rPr>
              <a:t>the</a:t>
            </a:r>
            <a:r>
              <a:rPr dirty="0" sz="1450" spc="-7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450" spc="125">
                <a:solidFill>
                  <a:srgbClr val="D8DEE8"/>
                </a:solidFill>
                <a:latin typeface="Arial"/>
                <a:cs typeface="Arial"/>
              </a:rPr>
              <a:t>filtered  </a:t>
            </a:r>
            <a:r>
              <a:rPr dirty="0" sz="1450" spc="80">
                <a:solidFill>
                  <a:srgbClr val="D8DEE8"/>
                </a:solidFill>
                <a:latin typeface="Arial"/>
                <a:cs typeface="Arial"/>
              </a:rPr>
              <a:t>results.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00774" y="1523999"/>
            <a:ext cx="5324475" cy="5086350"/>
          </a:xfrm>
          <a:custGeom>
            <a:avLst/>
            <a:gdLst/>
            <a:ahLst/>
            <a:cxnLst/>
            <a:rect l="l" t="t" r="r" b="b"/>
            <a:pathLst>
              <a:path w="5324475" h="5086350">
                <a:moveTo>
                  <a:pt x="5324474" y="5086349"/>
                </a:moveTo>
                <a:lnTo>
                  <a:pt x="0" y="5086349"/>
                </a:lnTo>
                <a:lnTo>
                  <a:pt x="0" y="0"/>
                </a:lnTo>
                <a:lnTo>
                  <a:pt x="5324474" y="0"/>
                </a:lnTo>
                <a:lnTo>
                  <a:pt x="5324474" y="5086349"/>
                </a:lnTo>
                <a:close/>
              </a:path>
            </a:pathLst>
          </a:custGeom>
          <a:solidFill>
            <a:srgbClr val="4559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253579" y="1564238"/>
            <a:ext cx="4821555" cy="10896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000" spc="15">
                <a:solidFill>
                  <a:srgbClr val="E28964"/>
                </a:solidFill>
                <a:latin typeface="Courier New"/>
                <a:cs typeface="Courier New"/>
              </a:rPr>
              <a:t>private void</a:t>
            </a:r>
            <a:r>
              <a:rPr dirty="0" sz="1000" spc="1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1000" spc="15">
                <a:solidFill>
                  <a:srgbClr val="89BDFF"/>
                </a:solidFill>
                <a:latin typeface="Courier New"/>
                <a:cs typeface="Courier New"/>
              </a:rPr>
              <a:t>ApplyFilters</a:t>
            </a: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27025">
              <a:lnSpc>
                <a:spcPct val="100000"/>
              </a:lnSpc>
              <a:spcBef>
                <a:spcPts val="190"/>
              </a:spcBef>
            </a:pP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string nameFilter =</a:t>
            </a:r>
            <a:r>
              <a:rPr dirty="0" sz="1000" spc="3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txtNameFilter.Text.ToLower();</a:t>
            </a:r>
            <a:endParaRPr sz="1000">
              <a:latin typeface="Courier New"/>
              <a:cs typeface="Courier New"/>
            </a:endParaRPr>
          </a:p>
          <a:p>
            <a:pPr marL="327025" marR="5080">
              <a:lnSpc>
                <a:spcPts val="1430"/>
              </a:lnSpc>
              <a:spcBef>
                <a:spcPts val="45"/>
              </a:spcBef>
            </a:pP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string genreTagFilter = txtGenreTagFilter.Text.ToLower();  DateTime startDate =</a:t>
            </a:r>
            <a:r>
              <a:rPr dirty="0" sz="1000" spc="3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startDatePicker.Value.Date;</a:t>
            </a:r>
            <a:endParaRPr sz="1000">
              <a:latin typeface="Courier New"/>
              <a:cs typeface="Courier New"/>
            </a:endParaRPr>
          </a:p>
          <a:p>
            <a:pPr marL="327025">
              <a:lnSpc>
                <a:spcPct val="100000"/>
              </a:lnSpc>
              <a:spcBef>
                <a:spcPts val="105"/>
              </a:spcBef>
            </a:pP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DateTime endDate =</a:t>
            </a:r>
            <a:r>
              <a:rPr dirty="0" sz="1000" spc="2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endDatePicker.Value.Date;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68068" y="2824068"/>
            <a:ext cx="285623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>
                <a:solidFill>
                  <a:srgbClr val="E28964"/>
                </a:solidFill>
                <a:latin typeface="Courier New"/>
                <a:cs typeface="Courier New"/>
              </a:rPr>
              <a:t>var </a:t>
            </a: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filterList = </a:t>
            </a:r>
            <a:r>
              <a:rPr dirty="0" sz="1000" spc="15">
                <a:solidFill>
                  <a:srgbClr val="E28964"/>
                </a:solidFill>
                <a:latin typeface="Courier New"/>
                <a:cs typeface="Courier New"/>
              </a:rPr>
              <a:t>new</a:t>
            </a:r>
            <a:r>
              <a:rPr dirty="0" sz="1000" spc="4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List&lt;string&gt;();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68068" y="3157741"/>
            <a:ext cx="4271010" cy="3784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000" spc="15">
                <a:solidFill>
                  <a:srgbClr val="E28964"/>
                </a:solidFill>
                <a:latin typeface="Courier New"/>
                <a:cs typeface="Courier New"/>
              </a:rPr>
              <a:t>if </a:t>
            </a: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(!string.IsNullOrEmpty(nameFilter))</a:t>
            </a:r>
            <a:endParaRPr sz="10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190"/>
              </a:spcBef>
            </a:pP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{ filterList.Add(</a:t>
            </a:r>
            <a:r>
              <a:rPr dirty="0" sz="1000" spc="15">
                <a:solidFill>
                  <a:srgbClr val="65B041"/>
                </a:solidFill>
                <a:latin typeface="Courier New"/>
                <a:cs typeface="Courier New"/>
              </a:rPr>
              <a:t>$"(Name LIKE '%</a:t>
            </a:r>
            <a:r>
              <a:rPr dirty="0" sz="1000" spc="15">
                <a:solidFill>
                  <a:srgbClr val="D9EFA2"/>
                </a:solidFill>
                <a:latin typeface="Courier New"/>
                <a:cs typeface="Courier New"/>
              </a:rPr>
              <a:t>{nameFilter}</a:t>
            </a:r>
            <a:r>
              <a:rPr dirty="0" sz="1000" spc="15">
                <a:solidFill>
                  <a:srgbClr val="65B041"/>
                </a:solidFill>
                <a:latin typeface="Courier New"/>
                <a:cs typeface="Courier New"/>
              </a:rPr>
              <a:t>%')"</a:t>
            </a: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);</a:t>
            </a:r>
            <a:r>
              <a:rPr dirty="0" sz="1000" spc="10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68068" y="3687127"/>
            <a:ext cx="4035425" cy="73152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000" spc="15">
                <a:solidFill>
                  <a:srgbClr val="E28964"/>
                </a:solidFill>
                <a:latin typeface="Courier New"/>
                <a:cs typeface="Courier New"/>
              </a:rPr>
              <a:t>if</a:t>
            </a:r>
            <a:r>
              <a:rPr dirty="0" sz="1000" spc="2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(!string.IsNullOrEmpty(genreTagFilter))</a:t>
            </a:r>
            <a:endParaRPr sz="1000">
              <a:latin typeface="Courier New"/>
              <a:cs typeface="Courier New"/>
            </a:endParaRPr>
          </a:p>
          <a:p>
            <a:pPr marL="327025">
              <a:lnSpc>
                <a:spcPct val="100000"/>
              </a:lnSpc>
              <a:spcBef>
                <a:spcPts val="190"/>
              </a:spcBef>
            </a:pP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{</a:t>
            </a:r>
            <a:r>
              <a:rPr dirty="0" sz="1000" spc="1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filterList.Add(</a:t>
            </a:r>
            <a:endParaRPr sz="1000">
              <a:latin typeface="Courier New"/>
              <a:cs typeface="Courier New"/>
            </a:endParaRPr>
          </a:p>
          <a:p>
            <a:pPr marL="641350">
              <a:lnSpc>
                <a:spcPct val="100000"/>
              </a:lnSpc>
              <a:spcBef>
                <a:spcPts val="190"/>
              </a:spcBef>
            </a:pPr>
            <a:r>
              <a:rPr dirty="0" sz="1000" spc="15">
                <a:solidFill>
                  <a:srgbClr val="65B041"/>
                </a:solidFill>
                <a:latin typeface="Courier New"/>
                <a:cs typeface="Courier New"/>
              </a:rPr>
              <a:t>$"(Tags LIKE '%</a:t>
            </a:r>
            <a:r>
              <a:rPr dirty="0" sz="1000" spc="15">
                <a:solidFill>
                  <a:srgbClr val="D9EFA2"/>
                </a:solidFill>
                <a:latin typeface="Courier New"/>
                <a:cs typeface="Courier New"/>
              </a:rPr>
              <a:t>{genreTagFilter}</a:t>
            </a:r>
            <a:r>
              <a:rPr dirty="0" sz="1000" spc="15">
                <a:solidFill>
                  <a:srgbClr val="65B041"/>
                </a:solidFill>
                <a:latin typeface="Courier New"/>
                <a:cs typeface="Courier New"/>
              </a:rPr>
              <a:t>%'"</a:t>
            </a:r>
            <a:r>
              <a:rPr dirty="0" sz="1000" spc="20">
                <a:solidFill>
                  <a:srgbClr val="65B041"/>
                </a:solidFill>
                <a:latin typeface="Courier New"/>
                <a:cs typeface="Courier New"/>
              </a:rPr>
              <a:t> </a:t>
            </a: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+</a:t>
            </a:r>
            <a:endParaRPr sz="1000">
              <a:latin typeface="Courier New"/>
              <a:cs typeface="Courier New"/>
            </a:endParaRPr>
          </a:p>
          <a:p>
            <a:pPr marL="641350">
              <a:lnSpc>
                <a:spcPct val="100000"/>
              </a:lnSpc>
              <a:spcBef>
                <a:spcPts val="190"/>
              </a:spcBef>
            </a:pPr>
            <a:r>
              <a:rPr dirty="0" sz="1000" spc="15">
                <a:solidFill>
                  <a:srgbClr val="65B041"/>
                </a:solidFill>
                <a:latin typeface="Courier New"/>
                <a:cs typeface="Courier New"/>
              </a:rPr>
              <a:t>$"OR Genres LIKE '%</a:t>
            </a:r>
            <a:r>
              <a:rPr dirty="0" sz="1000" spc="15">
                <a:solidFill>
                  <a:srgbClr val="D9EFA2"/>
                </a:solidFill>
                <a:latin typeface="Courier New"/>
                <a:cs typeface="Courier New"/>
              </a:rPr>
              <a:t>{genreTagFilter}</a:t>
            </a:r>
            <a:r>
              <a:rPr dirty="0" sz="1000" spc="15">
                <a:solidFill>
                  <a:srgbClr val="65B041"/>
                </a:solidFill>
                <a:latin typeface="Courier New"/>
                <a:cs typeface="Courier New"/>
              </a:rPr>
              <a:t>%')"</a:t>
            </a: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);</a:t>
            </a:r>
            <a:r>
              <a:rPr dirty="0" sz="1000" spc="6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68053" y="4569436"/>
            <a:ext cx="3956685" cy="55499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filterList.Add(</a:t>
            </a:r>
            <a:endParaRPr sz="10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190"/>
              </a:spcBef>
            </a:pPr>
            <a:r>
              <a:rPr dirty="0" sz="1000" spc="15">
                <a:solidFill>
                  <a:srgbClr val="65B041"/>
                </a:solidFill>
                <a:latin typeface="Courier New"/>
                <a:cs typeface="Courier New"/>
              </a:rPr>
              <a:t>$"(release_date &gt;= #</a:t>
            </a:r>
            <a:r>
              <a:rPr dirty="0" sz="1000" spc="15">
                <a:solidFill>
                  <a:srgbClr val="D9EFA2"/>
                </a:solidFill>
                <a:latin typeface="Courier New"/>
                <a:cs typeface="Courier New"/>
              </a:rPr>
              <a:t>{startDate:yyyy-MM-dd}</a:t>
            </a:r>
            <a:r>
              <a:rPr dirty="0" sz="1000" spc="15">
                <a:solidFill>
                  <a:srgbClr val="65B041"/>
                </a:solidFill>
                <a:latin typeface="Courier New"/>
                <a:cs typeface="Courier New"/>
              </a:rPr>
              <a:t>#"</a:t>
            </a:r>
            <a:r>
              <a:rPr dirty="0" sz="1000" spc="55">
                <a:solidFill>
                  <a:srgbClr val="65B041"/>
                </a:solidFill>
                <a:latin typeface="Courier New"/>
                <a:cs typeface="Courier New"/>
              </a:rPr>
              <a:t> </a:t>
            </a: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+</a:t>
            </a:r>
            <a:endParaRPr sz="10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190"/>
              </a:spcBef>
            </a:pPr>
            <a:r>
              <a:rPr dirty="0" sz="1000" spc="15">
                <a:solidFill>
                  <a:srgbClr val="65B041"/>
                </a:solidFill>
                <a:latin typeface="Courier New"/>
                <a:cs typeface="Courier New"/>
              </a:rPr>
              <a:t>$"AND release_date &lt;=</a:t>
            </a:r>
            <a:r>
              <a:rPr dirty="0" sz="1000" spc="85">
                <a:solidFill>
                  <a:srgbClr val="65B041"/>
                </a:solidFill>
                <a:latin typeface="Courier New"/>
                <a:cs typeface="Courier New"/>
              </a:rPr>
              <a:t> </a:t>
            </a:r>
            <a:r>
              <a:rPr dirty="0" sz="1000" spc="15">
                <a:solidFill>
                  <a:srgbClr val="65B041"/>
                </a:solidFill>
                <a:latin typeface="Courier New"/>
                <a:cs typeface="Courier New"/>
              </a:rPr>
              <a:t>#</a:t>
            </a:r>
            <a:r>
              <a:rPr dirty="0" sz="1000" spc="15">
                <a:solidFill>
                  <a:srgbClr val="D9EFA2"/>
                </a:solidFill>
                <a:latin typeface="Courier New"/>
                <a:cs typeface="Courier New"/>
              </a:rPr>
              <a:t>{endDate:yyyy-MM-dd}</a:t>
            </a:r>
            <a:r>
              <a:rPr dirty="0" sz="1000" spc="15">
                <a:solidFill>
                  <a:srgbClr val="65B041"/>
                </a:solidFill>
                <a:latin typeface="Courier New"/>
                <a:cs typeface="Courier New"/>
              </a:rPr>
              <a:t>#)"</a:t>
            </a: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68053" y="5299881"/>
            <a:ext cx="427101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gameView.RowFilter = string.Join(</a:t>
            </a:r>
            <a:r>
              <a:rPr dirty="0" sz="1000" spc="15">
                <a:solidFill>
                  <a:srgbClr val="65B041"/>
                </a:solidFill>
                <a:latin typeface="Courier New"/>
                <a:cs typeface="Courier New"/>
              </a:rPr>
              <a:t>" AND "</a:t>
            </a: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,</a:t>
            </a:r>
            <a:r>
              <a:rPr dirty="0" sz="1000" spc="10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filterList);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68053" y="5633554"/>
            <a:ext cx="4900295" cy="3784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int visibleRowCount = gameView.Count;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rowCountLabel.Text = </a:t>
            </a:r>
            <a:r>
              <a:rPr dirty="0" sz="1000" spc="15">
                <a:solidFill>
                  <a:srgbClr val="65B041"/>
                </a:solidFill>
                <a:latin typeface="Courier New"/>
                <a:cs typeface="Courier New"/>
              </a:rPr>
              <a:t>$"Imported row count:</a:t>
            </a:r>
            <a:r>
              <a:rPr dirty="0" sz="1000" spc="135">
                <a:solidFill>
                  <a:srgbClr val="65B041"/>
                </a:solidFill>
                <a:latin typeface="Courier New"/>
                <a:cs typeface="Courier New"/>
              </a:rPr>
              <a:t> </a:t>
            </a:r>
            <a:r>
              <a:rPr dirty="0" sz="1000" spc="15">
                <a:solidFill>
                  <a:srgbClr val="D9EFA2"/>
                </a:solidFill>
                <a:latin typeface="Courier New"/>
                <a:cs typeface="Courier New"/>
              </a:rPr>
              <a:t>{visibleRowCount}</a:t>
            </a:r>
            <a:r>
              <a:rPr dirty="0" sz="1000" spc="15">
                <a:solidFill>
                  <a:srgbClr val="65B041"/>
                </a:solidFill>
                <a:latin typeface="Courier New"/>
                <a:cs typeface="Courier New"/>
              </a:rPr>
              <a:t>"</a:t>
            </a: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68053" y="6182190"/>
            <a:ext cx="191262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UpdateImportGamesList();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53579" y="6358651"/>
            <a:ext cx="104139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774486" y="6349999"/>
            <a:ext cx="1803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50">
                <a:solidFill>
                  <a:srgbClr val="D8DEE8"/>
                </a:solidFill>
                <a:latin typeface="Arial"/>
                <a:cs typeface="Arial"/>
              </a:rPr>
              <a:t>8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99" y="476250"/>
            <a:ext cx="5429249" cy="619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66749" y="571499"/>
            <a:ext cx="4238625" cy="5038725"/>
          </a:xfrm>
          <a:prstGeom prst="rect">
            <a:avLst/>
          </a:prstGeom>
          <a:solidFill>
            <a:srgbClr val="455964"/>
          </a:solidFill>
        </p:spPr>
        <p:txBody>
          <a:bodyPr wrap="square" lIns="0" tIns="33655" rIns="0" bIns="0" rtlCol="0" vert="horz">
            <a:spAutoFit/>
          </a:bodyPr>
          <a:lstStyle/>
          <a:p>
            <a:pPr marL="42545" marR="1986280">
              <a:lnSpc>
                <a:spcPct val="115999"/>
              </a:lnSpc>
              <a:spcBef>
                <a:spcPts val="265"/>
              </a:spcBef>
            </a:pPr>
            <a:r>
              <a:rPr dirty="0" sz="650" spc="10">
                <a:solidFill>
                  <a:srgbClr val="E28964"/>
                </a:solidFill>
                <a:latin typeface="Courier New"/>
                <a:cs typeface="Courier New"/>
              </a:rPr>
              <a:t>var 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insertGameValues = </a:t>
            </a:r>
            <a:r>
              <a:rPr dirty="0" sz="650" spc="10">
                <a:solidFill>
                  <a:srgbClr val="E28964"/>
                </a:solidFill>
                <a:latin typeface="Courier New"/>
                <a:cs typeface="Courier New"/>
              </a:rPr>
              <a:t>new 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StringBuilder();  </a:t>
            </a:r>
            <a:r>
              <a:rPr dirty="0" sz="650" spc="10">
                <a:solidFill>
                  <a:srgbClr val="E28964"/>
                </a:solidFill>
                <a:latin typeface="Courier New"/>
                <a:cs typeface="Courier New"/>
              </a:rPr>
              <a:t>foreach 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(</a:t>
            </a:r>
            <a:r>
              <a:rPr dirty="0" sz="650" spc="10">
                <a:solidFill>
                  <a:srgbClr val="E28964"/>
                </a:solidFill>
                <a:latin typeface="Courier New"/>
                <a:cs typeface="Courier New"/>
              </a:rPr>
              <a:t>var 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game </a:t>
            </a:r>
            <a:r>
              <a:rPr dirty="0" sz="650" spc="10">
                <a:solidFill>
                  <a:srgbClr val="E28964"/>
                </a:solidFill>
                <a:latin typeface="Courier New"/>
                <a:cs typeface="Courier New"/>
              </a:rPr>
              <a:t>in</a:t>
            </a:r>
            <a:r>
              <a:rPr dirty="0" sz="65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games)</a:t>
            </a:r>
            <a:endParaRPr sz="650">
              <a:latin typeface="Courier New"/>
              <a:cs typeface="Courier New"/>
            </a:endParaRPr>
          </a:p>
          <a:p>
            <a:pPr marL="42545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247015" marR="1781810">
              <a:lnSpc>
                <a:spcPts val="930"/>
              </a:lnSpc>
              <a:spcBef>
                <a:spcPts val="30"/>
              </a:spcBef>
            </a:pP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string name = game.Name.Replace(</a:t>
            </a: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"'"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, </a:t>
            </a: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"''"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);  insertGameValues.Append(</a:t>
            </a: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$@"(</a:t>
            </a:r>
            <a:endParaRPr sz="650">
              <a:latin typeface="Courier New"/>
              <a:cs typeface="Courier New"/>
            </a:endParaRPr>
          </a:p>
          <a:p>
            <a:pPr marL="247015">
              <a:lnSpc>
                <a:spcPct val="100000"/>
              </a:lnSpc>
              <a:spcBef>
                <a:spcPts val="75"/>
              </a:spcBef>
            </a:pPr>
            <a:r>
              <a:rPr dirty="0" sz="650" spc="10">
                <a:solidFill>
                  <a:srgbClr val="D9EFA2"/>
                </a:solidFill>
                <a:latin typeface="Courier New"/>
                <a:cs typeface="Courier New"/>
              </a:rPr>
              <a:t>{game.AppID}</a:t>
            </a: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,</a:t>
            </a:r>
            <a:endParaRPr sz="650">
              <a:latin typeface="Courier New"/>
              <a:cs typeface="Courier New"/>
            </a:endParaRPr>
          </a:p>
          <a:p>
            <a:pPr marL="247015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'</a:t>
            </a:r>
            <a:r>
              <a:rPr dirty="0" sz="650" spc="10">
                <a:solidFill>
                  <a:srgbClr val="D9EFA2"/>
                </a:solidFill>
                <a:latin typeface="Courier New"/>
                <a:cs typeface="Courier New"/>
              </a:rPr>
              <a:t>{name}</a:t>
            </a: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',</a:t>
            </a:r>
            <a:endParaRPr sz="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ourier New"/>
              <a:cs typeface="Courier New"/>
            </a:endParaRPr>
          </a:p>
          <a:p>
            <a:pPr marL="247015">
              <a:lnSpc>
                <a:spcPct val="100000"/>
              </a:lnSpc>
              <a:spcBef>
                <a:spcPts val="5"/>
              </a:spcBef>
            </a:pP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// All other</a:t>
            </a:r>
            <a:r>
              <a:rPr dirty="0" sz="650" spc="5">
                <a:solidFill>
                  <a:srgbClr val="65B041"/>
                </a:solidFill>
                <a:latin typeface="Courier New"/>
                <a:cs typeface="Courier New"/>
              </a:rPr>
              <a:t> </a:t>
            </a: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values</a:t>
            </a:r>
            <a:endParaRPr sz="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ourier New"/>
              <a:cs typeface="Courier New"/>
            </a:endParaRPr>
          </a:p>
          <a:p>
            <a:pPr marL="247015">
              <a:lnSpc>
                <a:spcPct val="100000"/>
              </a:lnSpc>
              <a:spcBef>
                <a:spcPts val="5"/>
              </a:spcBef>
            </a:pPr>
            <a:r>
              <a:rPr dirty="0" sz="650" spc="10">
                <a:solidFill>
                  <a:srgbClr val="D9EFA2"/>
                </a:solidFill>
                <a:latin typeface="Courier New"/>
                <a:cs typeface="Courier New"/>
              </a:rPr>
              <a:t>{game.NumReviews}</a:t>
            </a:r>
            <a:r>
              <a:rPr dirty="0" sz="650" spc="5">
                <a:solidFill>
                  <a:srgbClr val="D9EFA2"/>
                </a:solidFill>
                <a:latin typeface="Courier New"/>
                <a:cs typeface="Courier New"/>
              </a:rPr>
              <a:t> </a:t>
            </a: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),"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);</a:t>
            </a:r>
            <a:endParaRPr sz="650">
              <a:latin typeface="Courier New"/>
              <a:cs typeface="Courier New"/>
            </a:endParaRPr>
          </a:p>
          <a:p>
            <a:pPr marL="42545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ourier New"/>
              <a:cs typeface="Courier New"/>
            </a:endParaRPr>
          </a:p>
          <a:p>
            <a:pPr marL="42545">
              <a:lnSpc>
                <a:spcPct val="100000"/>
              </a:lnSpc>
              <a:spcBef>
                <a:spcPts val="5"/>
              </a:spcBef>
            </a:pPr>
            <a:r>
              <a:rPr dirty="0" sz="650" spc="10">
                <a:solidFill>
                  <a:srgbClr val="E28964"/>
                </a:solidFill>
                <a:latin typeface="Courier New"/>
                <a:cs typeface="Courier New"/>
              </a:rPr>
              <a:t>if 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(insertGameValues.Length &gt;</a:t>
            </a:r>
            <a:r>
              <a:rPr dirty="0" sz="650" spc="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650" spc="10">
                <a:solidFill>
                  <a:srgbClr val="3386CC"/>
                </a:solidFill>
                <a:latin typeface="Courier New"/>
                <a:cs typeface="Courier New"/>
              </a:rPr>
              <a:t>0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)</a:t>
            </a:r>
            <a:endParaRPr sz="650">
              <a:latin typeface="Courier New"/>
              <a:cs typeface="Courier New"/>
            </a:endParaRPr>
          </a:p>
          <a:p>
            <a:pPr marL="247015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{ insertGameValues.Length--;</a:t>
            </a:r>
            <a:r>
              <a:rPr dirty="0" sz="650" spc="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Courier New"/>
              <a:cs typeface="Courier New"/>
            </a:endParaRPr>
          </a:p>
          <a:p>
            <a:pPr marL="144780" marR="2498090" indent="-102870">
              <a:lnSpc>
                <a:spcPct val="115999"/>
              </a:lnSpc>
            </a:pP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string indieGameInsertQuery = </a:t>
            </a: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$@"  INSERT INTO indie_games</a:t>
            </a:r>
            <a:r>
              <a:rPr dirty="0" sz="650" spc="-5">
                <a:solidFill>
                  <a:srgbClr val="65B041"/>
                </a:solidFill>
                <a:latin typeface="Courier New"/>
                <a:cs typeface="Courier New"/>
              </a:rPr>
              <a:t> </a:t>
            </a: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(</a:t>
            </a:r>
            <a:endParaRPr sz="650">
              <a:latin typeface="Courier New"/>
              <a:cs typeface="Courier New"/>
            </a:endParaRPr>
          </a:p>
          <a:p>
            <a:pPr marL="349250" marR="3573779">
              <a:lnSpc>
                <a:spcPct val="115999"/>
              </a:lnSpc>
            </a:pP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AppID,  </a:t>
            </a: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name,</a:t>
            </a:r>
            <a:endParaRPr sz="650">
              <a:latin typeface="Courier New"/>
              <a:cs typeface="Courier New"/>
            </a:endParaRPr>
          </a:p>
          <a:p>
            <a:pPr marL="349250" marR="2908300">
              <a:lnSpc>
                <a:spcPct val="231999"/>
              </a:lnSpc>
              <a:spcBef>
                <a:spcPts val="25"/>
              </a:spcBef>
            </a:pP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// All other</a:t>
            </a:r>
            <a:r>
              <a:rPr dirty="0" sz="650" spc="-40">
                <a:solidFill>
                  <a:srgbClr val="65B041"/>
                </a:solidFill>
                <a:latin typeface="Courier New"/>
                <a:cs typeface="Courier New"/>
              </a:rPr>
              <a:t> </a:t>
            </a: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values  num_reviews_total</a:t>
            </a:r>
            <a:endParaRPr sz="650">
              <a:latin typeface="Courier New"/>
              <a:cs typeface="Courier New"/>
            </a:endParaRPr>
          </a:p>
          <a:p>
            <a:pPr marL="14478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)</a:t>
            </a:r>
            <a:r>
              <a:rPr dirty="0" sz="650" spc="5">
                <a:solidFill>
                  <a:srgbClr val="65B041"/>
                </a:solidFill>
                <a:latin typeface="Courier New"/>
                <a:cs typeface="Courier New"/>
              </a:rPr>
              <a:t> </a:t>
            </a: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VALUES</a:t>
            </a:r>
            <a:endParaRPr sz="650">
              <a:latin typeface="Courier New"/>
              <a:cs typeface="Courier New"/>
            </a:endParaRPr>
          </a:p>
          <a:p>
            <a:pPr marL="144780" marR="2600960">
              <a:lnSpc>
                <a:spcPct val="115999"/>
              </a:lnSpc>
            </a:pPr>
            <a:r>
              <a:rPr dirty="0" sz="650" spc="10">
                <a:solidFill>
                  <a:srgbClr val="D9EFA2"/>
                </a:solidFill>
                <a:latin typeface="Courier New"/>
                <a:cs typeface="Courier New"/>
              </a:rPr>
              <a:t>{insertGameValues.ToString()}  </a:t>
            </a: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ON DUPLICATE KEY</a:t>
            </a:r>
            <a:r>
              <a:rPr dirty="0" sz="650" spc="-5">
                <a:solidFill>
                  <a:srgbClr val="65B041"/>
                </a:solidFill>
                <a:latin typeface="Courier New"/>
                <a:cs typeface="Courier New"/>
              </a:rPr>
              <a:t> </a:t>
            </a: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UPDATE</a:t>
            </a:r>
            <a:endParaRPr sz="65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name =</a:t>
            </a:r>
            <a:r>
              <a:rPr dirty="0" sz="650" spc="5">
                <a:solidFill>
                  <a:srgbClr val="65B041"/>
                </a:solidFill>
                <a:latin typeface="Courier New"/>
                <a:cs typeface="Courier New"/>
              </a:rPr>
              <a:t> </a:t>
            </a: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VALUES(name),</a:t>
            </a:r>
            <a:endParaRPr sz="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// All other</a:t>
            </a:r>
            <a:r>
              <a:rPr dirty="0" sz="650" spc="5">
                <a:solidFill>
                  <a:srgbClr val="65B041"/>
                </a:solidFill>
                <a:latin typeface="Courier New"/>
                <a:cs typeface="Courier New"/>
              </a:rPr>
              <a:t> </a:t>
            </a: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values</a:t>
            </a:r>
            <a:endParaRPr sz="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dirty="0" sz="650" spc="10">
                <a:solidFill>
                  <a:srgbClr val="65B041"/>
                </a:solidFill>
                <a:latin typeface="Courier New"/>
                <a:cs typeface="Courier New"/>
              </a:rPr>
              <a:t>num_reviews_total = VALUES(num_reviews_total);"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Courier New"/>
              <a:cs typeface="Courier New"/>
            </a:endParaRPr>
          </a:p>
          <a:p>
            <a:pPr marL="42545">
              <a:lnSpc>
                <a:spcPct val="100000"/>
              </a:lnSpc>
            </a:pPr>
            <a:r>
              <a:rPr dirty="0" sz="650" spc="10">
                <a:solidFill>
                  <a:srgbClr val="E28964"/>
                </a:solidFill>
                <a:latin typeface="Courier New"/>
                <a:cs typeface="Courier New"/>
              </a:rPr>
              <a:t>using 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(</a:t>
            </a:r>
            <a:r>
              <a:rPr dirty="0" sz="650" spc="10">
                <a:solidFill>
                  <a:srgbClr val="E28964"/>
                </a:solidFill>
                <a:latin typeface="Courier New"/>
                <a:cs typeface="Courier New"/>
              </a:rPr>
              <a:t>var 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cmd = </a:t>
            </a:r>
            <a:r>
              <a:rPr dirty="0" sz="650" spc="10">
                <a:solidFill>
                  <a:srgbClr val="E28964"/>
                </a:solidFill>
                <a:latin typeface="Courier New"/>
                <a:cs typeface="Courier New"/>
              </a:rPr>
              <a:t>new 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MySqlCommand(indieGameInsertQuery, connection,</a:t>
            </a:r>
            <a:r>
              <a:rPr dirty="0" sz="650" spc="12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transaction))</a:t>
            </a:r>
            <a:endParaRPr sz="650">
              <a:latin typeface="Courier New"/>
              <a:cs typeface="Courier New"/>
            </a:endParaRPr>
          </a:p>
          <a:p>
            <a:pPr marL="42545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{ </a:t>
            </a:r>
            <a:r>
              <a:rPr dirty="0" sz="650" spc="10">
                <a:solidFill>
                  <a:srgbClr val="E28964"/>
                </a:solidFill>
                <a:latin typeface="Courier New"/>
                <a:cs typeface="Courier New"/>
              </a:rPr>
              <a:t>await 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cmd.ExecuteNonQueryAsync(); }</a:t>
            </a:r>
            <a:endParaRPr sz="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Courier New"/>
              <a:cs typeface="Courier New"/>
            </a:endParaRPr>
          </a:p>
          <a:p>
            <a:pPr marL="42545" marR="859790">
              <a:lnSpc>
                <a:spcPct val="115999"/>
              </a:lnSpc>
              <a:spcBef>
                <a:spcPts val="5"/>
              </a:spcBef>
            </a:pPr>
            <a:r>
              <a:rPr dirty="0" sz="650" spc="10">
                <a:solidFill>
                  <a:srgbClr val="E28964"/>
                </a:solidFill>
                <a:latin typeface="Courier New"/>
                <a:cs typeface="Courier New"/>
              </a:rPr>
              <a:t>await 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InsertCategoriesBatchAsync(games, connection, transaction);  </a:t>
            </a:r>
            <a:r>
              <a:rPr dirty="0" sz="650" spc="10">
                <a:solidFill>
                  <a:srgbClr val="E28964"/>
                </a:solidFill>
                <a:latin typeface="Courier New"/>
                <a:cs typeface="Courier New"/>
              </a:rPr>
              <a:t>await 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InsertGenresBatchAsync(games, connection, transaction);  </a:t>
            </a:r>
            <a:r>
              <a:rPr dirty="0" sz="650" spc="10">
                <a:solidFill>
                  <a:srgbClr val="E28964"/>
                </a:solidFill>
                <a:latin typeface="Courier New"/>
                <a:cs typeface="Courier New"/>
              </a:rPr>
              <a:t>await 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InsertTagsBatchAsync(games, connection,</a:t>
            </a:r>
            <a:r>
              <a:rPr dirty="0" sz="650" spc="3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transaction);</a:t>
            </a:r>
            <a:endParaRPr sz="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ourier New"/>
              <a:cs typeface="Courier New"/>
            </a:endParaRPr>
          </a:p>
          <a:p>
            <a:pPr marL="42545">
              <a:lnSpc>
                <a:spcPct val="100000"/>
              </a:lnSpc>
              <a:spcBef>
                <a:spcPts val="5"/>
              </a:spcBef>
            </a:pPr>
            <a:r>
              <a:rPr dirty="0" sz="650" spc="10">
                <a:solidFill>
                  <a:srgbClr val="E28964"/>
                </a:solidFill>
                <a:latin typeface="Courier New"/>
                <a:cs typeface="Courier New"/>
              </a:rPr>
              <a:t>await</a:t>
            </a:r>
            <a:r>
              <a:rPr dirty="0" sz="650" spc="5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transaction.CommitAsync();</a:t>
            </a:r>
            <a:endParaRPr sz="650">
              <a:latin typeface="Courier New"/>
              <a:cs typeface="Courier New"/>
            </a:endParaRPr>
          </a:p>
          <a:p>
            <a:pPr marL="42545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}</a:t>
            </a:r>
            <a:endParaRPr sz="650">
              <a:latin typeface="Courier New"/>
              <a:cs typeface="Courier New"/>
            </a:endParaRPr>
          </a:p>
          <a:p>
            <a:pPr marL="42545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FFF7E1"/>
                </a:solidFill>
                <a:latin typeface="Courier New"/>
                <a:cs typeface="Courier New"/>
              </a:rPr>
              <a:t>...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0374" y="1548447"/>
            <a:ext cx="237744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-55" b="1">
                <a:solidFill>
                  <a:srgbClr val="D8DEE8"/>
                </a:solidFill>
                <a:latin typeface="Gill Sans MT"/>
                <a:cs typeface="Gill Sans MT"/>
              </a:rPr>
              <a:t>SQL </a:t>
            </a:r>
            <a:r>
              <a:rPr dirty="0" sz="1700" spc="80" b="1">
                <a:solidFill>
                  <a:srgbClr val="D8DEE8"/>
                </a:solidFill>
                <a:latin typeface="Gill Sans MT"/>
                <a:cs typeface="Gill Sans MT"/>
              </a:rPr>
              <a:t>Bulk </a:t>
            </a:r>
            <a:r>
              <a:rPr dirty="0" sz="1700" spc="75" b="1">
                <a:solidFill>
                  <a:srgbClr val="D8DEE8"/>
                </a:solidFill>
                <a:latin typeface="Gill Sans MT"/>
                <a:cs typeface="Gill Sans MT"/>
              </a:rPr>
              <a:t>Insert</a:t>
            </a:r>
            <a:r>
              <a:rPr dirty="0" sz="1700" spc="40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1700" spc="35" b="1">
                <a:solidFill>
                  <a:srgbClr val="D8DEE8"/>
                </a:solidFill>
                <a:latin typeface="Gill Sans MT"/>
                <a:cs typeface="Gill Sans MT"/>
              </a:rPr>
              <a:t>Logic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4048" y="2152649"/>
            <a:ext cx="66674" cy="66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21374" y="2044700"/>
            <a:ext cx="262128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75" b="1">
                <a:solidFill>
                  <a:srgbClr val="D8DEE8"/>
                </a:solidFill>
                <a:latin typeface="Gill Sans MT"/>
                <a:cs typeface="Gill Sans MT"/>
              </a:rPr>
              <a:t>Bulk </a:t>
            </a:r>
            <a:r>
              <a:rPr dirty="0" sz="1550" spc="60" b="1">
                <a:solidFill>
                  <a:srgbClr val="D8DEE8"/>
                </a:solidFill>
                <a:latin typeface="Gill Sans MT"/>
                <a:cs typeface="Gill Sans MT"/>
              </a:rPr>
              <a:t>Query</a:t>
            </a:r>
            <a:r>
              <a:rPr dirty="0" sz="1550" spc="30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1550" spc="65" b="1">
                <a:solidFill>
                  <a:srgbClr val="D8DEE8"/>
                </a:solidFill>
                <a:latin typeface="Gill Sans MT"/>
                <a:cs typeface="Gill Sans MT"/>
              </a:rPr>
              <a:t>Construction</a:t>
            </a:r>
            <a:r>
              <a:rPr dirty="0" sz="1550" spc="65">
                <a:solidFill>
                  <a:srgbClr val="D8DEE8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3149" y="2352674"/>
            <a:ext cx="1314450" cy="27622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222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75"/>
              </a:spcBef>
            </a:pPr>
            <a:r>
              <a:rPr dirty="0" sz="1250" spc="5">
                <a:solidFill>
                  <a:srgbClr val="FFF7E1"/>
                </a:solidFill>
                <a:latin typeface="Courier New"/>
                <a:cs typeface="Courier New"/>
              </a:rPr>
              <a:t>StringBuilder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1374" y="2320925"/>
            <a:ext cx="553275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21155" algn="l"/>
              </a:tabLst>
            </a:pPr>
            <a:r>
              <a:rPr dirty="0" sz="1550" spc="35">
                <a:solidFill>
                  <a:srgbClr val="D8DEE8"/>
                </a:solidFill>
                <a:latin typeface="Arial"/>
                <a:cs typeface="Arial"/>
              </a:rPr>
              <a:t>A	</a:t>
            </a:r>
            <a:r>
              <a:rPr dirty="0" sz="1550" spc="80">
                <a:solidFill>
                  <a:srgbClr val="D8DEE8"/>
                </a:solidFill>
                <a:latin typeface="Arial"/>
                <a:cs typeface="Arial"/>
              </a:rPr>
              <a:t>concatenates </a:t>
            </a:r>
            <a:r>
              <a:rPr dirty="0" sz="1550" spc="60">
                <a:solidFill>
                  <a:srgbClr val="D8DEE8"/>
                </a:solidFill>
                <a:latin typeface="Arial"/>
                <a:cs typeface="Arial"/>
              </a:rPr>
              <a:t>values </a:t>
            </a:r>
            <a:r>
              <a:rPr dirty="0" sz="1550" spc="135">
                <a:solidFill>
                  <a:srgbClr val="D8DEE8"/>
                </a:solidFill>
                <a:latin typeface="Arial"/>
                <a:cs typeface="Arial"/>
              </a:rPr>
              <a:t>for </a:t>
            </a:r>
            <a:r>
              <a:rPr dirty="0" sz="1550" spc="75">
                <a:solidFill>
                  <a:srgbClr val="D8DEE8"/>
                </a:solidFill>
                <a:latin typeface="Arial"/>
                <a:cs typeface="Arial"/>
              </a:rPr>
              <a:t>all </a:t>
            </a:r>
            <a:r>
              <a:rPr dirty="0" sz="1550" spc="20">
                <a:solidFill>
                  <a:srgbClr val="D8DEE8"/>
                </a:solidFill>
                <a:latin typeface="Arial"/>
                <a:cs typeface="Arial"/>
              </a:rPr>
              <a:t>games </a:t>
            </a:r>
            <a:r>
              <a:rPr dirty="0" sz="1550" spc="80">
                <a:solidFill>
                  <a:srgbClr val="D8DEE8"/>
                </a:solidFill>
                <a:latin typeface="Arial"/>
                <a:cs typeface="Arial"/>
              </a:rPr>
              <a:t>in</a:t>
            </a:r>
            <a:r>
              <a:rPr dirty="0" sz="1550" spc="-5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550" spc="100">
                <a:solidFill>
                  <a:srgbClr val="D8DEE8"/>
                </a:solidFill>
                <a:latin typeface="Arial"/>
                <a:cs typeface="Arial"/>
              </a:rPr>
              <a:t>the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2649" y="2628899"/>
            <a:ext cx="542925" cy="2476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12700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dirty="0" sz="1250" spc="5">
                <a:solidFill>
                  <a:srgbClr val="FFF7E1"/>
                </a:solidFill>
                <a:latin typeface="Courier New"/>
                <a:cs typeface="Courier New"/>
              </a:rPr>
              <a:t>games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77249" y="2628899"/>
            <a:ext cx="638175" cy="2476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12700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dirty="0" sz="1250" spc="5">
                <a:solidFill>
                  <a:srgbClr val="FFF7E1"/>
                </a:solidFill>
                <a:latin typeface="Courier New"/>
                <a:cs typeface="Courier New"/>
              </a:rPr>
              <a:t>INSERT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63775" y="2587625"/>
            <a:ext cx="324294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30170" algn="l"/>
              </a:tabLst>
            </a:pPr>
            <a:r>
              <a:rPr dirty="0" sz="1550" spc="145">
                <a:solidFill>
                  <a:srgbClr val="D8DEE8"/>
                </a:solidFill>
                <a:latin typeface="Arial"/>
                <a:cs typeface="Arial"/>
              </a:rPr>
              <a:t>li</a:t>
            </a:r>
            <a:r>
              <a:rPr dirty="0" sz="1550" spc="-5">
                <a:solidFill>
                  <a:srgbClr val="D8DEE8"/>
                </a:solidFill>
                <a:latin typeface="Arial"/>
                <a:cs typeface="Arial"/>
              </a:rPr>
              <a:t>s</a:t>
            </a:r>
            <a:r>
              <a:rPr dirty="0" sz="1550" spc="245">
                <a:solidFill>
                  <a:srgbClr val="D8DEE8"/>
                </a:solidFill>
                <a:latin typeface="Arial"/>
                <a:cs typeface="Arial"/>
              </a:rPr>
              <a:t>t</a:t>
            </a:r>
            <a:r>
              <a:rPr dirty="0" sz="1550" spc="-100">
                <a:solidFill>
                  <a:srgbClr val="D8DEE8"/>
                </a:solidFill>
                <a:latin typeface="Arial"/>
                <a:cs typeface="Arial"/>
              </a:rPr>
              <a:t>,</a:t>
            </a:r>
            <a:r>
              <a:rPr dirty="0" sz="1550" spc="6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550" spc="190">
                <a:solidFill>
                  <a:srgbClr val="D8DEE8"/>
                </a:solidFill>
                <a:latin typeface="Arial"/>
                <a:cs typeface="Arial"/>
              </a:rPr>
              <a:t>f</a:t>
            </a:r>
            <a:r>
              <a:rPr dirty="0" sz="1550" spc="100">
                <a:solidFill>
                  <a:srgbClr val="D8DEE8"/>
                </a:solidFill>
                <a:latin typeface="Arial"/>
                <a:cs typeface="Arial"/>
              </a:rPr>
              <a:t>o</a:t>
            </a:r>
            <a:r>
              <a:rPr dirty="0" sz="1550" spc="204">
                <a:solidFill>
                  <a:srgbClr val="D8DEE8"/>
                </a:solidFill>
                <a:latin typeface="Arial"/>
                <a:cs typeface="Arial"/>
              </a:rPr>
              <a:t>r</a:t>
            </a:r>
            <a:r>
              <a:rPr dirty="0" sz="1550" spc="90">
                <a:solidFill>
                  <a:srgbClr val="D8DEE8"/>
                </a:solidFill>
                <a:latin typeface="Arial"/>
                <a:cs typeface="Arial"/>
              </a:rPr>
              <a:t>m</a:t>
            </a:r>
            <a:r>
              <a:rPr dirty="0" sz="1550" spc="145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1550" spc="100">
                <a:solidFill>
                  <a:srgbClr val="D8DEE8"/>
                </a:solidFill>
                <a:latin typeface="Arial"/>
                <a:cs typeface="Arial"/>
              </a:rPr>
              <a:t>n</a:t>
            </a:r>
            <a:r>
              <a:rPr dirty="0" sz="1550" spc="-60">
                <a:solidFill>
                  <a:srgbClr val="D8DEE8"/>
                </a:solidFill>
                <a:latin typeface="Arial"/>
                <a:cs typeface="Arial"/>
              </a:rPr>
              <a:t>g</a:t>
            </a:r>
            <a:r>
              <a:rPr dirty="0" sz="1550" spc="6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550" spc="-65">
                <a:solidFill>
                  <a:srgbClr val="D8DEE8"/>
                </a:solidFill>
                <a:latin typeface="Arial"/>
                <a:cs typeface="Arial"/>
              </a:rPr>
              <a:t>a</a:t>
            </a:r>
            <a:r>
              <a:rPr dirty="0" sz="1550" spc="6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550" spc="105">
                <a:solidFill>
                  <a:srgbClr val="D8DEE8"/>
                </a:solidFill>
                <a:latin typeface="Arial"/>
                <a:cs typeface="Arial"/>
              </a:rPr>
              <a:t>b</a:t>
            </a:r>
            <a:r>
              <a:rPr dirty="0" sz="1550" spc="100">
                <a:solidFill>
                  <a:srgbClr val="D8DEE8"/>
                </a:solidFill>
                <a:latin typeface="Arial"/>
                <a:cs typeface="Arial"/>
              </a:rPr>
              <a:t>u</a:t>
            </a:r>
            <a:r>
              <a:rPr dirty="0" sz="1550" spc="145">
                <a:solidFill>
                  <a:srgbClr val="D8DEE8"/>
                </a:solidFill>
                <a:latin typeface="Arial"/>
                <a:cs typeface="Arial"/>
              </a:rPr>
              <a:t>l</a:t>
            </a:r>
            <a:r>
              <a:rPr dirty="0" sz="1550" spc="50">
                <a:solidFill>
                  <a:srgbClr val="D8DEE8"/>
                </a:solidFill>
                <a:latin typeface="Arial"/>
                <a:cs typeface="Arial"/>
              </a:rPr>
              <a:t>k</a:t>
            </a:r>
            <a:r>
              <a:rPr dirty="0" sz="1550">
                <a:solidFill>
                  <a:srgbClr val="D8DEE8"/>
                </a:solidFill>
                <a:latin typeface="Arial"/>
                <a:cs typeface="Arial"/>
              </a:rPr>
              <a:t>	</a:t>
            </a:r>
            <a:r>
              <a:rPr dirty="0" sz="1550" spc="105">
                <a:solidFill>
                  <a:srgbClr val="D8DEE8"/>
                </a:solidFill>
                <a:latin typeface="Arial"/>
                <a:cs typeface="Arial"/>
              </a:rPr>
              <a:t>q</a:t>
            </a:r>
            <a:r>
              <a:rPr dirty="0" sz="1550" spc="100">
                <a:solidFill>
                  <a:srgbClr val="D8DEE8"/>
                </a:solidFill>
                <a:latin typeface="Arial"/>
                <a:cs typeface="Arial"/>
              </a:rPr>
              <a:t>u</a:t>
            </a:r>
            <a:r>
              <a:rPr dirty="0" sz="1550" spc="5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1550" spc="204">
                <a:solidFill>
                  <a:srgbClr val="D8DEE8"/>
                </a:solidFill>
                <a:latin typeface="Arial"/>
                <a:cs typeface="Arial"/>
              </a:rPr>
              <a:t>r</a:t>
            </a:r>
            <a:r>
              <a:rPr dirty="0" sz="1550" spc="15">
                <a:solidFill>
                  <a:srgbClr val="D8DEE8"/>
                </a:solidFill>
                <a:latin typeface="Arial"/>
                <a:cs typeface="Arial"/>
              </a:rPr>
              <a:t>y</a:t>
            </a:r>
            <a:r>
              <a:rPr dirty="0" sz="1550" spc="-100">
                <a:solidFill>
                  <a:srgbClr val="D8DEE8"/>
                </a:solidFill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34048" y="3086099"/>
            <a:ext cx="66674" cy="66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21374" y="2951479"/>
            <a:ext cx="4941570" cy="55880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550" spc="55" b="1">
                <a:solidFill>
                  <a:srgbClr val="D8DEE8"/>
                </a:solidFill>
                <a:latin typeface="Gill Sans MT"/>
                <a:cs typeface="Gill Sans MT"/>
              </a:rPr>
              <a:t>Optimized </a:t>
            </a:r>
            <a:r>
              <a:rPr dirty="0" sz="1550" spc="-45" b="1">
                <a:solidFill>
                  <a:srgbClr val="D8DEE8"/>
                </a:solidFill>
                <a:latin typeface="Gill Sans MT"/>
                <a:cs typeface="Gill Sans MT"/>
              </a:rPr>
              <a:t>SQL</a:t>
            </a:r>
            <a:r>
              <a:rPr dirty="0" sz="1550" spc="60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1550" spc="70" b="1">
                <a:solidFill>
                  <a:srgbClr val="D8DEE8"/>
                </a:solidFill>
                <a:latin typeface="Gill Sans MT"/>
                <a:cs typeface="Gill Sans MT"/>
              </a:rPr>
              <a:t>Execution</a:t>
            </a:r>
            <a:r>
              <a:rPr dirty="0" sz="1550" spc="70">
                <a:solidFill>
                  <a:srgbClr val="D8DEE8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550" spc="55">
                <a:solidFill>
                  <a:srgbClr val="D8DEE8"/>
                </a:solidFill>
                <a:latin typeface="Arial"/>
                <a:cs typeface="Arial"/>
              </a:rPr>
              <a:t>Executes </a:t>
            </a:r>
            <a:r>
              <a:rPr dirty="0" sz="1550" spc="100">
                <a:solidFill>
                  <a:srgbClr val="D8DEE8"/>
                </a:solidFill>
                <a:latin typeface="Arial"/>
                <a:cs typeface="Arial"/>
              </a:rPr>
              <a:t>the bulk query </a:t>
            </a:r>
            <a:r>
              <a:rPr dirty="0" sz="1550" spc="80">
                <a:solidFill>
                  <a:srgbClr val="D8DEE8"/>
                </a:solidFill>
                <a:latin typeface="Arial"/>
                <a:cs typeface="Arial"/>
              </a:rPr>
              <a:t>in </a:t>
            </a:r>
            <a:r>
              <a:rPr dirty="0" sz="1550" spc="55">
                <a:solidFill>
                  <a:srgbClr val="D8DEE8"/>
                </a:solidFill>
                <a:latin typeface="Arial"/>
                <a:cs typeface="Arial"/>
              </a:rPr>
              <a:t>one </a:t>
            </a:r>
            <a:r>
              <a:rPr dirty="0" sz="1550" spc="-10">
                <a:solidFill>
                  <a:srgbClr val="D8DEE8"/>
                </a:solidFill>
                <a:latin typeface="Arial"/>
                <a:cs typeface="Arial"/>
              </a:rPr>
              <a:t>SQL </a:t>
            </a:r>
            <a:r>
              <a:rPr dirty="0" sz="1550" spc="60">
                <a:solidFill>
                  <a:srgbClr val="D8DEE8"/>
                </a:solidFill>
                <a:latin typeface="Arial"/>
                <a:cs typeface="Arial"/>
              </a:rPr>
              <a:t>command.</a:t>
            </a:r>
            <a:r>
              <a:rPr dirty="0" sz="1550" spc="-3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550" spc="45">
                <a:solidFill>
                  <a:srgbClr val="D8DEE8"/>
                </a:solidFill>
                <a:latin typeface="Arial"/>
                <a:cs typeface="Arial"/>
              </a:rPr>
              <a:t>The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2649" y="3552824"/>
            <a:ext cx="2266950" cy="2476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222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75"/>
              </a:spcBef>
            </a:pPr>
            <a:r>
              <a:rPr dirty="0" sz="1250" spc="5">
                <a:solidFill>
                  <a:srgbClr val="FFF7E1"/>
                </a:solidFill>
                <a:latin typeface="Courier New"/>
                <a:cs typeface="Courier New"/>
              </a:rPr>
              <a:t>ON DUPLICATE KEY</a:t>
            </a:r>
            <a:r>
              <a:rPr dirty="0" sz="1250" spc="-7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250" spc="5">
                <a:solidFill>
                  <a:srgbClr val="FFF7E1"/>
                </a:solidFill>
                <a:latin typeface="Courier New"/>
                <a:cs typeface="Courier New"/>
              </a:rPr>
              <a:t>UPDATE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1223" y="3521075"/>
            <a:ext cx="295402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45">
                <a:solidFill>
                  <a:srgbClr val="D8DEE8"/>
                </a:solidFill>
                <a:latin typeface="Arial"/>
                <a:cs typeface="Arial"/>
              </a:rPr>
              <a:t>clause </a:t>
            </a:r>
            <a:r>
              <a:rPr dirty="0" sz="1550" spc="75">
                <a:solidFill>
                  <a:srgbClr val="D8DEE8"/>
                </a:solidFill>
                <a:latin typeface="Arial"/>
                <a:cs typeface="Arial"/>
              </a:rPr>
              <a:t>updates </a:t>
            </a:r>
            <a:r>
              <a:rPr dirty="0" sz="1550" spc="90">
                <a:solidFill>
                  <a:srgbClr val="D8DEE8"/>
                </a:solidFill>
                <a:latin typeface="Arial"/>
                <a:cs typeface="Arial"/>
              </a:rPr>
              <a:t>records </a:t>
            </a:r>
            <a:r>
              <a:rPr dirty="0" sz="1550" spc="120">
                <a:solidFill>
                  <a:srgbClr val="D8DEE8"/>
                </a:solidFill>
                <a:latin typeface="Arial"/>
                <a:cs typeface="Arial"/>
              </a:rPr>
              <a:t>if</a:t>
            </a:r>
            <a:r>
              <a:rPr dirty="0" sz="1550" spc="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550" spc="100">
                <a:solidFill>
                  <a:srgbClr val="D8DEE8"/>
                </a:solidFill>
                <a:latin typeface="Arial"/>
                <a:cs typeface="Arial"/>
              </a:rPr>
              <a:t>they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96274" y="3819524"/>
            <a:ext cx="542925" cy="2476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222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75"/>
              </a:spcBef>
            </a:pPr>
            <a:r>
              <a:rPr dirty="0" sz="1250" spc="5">
                <a:solidFill>
                  <a:srgbClr val="FFF7E1"/>
                </a:solidFill>
                <a:latin typeface="Courier New"/>
                <a:cs typeface="Courier New"/>
              </a:rPr>
              <a:t>AppID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1374" y="3787775"/>
            <a:ext cx="306895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41320" algn="l"/>
              </a:tabLst>
            </a:pPr>
            <a:r>
              <a:rPr dirty="0" sz="1550" spc="25">
                <a:solidFill>
                  <a:srgbClr val="D8DEE8"/>
                </a:solidFill>
                <a:latin typeface="Arial"/>
                <a:cs typeface="Arial"/>
              </a:rPr>
              <a:t>a</a:t>
            </a:r>
            <a:r>
              <a:rPr dirty="0" sz="1550" spc="145">
                <a:solidFill>
                  <a:srgbClr val="D8DEE8"/>
                </a:solidFill>
                <a:latin typeface="Arial"/>
                <a:cs typeface="Arial"/>
              </a:rPr>
              <a:t>l</a:t>
            </a:r>
            <a:r>
              <a:rPr dirty="0" sz="1550" spc="204">
                <a:solidFill>
                  <a:srgbClr val="D8DEE8"/>
                </a:solidFill>
                <a:latin typeface="Arial"/>
                <a:cs typeface="Arial"/>
              </a:rPr>
              <a:t>r</a:t>
            </a:r>
            <a:r>
              <a:rPr dirty="0" sz="1550" spc="50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1550" spc="25">
                <a:solidFill>
                  <a:srgbClr val="D8DEE8"/>
                </a:solidFill>
                <a:latin typeface="Arial"/>
                <a:cs typeface="Arial"/>
              </a:rPr>
              <a:t>a</a:t>
            </a:r>
            <a:r>
              <a:rPr dirty="0" sz="1550" spc="105">
                <a:solidFill>
                  <a:srgbClr val="D8DEE8"/>
                </a:solidFill>
                <a:latin typeface="Arial"/>
                <a:cs typeface="Arial"/>
              </a:rPr>
              <a:t>d</a:t>
            </a:r>
            <a:r>
              <a:rPr dirty="0" sz="1550" spc="30">
                <a:solidFill>
                  <a:srgbClr val="D8DEE8"/>
                </a:solidFill>
                <a:latin typeface="Arial"/>
                <a:cs typeface="Arial"/>
              </a:rPr>
              <a:t>y</a:t>
            </a:r>
            <a:r>
              <a:rPr dirty="0" sz="1550" spc="6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550" spc="5">
                <a:solidFill>
                  <a:srgbClr val="D8DEE8"/>
                </a:solidFill>
                <a:latin typeface="Arial"/>
                <a:cs typeface="Arial"/>
              </a:rPr>
              <a:t>e</a:t>
            </a:r>
            <a:r>
              <a:rPr dirty="0" sz="1550" spc="105">
                <a:solidFill>
                  <a:srgbClr val="D8DEE8"/>
                </a:solidFill>
                <a:latin typeface="Arial"/>
                <a:cs typeface="Arial"/>
              </a:rPr>
              <a:t>x</a:t>
            </a:r>
            <a:r>
              <a:rPr dirty="0" sz="1550" spc="145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1550" spc="-5">
                <a:solidFill>
                  <a:srgbClr val="D8DEE8"/>
                </a:solidFill>
                <a:latin typeface="Arial"/>
                <a:cs typeface="Arial"/>
              </a:rPr>
              <a:t>s</a:t>
            </a:r>
            <a:r>
              <a:rPr dirty="0" sz="1550" spc="155">
                <a:solidFill>
                  <a:srgbClr val="D8DEE8"/>
                </a:solidFill>
                <a:latin typeface="Arial"/>
                <a:cs typeface="Arial"/>
              </a:rPr>
              <a:t>t</a:t>
            </a:r>
            <a:r>
              <a:rPr dirty="0" sz="1550" spc="60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550" spc="45">
                <a:solidFill>
                  <a:srgbClr val="D8DEE8"/>
                </a:solidFill>
                <a:latin typeface="Arial"/>
                <a:cs typeface="Arial"/>
              </a:rPr>
              <a:t>(</a:t>
            </a:r>
            <a:r>
              <a:rPr dirty="0" sz="1550" spc="90">
                <a:solidFill>
                  <a:srgbClr val="D8DEE8"/>
                </a:solidFill>
                <a:latin typeface="Arial"/>
                <a:cs typeface="Arial"/>
              </a:rPr>
              <a:t>m</a:t>
            </a:r>
            <a:r>
              <a:rPr dirty="0" sz="1550" spc="25">
                <a:solidFill>
                  <a:srgbClr val="D8DEE8"/>
                </a:solidFill>
                <a:latin typeface="Arial"/>
                <a:cs typeface="Arial"/>
              </a:rPr>
              <a:t>a</a:t>
            </a:r>
            <a:r>
              <a:rPr dirty="0" sz="1550" spc="245">
                <a:solidFill>
                  <a:srgbClr val="D8DEE8"/>
                </a:solidFill>
                <a:latin typeface="Arial"/>
                <a:cs typeface="Arial"/>
              </a:rPr>
              <a:t>t</a:t>
            </a:r>
            <a:r>
              <a:rPr dirty="0" sz="1550" spc="50">
                <a:solidFill>
                  <a:srgbClr val="D8DEE8"/>
                </a:solidFill>
                <a:latin typeface="Arial"/>
                <a:cs typeface="Arial"/>
              </a:rPr>
              <a:t>c</a:t>
            </a:r>
            <a:r>
              <a:rPr dirty="0" sz="1550" spc="100">
                <a:solidFill>
                  <a:srgbClr val="D8DEE8"/>
                </a:solidFill>
                <a:latin typeface="Arial"/>
                <a:cs typeface="Arial"/>
              </a:rPr>
              <a:t>h</a:t>
            </a:r>
            <a:r>
              <a:rPr dirty="0" sz="1550" spc="145">
                <a:solidFill>
                  <a:srgbClr val="D8DEE8"/>
                </a:solidFill>
                <a:latin typeface="Arial"/>
                <a:cs typeface="Arial"/>
              </a:rPr>
              <a:t>i</a:t>
            </a:r>
            <a:r>
              <a:rPr dirty="0" sz="1550" spc="100">
                <a:solidFill>
                  <a:srgbClr val="D8DEE8"/>
                </a:solidFill>
                <a:latin typeface="Arial"/>
                <a:cs typeface="Arial"/>
              </a:rPr>
              <a:t>n</a:t>
            </a:r>
            <a:r>
              <a:rPr dirty="0" sz="1550" spc="-60">
                <a:solidFill>
                  <a:srgbClr val="D8DEE8"/>
                </a:solidFill>
                <a:latin typeface="Arial"/>
                <a:cs typeface="Arial"/>
              </a:rPr>
              <a:t>g</a:t>
            </a:r>
            <a:r>
              <a:rPr dirty="0" sz="1550">
                <a:solidFill>
                  <a:srgbClr val="D8DEE8"/>
                </a:solidFill>
                <a:latin typeface="Arial"/>
                <a:cs typeface="Arial"/>
              </a:rPr>
              <a:t>	</a:t>
            </a:r>
            <a:r>
              <a:rPr dirty="0" sz="1550" spc="45">
                <a:solidFill>
                  <a:srgbClr val="D8DEE8"/>
                </a:solidFill>
                <a:latin typeface="Arial"/>
                <a:cs typeface="Arial"/>
              </a:rPr>
              <a:t>)</a:t>
            </a:r>
            <a:r>
              <a:rPr dirty="0" sz="1550" spc="-100">
                <a:solidFill>
                  <a:srgbClr val="D8DEE8"/>
                </a:solidFill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34048" y="4286249"/>
            <a:ext cx="66674" cy="66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34048" y="5219699"/>
            <a:ext cx="66674" cy="66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921374" y="4151629"/>
            <a:ext cx="5583555" cy="175895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550" spc="60" b="1">
                <a:solidFill>
                  <a:srgbClr val="D8DEE8"/>
                </a:solidFill>
                <a:latin typeface="Gill Sans MT"/>
                <a:cs typeface="Gill Sans MT"/>
              </a:rPr>
              <a:t>Transaction </a:t>
            </a:r>
            <a:r>
              <a:rPr dirty="0" sz="1550" spc="-25" b="1">
                <a:solidFill>
                  <a:srgbClr val="D8DEE8"/>
                </a:solidFill>
                <a:latin typeface="Gill Sans MT"/>
                <a:cs typeface="Gill Sans MT"/>
              </a:rPr>
              <a:t>&amp; </a:t>
            </a:r>
            <a:r>
              <a:rPr dirty="0" sz="1550" spc="25" b="1">
                <a:solidFill>
                  <a:srgbClr val="D8DEE8"/>
                </a:solidFill>
                <a:latin typeface="Gill Sans MT"/>
                <a:cs typeface="Gill Sans MT"/>
              </a:rPr>
              <a:t>Error</a:t>
            </a:r>
            <a:r>
              <a:rPr dirty="0" sz="1550" spc="135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1550" spc="75" b="1">
                <a:solidFill>
                  <a:srgbClr val="D8DEE8"/>
                </a:solidFill>
                <a:latin typeface="Gill Sans MT"/>
                <a:cs typeface="Gill Sans MT"/>
              </a:rPr>
              <a:t>Handling</a:t>
            </a:r>
            <a:r>
              <a:rPr dirty="0" sz="1550" spc="75">
                <a:solidFill>
                  <a:srgbClr val="D8DEE8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12700" marR="5080">
              <a:lnSpc>
                <a:spcPts val="2180"/>
              </a:lnSpc>
              <a:spcBef>
                <a:spcPts val="45"/>
              </a:spcBef>
            </a:pPr>
            <a:r>
              <a:rPr dirty="0" sz="1550" spc="85">
                <a:solidFill>
                  <a:srgbClr val="D8DEE8"/>
                </a:solidFill>
                <a:latin typeface="Arial"/>
                <a:cs typeface="Arial"/>
              </a:rPr>
              <a:t>Wraps </a:t>
            </a:r>
            <a:r>
              <a:rPr dirty="0" sz="1550" spc="100">
                <a:solidFill>
                  <a:srgbClr val="D8DEE8"/>
                </a:solidFill>
                <a:latin typeface="Arial"/>
                <a:cs typeface="Arial"/>
              </a:rPr>
              <a:t>the </a:t>
            </a:r>
            <a:r>
              <a:rPr dirty="0" sz="1550" spc="120">
                <a:solidFill>
                  <a:srgbClr val="D8DEE8"/>
                </a:solidFill>
                <a:latin typeface="Arial"/>
                <a:cs typeface="Arial"/>
              </a:rPr>
              <a:t>entire </a:t>
            </a:r>
            <a:r>
              <a:rPr dirty="0" sz="1550" spc="60">
                <a:solidFill>
                  <a:srgbClr val="D8DEE8"/>
                </a:solidFill>
                <a:latin typeface="Arial"/>
                <a:cs typeface="Arial"/>
              </a:rPr>
              <a:t>process </a:t>
            </a:r>
            <a:r>
              <a:rPr dirty="0" sz="1550" spc="80">
                <a:solidFill>
                  <a:srgbClr val="D8DEE8"/>
                </a:solidFill>
                <a:latin typeface="Arial"/>
                <a:cs typeface="Arial"/>
              </a:rPr>
              <a:t>in </a:t>
            </a:r>
            <a:r>
              <a:rPr dirty="0" sz="1550" spc="55">
                <a:solidFill>
                  <a:srgbClr val="D8DEE8"/>
                </a:solidFill>
                <a:latin typeface="Arial"/>
                <a:cs typeface="Arial"/>
              </a:rPr>
              <a:t>one </a:t>
            </a:r>
            <a:r>
              <a:rPr dirty="0" sz="1550" spc="100">
                <a:solidFill>
                  <a:srgbClr val="D8DEE8"/>
                </a:solidFill>
                <a:latin typeface="Arial"/>
                <a:cs typeface="Arial"/>
              </a:rPr>
              <a:t>transaction </a:t>
            </a:r>
            <a:r>
              <a:rPr dirty="0" sz="1550" spc="130">
                <a:solidFill>
                  <a:srgbClr val="D8DEE8"/>
                </a:solidFill>
                <a:latin typeface="Arial"/>
                <a:cs typeface="Arial"/>
              </a:rPr>
              <a:t>to </a:t>
            </a:r>
            <a:r>
              <a:rPr dirty="0" sz="1550" spc="70">
                <a:solidFill>
                  <a:srgbClr val="D8DEE8"/>
                </a:solidFill>
                <a:latin typeface="Arial"/>
                <a:cs typeface="Arial"/>
              </a:rPr>
              <a:t>ensure</a:t>
            </a:r>
            <a:r>
              <a:rPr dirty="0" sz="1550" spc="-18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550" spc="75">
                <a:solidFill>
                  <a:srgbClr val="D8DEE8"/>
                </a:solidFill>
                <a:latin typeface="Arial"/>
                <a:cs typeface="Arial"/>
              </a:rPr>
              <a:t>all  </a:t>
            </a:r>
            <a:r>
              <a:rPr dirty="0" sz="1550" spc="95">
                <a:solidFill>
                  <a:srgbClr val="D8DEE8"/>
                </a:solidFill>
                <a:latin typeface="Arial"/>
                <a:cs typeface="Arial"/>
              </a:rPr>
              <a:t>operations </a:t>
            </a:r>
            <a:r>
              <a:rPr dirty="0" sz="1550" spc="120">
                <a:solidFill>
                  <a:srgbClr val="D8DEE8"/>
                </a:solidFill>
                <a:latin typeface="Arial"/>
                <a:cs typeface="Arial"/>
              </a:rPr>
              <a:t>either </a:t>
            </a:r>
            <a:r>
              <a:rPr dirty="0" sz="1550" spc="45">
                <a:solidFill>
                  <a:srgbClr val="D8DEE8"/>
                </a:solidFill>
                <a:latin typeface="Arial"/>
                <a:cs typeface="Arial"/>
              </a:rPr>
              <a:t>succeed </a:t>
            </a:r>
            <a:r>
              <a:rPr dirty="0" sz="1550" spc="110">
                <a:solidFill>
                  <a:srgbClr val="D8DEE8"/>
                </a:solidFill>
                <a:latin typeface="Arial"/>
                <a:cs typeface="Arial"/>
              </a:rPr>
              <a:t>or </a:t>
            </a:r>
            <a:r>
              <a:rPr dirty="0" sz="1550" spc="65">
                <a:solidFill>
                  <a:srgbClr val="D8DEE8"/>
                </a:solidFill>
                <a:latin typeface="Arial"/>
                <a:cs typeface="Arial"/>
              </a:rPr>
              <a:t>are </a:t>
            </a:r>
            <a:r>
              <a:rPr dirty="0" sz="1550" spc="110">
                <a:solidFill>
                  <a:srgbClr val="D8DEE8"/>
                </a:solidFill>
                <a:latin typeface="Arial"/>
                <a:cs typeface="Arial"/>
              </a:rPr>
              <a:t>rolled </a:t>
            </a:r>
            <a:r>
              <a:rPr dirty="0" sz="1550" spc="55">
                <a:solidFill>
                  <a:srgbClr val="D8DEE8"/>
                </a:solidFill>
                <a:latin typeface="Arial"/>
                <a:cs typeface="Arial"/>
              </a:rPr>
              <a:t>back on</a:t>
            </a:r>
            <a:r>
              <a:rPr dirty="0" sz="1550" spc="-12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550" spc="95">
                <a:solidFill>
                  <a:srgbClr val="D8DEE8"/>
                </a:solidFill>
                <a:latin typeface="Arial"/>
                <a:cs typeface="Arial"/>
              </a:rPr>
              <a:t>error.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550" spc="80" b="1">
                <a:solidFill>
                  <a:srgbClr val="D8DEE8"/>
                </a:solidFill>
                <a:latin typeface="Gill Sans MT"/>
                <a:cs typeface="Gill Sans MT"/>
              </a:rPr>
              <a:t>Inserting </a:t>
            </a:r>
            <a:r>
              <a:rPr dirty="0" sz="1550" spc="85" b="1">
                <a:solidFill>
                  <a:srgbClr val="D8DEE8"/>
                </a:solidFill>
                <a:latin typeface="Gill Sans MT"/>
                <a:cs typeface="Gill Sans MT"/>
              </a:rPr>
              <a:t>Related</a:t>
            </a:r>
            <a:r>
              <a:rPr dirty="0" sz="1550" spc="35" b="1">
                <a:solidFill>
                  <a:srgbClr val="D8DEE8"/>
                </a:solidFill>
                <a:latin typeface="Gill Sans MT"/>
                <a:cs typeface="Gill Sans MT"/>
              </a:rPr>
              <a:t> </a:t>
            </a:r>
            <a:r>
              <a:rPr dirty="0" sz="1550" spc="60" b="1">
                <a:solidFill>
                  <a:srgbClr val="D8DEE8"/>
                </a:solidFill>
                <a:latin typeface="Gill Sans MT"/>
                <a:cs typeface="Gill Sans MT"/>
              </a:rPr>
              <a:t>Data</a:t>
            </a:r>
            <a:r>
              <a:rPr dirty="0" sz="1550" spc="60">
                <a:solidFill>
                  <a:srgbClr val="D8DEE8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12700" marR="664210">
              <a:lnSpc>
                <a:spcPct val="112900"/>
              </a:lnSpc>
            </a:pPr>
            <a:r>
              <a:rPr dirty="0" sz="1550" spc="145">
                <a:solidFill>
                  <a:srgbClr val="D8DEE8"/>
                </a:solidFill>
                <a:latin typeface="Arial"/>
                <a:cs typeface="Arial"/>
              </a:rPr>
              <a:t>After </a:t>
            </a:r>
            <a:r>
              <a:rPr dirty="0" sz="1550" spc="15">
                <a:solidFill>
                  <a:srgbClr val="D8DEE8"/>
                </a:solidFill>
                <a:latin typeface="Arial"/>
                <a:cs typeface="Arial"/>
              </a:rPr>
              <a:t>games, </a:t>
            </a:r>
            <a:r>
              <a:rPr dirty="0" sz="1550" spc="75">
                <a:solidFill>
                  <a:srgbClr val="D8DEE8"/>
                </a:solidFill>
                <a:latin typeface="Arial"/>
                <a:cs typeface="Arial"/>
              </a:rPr>
              <a:t>categories, </a:t>
            </a:r>
            <a:r>
              <a:rPr dirty="0" sz="1550" spc="50">
                <a:solidFill>
                  <a:srgbClr val="D8DEE8"/>
                </a:solidFill>
                <a:latin typeface="Arial"/>
                <a:cs typeface="Arial"/>
              </a:rPr>
              <a:t>genres, </a:t>
            </a:r>
            <a:r>
              <a:rPr dirty="0" sz="1550" spc="45">
                <a:solidFill>
                  <a:srgbClr val="D8DEE8"/>
                </a:solidFill>
                <a:latin typeface="Arial"/>
                <a:cs typeface="Arial"/>
              </a:rPr>
              <a:t>and </a:t>
            </a:r>
            <a:r>
              <a:rPr dirty="0" sz="1550" spc="50">
                <a:solidFill>
                  <a:srgbClr val="D8DEE8"/>
                </a:solidFill>
                <a:latin typeface="Arial"/>
                <a:cs typeface="Arial"/>
              </a:rPr>
              <a:t>tags </a:t>
            </a:r>
            <a:r>
              <a:rPr dirty="0" sz="1550" spc="65">
                <a:solidFill>
                  <a:srgbClr val="D8DEE8"/>
                </a:solidFill>
                <a:latin typeface="Arial"/>
                <a:cs typeface="Arial"/>
              </a:rPr>
              <a:t>are </a:t>
            </a:r>
            <a:r>
              <a:rPr dirty="0" sz="1550" spc="45">
                <a:solidFill>
                  <a:srgbClr val="D8DEE8"/>
                </a:solidFill>
                <a:latin typeface="Arial"/>
                <a:cs typeface="Arial"/>
              </a:rPr>
              <a:t>also  </a:t>
            </a:r>
            <a:r>
              <a:rPr dirty="0" sz="1550" spc="100">
                <a:solidFill>
                  <a:srgbClr val="D8DEE8"/>
                </a:solidFill>
                <a:latin typeface="Arial"/>
                <a:cs typeface="Arial"/>
              </a:rPr>
              <a:t>inserted </a:t>
            </a:r>
            <a:r>
              <a:rPr dirty="0" sz="1550" spc="125">
                <a:solidFill>
                  <a:srgbClr val="D8DEE8"/>
                </a:solidFill>
                <a:latin typeface="Arial"/>
                <a:cs typeface="Arial"/>
              </a:rPr>
              <a:t>into </a:t>
            </a:r>
            <a:r>
              <a:rPr dirty="0" sz="1550" spc="130">
                <a:solidFill>
                  <a:srgbClr val="D8DEE8"/>
                </a:solidFill>
                <a:latin typeface="Arial"/>
                <a:cs typeface="Arial"/>
              </a:rPr>
              <a:t>their </a:t>
            </a:r>
            <a:r>
              <a:rPr dirty="0" sz="1550" spc="80">
                <a:solidFill>
                  <a:srgbClr val="D8DEE8"/>
                </a:solidFill>
                <a:latin typeface="Arial"/>
                <a:cs typeface="Arial"/>
              </a:rPr>
              <a:t>tables in </a:t>
            </a:r>
            <a:r>
              <a:rPr dirty="0" sz="1550" spc="70">
                <a:solidFill>
                  <a:srgbClr val="D8DEE8"/>
                </a:solidFill>
                <a:latin typeface="Arial"/>
                <a:cs typeface="Arial"/>
              </a:rPr>
              <a:t>batches </a:t>
            </a:r>
            <a:r>
              <a:rPr dirty="0" sz="1550" spc="135">
                <a:solidFill>
                  <a:srgbClr val="D8DEE8"/>
                </a:solidFill>
                <a:latin typeface="Arial"/>
                <a:cs typeface="Arial"/>
              </a:rPr>
              <a:t>for</a:t>
            </a:r>
            <a:r>
              <a:rPr dirty="0" sz="1550" spc="-145">
                <a:solidFill>
                  <a:srgbClr val="D8DEE8"/>
                </a:solidFill>
                <a:latin typeface="Arial"/>
                <a:cs typeface="Arial"/>
              </a:rPr>
              <a:t> </a:t>
            </a:r>
            <a:r>
              <a:rPr dirty="0" sz="1550" spc="80">
                <a:solidFill>
                  <a:srgbClr val="D8DEE8"/>
                </a:solidFill>
                <a:latin typeface="Arial"/>
                <a:cs typeface="Arial"/>
              </a:rPr>
              <a:t>efficiency.</a:t>
            </a:r>
            <a:endParaRPr sz="1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74486" y="6349999"/>
            <a:ext cx="1803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50">
                <a:solidFill>
                  <a:srgbClr val="D8DEE8"/>
                </a:solidFill>
                <a:latin typeface="Arial"/>
                <a:cs typeface="Arial"/>
              </a:rPr>
              <a:t>9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Roy Koljonen</dc:creator>
  <dc:title>SteamData Project</dc:title>
  <dcterms:created xsi:type="dcterms:W3CDTF">2024-10-03T06:42:11Z</dcterms:created>
  <dcterms:modified xsi:type="dcterms:W3CDTF">2024-10-03T06:42:11Z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2024-10-03T00:00:00Z</vt:filetime>
  </property>
  <property fmtid="{D5CDD505-2E9C-101B-9397-08002B2CF9AE}" pid="3" name="Creator">
    <vt:lpwstr>Created by Marp</vt:lpwstr>
  </property>
  <property fmtid="{D5CDD505-2E9C-101B-9397-08002B2CF9AE}" pid="4" name="LastSaved">
    <vt:filetime>2024-10-03T00:00:00Z</vt:filetime>
  </property>
</Properties>
</file>