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647" r:id="rId2"/>
    <p:sldId id="684" r:id="rId3"/>
    <p:sldId id="685" r:id="rId4"/>
    <p:sldId id="649" r:id="rId5"/>
    <p:sldId id="665" r:id="rId6"/>
    <p:sldId id="652" r:id="rId7"/>
    <p:sldId id="683" r:id="rId8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ad Montazeri" initials="MM" lastIdx="7" clrIdx="0">
    <p:extLst>
      <p:ext uri="{19B8F6BF-5375-455C-9EA6-DF929625EA0E}">
        <p15:presenceInfo xmlns:p15="http://schemas.microsoft.com/office/powerpoint/2012/main" userId="0b1695323032d8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A0000"/>
    <a:srgbClr val="BFC9C1"/>
    <a:srgbClr val="BC0000"/>
    <a:srgbClr val="87998A"/>
    <a:srgbClr val="C9D1CB"/>
    <a:srgbClr val="97A79A"/>
    <a:srgbClr val="EAEAEA"/>
    <a:srgbClr val="CACBCC"/>
    <a:srgbClr val="9DA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932" autoAdjust="0"/>
  </p:normalViewPr>
  <p:slideViewPr>
    <p:cSldViewPr snapToGrid="0">
      <p:cViewPr varScale="1">
        <p:scale>
          <a:sx n="98" d="100"/>
          <a:sy n="98" d="100"/>
        </p:scale>
        <p:origin x="107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1" d="100"/>
          <a:sy n="111" d="100"/>
        </p:scale>
        <p:origin x="2292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775" y="0"/>
            <a:ext cx="4160838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EDA34-3393-40B6-AF39-A6E96A86C458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488"/>
            <a:ext cx="4160838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775" y="6948488"/>
            <a:ext cx="4160838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57889-7459-421E-8DE6-F2B0CE34B7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21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3CB64-42E2-46BE-97C5-F25DC09BB6D1}" type="datetimeFigureOut">
              <a:rPr lang="en-US" smtClean="0"/>
              <a:t>2/20/2019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4363" y="914400"/>
            <a:ext cx="3292475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3521075"/>
            <a:ext cx="7680325" cy="2879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4160838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6948488"/>
            <a:ext cx="4160838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042D7-8841-4DFB-8FCA-7ABFA10915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False color: red-green inverted.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each image, subjects categorized the image as either unpleasant or neutral.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042D7-8841-4DFB-8FCA-7ABFA10915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8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682FE-C70C-4250-A090-410E0A759B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9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042D7-8841-4DFB-8FCA-7ABFA10915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8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438715" y="2694774"/>
            <a:ext cx="6266571" cy="865171"/>
          </a:xfrm>
          <a:prstGeom prst="roundRect">
            <a:avLst/>
          </a:prstGeom>
        </p:spPr>
        <p:txBody>
          <a:bodyPr/>
          <a:lstStyle>
            <a:lvl1pPr algn="ctr">
              <a:defRPr>
                <a:solidFill>
                  <a:srgbClr val="9A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0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8715" y="2694774"/>
            <a:ext cx="6266571" cy="865171"/>
          </a:xfrm>
          <a:prstGeom prst="roundRect">
            <a:avLst/>
          </a:prstGeom>
        </p:spPr>
        <p:txBody>
          <a:bodyPr/>
          <a:lstStyle>
            <a:lvl1pPr algn="ctr">
              <a:defRPr>
                <a:solidFill>
                  <a:srgbClr val="9A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8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540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449826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474" y="1353165"/>
            <a:ext cx="7529052" cy="4151670"/>
          </a:xfrm>
        </p:spPr>
        <p:txBody>
          <a:bodyPr/>
          <a:lstStyle>
            <a:lvl1pPr>
              <a:defRPr spc="0" baseline="0">
                <a:latin typeface="+mn-lt"/>
              </a:defRPr>
            </a:lvl1pPr>
            <a:lvl2pPr>
              <a:defRPr spc="0" baseline="0">
                <a:latin typeface="+mn-lt"/>
              </a:defRPr>
            </a:lvl2pPr>
            <a:lvl3pPr>
              <a:defRPr spc="0" baseline="0">
                <a:latin typeface="+mn-lt"/>
              </a:defRPr>
            </a:lvl3pPr>
            <a:lvl4pPr>
              <a:defRPr spc="0" baseline="0">
                <a:latin typeface="+mn-lt"/>
              </a:defRPr>
            </a:lvl4pPr>
            <a:lvl5pPr>
              <a:defRPr spc="0" baseline="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449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04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6400800"/>
            <a:ext cx="9144000" cy="4572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400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63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5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866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758" y="988142"/>
            <a:ext cx="8148484" cy="4881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46690" y="521096"/>
            <a:ext cx="533400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fld id="{1A7E32A7-40A6-46D4-995C-4F0A6F0E6032}" type="slidenum">
              <a:rPr lang="en-US" sz="1800" smtClean="0"/>
              <a:t>‹#›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4403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3" r:id="rId2"/>
    <p:sldLayoutId id="2147483689" r:id="rId3"/>
    <p:sldLayoutId id="2147483674" r:id="rId4"/>
    <p:sldLayoutId id="2147483679" r:id="rId5"/>
    <p:sldLayoutId id="2147483688" r:id="rId6"/>
    <p:sldLayoutId id="2147483691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2400" kern="1200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200" kern="1200" spc="100" baseline="0">
          <a:solidFill>
            <a:srgbClr val="BC0000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 spc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 spc="1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 spc="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1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127" y="2116025"/>
            <a:ext cx="6049743" cy="1279463"/>
          </a:xfrm>
          <a:solidFill>
            <a:srgbClr val="9A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Biosensor Data Fusion for Monitoring of Global Neurophysiological Function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313A688-8639-4A5F-BE84-3276032BE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20" y="5640057"/>
            <a:ext cx="2122815" cy="108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716E5B-995A-494E-BD9D-2BEF7571EF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30"/>
          <a:stretch/>
        </p:blipFill>
        <p:spPr>
          <a:xfrm>
            <a:off x="4081924" y="272974"/>
            <a:ext cx="980148" cy="814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2BE14F-66C0-400E-A61D-223CDAA68055}"/>
              </a:ext>
            </a:extLst>
          </p:cNvPr>
          <p:cNvSpPr txBox="1"/>
          <p:nvPr/>
        </p:nvSpPr>
        <p:spPr>
          <a:xfrm>
            <a:off x="1845521" y="3737585"/>
            <a:ext cx="5452954" cy="1577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Mohammad Montazeri</a:t>
            </a:r>
          </a:p>
          <a:p>
            <a:pPr algn="ctr">
              <a:lnSpc>
                <a:spcPct val="150000"/>
              </a:lnSpc>
            </a:pPr>
            <a:r>
              <a:rPr lang="en-US" sz="1600" dirty="0"/>
              <a:t>PhD Candidate of Engineering </a:t>
            </a:r>
          </a:p>
          <a:p>
            <a:pPr algn="ctr">
              <a:lnSpc>
                <a:spcPct val="150000"/>
              </a:lnSpc>
            </a:pPr>
            <a:r>
              <a:rPr lang="en-US" sz="1600" dirty="0"/>
              <a:t>University  of Nebraska-Lincoln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rgbClr val="9A0000"/>
                </a:solidFill>
              </a:rPr>
              <a:t>mmontazeri@huskers.unl.edu</a:t>
            </a:r>
          </a:p>
        </p:txBody>
      </p:sp>
    </p:spTree>
    <p:extLst>
      <p:ext uri="{BB962C8B-B14F-4D97-AF65-F5344CB8AC3E}">
        <p14:creationId xmlns:p14="http://schemas.microsoft.com/office/powerpoint/2010/main" val="90849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049F-6B3D-45BD-AE3C-0B1F64F1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EPILEPSY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5430-72C5-4154-9943-97C6CF50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73" y="1580195"/>
            <a:ext cx="5286867" cy="4453051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One of the most common genetic neurological disorders.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Abnormal neuron activity in brain that triggers seizures.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Unexpected behavior, symptoms, and sensations, sometimes includes loss of consciousness.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0FC15-E492-4B1C-BB95-B0C2AAC2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41" y="2338387"/>
            <a:ext cx="29051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7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97C7-EF65-4F47-B3C9-200C16E5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72DD-8B4F-4160-A916-82506AE52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Detecting the electrophysiological component called the late positive potential (LPP)</a:t>
            </a:r>
          </a:p>
          <a:p>
            <a:pPr lvl="1"/>
            <a:r>
              <a:rPr lang="en-US" dirty="0"/>
              <a:t>Arousing images typically are associated with higher amplitudes</a:t>
            </a:r>
          </a:p>
          <a:p>
            <a:pPr lvl="1"/>
            <a:r>
              <a:rPr lang="en-US" dirty="0"/>
              <a:t>Neutral images are associated with lower amplitudes</a:t>
            </a:r>
          </a:p>
          <a:p>
            <a:pPr lvl="1"/>
            <a:r>
              <a:rPr lang="en-US" dirty="0"/>
              <a:t>Found at about 500 to 900 </a:t>
            </a:r>
            <a:r>
              <a:rPr lang="en-US" dirty="0" err="1"/>
              <a:t>ms</a:t>
            </a:r>
            <a:r>
              <a:rPr lang="en-US" dirty="0"/>
              <a:t> after image onset</a:t>
            </a:r>
          </a:p>
        </p:txBody>
      </p:sp>
    </p:spTree>
    <p:extLst>
      <p:ext uri="{BB962C8B-B14F-4D97-AF65-F5344CB8AC3E}">
        <p14:creationId xmlns:p14="http://schemas.microsoft.com/office/powerpoint/2010/main" val="365220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55B6-29FB-4B78-9E42-E8C3AA06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8B21A-05DE-45AF-BF26-15FB8F31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21" y="704209"/>
            <a:ext cx="7583755" cy="693591"/>
          </a:xfrm>
        </p:spPr>
        <p:txBody>
          <a:bodyPr>
            <a:noAutofit/>
          </a:bodyPr>
          <a:lstStyle/>
          <a:p>
            <a:r>
              <a:rPr lang="en-US" sz="1800" dirty="0"/>
              <a:t>Participants briefly (~33 </a:t>
            </a:r>
            <a:r>
              <a:rPr lang="en-US" sz="1800" dirty="0" err="1"/>
              <a:t>ms</a:t>
            </a:r>
            <a:r>
              <a:rPr lang="en-US" sz="1800" dirty="0"/>
              <a:t>) viewed bodily mutilation and neutral natural scenes that were immediately backward masked.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927D37-5D9C-42C7-BDAF-A3B08FF69CFB}"/>
              </a:ext>
            </a:extLst>
          </p:cNvPr>
          <p:cNvSpPr txBox="1">
            <a:spLocks/>
          </p:cNvSpPr>
          <p:nvPr/>
        </p:nvSpPr>
        <p:spPr>
          <a:xfrm>
            <a:off x="807472" y="3766427"/>
            <a:ext cx="7529052" cy="6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200" kern="1200" spc="0" baseline="0">
                <a:solidFill>
                  <a:srgbClr val="BC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Images bandpassed at four spatial frequency (SF) ranges: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EAF043-0C84-491F-A447-9577EA5D9CFB}"/>
              </a:ext>
            </a:extLst>
          </p:cNvPr>
          <p:cNvGrpSpPr/>
          <p:nvPr/>
        </p:nvGrpSpPr>
        <p:grpSpPr>
          <a:xfrm>
            <a:off x="376238" y="4357556"/>
            <a:ext cx="8391525" cy="1987951"/>
            <a:chOff x="376236" y="4357556"/>
            <a:chExt cx="8391525" cy="19879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881029C-1D76-45F0-959B-D16002448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236" y="4357556"/>
              <a:ext cx="8391525" cy="15621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182FBB-46B2-4CC3-B291-4972D514C924}"/>
                </a:ext>
              </a:extLst>
            </p:cNvPr>
            <p:cNvSpPr txBox="1"/>
            <p:nvPr/>
          </p:nvSpPr>
          <p:spPr>
            <a:xfrm>
              <a:off x="752773" y="5976175"/>
              <a:ext cx="1285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16-32 </a:t>
              </a:r>
              <a:r>
                <a:rPr lang="en-US" dirty="0" err="1"/>
                <a:t>cpi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326CAA-BED3-4B2B-8BBA-5D22C945E941}"/>
                </a:ext>
              </a:extLst>
            </p:cNvPr>
            <p:cNvSpPr txBox="1"/>
            <p:nvPr/>
          </p:nvSpPr>
          <p:spPr>
            <a:xfrm>
              <a:off x="2949218" y="5976175"/>
              <a:ext cx="1285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8-16 </a:t>
              </a:r>
              <a:r>
                <a:rPr lang="en-US" dirty="0" err="1"/>
                <a:t>cpi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972544-F9A5-4B30-B025-0AF686E61C30}"/>
                </a:ext>
              </a:extLst>
            </p:cNvPr>
            <p:cNvSpPr txBox="1"/>
            <p:nvPr/>
          </p:nvSpPr>
          <p:spPr>
            <a:xfrm>
              <a:off x="5013688" y="5974606"/>
              <a:ext cx="1285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4-8 </a:t>
              </a:r>
              <a:r>
                <a:rPr lang="en-US" dirty="0" err="1"/>
                <a:t>cpi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F370D7-CD1E-4AD4-9240-B3E76DB6784E}"/>
                </a:ext>
              </a:extLst>
            </p:cNvPr>
            <p:cNvSpPr txBox="1"/>
            <p:nvPr/>
          </p:nvSpPr>
          <p:spPr>
            <a:xfrm>
              <a:off x="7105950" y="5974606"/>
              <a:ext cx="1285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2-4 </a:t>
              </a:r>
              <a:r>
                <a:rPr lang="en-US" dirty="0" err="1"/>
                <a:t>cpi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5CE662-A30A-49C8-BFCC-16201C591D07}"/>
              </a:ext>
            </a:extLst>
          </p:cNvPr>
          <p:cNvGrpSpPr/>
          <p:nvPr/>
        </p:nvGrpSpPr>
        <p:grpSpPr>
          <a:xfrm>
            <a:off x="374380" y="1652182"/>
            <a:ext cx="8478567" cy="1966261"/>
            <a:chOff x="374380" y="1652182"/>
            <a:chExt cx="8478567" cy="196626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DFABB34-A6DF-4AE4-A820-96ECE564C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380" y="1652182"/>
              <a:ext cx="6353175" cy="16002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BAB1856-7000-4110-847F-C0FA697E6F5C}"/>
                </a:ext>
              </a:extLst>
            </p:cNvPr>
            <p:cNvSpPr txBox="1"/>
            <p:nvPr/>
          </p:nvSpPr>
          <p:spPr>
            <a:xfrm>
              <a:off x="760633" y="3249111"/>
              <a:ext cx="1338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True color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BE66C2-2864-414D-A8DD-B9F8CACBC83A}"/>
                </a:ext>
              </a:extLst>
            </p:cNvPr>
            <p:cNvSpPr txBox="1"/>
            <p:nvPr/>
          </p:nvSpPr>
          <p:spPr>
            <a:xfrm>
              <a:off x="2881664" y="3249111"/>
              <a:ext cx="1338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False color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766E38-C880-4551-AF79-A705D98B474A}"/>
                </a:ext>
              </a:extLst>
            </p:cNvPr>
            <p:cNvSpPr txBox="1"/>
            <p:nvPr/>
          </p:nvSpPr>
          <p:spPr>
            <a:xfrm>
              <a:off x="5110859" y="3249111"/>
              <a:ext cx="1338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Achromatic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07079CF-8CB8-4B72-9861-94EDF1A3F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95547" y="1677227"/>
              <a:ext cx="2057400" cy="158115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F537A4-A6C9-4686-A998-FAAEFEEFDDFF}"/>
                </a:ext>
              </a:extLst>
            </p:cNvPr>
            <p:cNvSpPr txBox="1"/>
            <p:nvPr/>
          </p:nvSpPr>
          <p:spPr>
            <a:xfrm>
              <a:off x="7154944" y="3249111"/>
              <a:ext cx="1338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451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671819" y="1074539"/>
                <a:ext cx="5800362" cy="102155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Phase 1: Transform a Matrix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𝒳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into a graph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Phase 2: Extract the Laplacian Eigenspectra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Phase 3: Classify the Signal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819" y="1074539"/>
                <a:ext cx="5800362" cy="10215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56303" y="3431244"/>
                <a:ext cx="943091" cy="6057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Matrix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𝒳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03" y="3431244"/>
                <a:ext cx="943091" cy="605725"/>
              </a:xfrm>
              <a:prstGeom prst="rect">
                <a:avLst/>
              </a:prstGeom>
              <a:blipFill>
                <a:blip r:embed="rId4"/>
                <a:stretch>
                  <a:fillRect l="-2532" t="-10680" r="-6329" b="-19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3497946" y="2290522"/>
            <a:ext cx="2902605" cy="2134585"/>
            <a:chOff x="5313014" y="2367691"/>
            <a:chExt cx="2926898" cy="2195201"/>
          </a:xfrm>
        </p:grpSpPr>
        <p:sp>
          <p:nvSpPr>
            <p:cNvPr id="28" name="Rectangle 27"/>
            <p:cNvSpPr/>
            <p:nvPr/>
          </p:nvSpPr>
          <p:spPr>
            <a:xfrm>
              <a:off x="5496714" y="2367691"/>
              <a:ext cx="2743198" cy="55800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Phase 2</a:t>
              </a:r>
            </a:p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Laplacian Eigenspectra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50959" y="3098067"/>
              <a:ext cx="2440274" cy="14648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5732657" y="3160140"/>
                  <a:ext cx="2271313" cy="37764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Similarity matrix (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2657" y="3160140"/>
                  <a:ext cx="2271313" cy="37764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26" t="-7576" r="-1326" b="-2727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732657" y="3619867"/>
                  <a:ext cx="2271314" cy="3899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Laplacian matrix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2657" y="3619867"/>
                  <a:ext cx="2271314" cy="38995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592" t="-5882" r="-1592" b="-2352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5732657" y="4102846"/>
                  <a:ext cx="2271313" cy="3802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Eigenspectra (</a:t>
                  </a:r>
                  <a:r>
                    <a:rPr lang="el-GR" sz="2000" dirty="0">
                      <a:solidFill>
                        <a:schemeClr val="tx1"/>
                      </a:solidFill>
                    </a:rPr>
                    <a:t>λ</a:t>
                  </a:r>
                  <a:r>
                    <a:rPr lang="en-US" sz="2000" dirty="0">
                      <a:solidFill>
                        <a:schemeClr val="tx1"/>
                      </a:solidFill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2657" y="4102846"/>
                  <a:ext cx="2271313" cy="380211"/>
                </a:xfrm>
                <a:prstGeom prst="rect">
                  <a:avLst/>
                </a:prstGeom>
                <a:blipFill>
                  <a:blip r:embed="rId7"/>
                  <a:stretch>
                    <a:fillRect t="-9375" b="-28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>
              <a:cxnSpLocks/>
              <a:stCxn id="23" idx="3"/>
              <a:endCxn id="29" idx="1"/>
            </p:cNvCxnSpPr>
            <p:nvPr/>
          </p:nvCxnSpPr>
          <p:spPr>
            <a:xfrm flipV="1">
              <a:off x="5313014" y="3830480"/>
              <a:ext cx="337945" cy="583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1BCB8C7-AFD4-4F93-AFC0-CB063008AC14}"/>
              </a:ext>
            </a:extLst>
          </p:cNvPr>
          <p:cNvGrpSpPr/>
          <p:nvPr/>
        </p:nvGrpSpPr>
        <p:grpSpPr>
          <a:xfrm>
            <a:off x="948114" y="2294211"/>
            <a:ext cx="3036257" cy="1914089"/>
            <a:chOff x="1019673" y="2294211"/>
            <a:chExt cx="3036257" cy="1914089"/>
          </a:xfrm>
        </p:grpSpPr>
        <p:sp>
          <p:nvSpPr>
            <p:cNvPr id="20" name="Rectangle 19"/>
            <p:cNvSpPr/>
            <p:nvPr/>
          </p:nvSpPr>
          <p:spPr>
            <a:xfrm>
              <a:off x="1019673" y="2294211"/>
              <a:ext cx="3036257" cy="6692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Phase 1</a:t>
              </a:r>
            </a:p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Graph representation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06098" y="3228876"/>
              <a:ext cx="2063408" cy="9794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Weighted, Undirected Graph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G(V,E,W)</a:t>
              </a:r>
            </a:p>
          </p:txBody>
        </p:sp>
        <p:cxnSp>
          <p:nvCxnSpPr>
            <p:cNvPr id="39" name="Straight Arrow Connector 38"/>
            <p:cNvCxnSpPr>
              <a:cxnSpLocks/>
              <a:stCxn id="21" idx="3"/>
              <a:endCxn id="23" idx="1"/>
            </p:cNvCxnSpPr>
            <p:nvPr/>
          </p:nvCxnSpPr>
          <p:spPr>
            <a:xfrm flipV="1">
              <a:off x="1170953" y="3718588"/>
              <a:ext cx="335145" cy="155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876152E-A094-490F-A529-0D908EE357DC}"/>
                  </a:ext>
                </a:extLst>
              </p:cNvPr>
              <p:cNvSpPr/>
              <p:nvPr/>
            </p:nvSpPr>
            <p:spPr>
              <a:xfrm>
                <a:off x="3706413" y="4520458"/>
                <a:ext cx="2667845" cy="3886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</a:rPr>
                  <a:t>Graph Fourier Coefficients (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876152E-A094-490F-A529-0D908EE35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413" y="4520458"/>
                <a:ext cx="2667845" cy="388692"/>
              </a:xfrm>
              <a:prstGeom prst="rect">
                <a:avLst/>
              </a:prstGeom>
              <a:blipFill>
                <a:blip r:embed="rId8"/>
                <a:stretch>
                  <a:fillRect r="-2036" b="-10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FA4585BB-9692-41A6-8AD0-01045412CE3A}"/>
              </a:ext>
            </a:extLst>
          </p:cNvPr>
          <p:cNvSpPr/>
          <p:nvPr/>
        </p:nvSpPr>
        <p:spPr>
          <a:xfrm>
            <a:off x="6588245" y="3504496"/>
            <a:ext cx="2353279" cy="38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Classify the signal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A00030-3948-4240-BB26-1CB62776A34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6166568" y="3692000"/>
            <a:ext cx="315921" cy="571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6D23DCC-508D-482E-A0C7-172372340F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7991" y="4580392"/>
            <a:ext cx="1666818" cy="15394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Overview of the approach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0A38B4-8515-49DB-B9FB-BD82B9026278}"/>
              </a:ext>
            </a:extLst>
          </p:cNvPr>
          <p:cNvSpPr/>
          <p:nvPr/>
        </p:nvSpPr>
        <p:spPr>
          <a:xfrm>
            <a:off x="6412128" y="2290522"/>
            <a:ext cx="2720430" cy="5425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Phase 3</a:t>
            </a:r>
          </a:p>
          <a:p>
            <a:pPr algn="ctr"/>
            <a:r>
              <a:rPr lang="en-US" sz="2000" dirty="0">
                <a:solidFill>
                  <a:srgbClr val="00B050"/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1285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9432-39B1-4959-B002-726BD3C4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the Graph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C5F303-86A6-47E0-84C5-EA55BEBBF5C5}"/>
              </a:ext>
            </a:extLst>
          </p:cNvPr>
          <p:cNvGrpSpPr/>
          <p:nvPr/>
        </p:nvGrpSpPr>
        <p:grpSpPr>
          <a:xfrm>
            <a:off x="591150" y="880999"/>
            <a:ext cx="2874503" cy="1879447"/>
            <a:chOff x="415451" y="716889"/>
            <a:chExt cx="2874503" cy="18794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8187E8D-28C7-495F-8484-4324B6496A16}"/>
                    </a:ext>
                  </a:extLst>
                </p:cNvPr>
                <p:cNvSpPr txBox="1"/>
                <p:nvPr/>
              </p:nvSpPr>
              <p:spPr>
                <a:xfrm>
                  <a:off x="664590" y="1211344"/>
                  <a:ext cx="2257719" cy="13606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</m:mr>
                                    <m:mr>
                                      <m:e/>
                                    </m:mr>
                                  </m:m>
                                </m:e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</m:mr>
                                    <m:mr>
                                      <m:e/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/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8187E8D-28C7-495F-8484-4324B6496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590" y="1211344"/>
                  <a:ext cx="2257719" cy="13606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C8D06A-8AB9-4A48-B25C-C179B8C63A92}"/>
                </a:ext>
              </a:extLst>
            </p:cNvPr>
            <p:cNvSpPr txBox="1"/>
            <p:nvPr/>
          </p:nvSpPr>
          <p:spPr>
            <a:xfrm>
              <a:off x="2554663" y="1568492"/>
              <a:ext cx="735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129 Rows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873D0F5-AE41-49E1-9329-A96F088F68E8}"/>
                    </a:ext>
                  </a:extLst>
                </p:cNvPr>
                <p:cNvSpPr/>
                <p:nvPr/>
              </p:nvSpPr>
              <p:spPr>
                <a:xfrm>
                  <a:off x="415451" y="1706991"/>
                  <a:ext cx="4982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𝒳</m:t>
                      </m:r>
                    </m:oMath>
                  </a14:m>
                  <a:r>
                    <a:rPr lang="en-US" dirty="0"/>
                    <a:t>=</a:t>
                  </a: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873D0F5-AE41-49E1-9329-A96F088F68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51" y="1706991"/>
                  <a:ext cx="498278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9836" r="-85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5EA4C9-5225-4CB9-9534-2E8DADA5F7A2}"/>
                </a:ext>
              </a:extLst>
            </p:cNvPr>
            <p:cNvSpPr/>
            <p:nvPr/>
          </p:nvSpPr>
          <p:spPr>
            <a:xfrm>
              <a:off x="876022" y="1211341"/>
              <a:ext cx="1791764" cy="3693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47B613-7B7A-4362-B57B-66B71A21AE1D}"/>
                </a:ext>
              </a:extLst>
            </p:cNvPr>
            <p:cNvSpPr/>
            <p:nvPr/>
          </p:nvSpPr>
          <p:spPr>
            <a:xfrm>
              <a:off x="876022" y="1580673"/>
              <a:ext cx="1791764" cy="3693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1E5FDBC-0FB6-46E5-8FD6-F0EFC74D6D6E}"/>
                </a:ext>
              </a:extLst>
            </p:cNvPr>
            <p:cNvSpPr/>
            <p:nvPr/>
          </p:nvSpPr>
          <p:spPr>
            <a:xfrm>
              <a:off x="876022" y="2227004"/>
              <a:ext cx="1791764" cy="3693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33F6E2-4CED-497C-B4A5-7F6315E90424}"/>
                </a:ext>
              </a:extLst>
            </p:cNvPr>
            <p:cNvSpPr txBox="1"/>
            <p:nvPr/>
          </p:nvSpPr>
          <p:spPr>
            <a:xfrm>
              <a:off x="548393" y="716889"/>
              <a:ext cx="2488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Each sensor is one node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C5ECB3-73B5-4599-BCE6-6BF08C973B8D}"/>
              </a:ext>
            </a:extLst>
          </p:cNvPr>
          <p:cNvGrpSpPr/>
          <p:nvPr/>
        </p:nvGrpSpPr>
        <p:grpSpPr>
          <a:xfrm>
            <a:off x="109074" y="2992933"/>
            <a:ext cx="3760623" cy="2959160"/>
            <a:chOff x="-86863" y="3185875"/>
            <a:chExt cx="3760623" cy="29591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015ACEA-C0D8-4C8B-9F74-D1618A9569EA}"/>
                    </a:ext>
                  </a:extLst>
                </p:cNvPr>
                <p:cNvSpPr txBox="1"/>
                <p:nvPr/>
              </p:nvSpPr>
              <p:spPr>
                <a:xfrm>
                  <a:off x="664590" y="3871359"/>
                  <a:ext cx="2257719" cy="13606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</m:mr>
                                    <m:mr>
                                      <m:e/>
                                    </m:mr>
                                  </m:m>
                                </m:e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</m:mr>
                                    <m:mr>
                                      <m:e/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/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015ACEA-C0D8-4C8B-9F74-D1618A9569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590" y="3871359"/>
                  <a:ext cx="2257719" cy="13606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630B5D-E1A3-47CF-AE02-244519C45096}"/>
                </a:ext>
              </a:extLst>
            </p:cNvPr>
            <p:cNvSpPr txBox="1"/>
            <p:nvPr/>
          </p:nvSpPr>
          <p:spPr>
            <a:xfrm>
              <a:off x="1270722" y="5498704"/>
              <a:ext cx="1044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1501 Columns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CF3D949-A99F-4D91-9571-608393139919}"/>
                    </a:ext>
                  </a:extLst>
                </p:cNvPr>
                <p:cNvSpPr/>
                <p:nvPr/>
              </p:nvSpPr>
              <p:spPr>
                <a:xfrm>
                  <a:off x="415451" y="4367006"/>
                  <a:ext cx="4982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𝒳</m:t>
                      </m:r>
                    </m:oMath>
                  </a14:m>
                  <a:r>
                    <a:rPr lang="en-US" dirty="0"/>
                    <a:t>=</a:t>
                  </a: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CF3D949-A99F-4D91-9571-6083931399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51" y="4367006"/>
                  <a:ext cx="498278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r="-853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A4EFDD4-8B85-4C99-A70C-81E1478A69B6}"/>
                </a:ext>
              </a:extLst>
            </p:cNvPr>
            <p:cNvSpPr/>
            <p:nvPr/>
          </p:nvSpPr>
          <p:spPr>
            <a:xfrm rot="5400000">
              <a:off x="321272" y="4334713"/>
              <a:ext cx="1791764" cy="3693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09A813E-8BC5-46FD-AFF7-8E504D993908}"/>
                </a:ext>
              </a:extLst>
            </p:cNvPr>
            <p:cNvSpPr/>
            <p:nvPr/>
          </p:nvSpPr>
          <p:spPr>
            <a:xfrm rot="5400000">
              <a:off x="896850" y="4332335"/>
              <a:ext cx="1791764" cy="3693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E7A0AEB-BBF1-4583-A5D7-58BF6FE65D11}"/>
                </a:ext>
              </a:extLst>
            </p:cNvPr>
            <p:cNvSpPr/>
            <p:nvPr/>
          </p:nvSpPr>
          <p:spPr>
            <a:xfrm rot="5400000">
              <a:off x="1441157" y="4332335"/>
              <a:ext cx="1791764" cy="3693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BAF8E9-6009-4763-AB50-4CDE30BA1789}"/>
                </a:ext>
              </a:extLst>
            </p:cNvPr>
            <p:cNvSpPr txBox="1"/>
            <p:nvPr/>
          </p:nvSpPr>
          <p:spPr>
            <a:xfrm>
              <a:off x="-86863" y="3185875"/>
              <a:ext cx="3760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Each brain state at time t is one node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CA85A57-B458-4A35-BEB1-2C8DD82A5D4E}"/>
              </a:ext>
            </a:extLst>
          </p:cNvPr>
          <p:cNvGrpSpPr/>
          <p:nvPr/>
        </p:nvGrpSpPr>
        <p:grpSpPr>
          <a:xfrm>
            <a:off x="4329326" y="880999"/>
            <a:ext cx="3203812" cy="2691691"/>
            <a:chOff x="4871637" y="2235955"/>
            <a:chExt cx="3203812" cy="26916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F6567F3-89FA-4E7B-9CAD-C5AB3D4CCA35}"/>
                    </a:ext>
                  </a:extLst>
                </p:cNvPr>
                <p:cNvSpPr/>
                <p:nvPr/>
              </p:nvSpPr>
              <p:spPr>
                <a:xfrm>
                  <a:off x="5059220" y="2235955"/>
                  <a:ext cx="2880339" cy="4297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𝓌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en-US" sz="1600" i="1" dirty="0">
                    <a:solidFill>
                      <a:schemeClr val="tx1"/>
                    </a:solidFill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F6567F3-89FA-4E7B-9CAD-C5AB3D4CCA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9220" y="2235955"/>
                  <a:ext cx="2880339" cy="429733"/>
                </a:xfrm>
                <a:prstGeom prst="rect">
                  <a:avLst/>
                </a:prstGeom>
                <a:blipFill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5A5B35B-8C94-46FC-9F89-19B81BDDB10C}"/>
                </a:ext>
              </a:extLst>
            </p:cNvPr>
            <p:cNvGrpSpPr/>
            <p:nvPr/>
          </p:nvGrpSpPr>
          <p:grpSpPr>
            <a:xfrm>
              <a:off x="4871637" y="2750028"/>
              <a:ext cx="3203812" cy="376000"/>
              <a:chOff x="712272" y="3950510"/>
              <a:chExt cx="3203812" cy="2859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8D0399A8-ECB9-45F8-B8BF-D3529DBC3CD4}"/>
                      </a:ext>
                    </a:extLst>
                  </p:cNvPr>
                  <p:cNvSpPr/>
                  <p:nvPr/>
                </p:nvSpPr>
                <p:spPr>
                  <a:xfrm>
                    <a:off x="2403875" y="3950510"/>
                    <a:ext cx="1512209" cy="2859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600" b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8D0399A8-ECB9-45F8-B8BF-D3529DBC3C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75" y="3950510"/>
                    <a:ext cx="1512209" cy="2859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4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B41D0DB-D232-4656-8852-B736379D1AF8}"/>
                  </a:ext>
                </a:extLst>
              </p:cNvPr>
              <p:cNvSpPr/>
              <p:nvPr/>
            </p:nvSpPr>
            <p:spPr>
              <a:xfrm>
                <a:off x="712272" y="3950510"/>
                <a:ext cx="1542089" cy="257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/>
                  <a:t>Similarity matrix</a:t>
                </a:r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790BDB3-F11A-419C-8ED3-6ED0A730F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38220" y="3111426"/>
              <a:ext cx="2043805" cy="1816220"/>
            </a:xfrm>
            <a:prstGeom prst="rect">
              <a:avLst/>
            </a:prstGeom>
          </p:spPr>
        </p:pic>
      </p:grp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6A718145-8855-4F7E-BD77-6EEFF6E3D03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283" y="3543861"/>
            <a:ext cx="2990263" cy="269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6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1942-4803-4E39-ADFF-52DC99FD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3B414E-352F-45EA-939A-5EAF2A3FC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70803"/>
              </p:ext>
            </p:extLst>
          </p:nvPr>
        </p:nvGraphicFramePr>
        <p:xfrm>
          <a:off x="1758957" y="3228366"/>
          <a:ext cx="5626082" cy="1942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794">
                  <a:extLst>
                    <a:ext uri="{9D8B030D-6E8A-4147-A177-3AD203B41FA5}">
                      <a16:colId xmlns:a16="http://schemas.microsoft.com/office/drawing/2014/main" val="3353361885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844324525"/>
                    </a:ext>
                  </a:extLst>
                </a:gridCol>
                <a:gridCol w="1832148">
                  <a:extLst>
                    <a:ext uri="{9D8B030D-6E8A-4147-A177-3AD203B41FA5}">
                      <a16:colId xmlns:a16="http://schemas.microsoft.com/office/drawing/2014/main" val="275271420"/>
                    </a:ext>
                  </a:extLst>
                </a:gridCol>
              </a:tblGrid>
              <a:tr h="39751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 Classes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Classes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068320"/>
                  </a:ext>
                </a:extLst>
              </a:tr>
              <a:tr h="43279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Mutilation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82134"/>
                  </a:ext>
                </a:extLst>
              </a:tr>
              <a:tr h="555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Neutral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19 (out of 23)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 (False Alarm)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903974"/>
                  </a:ext>
                </a:extLst>
              </a:tr>
              <a:tr h="555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Mutilation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9 (Failing to detect)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15 (out of 24)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258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5972552-CEC5-457B-83FA-1C8CB19B938F}"/>
              </a:ext>
            </a:extLst>
          </p:cNvPr>
          <p:cNvSpPr/>
          <p:nvPr/>
        </p:nvSpPr>
        <p:spPr>
          <a:xfrm>
            <a:off x="3583907" y="2828256"/>
            <a:ext cx="1976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Confusion Matrix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2569B-2EAD-4605-97D5-3EBA00197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93602"/>
              </p:ext>
            </p:extLst>
          </p:nvPr>
        </p:nvGraphicFramePr>
        <p:xfrm>
          <a:off x="358869" y="1687362"/>
          <a:ext cx="8426261" cy="370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29042">
                  <a:extLst>
                    <a:ext uri="{9D8B030D-6E8A-4147-A177-3AD203B41FA5}">
                      <a16:colId xmlns:a16="http://schemas.microsoft.com/office/drawing/2014/main" val="585431671"/>
                    </a:ext>
                  </a:extLst>
                </a:gridCol>
                <a:gridCol w="1107694">
                  <a:extLst>
                    <a:ext uri="{9D8B030D-6E8A-4147-A177-3AD203B41FA5}">
                      <a16:colId xmlns:a16="http://schemas.microsoft.com/office/drawing/2014/main" val="4017769806"/>
                    </a:ext>
                  </a:extLst>
                </a:gridCol>
                <a:gridCol w="1307846">
                  <a:extLst>
                    <a:ext uri="{9D8B030D-6E8A-4147-A177-3AD203B41FA5}">
                      <a16:colId xmlns:a16="http://schemas.microsoft.com/office/drawing/2014/main" val="757002469"/>
                    </a:ext>
                  </a:extLst>
                </a:gridCol>
                <a:gridCol w="1449514">
                  <a:extLst>
                    <a:ext uri="{9D8B030D-6E8A-4147-A177-3AD203B41FA5}">
                      <a16:colId xmlns:a16="http://schemas.microsoft.com/office/drawing/2014/main" val="3058333712"/>
                    </a:ext>
                  </a:extLst>
                </a:gridCol>
                <a:gridCol w="1235964">
                  <a:extLst>
                    <a:ext uri="{9D8B030D-6E8A-4147-A177-3AD203B41FA5}">
                      <a16:colId xmlns:a16="http://schemas.microsoft.com/office/drawing/2014/main" val="534384747"/>
                    </a:ext>
                  </a:extLst>
                </a:gridCol>
                <a:gridCol w="1164146">
                  <a:extLst>
                    <a:ext uri="{9D8B030D-6E8A-4147-A177-3AD203B41FA5}">
                      <a16:colId xmlns:a16="http://schemas.microsoft.com/office/drawing/2014/main" val="2511245989"/>
                    </a:ext>
                  </a:extLst>
                </a:gridCol>
                <a:gridCol w="932055">
                  <a:extLst>
                    <a:ext uri="{9D8B030D-6E8A-4147-A177-3AD203B41FA5}">
                      <a16:colId xmlns:a16="http://schemas.microsoft.com/office/drawing/2014/main" val="3989799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One Subject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Highest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Selected (21)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Laplacian GFCs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Ind. Neu.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Linear 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310092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A5727B-CC8F-43AE-9378-C921B5963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152593"/>
              </p:ext>
            </p:extLst>
          </p:nvPr>
        </p:nvGraphicFramePr>
        <p:xfrm>
          <a:off x="358868" y="1131403"/>
          <a:ext cx="8426261" cy="57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29042">
                  <a:extLst>
                    <a:ext uri="{9D8B030D-6E8A-4147-A177-3AD203B41FA5}">
                      <a16:colId xmlns:a16="http://schemas.microsoft.com/office/drawing/2014/main" val="992359433"/>
                    </a:ext>
                  </a:extLst>
                </a:gridCol>
                <a:gridCol w="1107694">
                  <a:extLst>
                    <a:ext uri="{9D8B030D-6E8A-4147-A177-3AD203B41FA5}">
                      <a16:colId xmlns:a16="http://schemas.microsoft.com/office/drawing/2014/main" val="1197058773"/>
                    </a:ext>
                  </a:extLst>
                </a:gridCol>
                <a:gridCol w="1307846">
                  <a:extLst>
                    <a:ext uri="{9D8B030D-6E8A-4147-A177-3AD203B41FA5}">
                      <a16:colId xmlns:a16="http://schemas.microsoft.com/office/drawing/2014/main" val="1209201864"/>
                    </a:ext>
                  </a:extLst>
                </a:gridCol>
                <a:gridCol w="1449514">
                  <a:extLst>
                    <a:ext uri="{9D8B030D-6E8A-4147-A177-3AD203B41FA5}">
                      <a16:colId xmlns:a16="http://schemas.microsoft.com/office/drawing/2014/main" val="2492877849"/>
                    </a:ext>
                  </a:extLst>
                </a:gridCol>
                <a:gridCol w="1235964">
                  <a:extLst>
                    <a:ext uri="{9D8B030D-6E8A-4147-A177-3AD203B41FA5}">
                      <a16:colId xmlns:a16="http://schemas.microsoft.com/office/drawing/2014/main" val="3802190137"/>
                    </a:ext>
                  </a:extLst>
                </a:gridCol>
                <a:gridCol w="1164146">
                  <a:extLst>
                    <a:ext uri="{9D8B030D-6E8A-4147-A177-3AD203B41FA5}">
                      <a16:colId xmlns:a16="http://schemas.microsoft.com/office/drawing/2014/main" val="2419316928"/>
                    </a:ext>
                  </a:extLst>
                </a:gridCol>
                <a:gridCol w="932055">
                  <a:extLst>
                    <a:ext uri="{9D8B030D-6E8A-4147-A177-3AD203B41FA5}">
                      <a16:colId xmlns:a16="http://schemas.microsoft.com/office/drawing/2014/main" val="3883524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True Color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Spatial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Input Values</a:t>
                      </a:r>
                    </a:p>
                    <a:p>
                      <a:pPr algn="ctr"/>
                      <a:r>
                        <a:rPr lang="en-US" sz="1600" dirty="0"/>
                        <a:t>(Predictors)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GFC</a:t>
                      </a:r>
                    </a:p>
                    <a:p>
                      <a:pPr algn="ctr"/>
                      <a:r>
                        <a:rPr lang="en-US" sz="1600" dirty="0"/>
                        <a:t>Basis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Results</a:t>
                      </a:r>
                    </a:p>
                    <a:p>
                      <a:pPr algn="ctr"/>
                      <a:r>
                        <a:rPr lang="en-US" sz="1600" dirty="0"/>
                        <a:t>(F-score)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0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421543"/>
      </p:ext>
    </p:extLst>
  </p:cSld>
  <p:clrMapOvr>
    <a:masterClrMapping/>
  </p:clrMapOvr>
</p:sld>
</file>

<file path=ppt/theme/theme1.xml><?xml version="1.0" encoding="utf-8"?>
<a:theme xmlns:a="http://schemas.openxmlformats.org/drawingml/2006/main" name="Bu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Template_8.potx" id="{0671BD69-B55C-4141-92A8-6D062AE8BC96}" vid="{E2244615-AB7A-4604-96FC-02BE1D22C3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10-27-2016</Template>
  <TotalTime>74227</TotalTime>
  <Words>359</Words>
  <Application>Microsoft Office PowerPoint</Application>
  <PresentationFormat>On-screen Show (4:3)</PresentationFormat>
  <Paragraphs>93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BuTheme</vt:lpstr>
      <vt:lpstr>Biosensor Data Fusion for Monitoring of Global Neurophysiological Function</vt:lpstr>
      <vt:lpstr>EPILEPSY</vt:lpstr>
      <vt:lpstr>Objective of the Research </vt:lpstr>
      <vt:lpstr>Experiment</vt:lpstr>
      <vt:lpstr>Overview of the approach</vt:lpstr>
      <vt:lpstr>How to Build the Graph</vt:lpstr>
      <vt:lpstr>Preliminary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 Montazeri</dc:creator>
  <cp:lastModifiedBy>Mohamad Montazeri</cp:lastModifiedBy>
  <cp:revision>1643</cp:revision>
  <dcterms:created xsi:type="dcterms:W3CDTF">2016-10-27T14:13:54Z</dcterms:created>
  <dcterms:modified xsi:type="dcterms:W3CDTF">2019-02-20T16:46:56Z</dcterms:modified>
</cp:coreProperties>
</file>