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73" r:id="rId14"/>
    <p:sldId id="278" r:id="rId15"/>
    <p:sldId id="271" r:id="rId16"/>
    <p:sldId id="272" r:id="rId17"/>
    <p:sldId id="270" r:id="rId18"/>
    <p:sldId id="274" r:id="rId19"/>
    <p:sldId id="275" r:id="rId20"/>
    <p:sldId id="276" r:id="rId21"/>
    <p:sldId id="277" r:id="rId22"/>
    <p:sldId id="269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5AF63C-62FC-4A2C-B4C4-DF717241F0DC}" v="1131" dt="2020-12-02T07:44:14.806"/>
    <p1510:client id="{843D5697-38D3-32EC-2EAE-C69C7C9C0BDB}" v="76" dt="2020-12-02T21:35:49.70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794BC35-5C4C-4BC8-A4C0-DDFA813F7BE3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993A9CB-0DF7-4B66-ABE4-77BB74768E0D}">
      <dgm:prSet/>
      <dgm:spPr/>
      <dgm:t>
        <a:bodyPr/>
        <a:lstStyle/>
        <a:p>
          <a:r>
            <a:rPr lang="en-US"/>
            <a:t>Dataset</a:t>
          </a:r>
        </a:p>
      </dgm:t>
    </dgm:pt>
    <dgm:pt modelId="{3992E5A5-17C3-466C-9247-71099F7FD7D8}" type="parTrans" cxnId="{88A2613C-E4C1-410F-8FB2-F8DC62DDE6E1}">
      <dgm:prSet/>
      <dgm:spPr/>
      <dgm:t>
        <a:bodyPr/>
        <a:lstStyle/>
        <a:p>
          <a:endParaRPr lang="en-US"/>
        </a:p>
      </dgm:t>
    </dgm:pt>
    <dgm:pt modelId="{1FD48C09-E460-4E64-BDB6-E029DA332445}" type="sibTrans" cxnId="{88A2613C-E4C1-410F-8FB2-F8DC62DDE6E1}">
      <dgm:prSet/>
      <dgm:spPr/>
      <dgm:t>
        <a:bodyPr/>
        <a:lstStyle/>
        <a:p>
          <a:endParaRPr lang="en-US"/>
        </a:p>
      </dgm:t>
    </dgm:pt>
    <dgm:pt modelId="{48D4A207-F180-49DA-AA91-D29545456B68}">
      <dgm:prSet/>
      <dgm:spPr/>
      <dgm:t>
        <a:bodyPr/>
        <a:lstStyle/>
        <a:p>
          <a:r>
            <a:rPr lang="en-US"/>
            <a:t>Classification: K-nearest neighbors</a:t>
          </a:r>
        </a:p>
      </dgm:t>
    </dgm:pt>
    <dgm:pt modelId="{DEE890E6-C627-470C-9DB0-04E54805E86E}" type="parTrans" cxnId="{4E0D9643-3905-40C8-813D-D7E8C5786B29}">
      <dgm:prSet/>
      <dgm:spPr/>
      <dgm:t>
        <a:bodyPr/>
        <a:lstStyle/>
        <a:p>
          <a:endParaRPr lang="en-US"/>
        </a:p>
      </dgm:t>
    </dgm:pt>
    <dgm:pt modelId="{57CFA9AE-D4DE-40CC-A9C1-1649DD94A22B}" type="sibTrans" cxnId="{4E0D9643-3905-40C8-813D-D7E8C5786B29}">
      <dgm:prSet/>
      <dgm:spPr/>
      <dgm:t>
        <a:bodyPr/>
        <a:lstStyle/>
        <a:p>
          <a:endParaRPr lang="en-US"/>
        </a:p>
      </dgm:t>
    </dgm:pt>
    <dgm:pt modelId="{FAD30C0E-479B-448F-AA09-06D4AD9D8C9B}">
      <dgm:prSet/>
      <dgm:spPr/>
      <dgm:t>
        <a:bodyPr/>
        <a:lstStyle/>
        <a:p>
          <a:r>
            <a:rPr lang="en-US"/>
            <a:t>Metrics</a:t>
          </a:r>
        </a:p>
      </dgm:t>
    </dgm:pt>
    <dgm:pt modelId="{1AA814B4-B533-4A8B-B397-62A9F32C11FB}" type="parTrans" cxnId="{7DA8B95A-6DBE-4E40-BF68-0551C4AB36D5}">
      <dgm:prSet/>
      <dgm:spPr/>
      <dgm:t>
        <a:bodyPr/>
        <a:lstStyle/>
        <a:p>
          <a:endParaRPr lang="en-US"/>
        </a:p>
      </dgm:t>
    </dgm:pt>
    <dgm:pt modelId="{425C395A-AE9B-4673-967B-B224BC4A40F1}" type="sibTrans" cxnId="{7DA8B95A-6DBE-4E40-BF68-0551C4AB36D5}">
      <dgm:prSet/>
      <dgm:spPr/>
      <dgm:t>
        <a:bodyPr/>
        <a:lstStyle/>
        <a:p>
          <a:endParaRPr lang="en-US"/>
        </a:p>
      </dgm:t>
    </dgm:pt>
    <dgm:pt modelId="{E7874848-038E-4900-9D5B-393C893786F8}">
      <dgm:prSet/>
      <dgm:spPr/>
      <dgm:t>
        <a:bodyPr/>
        <a:lstStyle/>
        <a:p>
          <a:r>
            <a:rPr lang="en-US"/>
            <a:t>Improving the model</a:t>
          </a:r>
        </a:p>
      </dgm:t>
    </dgm:pt>
    <dgm:pt modelId="{A767AE87-39D6-43B4-BA01-05B9A48BFEBA}" type="parTrans" cxnId="{07D2C7ED-E401-4FE0-AAC5-2D26A8D25E83}">
      <dgm:prSet/>
      <dgm:spPr/>
      <dgm:t>
        <a:bodyPr/>
        <a:lstStyle/>
        <a:p>
          <a:endParaRPr lang="en-US"/>
        </a:p>
      </dgm:t>
    </dgm:pt>
    <dgm:pt modelId="{AF466680-A006-485E-BB1B-4A4CCF7A16C2}" type="sibTrans" cxnId="{07D2C7ED-E401-4FE0-AAC5-2D26A8D25E83}">
      <dgm:prSet/>
      <dgm:spPr/>
      <dgm:t>
        <a:bodyPr/>
        <a:lstStyle/>
        <a:p>
          <a:endParaRPr lang="en-US"/>
        </a:p>
      </dgm:t>
    </dgm:pt>
    <dgm:pt modelId="{537A0CE5-4F60-407B-AA75-F8237E45B127}">
      <dgm:prSet/>
      <dgm:spPr/>
      <dgm:t>
        <a:bodyPr/>
        <a:lstStyle/>
        <a:p>
          <a:r>
            <a:rPr lang="en-US"/>
            <a:t>Revisiting Metrics</a:t>
          </a:r>
        </a:p>
      </dgm:t>
    </dgm:pt>
    <dgm:pt modelId="{42B36CA7-CA24-4FEC-8378-37F7CE08BC44}" type="parTrans" cxnId="{7D9D25C4-3309-415E-B479-443E49EAC31B}">
      <dgm:prSet/>
      <dgm:spPr/>
      <dgm:t>
        <a:bodyPr/>
        <a:lstStyle/>
        <a:p>
          <a:endParaRPr lang="en-US"/>
        </a:p>
      </dgm:t>
    </dgm:pt>
    <dgm:pt modelId="{286528BB-586C-4AD7-A4FC-80CF03E47612}" type="sibTrans" cxnId="{7D9D25C4-3309-415E-B479-443E49EAC31B}">
      <dgm:prSet/>
      <dgm:spPr/>
      <dgm:t>
        <a:bodyPr/>
        <a:lstStyle/>
        <a:p>
          <a:endParaRPr lang="en-US"/>
        </a:p>
      </dgm:t>
    </dgm:pt>
    <dgm:pt modelId="{48A5FC50-0A0C-42D0-B72B-3AB43C67B7AB}">
      <dgm:prSet/>
      <dgm:spPr/>
      <dgm:t>
        <a:bodyPr/>
        <a:lstStyle/>
        <a:p>
          <a:r>
            <a:rPr lang="en-US"/>
            <a:t>Visualization and Analysis</a:t>
          </a:r>
        </a:p>
      </dgm:t>
    </dgm:pt>
    <dgm:pt modelId="{ACC86A34-9200-4C31-9830-BFA060B407C3}" type="parTrans" cxnId="{0CAB0B22-FCC3-4A5F-B0D7-A8301A96DC41}">
      <dgm:prSet/>
      <dgm:spPr/>
      <dgm:t>
        <a:bodyPr/>
        <a:lstStyle/>
        <a:p>
          <a:endParaRPr lang="en-US"/>
        </a:p>
      </dgm:t>
    </dgm:pt>
    <dgm:pt modelId="{B1C4B24C-6BD9-47B2-996F-EB7B15627A1D}" type="sibTrans" cxnId="{0CAB0B22-FCC3-4A5F-B0D7-A8301A96DC41}">
      <dgm:prSet/>
      <dgm:spPr/>
      <dgm:t>
        <a:bodyPr/>
        <a:lstStyle/>
        <a:p>
          <a:endParaRPr lang="en-US"/>
        </a:p>
      </dgm:t>
    </dgm:pt>
    <dgm:pt modelId="{4A3CA557-262D-4575-BA88-AF5208789C30}">
      <dgm:prSet/>
      <dgm:spPr/>
      <dgm:t>
        <a:bodyPr/>
        <a:lstStyle/>
        <a:p>
          <a:r>
            <a:rPr lang="en-US"/>
            <a:t>Regression Analysis</a:t>
          </a:r>
        </a:p>
      </dgm:t>
    </dgm:pt>
    <dgm:pt modelId="{3470A388-FA1F-44D9-A7D9-2B10D4E92C60}" type="parTrans" cxnId="{7521AF4E-E78D-4AE5-8591-8B72A52D6B89}">
      <dgm:prSet/>
      <dgm:spPr/>
      <dgm:t>
        <a:bodyPr/>
        <a:lstStyle/>
        <a:p>
          <a:endParaRPr lang="en-US"/>
        </a:p>
      </dgm:t>
    </dgm:pt>
    <dgm:pt modelId="{3C309CA6-8A87-4165-B766-54BBF617EA2E}" type="sibTrans" cxnId="{7521AF4E-E78D-4AE5-8591-8B72A52D6B89}">
      <dgm:prSet/>
      <dgm:spPr/>
      <dgm:t>
        <a:bodyPr/>
        <a:lstStyle/>
        <a:p>
          <a:endParaRPr lang="en-US"/>
        </a:p>
      </dgm:t>
    </dgm:pt>
    <dgm:pt modelId="{BE34B632-4093-4A72-B472-8FD3B2441EB1}">
      <dgm:prSet/>
      <dgm:spPr/>
      <dgm:t>
        <a:bodyPr/>
        <a:lstStyle/>
        <a:p>
          <a:r>
            <a:rPr lang="en-US"/>
            <a:t>Coefficient Comparison</a:t>
          </a:r>
        </a:p>
      </dgm:t>
    </dgm:pt>
    <dgm:pt modelId="{40FF5271-98BA-4462-979B-8F590CCE97F9}" type="parTrans" cxnId="{1528BDB8-271D-48D6-B73F-B50511E8B35B}">
      <dgm:prSet/>
      <dgm:spPr/>
      <dgm:t>
        <a:bodyPr/>
        <a:lstStyle/>
        <a:p>
          <a:endParaRPr lang="en-US"/>
        </a:p>
      </dgm:t>
    </dgm:pt>
    <dgm:pt modelId="{9E297094-90A4-4F0B-A179-076D3754B743}" type="sibTrans" cxnId="{1528BDB8-271D-48D6-B73F-B50511E8B35B}">
      <dgm:prSet/>
      <dgm:spPr/>
      <dgm:t>
        <a:bodyPr/>
        <a:lstStyle/>
        <a:p>
          <a:endParaRPr lang="en-US"/>
        </a:p>
      </dgm:t>
    </dgm:pt>
    <dgm:pt modelId="{8813980F-8FC8-4F73-96BB-A8E005FCCE4B}">
      <dgm:prSet/>
      <dgm:spPr/>
      <dgm:t>
        <a:bodyPr/>
        <a:lstStyle/>
        <a:p>
          <a:r>
            <a:rPr lang="en-US"/>
            <a:t>Neural Network Analysis</a:t>
          </a:r>
        </a:p>
      </dgm:t>
    </dgm:pt>
    <dgm:pt modelId="{58130393-EE57-42D7-BCA0-EFBA072E3BF3}" type="parTrans" cxnId="{9F55B444-F983-4312-883B-118E2E15CC49}">
      <dgm:prSet/>
      <dgm:spPr/>
      <dgm:t>
        <a:bodyPr/>
        <a:lstStyle/>
        <a:p>
          <a:endParaRPr lang="en-US"/>
        </a:p>
      </dgm:t>
    </dgm:pt>
    <dgm:pt modelId="{2E9370B2-65EA-4D9F-949B-6B9EA5243544}" type="sibTrans" cxnId="{9F55B444-F983-4312-883B-118E2E15CC49}">
      <dgm:prSet/>
      <dgm:spPr/>
      <dgm:t>
        <a:bodyPr/>
        <a:lstStyle/>
        <a:p>
          <a:endParaRPr lang="en-US"/>
        </a:p>
      </dgm:t>
    </dgm:pt>
    <dgm:pt modelId="{98569184-6391-4792-9629-19E300E85F3E}">
      <dgm:prSet/>
      <dgm:spPr/>
      <dgm:t>
        <a:bodyPr/>
        <a:lstStyle/>
        <a:p>
          <a:r>
            <a:rPr lang="en-US"/>
            <a:t>Interpretation</a:t>
          </a:r>
        </a:p>
      </dgm:t>
    </dgm:pt>
    <dgm:pt modelId="{4FCDF7FD-A838-48CC-AFAE-10499EDBD961}" type="parTrans" cxnId="{0298DC28-1270-4608-82D9-99A385392C86}">
      <dgm:prSet/>
      <dgm:spPr/>
      <dgm:t>
        <a:bodyPr/>
        <a:lstStyle/>
        <a:p>
          <a:endParaRPr lang="en-US"/>
        </a:p>
      </dgm:t>
    </dgm:pt>
    <dgm:pt modelId="{68CE51ED-0E91-4E35-8F5B-6E3EE8ABD883}" type="sibTrans" cxnId="{0298DC28-1270-4608-82D9-99A385392C86}">
      <dgm:prSet/>
      <dgm:spPr/>
      <dgm:t>
        <a:bodyPr/>
        <a:lstStyle/>
        <a:p>
          <a:endParaRPr lang="en-US"/>
        </a:p>
      </dgm:t>
    </dgm:pt>
    <dgm:pt modelId="{783E8AB9-89F2-4480-AAC8-667227F63B8E}">
      <dgm:prSet/>
      <dgm:spPr/>
      <dgm:t>
        <a:bodyPr/>
        <a:lstStyle/>
        <a:p>
          <a:r>
            <a:rPr lang="en-US"/>
            <a:t>Conclusion</a:t>
          </a:r>
        </a:p>
      </dgm:t>
    </dgm:pt>
    <dgm:pt modelId="{68398E32-342B-4836-A06A-5318BF1E1AA4}" type="parTrans" cxnId="{BFA33D12-9022-4A98-9904-CAF1BA3E5F94}">
      <dgm:prSet/>
      <dgm:spPr/>
      <dgm:t>
        <a:bodyPr/>
        <a:lstStyle/>
        <a:p>
          <a:endParaRPr lang="en-US"/>
        </a:p>
      </dgm:t>
    </dgm:pt>
    <dgm:pt modelId="{9B9ADA37-9188-4FD4-906D-F1ECE28492BB}" type="sibTrans" cxnId="{BFA33D12-9022-4A98-9904-CAF1BA3E5F94}">
      <dgm:prSet/>
      <dgm:spPr/>
      <dgm:t>
        <a:bodyPr/>
        <a:lstStyle/>
        <a:p>
          <a:endParaRPr lang="en-US"/>
        </a:p>
      </dgm:t>
    </dgm:pt>
    <dgm:pt modelId="{FAE749A7-5A05-A741-A980-1FB8D82DA963}" type="pres">
      <dgm:prSet presAssocID="{9794BC35-5C4C-4BC8-A4C0-DDFA813F7BE3}" presName="vert0" presStyleCnt="0">
        <dgm:presLayoutVars>
          <dgm:dir/>
          <dgm:animOne val="branch"/>
          <dgm:animLvl val="lvl"/>
        </dgm:presLayoutVars>
      </dgm:prSet>
      <dgm:spPr/>
    </dgm:pt>
    <dgm:pt modelId="{21D8133F-2B1C-0A45-A656-6D845CB29EAC}" type="pres">
      <dgm:prSet presAssocID="{3993A9CB-0DF7-4B66-ABE4-77BB74768E0D}" presName="thickLine" presStyleLbl="alignNode1" presStyleIdx="0" presStyleCnt="11"/>
      <dgm:spPr/>
    </dgm:pt>
    <dgm:pt modelId="{E40ECBD3-5A9E-DC47-A3A4-0250FB0FF3BF}" type="pres">
      <dgm:prSet presAssocID="{3993A9CB-0DF7-4B66-ABE4-77BB74768E0D}" presName="horz1" presStyleCnt="0"/>
      <dgm:spPr/>
    </dgm:pt>
    <dgm:pt modelId="{C9D1E1E0-C99C-9C4C-B63E-6F52D1CBF81F}" type="pres">
      <dgm:prSet presAssocID="{3993A9CB-0DF7-4B66-ABE4-77BB74768E0D}" presName="tx1" presStyleLbl="revTx" presStyleIdx="0" presStyleCnt="11"/>
      <dgm:spPr/>
    </dgm:pt>
    <dgm:pt modelId="{93A3481A-F9F4-9A45-AE50-ED51DE6AA7C2}" type="pres">
      <dgm:prSet presAssocID="{3993A9CB-0DF7-4B66-ABE4-77BB74768E0D}" presName="vert1" presStyleCnt="0"/>
      <dgm:spPr/>
    </dgm:pt>
    <dgm:pt modelId="{1FFB137F-5607-7549-8CB3-29FAF3742344}" type="pres">
      <dgm:prSet presAssocID="{48D4A207-F180-49DA-AA91-D29545456B68}" presName="thickLine" presStyleLbl="alignNode1" presStyleIdx="1" presStyleCnt="11"/>
      <dgm:spPr/>
    </dgm:pt>
    <dgm:pt modelId="{49894518-BD6B-F846-9E9A-9AB6DF086219}" type="pres">
      <dgm:prSet presAssocID="{48D4A207-F180-49DA-AA91-D29545456B68}" presName="horz1" presStyleCnt="0"/>
      <dgm:spPr/>
    </dgm:pt>
    <dgm:pt modelId="{F8AAB84C-F5D0-4B47-B15D-5CF20A5DD1C5}" type="pres">
      <dgm:prSet presAssocID="{48D4A207-F180-49DA-AA91-D29545456B68}" presName="tx1" presStyleLbl="revTx" presStyleIdx="1" presStyleCnt="11"/>
      <dgm:spPr/>
    </dgm:pt>
    <dgm:pt modelId="{9AEE0DC3-4993-A64E-88F2-37E2BDAAA123}" type="pres">
      <dgm:prSet presAssocID="{48D4A207-F180-49DA-AA91-D29545456B68}" presName="vert1" presStyleCnt="0"/>
      <dgm:spPr/>
    </dgm:pt>
    <dgm:pt modelId="{52CA51DB-6E60-2941-9E80-C65879EB95B5}" type="pres">
      <dgm:prSet presAssocID="{FAD30C0E-479B-448F-AA09-06D4AD9D8C9B}" presName="thickLine" presStyleLbl="alignNode1" presStyleIdx="2" presStyleCnt="11"/>
      <dgm:spPr/>
    </dgm:pt>
    <dgm:pt modelId="{CD65054A-27B9-D347-A9AF-BFC3991D5ADC}" type="pres">
      <dgm:prSet presAssocID="{FAD30C0E-479B-448F-AA09-06D4AD9D8C9B}" presName="horz1" presStyleCnt="0"/>
      <dgm:spPr/>
    </dgm:pt>
    <dgm:pt modelId="{DA98E0B9-3C22-8E40-BDD5-0F872B26CD78}" type="pres">
      <dgm:prSet presAssocID="{FAD30C0E-479B-448F-AA09-06D4AD9D8C9B}" presName="tx1" presStyleLbl="revTx" presStyleIdx="2" presStyleCnt="11"/>
      <dgm:spPr/>
    </dgm:pt>
    <dgm:pt modelId="{53B1EA3B-F9E0-7D4E-8A9E-607A74AF6C32}" type="pres">
      <dgm:prSet presAssocID="{FAD30C0E-479B-448F-AA09-06D4AD9D8C9B}" presName="vert1" presStyleCnt="0"/>
      <dgm:spPr/>
    </dgm:pt>
    <dgm:pt modelId="{D59FC1B5-3CB9-A24F-8612-C8D6AC037294}" type="pres">
      <dgm:prSet presAssocID="{E7874848-038E-4900-9D5B-393C893786F8}" presName="thickLine" presStyleLbl="alignNode1" presStyleIdx="3" presStyleCnt="11"/>
      <dgm:spPr/>
    </dgm:pt>
    <dgm:pt modelId="{95F412B7-CEE7-434B-AD85-142F147513C1}" type="pres">
      <dgm:prSet presAssocID="{E7874848-038E-4900-9D5B-393C893786F8}" presName="horz1" presStyleCnt="0"/>
      <dgm:spPr/>
    </dgm:pt>
    <dgm:pt modelId="{BCAD250D-0FFC-824A-94F9-B23D7B20175F}" type="pres">
      <dgm:prSet presAssocID="{E7874848-038E-4900-9D5B-393C893786F8}" presName="tx1" presStyleLbl="revTx" presStyleIdx="3" presStyleCnt="11"/>
      <dgm:spPr/>
    </dgm:pt>
    <dgm:pt modelId="{A9C4EC0D-7CA0-654C-899B-863B7DB40F4F}" type="pres">
      <dgm:prSet presAssocID="{E7874848-038E-4900-9D5B-393C893786F8}" presName="vert1" presStyleCnt="0"/>
      <dgm:spPr/>
    </dgm:pt>
    <dgm:pt modelId="{E697A1B1-6119-9D4C-B137-7FDD85F8258C}" type="pres">
      <dgm:prSet presAssocID="{537A0CE5-4F60-407B-AA75-F8237E45B127}" presName="thickLine" presStyleLbl="alignNode1" presStyleIdx="4" presStyleCnt="11"/>
      <dgm:spPr/>
    </dgm:pt>
    <dgm:pt modelId="{0B398657-C92D-4645-8E46-AF8D231D20DD}" type="pres">
      <dgm:prSet presAssocID="{537A0CE5-4F60-407B-AA75-F8237E45B127}" presName="horz1" presStyleCnt="0"/>
      <dgm:spPr/>
    </dgm:pt>
    <dgm:pt modelId="{A3471CA4-8D90-1249-A97C-A80E2F1564B2}" type="pres">
      <dgm:prSet presAssocID="{537A0CE5-4F60-407B-AA75-F8237E45B127}" presName="tx1" presStyleLbl="revTx" presStyleIdx="4" presStyleCnt="11"/>
      <dgm:spPr/>
    </dgm:pt>
    <dgm:pt modelId="{9057123F-EDD3-A84C-ACB3-1204871DC971}" type="pres">
      <dgm:prSet presAssocID="{537A0CE5-4F60-407B-AA75-F8237E45B127}" presName="vert1" presStyleCnt="0"/>
      <dgm:spPr/>
    </dgm:pt>
    <dgm:pt modelId="{9A98B4D2-4CF9-054C-AD5B-CD578DBC8F37}" type="pres">
      <dgm:prSet presAssocID="{48A5FC50-0A0C-42D0-B72B-3AB43C67B7AB}" presName="thickLine" presStyleLbl="alignNode1" presStyleIdx="5" presStyleCnt="11"/>
      <dgm:spPr/>
    </dgm:pt>
    <dgm:pt modelId="{00DF2785-FCB5-724E-A4F3-009567B3BC3C}" type="pres">
      <dgm:prSet presAssocID="{48A5FC50-0A0C-42D0-B72B-3AB43C67B7AB}" presName="horz1" presStyleCnt="0"/>
      <dgm:spPr/>
    </dgm:pt>
    <dgm:pt modelId="{B7BB5E91-A661-C945-8620-77D11C3209A5}" type="pres">
      <dgm:prSet presAssocID="{48A5FC50-0A0C-42D0-B72B-3AB43C67B7AB}" presName="tx1" presStyleLbl="revTx" presStyleIdx="5" presStyleCnt="11"/>
      <dgm:spPr/>
    </dgm:pt>
    <dgm:pt modelId="{A700E49A-85CE-5445-A6B3-1C426858F049}" type="pres">
      <dgm:prSet presAssocID="{48A5FC50-0A0C-42D0-B72B-3AB43C67B7AB}" presName="vert1" presStyleCnt="0"/>
      <dgm:spPr/>
    </dgm:pt>
    <dgm:pt modelId="{5AD5E243-4BDC-DC4A-A7C0-05D2B3EF4A42}" type="pres">
      <dgm:prSet presAssocID="{4A3CA557-262D-4575-BA88-AF5208789C30}" presName="thickLine" presStyleLbl="alignNode1" presStyleIdx="6" presStyleCnt="11"/>
      <dgm:spPr/>
    </dgm:pt>
    <dgm:pt modelId="{0AF24C2C-69D7-5F4D-81F6-38CFBD53432B}" type="pres">
      <dgm:prSet presAssocID="{4A3CA557-262D-4575-BA88-AF5208789C30}" presName="horz1" presStyleCnt="0"/>
      <dgm:spPr/>
    </dgm:pt>
    <dgm:pt modelId="{94BB3B38-5D3F-F44B-B87A-2034A603698D}" type="pres">
      <dgm:prSet presAssocID="{4A3CA557-262D-4575-BA88-AF5208789C30}" presName="tx1" presStyleLbl="revTx" presStyleIdx="6" presStyleCnt="11"/>
      <dgm:spPr/>
    </dgm:pt>
    <dgm:pt modelId="{2C855D33-AA7D-0E4E-B3D1-2BD680700903}" type="pres">
      <dgm:prSet presAssocID="{4A3CA557-262D-4575-BA88-AF5208789C30}" presName="vert1" presStyleCnt="0"/>
      <dgm:spPr/>
    </dgm:pt>
    <dgm:pt modelId="{8617B5DC-B52F-424D-887A-E082538CAD91}" type="pres">
      <dgm:prSet presAssocID="{BE34B632-4093-4A72-B472-8FD3B2441EB1}" presName="thickLine" presStyleLbl="alignNode1" presStyleIdx="7" presStyleCnt="11"/>
      <dgm:spPr/>
    </dgm:pt>
    <dgm:pt modelId="{D5528227-B4E5-E44E-9E93-54E490DE20C8}" type="pres">
      <dgm:prSet presAssocID="{BE34B632-4093-4A72-B472-8FD3B2441EB1}" presName="horz1" presStyleCnt="0"/>
      <dgm:spPr/>
    </dgm:pt>
    <dgm:pt modelId="{F365C7F3-291C-7542-BD50-4051D3531D85}" type="pres">
      <dgm:prSet presAssocID="{BE34B632-4093-4A72-B472-8FD3B2441EB1}" presName="tx1" presStyleLbl="revTx" presStyleIdx="7" presStyleCnt="11"/>
      <dgm:spPr/>
    </dgm:pt>
    <dgm:pt modelId="{BB07FC87-DBB7-4C47-8775-E575A982C9C4}" type="pres">
      <dgm:prSet presAssocID="{BE34B632-4093-4A72-B472-8FD3B2441EB1}" presName="vert1" presStyleCnt="0"/>
      <dgm:spPr/>
    </dgm:pt>
    <dgm:pt modelId="{089CCA3F-4B4A-8F46-B3B2-46416FA70F5C}" type="pres">
      <dgm:prSet presAssocID="{8813980F-8FC8-4F73-96BB-A8E005FCCE4B}" presName="thickLine" presStyleLbl="alignNode1" presStyleIdx="8" presStyleCnt="11"/>
      <dgm:spPr/>
    </dgm:pt>
    <dgm:pt modelId="{C10881F4-89D0-BA46-AFE7-739A5D651AF6}" type="pres">
      <dgm:prSet presAssocID="{8813980F-8FC8-4F73-96BB-A8E005FCCE4B}" presName="horz1" presStyleCnt="0"/>
      <dgm:spPr/>
    </dgm:pt>
    <dgm:pt modelId="{0E3ABD59-23F3-1E4E-8A95-B94C6DCCE407}" type="pres">
      <dgm:prSet presAssocID="{8813980F-8FC8-4F73-96BB-A8E005FCCE4B}" presName="tx1" presStyleLbl="revTx" presStyleIdx="8" presStyleCnt="11"/>
      <dgm:spPr/>
    </dgm:pt>
    <dgm:pt modelId="{2832126A-B4EA-3547-82BD-BF419CA581B6}" type="pres">
      <dgm:prSet presAssocID="{8813980F-8FC8-4F73-96BB-A8E005FCCE4B}" presName="vert1" presStyleCnt="0"/>
      <dgm:spPr/>
    </dgm:pt>
    <dgm:pt modelId="{D0438256-F6A9-1B4B-BD31-7EB1EE69AAB6}" type="pres">
      <dgm:prSet presAssocID="{98569184-6391-4792-9629-19E300E85F3E}" presName="thickLine" presStyleLbl="alignNode1" presStyleIdx="9" presStyleCnt="11"/>
      <dgm:spPr/>
    </dgm:pt>
    <dgm:pt modelId="{F12125FA-65FA-7547-BAC0-57256A50353F}" type="pres">
      <dgm:prSet presAssocID="{98569184-6391-4792-9629-19E300E85F3E}" presName="horz1" presStyleCnt="0"/>
      <dgm:spPr/>
    </dgm:pt>
    <dgm:pt modelId="{796776B9-9DE7-844C-93A2-8C426CD6D832}" type="pres">
      <dgm:prSet presAssocID="{98569184-6391-4792-9629-19E300E85F3E}" presName="tx1" presStyleLbl="revTx" presStyleIdx="9" presStyleCnt="11"/>
      <dgm:spPr/>
    </dgm:pt>
    <dgm:pt modelId="{51272E20-01D0-CE48-A6BF-BF0D606E7402}" type="pres">
      <dgm:prSet presAssocID="{98569184-6391-4792-9629-19E300E85F3E}" presName="vert1" presStyleCnt="0"/>
      <dgm:spPr/>
    </dgm:pt>
    <dgm:pt modelId="{C32E1525-F599-FD47-8E5A-AA21D472C091}" type="pres">
      <dgm:prSet presAssocID="{783E8AB9-89F2-4480-AAC8-667227F63B8E}" presName="thickLine" presStyleLbl="alignNode1" presStyleIdx="10" presStyleCnt="11"/>
      <dgm:spPr/>
    </dgm:pt>
    <dgm:pt modelId="{36A42D05-CBED-7443-A34C-C456406D4ED1}" type="pres">
      <dgm:prSet presAssocID="{783E8AB9-89F2-4480-AAC8-667227F63B8E}" presName="horz1" presStyleCnt="0"/>
      <dgm:spPr/>
    </dgm:pt>
    <dgm:pt modelId="{95FC37D5-C8A6-6A4B-9FC7-A59A72878029}" type="pres">
      <dgm:prSet presAssocID="{783E8AB9-89F2-4480-AAC8-667227F63B8E}" presName="tx1" presStyleLbl="revTx" presStyleIdx="10" presStyleCnt="11"/>
      <dgm:spPr/>
    </dgm:pt>
    <dgm:pt modelId="{80AF9ABA-EB70-CE47-BB25-67BEA17AEAE7}" type="pres">
      <dgm:prSet presAssocID="{783E8AB9-89F2-4480-AAC8-667227F63B8E}" presName="vert1" presStyleCnt="0"/>
      <dgm:spPr/>
    </dgm:pt>
  </dgm:ptLst>
  <dgm:cxnLst>
    <dgm:cxn modelId="{36398D10-E770-C748-BCDD-C00000B242A4}" type="presOf" srcId="{48D4A207-F180-49DA-AA91-D29545456B68}" destId="{F8AAB84C-F5D0-4B47-B15D-5CF20A5DD1C5}" srcOrd="0" destOrd="0" presId="urn:microsoft.com/office/officeart/2008/layout/LinedList"/>
    <dgm:cxn modelId="{BFA33D12-9022-4A98-9904-CAF1BA3E5F94}" srcId="{9794BC35-5C4C-4BC8-A4C0-DDFA813F7BE3}" destId="{783E8AB9-89F2-4480-AAC8-667227F63B8E}" srcOrd="10" destOrd="0" parTransId="{68398E32-342B-4836-A06A-5318BF1E1AA4}" sibTransId="{9B9ADA37-9188-4FD4-906D-F1ECE28492BB}"/>
    <dgm:cxn modelId="{F6F9751B-A4F5-E240-95FD-5DC5499B41F1}" type="presOf" srcId="{BE34B632-4093-4A72-B472-8FD3B2441EB1}" destId="{F365C7F3-291C-7542-BD50-4051D3531D85}" srcOrd="0" destOrd="0" presId="urn:microsoft.com/office/officeart/2008/layout/LinedList"/>
    <dgm:cxn modelId="{F59D4C21-E7AD-144D-9A70-132E08B5E01B}" type="presOf" srcId="{3993A9CB-0DF7-4B66-ABE4-77BB74768E0D}" destId="{C9D1E1E0-C99C-9C4C-B63E-6F52D1CBF81F}" srcOrd="0" destOrd="0" presId="urn:microsoft.com/office/officeart/2008/layout/LinedList"/>
    <dgm:cxn modelId="{0CAB0B22-FCC3-4A5F-B0D7-A8301A96DC41}" srcId="{9794BC35-5C4C-4BC8-A4C0-DDFA813F7BE3}" destId="{48A5FC50-0A0C-42D0-B72B-3AB43C67B7AB}" srcOrd="5" destOrd="0" parTransId="{ACC86A34-9200-4C31-9830-BFA060B407C3}" sibTransId="{B1C4B24C-6BD9-47B2-996F-EB7B15627A1D}"/>
    <dgm:cxn modelId="{95A00C24-A1D5-114F-850C-33DB4BBCFFBC}" type="presOf" srcId="{48A5FC50-0A0C-42D0-B72B-3AB43C67B7AB}" destId="{B7BB5E91-A661-C945-8620-77D11C3209A5}" srcOrd="0" destOrd="0" presId="urn:microsoft.com/office/officeart/2008/layout/LinedList"/>
    <dgm:cxn modelId="{0298DC28-1270-4608-82D9-99A385392C86}" srcId="{9794BC35-5C4C-4BC8-A4C0-DDFA813F7BE3}" destId="{98569184-6391-4792-9629-19E300E85F3E}" srcOrd="9" destOrd="0" parTransId="{4FCDF7FD-A838-48CC-AFAE-10499EDBD961}" sibTransId="{68CE51ED-0E91-4E35-8F5B-6E3EE8ABD883}"/>
    <dgm:cxn modelId="{88A2613C-E4C1-410F-8FB2-F8DC62DDE6E1}" srcId="{9794BC35-5C4C-4BC8-A4C0-DDFA813F7BE3}" destId="{3993A9CB-0DF7-4B66-ABE4-77BB74768E0D}" srcOrd="0" destOrd="0" parTransId="{3992E5A5-17C3-466C-9247-71099F7FD7D8}" sibTransId="{1FD48C09-E460-4E64-BDB6-E029DA332445}"/>
    <dgm:cxn modelId="{4E0D9643-3905-40C8-813D-D7E8C5786B29}" srcId="{9794BC35-5C4C-4BC8-A4C0-DDFA813F7BE3}" destId="{48D4A207-F180-49DA-AA91-D29545456B68}" srcOrd="1" destOrd="0" parTransId="{DEE890E6-C627-470C-9DB0-04E54805E86E}" sibTransId="{57CFA9AE-D4DE-40CC-A9C1-1649DD94A22B}"/>
    <dgm:cxn modelId="{9F55B444-F983-4312-883B-118E2E15CC49}" srcId="{9794BC35-5C4C-4BC8-A4C0-DDFA813F7BE3}" destId="{8813980F-8FC8-4F73-96BB-A8E005FCCE4B}" srcOrd="8" destOrd="0" parTransId="{58130393-EE57-42D7-BCA0-EFBA072E3BF3}" sibTransId="{2E9370B2-65EA-4D9F-949B-6B9EA5243544}"/>
    <dgm:cxn modelId="{F9617D69-EE15-6949-84E6-B5EFA28FE726}" type="presOf" srcId="{E7874848-038E-4900-9D5B-393C893786F8}" destId="{BCAD250D-0FFC-824A-94F9-B23D7B20175F}" srcOrd="0" destOrd="0" presId="urn:microsoft.com/office/officeart/2008/layout/LinedList"/>
    <dgm:cxn modelId="{39FFD64C-D68E-9345-8292-C791E64E5539}" type="presOf" srcId="{537A0CE5-4F60-407B-AA75-F8237E45B127}" destId="{A3471CA4-8D90-1249-A97C-A80E2F1564B2}" srcOrd="0" destOrd="0" presId="urn:microsoft.com/office/officeart/2008/layout/LinedList"/>
    <dgm:cxn modelId="{7521AF4E-E78D-4AE5-8591-8B72A52D6B89}" srcId="{9794BC35-5C4C-4BC8-A4C0-DDFA813F7BE3}" destId="{4A3CA557-262D-4575-BA88-AF5208789C30}" srcOrd="6" destOrd="0" parTransId="{3470A388-FA1F-44D9-A7D9-2B10D4E92C60}" sibTransId="{3C309CA6-8A87-4165-B766-54BBF617EA2E}"/>
    <dgm:cxn modelId="{F70D244F-FADE-5649-8704-8D8D42FC8024}" type="presOf" srcId="{4A3CA557-262D-4575-BA88-AF5208789C30}" destId="{94BB3B38-5D3F-F44B-B87A-2034A603698D}" srcOrd="0" destOrd="0" presId="urn:microsoft.com/office/officeart/2008/layout/LinedList"/>
    <dgm:cxn modelId="{7DA8B95A-6DBE-4E40-BF68-0551C4AB36D5}" srcId="{9794BC35-5C4C-4BC8-A4C0-DDFA813F7BE3}" destId="{FAD30C0E-479B-448F-AA09-06D4AD9D8C9B}" srcOrd="2" destOrd="0" parTransId="{1AA814B4-B533-4A8B-B397-62A9F32C11FB}" sibTransId="{425C395A-AE9B-4673-967B-B224BC4A40F1}"/>
    <dgm:cxn modelId="{65F49198-9D85-7445-BC6A-82BB7D4C10A3}" type="presOf" srcId="{9794BC35-5C4C-4BC8-A4C0-DDFA813F7BE3}" destId="{FAE749A7-5A05-A741-A980-1FB8D82DA963}" srcOrd="0" destOrd="0" presId="urn:microsoft.com/office/officeart/2008/layout/LinedList"/>
    <dgm:cxn modelId="{8C67ECA4-8F8B-AE42-96E7-C9E91DD36243}" type="presOf" srcId="{98569184-6391-4792-9629-19E300E85F3E}" destId="{796776B9-9DE7-844C-93A2-8C426CD6D832}" srcOrd="0" destOrd="0" presId="urn:microsoft.com/office/officeart/2008/layout/LinedList"/>
    <dgm:cxn modelId="{1528BDB8-271D-48D6-B73F-B50511E8B35B}" srcId="{9794BC35-5C4C-4BC8-A4C0-DDFA813F7BE3}" destId="{BE34B632-4093-4A72-B472-8FD3B2441EB1}" srcOrd="7" destOrd="0" parTransId="{40FF5271-98BA-4462-979B-8F590CCE97F9}" sibTransId="{9E297094-90A4-4F0B-A179-076D3754B743}"/>
    <dgm:cxn modelId="{7D9D25C4-3309-415E-B479-443E49EAC31B}" srcId="{9794BC35-5C4C-4BC8-A4C0-DDFA813F7BE3}" destId="{537A0CE5-4F60-407B-AA75-F8237E45B127}" srcOrd="4" destOrd="0" parTransId="{42B36CA7-CA24-4FEC-8378-37F7CE08BC44}" sibTransId="{286528BB-586C-4AD7-A4FC-80CF03E47612}"/>
    <dgm:cxn modelId="{3CF284E7-5CAA-004C-967D-039AB3418E96}" type="presOf" srcId="{783E8AB9-89F2-4480-AAC8-667227F63B8E}" destId="{95FC37D5-C8A6-6A4B-9FC7-A59A72878029}" srcOrd="0" destOrd="0" presId="urn:microsoft.com/office/officeart/2008/layout/LinedList"/>
    <dgm:cxn modelId="{885A3FEA-843B-EB44-9C81-02A4D7ED8E07}" type="presOf" srcId="{8813980F-8FC8-4F73-96BB-A8E005FCCE4B}" destId="{0E3ABD59-23F3-1E4E-8A95-B94C6DCCE407}" srcOrd="0" destOrd="0" presId="urn:microsoft.com/office/officeart/2008/layout/LinedList"/>
    <dgm:cxn modelId="{07D2C7ED-E401-4FE0-AAC5-2D26A8D25E83}" srcId="{9794BC35-5C4C-4BC8-A4C0-DDFA813F7BE3}" destId="{E7874848-038E-4900-9D5B-393C893786F8}" srcOrd="3" destOrd="0" parTransId="{A767AE87-39D6-43B4-BA01-05B9A48BFEBA}" sibTransId="{AF466680-A006-485E-BB1B-4A4CCF7A16C2}"/>
    <dgm:cxn modelId="{B637BDF1-48B4-E34A-8CE4-BB8FF4326A4E}" type="presOf" srcId="{FAD30C0E-479B-448F-AA09-06D4AD9D8C9B}" destId="{DA98E0B9-3C22-8E40-BDD5-0F872B26CD78}" srcOrd="0" destOrd="0" presId="urn:microsoft.com/office/officeart/2008/layout/LinedList"/>
    <dgm:cxn modelId="{057C0574-A022-7641-9D93-415341B5D33E}" type="presParOf" srcId="{FAE749A7-5A05-A741-A980-1FB8D82DA963}" destId="{21D8133F-2B1C-0A45-A656-6D845CB29EAC}" srcOrd="0" destOrd="0" presId="urn:microsoft.com/office/officeart/2008/layout/LinedList"/>
    <dgm:cxn modelId="{A39AAFF6-6876-CA42-8AB7-DC985D068F46}" type="presParOf" srcId="{FAE749A7-5A05-A741-A980-1FB8D82DA963}" destId="{E40ECBD3-5A9E-DC47-A3A4-0250FB0FF3BF}" srcOrd="1" destOrd="0" presId="urn:microsoft.com/office/officeart/2008/layout/LinedList"/>
    <dgm:cxn modelId="{8CFA691F-214F-6C41-B885-E89FE78AC8BB}" type="presParOf" srcId="{E40ECBD3-5A9E-DC47-A3A4-0250FB0FF3BF}" destId="{C9D1E1E0-C99C-9C4C-B63E-6F52D1CBF81F}" srcOrd="0" destOrd="0" presId="urn:microsoft.com/office/officeart/2008/layout/LinedList"/>
    <dgm:cxn modelId="{EC09C6CD-2168-DA4F-882C-9772E55C9650}" type="presParOf" srcId="{E40ECBD3-5A9E-DC47-A3A4-0250FB0FF3BF}" destId="{93A3481A-F9F4-9A45-AE50-ED51DE6AA7C2}" srcOrd="1" destOrd="0" presId="urn:microsoft.com/office/officeart/2008/layout/LinedList"/>
    <dgm:cxn modelId="{26A4BF6E-BD0E-E543-8B3E-5ACFB0CD38B9}" type="presParOf" srcId="{FAE749A7-5A05-A741-A980-1FB8D82DA963}" destId="{1FFB137F-5607-7549-8CB3-29FAF3742344}" srcOrd="2" destOrd="0" presId="urn:microsoft.com/office/officeart/2008/layout/LinedList"/>
    <dgm:cxn modelId="{4726C504-3ECF-654B-B1C9-C71B36268C2B}" type="presParOf" srcId="{FAE749A7-5A05-A741-A980-1FB8D82DA963}" destId="{49894518-BD6B-F846-9E9A-9AB6DF086219}" srcOrd="3" destOrd="0" presId="urn:microsoft.com/office/officeart/2008/layout/LinedList"/>
    <dgm:cxn modelId="{F5FE4898-A873-E64F-AB34-E478A00D9B69}" type="presParOf" srcId="{49894518-BD6B-F846-9E9A-9AB6DF086219}" destId="{F8AAB84C-F5D0-4B47-B15D-5CF20A5DD1C5}" srcOrd="0" destOrd="0" presId="urn:microsoft.com/office/officeart/2008/layout/LinedList"/>
    <dgm:cxn modelId="{65C09D96-EC93-C84A-BFBE-5DA0D352E2AE}" type="presParOf" srcId="{49894518-BD6B-F846-9E9A-9AB6DF086219}" destId="{9AEE0DC3-4993-A64E-88F2-37E2BDAAA123}" srcOrd="1" destOrd="0" presId="urn:microsoft.com/office/officeart/2008/layout/LinedList"/>
    <dgm:cxn modelId="{AF229391-02BE-F144-85B9-D3E47D134877}" type="presParOf" srcId="{FAE749A7-5A05-A741-A980-1FB8D82DA963}" destId="{52CA51DB-6E60-2941-9E80-C65879EB95B5}" srcOrd="4" destOrd="0" presId="urn:microsoft.com/office/officeart/2008/layout/LinedList"/>
    <dgm:cxn modelId="{7BC0E10B-8E6C-5340-A90B-89B0DB7E0282}" type="presParOf" srcId="{FAE749A7-5A05-A741-A980-1FB8D82DA963}" destId="{CD65054A-27B9-D347-A9AF-BFC3991D5ADC}" srcOrd="5" destOrd="0" presId="urn:microsoft.com/office/officeart/2008/layout/LinedList"/>
    <dgm:cxn modelId="{E834E9D9-02A1-7A4F-8EC9-7E6F12E67C53}" type="presParOf" srcId="{CD65054A-27B9-D347-A9AF-BFC3991D5ADC}" destId="{DA98E0B9-3C22-8E40-BDD5-0F872B26CD78}" srcOrd="0" destOrd="0" presId="urn:microsoft.com/office/officeart/2008/layout/LinedList"/>
    <dgm:cxn modelId="{2FE0308B-8414-9146-B28C-C236F5B42D6B}" type="presParOf" srcId="{CD65054A-27B9-D347-A9AF-BFC3991D5ADC}" destId="{53B1EA3B-F9E0-7D4E-8A9E-607A74AF6C32}" srcOrd="1" destOrd="0" presId="urn:microsoft.com/office/officeart/2008/layout/LinedList"/>
    <dgm:cxn modelId="{93FA9053-BB85-F842-8D3F-9E7FCEACF5C8}" type="presParOf" srcId="{FAE749A7-5A05-A741-A980-1FB8D82DA963}" destId="{D59FC1B5-3CB9-A24F-8612-C8D6AC037294}" srcOrd="6" destOrd="0" presId="urn:microsoft.com/office/officeart/2008/layout/LinedList"/>
    <dgm:cxn modelId="{1E00171B-9B99-2641-AC32-88E2A657C446}" type="presParOf" srcId="{FAE749A7-5A05-A741-A980-1FB8D82DA963}" destId="{95F412B7-CEE7-434B-AD85-142F147513C1}" srcOrd="7" destOrd="0" presId="urn:microsoft.com/office/officeart/2008/layout/LinedList"/>
    <dgm:cxn modelId="{3C61F8F6-07E6-D647-BEFE-8BC8B041B4F1}" type="presParOf" srcId="{95F412B7-CEE7-434B-AD85-142F147513C1}" destId="{BCAD250D-0FFC-824A-94F9-B23D7B20175F}" srcOrd="0" destOrd="0" presId="urn:microsoft.com/office/officeart/2008/layout/LinedList"/>
    <dgm:cxn modelId="{96A6FC0B-D6DB-564B-8880-C2F234171C50}" type="presParOf" srcId="{95F412B7-CEE7-434B-AD85-142F147513C1}" destId="{A9C4EC0D-7CA0-654C-899B-863B7DB40F4F}" srcOrd="1" destOrd="0" presId="urn:microsoft.com/office/officeart/2008/layout/LinedList"/>
    <dgm:cxn modelId="{560389F8-A41B-CF4A-8ED7-B028586A6AF4}" type="presParOf" srcId="{FAE749A7-5A05-A741-A980-1FB8D82DA963}" destId="{E697A1B1-6119-9D4C-B137-7FDD85F8258C}" srcOrd="8" destOrd="0" presId="urn:microsoft.com/office/officeart/2008/layout/LinedList"/>
    <dgm:cxn modelId="{33B7FCBC-2FA3-D843-A3F9-E190239A653B}" type="presParOf" srcId="{FAE749A7-5A05-A741-A980-1FB8D82DA963}" destId="{0B398657-C92D-4645-8E46-AF8D231D20DD}" srcOrd="9" destOrd="0" presId="urn:microsoft.com/office/officeart/2008/layout/LinedList"/>
    <dgm:cxn modelId="{4C8B1C2B-2685-794A-94AD-EE9896DE6129}" type="presParOf" srcId="{0B398657-C92D-4645-8E46-AF8D231D20DD}" destId="{A3471CA4-8D90-1249-A97C-A80E2F1564B2}" srcOrd="0" destOrd="0" presId="urn:microsoft.com/office/officeart/2008/layout/LinedList"/>
    <dgm:cxn modelId="{C9DF472F-D577-934A-B098-4D88043D6B43}" type="presParOf" srcId="{0B398657-C92D-4645-8E46-AF8D231D20DD}" destId="{9057123F-EDD3-A84C-ACB3-1204871DC971}" srcOrd="1" destOrd="0" presId="urn:microsoft.com/office/officeart/2008/layout/LinedList"/>
    <dgm:cxn modelId="{8DA555BE-C198-C942-ADD5-7D7AD1E05306}" type="presParOf" srcId="{FAE749A7-5A05-A741-A980-1FB8D82DA963}" destId="{9A98B4D2-4CF9-054C-AD5B-CD578DBC8F37}" srcOrd="10" destOrd="0" presId="urn:microsoft.com/office/officeart/2008/layout/LinedList"/>
    <dgm:cxn modelId="{150FEF41-68C1-DA41-9BE8-53749CC0AD43}" type="presParOf" srcId="{FAE749A7-5A05-A741-A980-1FB8D82DA963}" destId="{00DF2785-FCB5-724E-A4F3-009567B3BC3C}" srcOrd="11" destOrd="0" presId="urn:microsoft.com/office/officeart/2008/layout/LinedList"/>
    <dgm:cxn modelId="{6A4C64B9-24F2-F04A-8437-774C93BC7CED}" type="presParOf" srcId="{00DF2785-FCB5-724E-A4F3-009567B3BC3C}" destId="{B7BB5E91-A661-C945-8620-77D11C3209A5}" srcOrd="0" destOrd="0" presId="urn:microsoft.com/office/officeart/2008/layout/LinedList"/>
    <dgm:cxn modelId="{57DD84FC-D140-D340-84B1-CC758613187A}" type="presParOf" srcId="{00DF2785-FCB5-724E-A4F3-009567B3BC3C}" destId="{A700E49A-85CE-5445-A6B3-1C426858F049}" srcOrd="1" destOrd="0" presId="urn:microsoft.com/office/officeart/2008/layout/LinedList"/>
    <dgm:cxn modelId="{4095494E-C041-9841-A192-6A5A675A8085}" type="presParOf" srcId="{FAE749A7-5A05-A741-A980-1FB8D82DA963}" destId="{5AD5E243-4BDC-DC4A-A7C0-05D2B3EF4A42}" srcOrd="12" destOrd="0" presId="urn:microsoft.com/office/officeart/2008/layout/LinedList"/>
    <dgm:cxn modelId="{38FC3BD1-922D-FA47-81BF-D5D87688426D}" type="presParOf" srcId="{FAE749A7-5A05-A741-A980-1FB8D82DA963}" destId="{0AF24C2C-69D7-5F4D-81F6-38CFBD53432B}" srcOrd="13" destOrd="0" presId="urn:microsoft.com/office/officeart/2008/layout/LinedList"/>
    <dgm:cxn modelId="{153E829E-D889-494A-90EB-C8CE762CF6B2}" type="presParOf" srcId="{0AF24C2C-69D7-5F4D-81F6-38CFBD53432B}" destId="{94BB3B38-5D3F-F44B-B87A-2034A603698D}" srcOrd="0" destOrd="0" presId="urn:microsoft.com/office/officeart/2008/layout/LinedList"/>
    <dgm:cxn modelId="{949F3F89-FAB5-724C-88A3-712EF7D873C1}" type="presParOf" srcId="{0AF24C2C-69D7-5F4D-81F6-38CFBD53432B}" destId="{2C855D33-AA7D-0E4E-B3D1-2BD680700903}" srcOrd="1" destOrd="0" presId="urn:microsoft.com/office/officeart/2008/layout/LinedList"/>
    <dgm:cxn modelId="{D211803D-6925-2741-A7A2-DBAB9E55AC04}" type="presParOf" srcId="{FAE749A7-5A05-A741-A980-1FB8D82DA963}" destId="{8617B5DC-B52F-424D-887A-E082538CAD91}" srcOrd="14" destOrd="0" presId="urn:microsoft.com/office/officeart/2008/layout/LinedList"/>
    <dgm:cxn modelId="{F6FE80A3-6128-C143-8EF6-46762AF558C1}" type="presParOf" srcId="{FAE749A7-5A05-A741-A980-1FB8D82DA963}" destId="{D5528227-B4E5-E44E-9E93-54E490DE20C8}" srcOrd="15" destOrd="0" presId="urn:microsoft.com/office/officeart/2008/layout/LinedList"/>
    <dgm:cxn modelId="{AD5564C1-8FD5-0646-BF47-F7E78FE468E1}" type="presParOf" srcId="{D5528227-B4E5-E44E-9E93-54E490DE20C8}" destId="{F365C7F3-291C-7542-BD50-4051D3531D85}" srcOrd="0" destOrd="0" presId="urn:microsoft.com/office/officeart/2008/layout/LinedList"/>
    <dgm:cxn modelId="{A99A72BE-17E4-5B4B-ACAA-9BFD6A66B79E}" type="presParOf" srcId="{D5528227-B4E5-E44E-9E93-54E490DE20C8}" destId="{BB07FC87-DBB7-4C47-8775-E575A982C9C4}" srcOrd="1" destOrd="0" presId="urn:microsoft.com/office/officeart/2008/layout/LinedList"/>
    <dgm:cxn modelId="{A89F7FC7-98EF-B74F-97D6-BCF963E73AB4}" type="presParOf" srcId="{FAE749A7-5A05-A741-A980-1FB8D82DA963}" destId="{089CCA3F-4B4A-8F46-B3B2-46416FA70F5C}" srcOrd="16" destOrd="0" presId="urn:microsoft.com/office/officeart/2008/layout/LinedList"/>
    <dgm:cxn modelId="{791FF225-2318-E743-96AB-0867351728C7}" type="presParOf" srcId="{FAE749A7-5A05-A741-A980-1FB8D82DA963}" destId="{C10881F4-89D0-BA46-AFE7-739A5D651AF6}" srcOrd="17" destOrd="0" presId="urn:microsoft.com/office/officeart/2008/layout/LinedList"/>
    <dgm:cxn modelId="{B9D5429D-45D4-024D-BBC3-DC2587DC216A}" type="presParOf" srcId="{C10881F4-89D0-BA46-AFE7-739A5D651AF6}" destId="{0E3ABD59-23F3-1E4E-8A95-B94C6DCCE407}" srcOrd="0" destOrd="0" presId="urn:microsoft.com/office/officeart/2008/layout/LinedList"/>
    <dgm:cxn modelId="{94AF29B9-0527-D84E-AEE1-11BE830A9050}" type="presParOf" srcId="{C10881F4-89D0-BA46-AFE7-739A5D651AF6}" destId="{2832126A-B4EA-3547-82BD-BF419CA581B6}" srcOrd="1" destOrd="0" presId="urn:microsoft.com/office/officeart/2008/layout/LinedList"/>
    <dgm:cxn modelId="{2FCBB8E1-DD5F-0348-AE59-AEEDD407CB21}" type="presParOf" srcId="{FAE749A7-5A05-A741-A980-1FB8D82DA963}" destId="{D0438256-F6A9-1B4B-BD31-7EB1EE69AAB6}" srcOrd="18" destOrd="0" presId="urn:microsoft.com/office/officeart/2008/layout/LinedList"/>
    <dgm:cxn modelId="{F94C2021-9DCF-5043-8E48-E04D70568100}" type="presParOf" srcId="{FAE749A7-5A05-A741-A980-1FB8D82DA963}" destId="{F12125FA-65FA-7547-BAC0-57256A50353F}" srcOrd="19" destOrd="0" presId="urn:microsoft.com/office/officeart/2008/layout/LinedList"/>
    <dgm:cxn modelId="{7FFC675A-CC40-9F4A-A8F9-1212A38CF86E}" type="presParOf" srcId="{F12125FA-65FA-7547-BAC0-57256A50353F}" destId="{796776B9-9DE7-844C-93A2-8C426CD6D832}" srcOrd="0" destOrd="0" presId="urn:microsoft.com/office/officeart/2008/layout/LinedList"/>
    <dgm:cxn modelId="{21B66450-2AED-2544-8368-0FFCF4F10E6E}" type="presParOf" srcId="{F12125FA-65FA-7547-BAC0-57256A50353F}" destId="{51272E20-01D0-CE48-A6BF-BF0D606E7402}" srcOrd="1" destOrd="0" presId="urn:microsoft.com/office/officeart/2008/layout/LinedList"/>
    <dgm:cxn modelId="{7DC306BC-E68B-194F-973A-F624EE21C369}" type="presParOf" srcId="{FAE749A7-5A05-A741-A980-1FB8D82DA963}" destId="{C32E1525-F599-FD47-8E5A-AA21D472C091}" srcOrd="20" destOrd="0" presId="urn:microsoft.com/office/officeart/2008/layout/LinedList"/>
    <dgm:cxn modelId="{99575EC2-1534-1E44-BAA3-9F7F82736A5B}" type="presParOf" srcId="{FAE749A7-5A05-A741-A980-1FB8D82DA963}" destId="{36A42D05-CBED-7443-A34C-C456406D4ED1}" srcOrd="21" destOrd="0" presId="urn:microsoft.com/office/officeart/2008/layout/LinedList"/>
    <dgm:cxn modelId="{0F239AF2-75EF-5643-9DB9-C34B714416CD}" type="presParOf" srcId="{36A42D05-CBED-7443-A34C-C456406D4ED1}" destId="{95FC37D5-C8A6-6A4B-9FC7-A59A72878029}" srcOrd="0" destOrd="0" presId="urn:microsoft.com/office/officeart/2008/layout/LinedList"/>
    <dgm:cxn modelId="{E2902B2C-867D-5248-BB4E-0D73C1686F8C}" type="presParOf" srcId="{36A42D05-CBED-7443-A34C-C456406D4ED1}" destId="{80AF9ABA-EB70-CE47-BB25-67BEA17AEAE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D8133F-2B1C-0A45-A656-6D845CB29EAC}">
      <dsp:nvSpPr>
        <dsp:cNvPr id="0" name=""/>
        <dsp:cNvSpPr/>
      </dsp:nvSpPr>
      <dsp:spPr>
        <a:xfrm>
          <a:off x="0" y="2492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D1E1E0-C99C-9C4C-B63E-6F52D1CBF81F}">
      <dsp:nvSpPr>
        <dsp:cNvPr id="0" name=""/>
        <dsp:cNvSpPr/>
      </dsp:nvSpPr>
      <dsp:spPr>
        <a:xfrm>
          <a:off x="0" y="2492"/>
          <a:ext cx="6492875" cy="463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Dataset</a:t>
          </a:r>
        </a:p>
      </dsp:txBody>
      <dsp:txXfrm>
        <a:off x="0" y="2492"/>
        <a:ext cx="6492875" cy="463674"/>
      </dsp:txXfrm>
    </dsp:sp>
    <dsp:sp modelId="{1FFB137F-5607-7549-8CB3-29FAF3742344}">
      <dsp:nvSpPr>
        <dsp:cNvPr id="0" name=""/>
        <dsp:cNvSpPr/>
      </dsp:nvSpPr>
      <dsp:spPr>
        <a:xfrm>
          <a:off x="0" y="466166"/>
          <a:ext cx="6492875" cy="0"/>
        </a:xfrm>
        <a:prstGeom prst="line">
          <a:avLst/>
        </a:prstGeom>
        <a:solidFill>
          <a:schemeClr val="accent2">
            <a:hueOff val="-359396"/>
            <a:satOff val="2472"/>
            <a:lumOff val="274"/>
            <a:alphaOff val="0"/>
          </a:schemeClr>
        </a:solidFill>
        <a:ln w="15875" cap="rnd" cmpd="sng" algn="ctr">
          <a:solidFill>
            <a:schemeClr val="accent2">
              <a:hueOff val="-359396"/>
              <a:satOff val="2472"/>
              <a:lumOff val="27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AAB84C-F5D0-4B47-B15D-5CF20A5DD1C5}">
      <dsp:nvSpPr>
        <dsp:cNvPr id="0" name=""/>
        <dsp:cNvSpPr/>
      </dsp:nvSpPr>
      <dsp:spPr>
        <a:xfrm>
          <a:off x="0" y="466166"/>
          <a:ext cx="6492875" cy="463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Classification: K-nearest neighbors</a:t>
          </a:r>
        </a:p>
      </dsp:txBody>
      <dsp:txXfrm>
        <a:off x="0" y="466166"/>
        <a:ext cx="6492875" cy="463674"/>
      </dsp:txXfrm>
    </dsp:sp>
    <dsp:sp modelId="{52CA51DB-6E60-2941-9E80-C65879EB95B5}">
      <dsp:nvSpPr>
        <dsp:cNvPr id="0" name=""/>
        <dsp:cNvSpPr/>
      </dsp:nvSpPr>
      <dsp:spPr>
        <a:xfrm>
          <a:off x="0" y="929840"/>
          <a:ext cx="6492875" cy="0"/>
        </a:xfrm>
        <a:prstGeom prst="line">
          <a:avLst/>
        </a:prstGeom>
        <a:solidFill>
          <a:schemeClr val="accent2">
            <a:hueOff val="-718792"/>
            <a:satOff val="4944"/>
            <a:lumOff val="549"/>
            <a:alphaOff val="0"/>
          </a:schemeClr>
        </a:solidFill>
        <a:ln w="15875" cap="rnd" cmpd="sng" algn="ctr">
          <a:solidFill>
            <a:schemeClr val="accent2">
              <a:hueOff val="-718792"/>
              <a:satOff val="4944"/>
              <a:lumOff val="54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98E0B9-3C22-8E40-BDD5-0F872B26CD78}">
      <dsp:nvSpPr>
        <dsp:cNvPr id="0" name=""/>
        <dsp:cNvSpPr/>
      </dsp:nvSpPr>
      <dsp:spPr>
        <a:xfrm>
          <a:off x="0" y="929840"/>
          <a:ext cx="6492875" cy="463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Metrics</a:t>
          </a:r>
        </a:p>
      </dsp:txBody>
      <dsp:txXfrm>
        <a:off x="0" y="929840"/>
        <a:ext cx="6492875" cy="463674"/>
      </dsp:txXfrm>
    </dsp:sp>
    <dsp:sp modelId="{D59FC1B5-3CB9-A24F-8612-C8D6AC037294}">
      <dsp:nvSpPr>
        <dsp:cNvPr id="0" name=""/>
        <dsp:cNvSpPr/>
      </dsp:nvSpPr>
      <dsp:spPr>
        <a:xfrm>
          <a:off x="0" y="1393514"/>
          <a:ext cx="6492875" cy="0"/>
        </a:xfrm>
        <a:prstGeom prst="line">
          <a:avLst/>
        </a:prstGeom>
        <a:solidFill>
          <a:schemeClr val="accent2">
            <a:hueOff val="-1078188"/>
            <a:satOff val="7417"/>
            <a:lumOff val="823"/>
            <a:alphaOff val="0"/>
          </a:schemeClr>
        </a:solidFill>
        <a:ln w="15875" cap="rnd" cmpd="sng" algn="ctr">
          <a:solidFill>
            <a:schemeClr val="accent2">
              <a:hueOff val="-1078188"/>
              <a:satOff val="7417"/>
              <a:lumOff val="82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AD250D-0FFC-824A-94F9-B23D7B20175F}">
      <dsp:nvSpPr>
        <dsp:cNvPr id="0" name=""/>
        <dsp:cNvSpPr/>
      </dsp:nvSpPr>
      <dsp:spPr>
        <a:xfrm>
          <a:off x="0" y="1393514"/>
          <a:ext cx="6492875" cy="463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Improving the model</a:t>
          </a:r>
        </a:p>
      </dsp:txBody>
      <dsp:txXfrm>
        <a:off x="0" y="1393514"/>
        <a:ext cx="6492875" cy="463674"/>
      </dsp:txXfrm>
    </dsp:sp>
    <dsp:sp modelId="{E697A1B1-6119-9D4C-B137-7FDD85F8258C}">
      <dsp:nvSpPr>
        <dsp:cNvPr id="0" name=""/>
        <dsp:cNvSpPr/>
      </dsp:nvSpPr>
      <dsp:spPr>
        <a:xfrm>
          <a:off x="0" y="1857188"/>
          <a:ext cx="6492875" cy="0"/>
        </a:xfrm>
        <a:prstGeom prst="line">
          <a:avLst/>
        </a:prstGeom>
        <a:solidFill>
          <a:schemeClr val="accent2">
            <a:hueOff val="-1437584"/>
            <a:satOff val="9889"/>
            <a:lumOff val="1098"/>
            <a:alphaOff val="0"/>
          </a:schemeClr>
        </a:solidFill>
        <a:ln w="15875" cap="rnd" cmpd="sng" algn="ctr">
          <a:solidFill>
            <a:schemeClr val="accent2">
              <a:hueOff val="-1437584"/>
              <a:satOff val="9889"/>
              <a:lumOff val="109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471CA4-8D90-1249-A97C-A80E2F1564B2}">
      <dsp:nvSpPr>
        <dsp:cNvPr id="0" name=""/>
        <dsp:cNvSpPr/>
      </dsp:nvSpPr>
      <dsp:spPr>
        <a:xfrm>
          <a:off x="0" y="1857188"/>
          <a:ext cx="6492875" cy="463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Revisiting Metrics</a:t>
          </a:r>
        </a:p>
      </dsp:txBody>
      <dsp:txXfrm>
        <a:off x="0" y="1857188"/>
        <a:ext cx="6492875" cy="463674"/>
      </dsp:txXfrm>
    </dsp:sp>
    <dsp:sp modelId="{9A98B4D2-4CF9-054C-AD5B-CD578DBC8F37}">
      <dsp:nvSpPr>
        <dsp:cNvPr id="0" name=""/>
        <dsp:cNvSpPr/>
      </dsp:nvSpPr>
      <dsp:spPr>
        <a:xfrm>
          <a:off x="0" y="2320862"/>
          <a:ext cx="6492875" cy="0"/>
        </a:xfrm>
        <a:prstGeom prst="line">
          <a:avLst/>
        </a:prstGeom>
        <a:solidFill>
          <a:schemeClr val="accent2">
            <a:hueOff val="-1796981"/>
            <a:satOff val="12361"/>
            <a:lumOff val="1372"/>
            <a:alphaOff val="0"/>
          </a:schemeClr>
        </a:solidFill>
        <a:ln w="15875" cap="rnd" cmpd="sng" algn="ctr">
          <a:solidFill>
            <a:schemeClr val="accent2">
              <a:hueOff val="-1796981"/>
              <a:satOff val="12361"/>
              <a:lumOff val="137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BB5E91-A661-C945-8620-77D11C3209A5}">
      <dsp:nvSpPr>
        <dsp:cNvPr id="0" name=""/>
        <dsp:cNvSpPr/>
      </dsp:nvSpPr>
      <dsp:spPr>
        <a:xfrm>
          <a:off x="0" y="2320862"/>
          <a:ext cx="6492875" cy="463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Visualization and Analysis</a:t>
          </a:r>
        </a:p>
      </dsp:txBody>
      <dsp:txXfrm>
        <a:off x="0" y="2320862"/>
        <a:ext cx="6492875" cy="463674"/>
      </dsp:txXfrm>
    </dsp:sp>
    <dsp:sp modelId="{5AD5E243-4BDC-DC4A-A7C0-05D2B3EF4A42}">
      <dsp:nvSpPr>
        <dsp:cNvPr id="0" name=""/>
        <dsp:cNvSpPr/>
      </dsp:nvSpPr>
      <dsp:spPr>
        <a:xfrm>
          <a:off x="0" y="2784537"/>
          <a:ext cx="6492875" cy="0"/>
        </a:xfrm>
        <a:prstGeom prst="line">
          <a:avLst/>
        </a:prstGeom>
        <a:solidFill>
          <a:schemeClr val="accent2">
            <a:hueOff val="-2156377"/>
            <a:satOff val="14833"/>
            <a:lumOff val="1646"/>
            <a:alphaOff val="0"/>
          </a:schemeClr>
        </a:solidFill>
        <a:ln w="15875" cap="rnd" cmpd="sng" algn="ctr">
          <a:solidFill>
            <a:schemeClr val="accent2">
              <a:hueOff val="-2156377"/>
              <a:satOff val="14833"/>
              <a:lumOff val="164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BB3B38-5D3F-F44B-B87A-2034A603698D}">
      <dsp:nvSpPr>
        <dsp:cNvPr id="0" name=""/>
        <dsp:cNvSpPr/>
      </dsp:nvSpPr>
      <dsp:spPr>
        <a:xfrm>
          <a:off x="0" y="2784537"/>
          <a:ext cx="6492875" cy="463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Regression Analysis</a:t>
          </a:r>
        </a:p>
      </dsp:txBody>
      <dsp:txXfrm>
        <a:off x="0" y="2784537"/>
        <a:ext cx="6492875" cy="463674"/>
      </dsp:txXfrm>
    </dsp:sp>
    <dsp:sp modelId="{8617B5DC-B52F-424D-887A-E082538CAD91}">
      <dsp:nvSpPr>
        <dsp:cNvPr id="0" name=""/>
        <dsp:cNvSpPr/>
      </dsp:nvSpPr>
      <dsp:spPr>
        <a:xfrm>
          <a:off x="0" y="3248211"/>
          <a:ext cx="6492875" cy="0"/>
        </a:xfrm>
        <a:prstGeom prst="line">
          <a:avLst/>
        </a:prstGeom>
        <a:solidFill>
          <a:schemeClr val="accent2">
            <a:hueOff val="-2515773"/>
            <a:satOff val="17305"/>
            <a:lumOff val="1921"/>
            <a:alphaOff val="0"/>
          </a:schemeClr>
        </a:solidFill>
        <a:ln w="15875" cap="rnd" cmpd="sng" algn="ctr">
          <a:solidFill>
            <a:schemeClr val="accent2">
              <a:hueOff val="-2515773"/>
              <a:satOff val="17305"/>
              <a:lumOff val="192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65C7F3-291C-7542-BD50-4051D3531D85}">
      <dsp:nvSpPr>
        <dsp:cNvPr id="0" name=""/>
        <dsp:cNvSpPr/>
      </dsp:nvSpPr>
      <dsp:spPr>
        <a:xfrm>
          <a:off x="0" y="3248211"/>
          <a:ext cx="6492875" cy="463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Coefficient Comparison</a:t>
          </a:r>
        </a:p>
      </dsp:txBody>
      <dsp:txXfrm>
        <a:off x="0" y="3248211"/>
        <a:ext cx="6492875" cy="463674"/>
      </dsp:txXfrm>
    </dsp:sp>
    <dsp:sp modelId="{089CCA3F-4B4A-8F46-B3B2-46416FA70F5C}">
      <dsp:nvSpPr>
        <dsp:cNvPr id="0" name=""/>
        <dsp:cNvSpPr/>
      </dsp:nvSpPr>
      <dsp:spPr>
        <a:xfrm>
          <a:off x="0" y="3711885"/>
          <a:ext cx="6492875" cy="0"/>
        </a:xfrm>
        <a:prstGeom prst="line">
          <a:avLst/>
        </a:prstGeom>
        <a:solidFill>
          <a:schemeClr val="accent2">
            <a:hueOff val="-2875169"/>
            <a:satOff val="19778"/>
            <a:lumOff val="2195"/>
            <a:alphaOff val="0"/>
          </a:schemeClr>
        </a:solidFill>
        <a:ln w="15875" cap="rnd" cmpd="sng" algn="ctr">
          <a:solidFill>
            <a:schemeClr val="accent2">
              <a:hueOff val="-2875169"/>
              <a:satOff val="19778"/>
              <a:lumOff val="219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3ABD59-23F3-1E4E-8A95-B94C6DCCE407}">
      <dsp:nvSpPr>
        <dsp:cNvPr id="0" name=""/>
        <dsp:cNvSpPr/>
      </dsp:nvSpPr>
      <dsp:spPr>
        <a:xfrm>
          <a:off x="0" y="3711885"/>
          <a:ext cx="6492875" cy="463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Neural Network Analysis</a:t>
          </a:r>
        </a:p>
      </dsp:txBody>
      <dsp:txXfrm>
        <a:off x="0" y="3711885"/>
        <a:ext cx="6492875" cy="463674"/>
      </dsp:txXfrm>
    </dsp:sp>
    <dsp:sp modelId="{D0438256-F6A9-1B4B-BD31-7EB1EE69AAB6}">
      <dsp:nvSpPr>
        <dsp:cNvPr id="0" name=""/>
        <dsp:cNvSpPr/>
      </dsp:nvSpPr>
      <dsp:spPr>
        <a:xfrm>
          <a:off x="0" y="4175559"/>
          <a:ext cx="6492875" cy="0"/>
        </a:xfrm>
        <a:prstGeom prst="line">
          <a:avLst/>
        </a:prstGeom>
        <a:solidFill>
          <a:schemeClr val="accent2">
            <a:hueOff val="-3234565"/>
            <a:satOff val="22250"/>
            <a:lumOff val="2470"/>
            <a:alphaOff val="0"/>
          </a:schemeClr>
        </a:solidFill>
        <a:ln w="15875" cap="rnd" cmpd="sng" algn="ctr">
          <a:solidFill>
            <a:schemeClr val="accent2">
              <a:hueOff val="-3234565"/>
              <a:satOff val="22250"/>
              <a:lumOff val="247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6776B9-9DE7-844C-93A2-8C426CD6D832}">
      <dsp:nvSpPr>
        <dsp:cNvPr id="0" name=""/>
        <dsp:cNvSpPr/>
      </dsp:nvSpPr>
      <dsp:spPr>
        <a:xfrm>
          <a:off x="0" y="4175559"/>
          <a:ext cx="6492875" cy="463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Interpretation</a:t>
          </a:r>
        </a:p>
      </dsp:txBody>
      <dsp:txXfrm>
        <a:off x="0" y="4175559"/>
        <a:ext cx="6492875" cy="463674"/>
      </dsp:txXfrm>
    </dsp:sp>
    <dsp:sp modelId="{C32E1525-F599-FD47-8E5A-AA21D472C091}">
      <dsp:nvSpPr>
        <dsp:cNvPr id="0" name=""/>
        <dsp:cNvSpPr/>
      </dsp:nvSpPr>
      <dsp:spPr>
        <a:xfrm>
          <a:off x="0" y="4639233"/>
          <a:ext cx="6492875" cy="0"/>
        </a:xfrm>
        <a:prstGeom prst="line">
          <a:avLst/>
        </a:prstGeom>
        <a:solidFill>
          <a:schemeClr val="accent2">
            <a:hueOff val="-3593961"/>
            <a:satOff val="24722"/>
            <a:lumOff val="2744"/>
            <a:alphaOff val="0"/>
          </a:schemeClr>
        </a:solidFill>
        <a:ln w="15875" cap="rnd" cmpd="sng" algn="ctr">
          <a:solidFill>
            <a:schemeClr val="accent2">
              <a:hueOff val="-3593961"/>
              <a:satOff val="24722"/>
              <a:lumOff val="274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FC37D5-C8A6-6A4B-9FC7-A59A72878029}">
      <dsp:nvSpPr>
        <dsp:cNvPr id="0" name=""/>
        <dsp:cNvSpPr/>
      </dsp:nvSpPr>
      <dsp:spPr>
        <a:xfrm>
          <a:off x="0" y="4639233"/>
          <a:ext cx="6492875" cy="463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Conclusion</a:t>
          </a:r>
        </a:p>
      </dsp:txBody>
      <dsp:txXfrm>
        <a:off x="0" y="4639233"/>
        <a:ext cx="6492875" cy="4636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4F7D92-C600-4E2F-8F5C-6C2BAE239FE6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5CB1CA-C7CB-4F26-BD29-D30A8867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150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CB1CA-C7CB-4F26-BD29-D30A8867E5D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2643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929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456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77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325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766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135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467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179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908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270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546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351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643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610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474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695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181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46CE7D5-CF57-46EF-B807-FDD0502418D4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076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53785" y="1380068"/>
            <a:ext cx="4978303" cy="261619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700"/>
              <a:t>Predicting Happiness Project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51575" y="3996267"/>
            <a:ext cx="4080514" cy="1139151"/>
          </a:xfrm>
        </p:spPr>
        <p:txBody>
          <a:bodyPr>
            <a:normAutofit/>
          </a:bodyPr>
          <a:lstStyle/>
          <a:p>
            <a:r>
              <a:rPr lang="en-US">
                <a:cs typeface="Calibri"/>
              </a:rPr>
              <a:t>Matt Moravec, Thomas Florian, Rajib Alam</a:t>
            </a:r>
            <a:endParaRPr lang="en-US"/>
          </a:p>
          <a:p>
            <a:endParaRPr lang="en-US"/>
          </a:p>
        </p:txBody>
      </p:sp>
      <p:sp>
        <p:nvSpPr>
          <p:cNvPr id="10" name="Rounded Rectangle 4">
            <a:extLst>
              <a:ext uri="{FF2B5EF4-FFF2-40B4-BE49-F238E27FC236}">
                <a16:creationId xmlns:a16="http://schemas.microsoft.com/office/drawing/2014/main" id="{260615AE-7DBC-4FF7-9107-9FE957695B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2944" y="648931"/>
            <a:ext cx="3982086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4B60802A-647E-4C87-B964-D5F9CB9E27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73801" y="1614524"/>
            <a:ext cx="3341190" cy="3341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4DB13A12-30D9-4CCD-8A40-FE16D8E385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8405" y="0"/>
            <a:ext cx="6833595" cy="671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F206310-0D36-4394-8371-3F50E0D49BB2}"/>
              </a:ext>
            </a:extLst>
          </p:cNvPr>
          <p:cNvSpPr txBox="1"/>
          <p:nvPr/>
        </p:nvSpPr>
        <p:spPr>
          <a:xfrm>
            <a:off x="1254242" y="1778000"/>
            <a:ext cx="372872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/>
              <a:t>Visualization</a:t>
            </a:r>
          </a:p>
          <a:p>
            <a:r>
              <a:rPr lang="en-US" sz="4400"/>
              <a:t>and</a:t>
            </a:r>
          </a:p>
          <a:p>
            <a:r>
              <a:rPr lang="en-US" sz="4400"/>
              <a:t>Analysis</a:t>
            </a:r>
          </a:p>
        </p:txBody>
      </p:sp>
    </p:spTree>
    <p:extLst>
      <p:ext uri="{BB962C8B-B14F-4D97-AF65-F5344CB8AC3E}">
        <p14:creationId xmlns:p14="http://schemas.microsoft.com/office/powerpoint/2010/main" val="869870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AA8A7-9972-40D2-B09E-7AFCDEB15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138555"/>
          </a:xfrm>
        </p:spPr>
        <p:txBody>
          <a:bodyPr/>
          <a:lstStyle/>
          <a:p>
            <a:r>
              <a:rPr lang="en-US"/>
              <a:t>Visualization and Analysis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F5E414C-EE94-49C5-ACB8-42A9BD2248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18131" y="1159175"/>
            <a:ext cx="4835669" cy="489639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A1C5EB2-C055-427D-B0AD-9736EFF5D3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8841" y="2148618"/>
            <a:ext cx="3659822" cy="390694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F2A1C94-2C7D-4CFB-90A5-909CCDC57A6F}"/>
              </a:ext>
            </a:extLst>
          </p:cNvPr>
          <p:cNvSpPr txBox="1"/>
          <p:nvPr/>
        </p:nvSpPr>
        <p:spPr>
          <a:xfrm>
            <a:off x="1688841" y="5589037"/>
            <a:ext cx="3909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Percent Young (&lt;15) vs Fertility Rate </a:t>
            </a:r>
          </a:p>
        </p:txBody>
      </p:sp>
    </p:spTree>
    <p:extLst>
      <p:ext uri="{BB962C8B-B14F-4D97-AF65-F5344CB8AC3E}">
        <p14:creationId xmlns:p14="http://schemas.microsoft.com/office/powerpoint/2010/main" val="2259550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1271A-D391-4799-BEBF-32BBEF084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0"/>
            <a:ext cx="10018713" cy="1752599"/>
          </a:xfrm>
        </p:spPr>
        <p:txBody>
          <a:bodyPr/>
          <a:lstStyle/>
          <a:p>
            <a:r>
              <a:rPr lang="en-US"/>
              <a:t>Visualization and Analysis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F0678F70-030E-480F-8126-D6D7F4C36B7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47227" y="1950098"/>
            <a:ext cx="5303113" cy="3841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7910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0496E-A859-465D-9419-CAC407B59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Interpretation of KNN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D30FC-C843-4D62-86F7-FE33958A03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Classifies the countries, but cannot evaluate the features</a:t>
            </a:r>
          </a:p>
        </p:txBody>
      </p:sp>
    </p:spTree>
    <p:extLst>
      <p:ext uri="{BB962C8B-B14F-4D97-AF65-F5344CB8AC3E}">
        <p14:creationId xmlns:p14="http://schemas.microsoft.com/office/powerpoint/2010/main" val="3605749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9ACEC-4D7D-4EC3-AA07-1273C483B3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Regression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849F7D-B8CD-4B9B-9F33-55EFB6B719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(Least Squares, Lasso, Ridge)</a:t>
            </a:r>
          </a:p>
        </p:txBody>
      </p:sp>
    </p:spTree>
    <p:extLst>
      <p:ext uri="{BB962C8B-B14F-4D97-AF65-F5344CB8AC3E}">
        <p14:creationId xmlns:p14="http://schemas.microsoft.com/office/powerpoint/2010/main" val="1230804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08F19-75F0-413C-B9F6-0E47BF040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3156" y="-134366"/>
            <a:ext cx="10018713" cy="1752599"/>
          </a:xfrm>
        </p:spPr>
        <p:txBody>
          <a:bodyPr/>
          <a:lstStyle/>
          <a:p>
            <a:r>
              <a:rPr lang="en-US"/>
              <a:t>Regression R</a:t>
            </a:r>
            <a:r>
              <a:rPr lang="en-US" baseline="30000"/>
              <a:t>2</a:t>
            </a:r>
            <a:r>
              <a:rPr lang="en-US"/>
              <a:t> Scores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ED86AD7A-A87B-4FBA-AB98-2489A00894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0380347"/>
              </p:ext>
            </p:extLst>
          </p:nvPr>
        </p:nvGraphicFramePr>
        <p:xfrm>
          <a:off x="669920" y="1194263"/>
          <a:ext cx="10681680" cy="49537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6336">
                  <a:extLst>
                    <a:ext uri="{9D8B030D-6E8A-4147-A177-3AD203B41FA5}">
                      <a16:colId xmlns:a16="http://schemas.microsoft.com/office/drawing/2014/main" val="2385307162"/>
                    </a:ext>
                  </a:extLst>
                </a:gridCol>
                <a:gridCol w="2136336">
                  <a:extLst>
                    <a:ext uri="{9D8B030D-6E8A-4147-A177-3AD203B41FA5}">
                      <a16:colId xmlns:a16="http://schemas.microsoft.com/office/drawing/2014/main" val="3477864103"/>
                    </a:ext>
                  </a:extLst>
                </a:gridCol>
                <a:gridCol w="2136336">
                  <a:extLst>
                    <a:ext uri="{9D8B030D-6E8A-4147-A177-3AD203B41FA5}">
                      <a16:colId xmlns:a16="http://schemas.microsoft.com/office/drawing/2014/main" val="3041564779"/>
                    </a:ext>
                  </a:extLst>
                </a:gridCol>
                <a:gridCol w="2136336">
                  <a:extLst>
                    <a:ext uri="{9D8B030D-6E8A-4147-A177-3AD203B41FA5}">
                      <a16:colId xmlns:a16="http://schemas.microsoft.com/office/drawing/2014/main" val="2102416185"/>
                    </a:ext>
                  </a:extLst>
                </a:gridCol>
                <a:gridCol w="2136336">
                  <a:extLst>
                    <a:ext uri="{9D8B030D-6E8A-4147-A177-3AD203B41FA5}">
                      <a16:colId xmlns:a16="http://schemas.microsoft.com/office/drawing/2014/main" val="1517486520"/>
                    </a:ext>
                  </a:extLst>
                </a:gridCol>
              </a:tblGrid>
              <a:tr h="110111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0"/>
                        <a:t>Train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0"/>
                        <a:t>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800"/>
                        <a:t>Cross Validation </a:t>
                      </a:r>
                    </a:p>
                    <a:p>
                      <a:pPr lvl="0">
                        <a:buNone/>
                      </a:pPr>
                      <a:r>
                        <a:rPr lang="en-US" sz="2800"/>
                        <a:t>Train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800" b="1" i="0" u="none" strike="noStrike" noProof="0">
                          <a:latin typeface="Corbel"/>
                        </a:rPr>
                        <a:t>Cross Validation </a:t>
                      </a:r>
                    </a:p>
                    <a:p>
                      <a:pPr lvl="0">
                        <a:buNone/>
                      </a:pPr>
                      <a:r>
                        <a:rPr lang="en-US" sz="2800" b="1" i="0" u="none" strike="noStrike" noProof="0">
                          <a:latin typeface="Corbel"/>
                        </a:rPr>
                        <a:t>Train</a:t>
                      </a:r>
                      <a:endParaRPr lang="en-US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210454"/>
                  </a:ext>
                </a:extLst>
              </a:tr>
              <a:tr h="1091010">
                <a:tc>
                  <a:txBody>
                    <a:bodyPr/>
                    <a:lstStyle/>
                    <a:p>
                      <a:r>
                        <a:rPr lang="en-US" sz="3200"/>
                        <a:t>Linear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/>
                        <a:t>.777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/>
                        <a:t>.459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4000"/>
                        <a:t>.777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4000"/>
                        <a:t>.461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8940138"/>
                  </a:ext>
                </a:extLst>
              </a:tr>
              <a:tr h="727340">
                <a:tc>
                  <a:txBody>
                    <a:bodyPr/>
                    <a:lstStyle/>
                    <a:p>
                      <a:r>
                        <a:rPr lang="en-US" sz="3200"/>
                        <a:t>Lasso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/>
                        <a:t>.760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/>
                        <a:t>.501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4000"/>
                        <a:t>.769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4000"/>
                        <a:t>.495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9501653"/>
                  </a:ext>
                </a:extLst>
              </a:tr>
              <a:tr h="1424372">
                <a:tc>
                  <a:txBody>
                    <a:bodyPr/>
                    <a:lstStyle/>
                    <a:p>
                      <a:r>
                        <a:rPr lang="en-US" sz="3200"/>
                        <a:t>Ridge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/>
                        <a:t>.728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/>
                        <a:t>.482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4000"/>
                        <a:t>.763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4000"/>
                        <a:t>.502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98091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3284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F74CA-B4DF-4CB9-8CC2-38A6FD901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8174" y="-451981"/>
            <a:ext cx="10018713" cy="1752599"/>
          </a:xfrm>
        </p:spPr>
        <p:txBody>
          <a:bodyPr/>
          <a:lstStyle/>
          <a:p>
            <a:r>
              <a:rPr lang="en-US"/>
              <a:t>Regression P - Values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55FD960-5F9C-4292-9DB5-F850D16D5B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5839155"/>
              </p:ext>
            </p:extLst>
          </p:nvPr>
        </p:nvGraphicFramePr>
        <p:xfrm>
          <a:off x="2628747" y="880614"/>
          <a:ext cx="6805583" cy="56655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2420">
                  <a:extLst>
                    <a:ext uri="{9D8B030D-6E8A-4147-A177-3AD203B41FA5}">
                      <a16:colId xmlns:a16="http://schemas.microsoft.com/office/drawing/2014/main" val="2385307162"/>
                    </a:ext>
                  </a:extLst>
                </a:gridCol>
                <a:gridCol w="2174635">
                  <a:extLst>
                    <a:ext uri="{9D8B030D-6E8A-4147-A177-3AD203B41FA5}">
                      <a16:colId xmlns:a16="http://schemas.microsoft.com/office/drawing/2014/main" val="3477864103"/>
                    </a:ext>
                  </a:extLst>
                </a:gridCol>
                <a:gridCol w="2268528">
                  <a:extLst>
                    <a:ext uri="{9D8B030D-6E8A-4147-A177-3AD203B41FA5}">
                      <a16:colId xmlns:a16="http://schemas.microsoft.com/office/drawing/2014/main" val="2102416185"/>
                    </a:ext>
                  </a:extLst>
                </a:gridCol>
              </a:tblGrid>
              <a:tr h="212973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800"/>
                        <a:t>Not</a:t>
                      </a:r>
                    </a:p>
                    <a:p>
                      <a:pPr lvl="0">
                        <a:buNone/>
                      </a:pPr>
                      <a:r>
                        <a:rPr lang="en-US" sz="2800"/>
                        <a:t>Cross Validation </a:t>
                      </a:r>
                      <a:endParaRPr lang="en-US"/>
                    </a:p>
                    <a:p>
                      <a:pPr lvl="0">
                        <a:buNone/>
                      </a:pPr>
                      <a:endParaRPr 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800" b="1" i="0" u="none" strike="noStrike" noProof="0">
                          <a:latin typeface="Corbel"/>
                        </a:rPr>
                        <a:t>Cross </a:t>
                      </a:r>
                      <a:endParaRPr lang="en-US"/>
                    </a:p>
                    <a:p>
                      <a:pPr lvl="0">
                        <a:buNone/>
                      </a:pPr>
                      <a:r>
                        <a:rPr lang="en-US" sz="2800" b="1" i="0" u="none" strike="noStrike" noProof="0">
                          <a:latin typeface="Corbel"/>
                        </a:rPr>
                        <a:t>Validation </a:t>
                      </a:r>
                      <a:endParaRPr lang="en-US"/>
                    </a:p>
                    <a:p>
                      <a:pPr lvl="0">
                        <a:buNone/>
                      </a:pPr>
                      <a:endParaRPr lang="en-US" sz="2800" b="1" i="0" u="none" strike="noStrike" noProof="0">
                        <a:latin typeface="Corbe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210454"/>
                  </a:ext>
                </a:extLst>
              </a:tr>
              <a:tr h="1173530">
                <a:tc>
                  <a:txBody>
                    <a:bodyPr/>
                    <a:lstStyle/>
                    <a:p>
                      <a:r>
                        <a:rPr lang="en-US" sz="3200"/>
                        <a:t>Linear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Income Per Capita: .002</a:t>
                      </a:r>
                    </a:p>
                    <a:p>
                      <a:pPr lvl="0">
                        <a:buNone/>
                      </a:pPr>
                      <a:r>
                        <a:rPr lang="en-US" sz="1200"/>
                        <a:t>Deaths Per 1000: .018</a:t>
                      </a:r>
                    </a:p>
                    <a:p>
                      <a:pPr lvl="0">
                        <a:buNone/>
                      </a:pPr>
                      <a:r>
                        <a:rPr lang="en-US" sz="1200"/>
                        <a:t>Infant Mortality Rate: .019</a:t>
                      </a:r>
                    </a:p>
                    <a:p>
                      <a:pPr lvl="0">
                        <a:buNone/>
                      </a:pPr>
                      <a:r>
                        <a:rPr lang="en-US" sz="1200"/>
                        <a:t>Gross Enrollment Ratio: .047</a:t>
                      </a:r>
                    </a:p>
                    <a:p>
                      <a:pPr lvl="0">
                        <a:buNone/>
                      </a:pPr>
                      <a:r>
                        <a:rPr lang="en-US" sz="1200"/>
                        <a:t>Press Freedom Index: .010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>
                          <a:latin typeface="Corbel"/>
                        </a:rPr>
                        <a:t>Income Per Capita: .002</a:t>
                      </a:r>
                    </a:p>
                    <a:p>
                      <a:pPr lvl="0">
                        <a:buNone/>
                      </a:pPr>
                      <a:r>
                        <a:rPr lang="en-US" sz="1200" b="0" i="0" u="none" strike="noStrike" noProof="0">
                          <a:latin typeface="Corbel"/>
                        </a:rPr>
                        <a:t>Deaths Per 1000: .019</a:t>
                      </a:r>
                    </a:p>
                    <a:p>
                      <a:pPr lvl="0">
                        <a:buNone/>
                      </a:pPr>
                      <a:r>
                        <a:rPr lang="en-US" sz="1200" b="0" i="0" u="none" strike="noStrike" noProof="0">
                          <a:latin typeface="Corbel"/>
                        </a:rPr>
                        <a:t>Infant Mortality Rate: .018 </a:t>
                      </a:r>
                    </a:p>
                    <a:p>
                      <a:pPr lvl="0">
                        <a:buNone/>
                      </a:pPr>
                      <a:r>
                        <a:rPr lang="en-US" sz="1200" b="0" i="0" u="none" strike="noStrike" noProof="0">
                          <a:latin typeface="Corbel"/>
                        </a:rPr>
                        <a:t>Gross Enrollment Ratio: .044</a:t>
                      </a:r>
                    </a:p>
                    <a:p>
                      <a:pPr lvl="0">
                        <a:buNone/>
                      </a:pPr>
                      <a:r>
                        <a:rPr lang="en-US" sz="1200" b="0" i="0" u="none" strike="noStrike" noProof="0">
                          <a:latin typeface="Corbel"/>
                        </a:rPr>
                        <a:t>Press Freedom Index: .010</a:t>
                      </a:r>
                    </a:p>
                    <a:p>
                      <a:pPr lvl="0">
                        <a:buNone/>
                      </a:pPr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8940138"/>
                  </a:ext>
                </a:extLst>
              </a:tr>
              <a:tr h="1173530">
                <a:tc>
                  <a:txBody>
                    <a:bodyPr/>
                    <a:lstStyle/>
                    <a:p>
                      <a:r>
                        <a:rPr lang="en-US" sz="3200"/>
                        <a:t>Lasso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>
                          <a:latin typeface="Corbel"/>
                        </a:rPr>
                        <a:t>Income Per Capita: .002</a:t>
                      </a:r>
                    </a:p>
                    <a:p>
                      <a:pPr lvl="0">
                        <a:buNone/>
                      </a:pPr>
                      <a:r>
                        <a:rPr lang="en-US" sz="1200" b="0" i="0" u="none" strike="noStrike" noProof="0">
                          <a:latin typeface="Corbel"/>
                        </a:rPr>
                        <a:t>Press Freedom Index: .031</a:t>
                      </a:r>
                    </a:p>
                    <a:p>
                      <a:pPr lvl="0">
                        <a:buNone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>
                          <a:latin typeface="Corbel"/>
                        </a:rPr>
                        <a:t>Income Per Capita: .001</a:t>
                      </a:r>
                    </a:p>
                    <a:p>
                      <a:pPr lvl="0">
                        <a:buNone/>
                      </a:pPr>
                      <a:r>
                        <a:rPr lang="en-US" sz="1200" b="0" i="0" u="none" strike="noStrike" noProof="0">
                          <a:latin typeface="Corbel"/>
                        </a:rPr>
                        <a:t>Press Freedom Index: .030</a:t>
                      </a:r>
                    </a:p>
                    <a:p>
                      <a:pPr lvl="0">
                        <a:buNone/>
                      </a:pPr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9501653"/>
                  </a:ext>
                </a:extLst>
              </a:tr>
              <a:tr h="1173530">
                <a:tc>
                  <a:txBody>
                    <a:bodyPr/>
                    <a:lstStyle/>
                    <a:p>
                      <a:r>
                        <a:rPr lang="en-US" sz="3200"/>
                        <a:t>Ridge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noProof="0">
                          <a:latin typeface="Corbel"/>
                        </a:rPr>
                        <a:t>Income Per Capita: .029</a:t>
                      </a:r>
                    </a:p>
                    <a:p>
                      <a:pPr lvl="0">
                        <a:buNone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>
                          <a:latin typeface="Corbel"/>
                        </a:rPr>
                        <a:t>Income Per Capita: .011</a:t>
                      </a:r>
                    </a:p>
                    <a:p>
                      <a:pPr lvl="0">
                        <a:buNone/>
                      </a:pPr>
                      <a:r>
                        <a:rPr lang="en-US" sz="1200" b="0" i="0" u="none" strike="noStrike" noProof="0">
                          <a:latin typeface="Corbel"/>
                        </a:rPr>
                        <a:t>Press Freedom Index: .042</a:t>
                      </a:r>
                    </a:p>
                    <a:p>
                      <a:pPr lvl="0">
                        <a:buNone/>
                      </a:pPr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98091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1527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82283-F592-4D48-BA83-6AF4E27E8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746" y="-402772"/>
            <a:ext cx="10018713" cy="1752599"/>
          </a:xfrm>
        </p:spPr>
        <p:txBody>
          <a:bodyPr/>
          <a:lstStyle/>
          <a:p>
            <a:r>
              <a:rPr lang="en-US"/>
              <a:t>Coefficient Comparison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42556CC-9387-45CB-B496-B6355386C9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1226026"/>
              </p:ext>
            </p:extLst>
          </p:nvPr>
        </p:nvGraphicFramePr>
        <p:xfrm>
          <a:off x="2262335" y="1022310"/>
          <a:ext cx="7089908" cy="5456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1118">
                  <a:extLst>
                    <a:ext uri="{9D8B030D-6E8A-4147-A177-3AD203B41FA5}">
                      <a16:colId xmlns:a16="http://schemas.microsoft.com/office/drawing/2014/main" val="2385307162"/>
                    </a:ext>
                  </a:extLst>
                </a:gridCol>
                <a:gridCol w="2265487">
                  <a:extLst>
                    <a:ext uri="{9D8B030D-6E8A-4147-A177-3AD203B41FA5}">
                      <a16:colId xmlns:a16="http://schemas.microsoft.com/office/drawing/2014/main" val="3477864103"/>
                    </a:ext>
                  </a:extLst>
                </a:gridCol>
                <a:gridCol w="2363303">
                  <a:extLst>
                    <a:ext uri="{9D8B030D-6E8A-4147-A177-3AD203B41FA5}">
                      <a16:colId xmlns:a16="http://schemas.microsoft.com/office/drawing/2014/main" val="2102416185"/>
                    </a:ext>
                  </a:extLst>
                </a:gridCol>
              </a:tblGrid>
              <a:tr h="191683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6000"/>
                        <a:t>Non - Loo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6000"/>
                        <a:t>Loo</a:t>
                      </a:r>
                      <a:endParaRPr lang="en-US"/>
                    </a:p>
                    <a:p>
                      <a:pPr lvl="0">
                        <a:buNone/>
                      </a:pPr>
                      <a:endParaRPr lang="en-US" sz="6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210454"/>
                  </a:ext>
                </a:extLst>
              </a:tr>
              <a:tr h="1173530">
                <a:tc>
                  <a:txBody>
                    <a:bodyPr/>
                    <a:lstStyle/>
                    <a:p>
                      <a:r>
                        <a:rPr lang="en-US" sz="3200"/>
                        <a:t>Linear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/>
                        <a:t>Income Per Capita: </a:t>
                      </a:r>
                      <a:r>
                        <a:rPr lang="en-US" sz="1200" b="0" i="0" u="none" strike="noStrike" noProof="0">
                          <a:latin typeface="Consolas"/>
                        </a:rPr>
                        <a:t>0.345</a:t>
                      </a:r>
                      <a:endParaRPr lang="en-US"/>
                    </a:p>
                    <a:p>
                      <a:pPr lvl="0">
                        <a:buNone/>
                      </a:pPr>
                      <a:r>
                        <a:rPr lang="en-US" sz="1200"/>
                        <a:t>Deaths Per 1000: </a:t>
                      </a:r>
                      <a:r>
                        <a:rPr lang="en-US" sz="1200" b="0" i="0" u="none" strike="noStrike" noProof="0">
                          <a:latin typeface="Consolas"/>
                        </a:rPr>
                        <a:t>-0.325</a:t>
                      </a:r>
                      <a:endParaRPr lang="en-US"/>
                    </a:p>
                    <a:p>
                      <a:pPr lvl="0">
                        <a:buNone/>
                      </a:pPr>
                      <a:r>
                        <a:rPr lang="en-US" sz="1200"/>
                        <a:t>Infant Mortality Rate: </a:t>
                      </a:r>
                      <a:r>
                        <a:rPr lang="en-US" sz="1200" b="0" i="0" u="none" strike="noStrike" noProof="0">
                          <a:latin typeface="Consolas"/>
                        </a:rPr>
                        <a:t>0.490</a:t>
                      </a:r>
                      <a:endParaRPr lang="en-US"/>
                    </a:p>
                    <a:p>
                      <a:pPr lvl="0">
                        <a:buNone/>
                      </a:pPr>
                      <a:r>
                        <a:rPr lang="en-US" sz="1200"/>
                        <a:t>Gross Enrollment Ratio: </a:t>
                      </a:r>
                      <a:r>
                        <a:rPr lang="en-US" sz="1200" b="0" i="0" u="none" strike="noStrike" noProof="0">
                          <a:latin typeface="Consolas"/>
                        </a:rPr>
                        <a:t>0.304</a:t>
                      </a:r>
                      <a:endParaRPr lang="en-US"/>
                    </a:p>
                    <a:p>
                      <a:pPr lvl="0">
                        <a:buNone/>
                      </a:pPr>
                      <a:r>
                        <a:rPr lang="en-US" sz="1200"/>
                        <a:t>Press Freedom Index: </a:t>
                      </a:r>
                      <a:r>
                        <a:rPr lang="en-US" sz="1200" b="0" i="0" u="none" strike="noStrike" noProof="0">
                          <a:latin typeface="Consolas"/>
                        </a:rPr>
                        <a:t>-0.251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>
                          <a:latin typeface="Corbel"/>
                        </a:rPr>
                        <a:t>Income Per Capita: 0</a:t>
                      </a:r>
                      <a:r>
                        <a:rPr lang="en-US" sz="1200" b="0" i="0" u="none" strike="noStrike" noProof="0">
                          <a:latin typeface="Consolas"/>
                        </a:rPr>
                        <a:t>.342</a:t>
                      </a:r>
                      <a:endParaRPr lang="en-US" sz="1200" b="0" i="0" u="none" strike="noStrike" noProof="0">
                        <a:latin typeface="Corbel"/>
                      </a:endParaRPr>
                    </a:p>
                    <a:p>
                      <a:pPr lvl="0">
                        <a:buNone/>
                      </a:pPr>
                      <a:r>
                        <a:rPr lang="en-US" sz="1200" b="0" i="0" u="none" strike="noStrike" noProof="0">
                          <a:latin typeface="Corbel"/>
                        </a:rPr>
                        <a:t>Deaths Per 1000: </a:t>
                      </a:r>
                      <a:r>
                        <a:rPr lang="en-US" sz="1200" b="0" i="0" u="none" strike="noStrike" noProof="0">
                          <a:latin typeface="Consolas"/>
                        </a:rPr>
                        <a:t>-0.320</a:t>
                      </a:r>
                    </a:p>
                    <a:p>
                      <a:pPr lvl="0">
                        <a:buNone/>
                      </a:pPr>
                      <a:r>
                        <a:rPr lang="en-US" sz="1200" b="0" i="0" u="none" strike="noStrike" noProof="0">
                          <a:latin typeface="Corbel"/>
                        </a:rPr>
                        <a:t>Infant Mortality Rate: </a:t>
                      </a:r>
                      <a:r>
                        <a:rPr lang="en-US" sz="1200" b="0" i="0" u="none" strike="noStrike" noProof="0">
                          <a:latin typeface="Consolas"/>
                        </a:rPr>
                        <a:t>0.493</a:t>
                      </a:r>
                    </a:p>
                    <a:p>
                      <a:pPr lvl="0">
                        <a:buNone/>
                      </a:pPr>
                      <a:r>
                        <a:rPr lang="en-US" sz="1200" b="0" i="0" u="none" strike="noStrike" noProof="0">
                          <a:latin typeface="Corbel"/>
                        </a:rPr>
                        <a:t>Gross Enrollment Ratio: </a:t>
                      </a:r>
                      <a:r>
                        <a:rPr lang="en-US" sz="1200" b="0" i="0" u="none" strike="noStrike" noProof="0">
                          <a:latin typeface="Consolas"/>
                        </a:rPr>
                        <a:t>0.308</a:t>
                      </a:r>
                    </a:p>
                    <a:p>
                      <a:pPr lvl="0">
                        <a:buNone/>
                      </a:pPr>
                      <a:r>
                        <a:rPr lang="en-US" sz="1200" b="0" i="0" u="none" strike="noStrike" noProof="0">
                          <a:latin typeface="Corbel"/>
                        </a:rPr>
                        <a:t>Press Freedom Index: </a:t>
                      </a:r>
                      <a:r>
                        <a:rPr lang="en-US" sz="1200" b="0" i="0" u="none" strike="noStrike" noProof="0">
                          <a:latin typeface="Consolas"/>
                        </a:rPr>
                        <a:t>-0.252</a:t>
                      </a:r>
                    </a:p>
                    <a:p>
                      <a:pPr lvl="0">
                        <a:buNone/>
                      </a:pPr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8940138"/>
                  </a:ext>
                </a:extLst>
              </a:tr>
              <a:tr h="1173530">
                <a:tc>
                  <a:txBody>
                    <a:bodyPr/>
                    <a:lstStyle/>
                    <a:p>
                      <a:r>
                        <a:rPr lang="en-US" sz="3200"/>
                        <a:t>Lasso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>
                          <a:latin typeface="Corbel"/>
                        </a:rPr>
                        <a:t>Income Per Capita: </a:t>
                      </a:r>
                      <a:r>
                        <a:rPr lang="en-US" sz="1200" b="0" i="0" u="none" strike="noStrike" noProof="0">
                          <a:latin typeface="Consolas"/>
                        </a:rPr>
                        <a:t>0.358</a:t>
                      </a:r>
                      <a:endParaRPr lang="en-US"/>
                    </a:p>
                    <a:p>
                      <a:pPr lvl="0">
                        <a:buNone/>
                      </a:pPr>
                      <a:r>
                        <a:rPr lang="en-US" sz="1200" b="0" i="0" u="none" strike="noStrike" noProof="0">
                          <a:latin typeface="Corbel"/>
                        </a:rPr>
                        <a:t>Press Freedom Index: </a:t>
                      </a:r>
                      <a:r>
                        <a:rPr lang="en-US" sz="1200" b="0" i="0" u="none" strike="noStrike" noProof="0">
                          <a:latin typeface="Consolas"/>
                        </a:rPr>
                        <a:t>-0.214</a:t>
                      </a:r>
                    </a:p>
                    <a:p>
                      <a:pPr lvl="0">
                        <a:buNone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>
                          <a:latin typeface="Corbel"/>
                        </a:rPr>
                        <a:t>Income Per Capita: </a:t>
                      </a:r>
                      <a:r>
                        <a:rPr lang="en-US" sz="1200" b="0" i="0" u="none" strike="noStrike" noProof="0">
                          <a:latin typeface="Consolas"/>
                        </a:rPr>
                        <a:t>0.358</a:t>
                      </a:r>
                      <a:endParaRPr lang="en-US" sz="1200" b="0" i="0" u="none" strike="noStrike" noProof="0">
                        <a:latin typeface="Corbel"/>
                      </a:endParaRPr>
                    </a:p>
                    <a:p>
                      <a:pPr lvl="0">
                        <a:buNone/>
                      </a:pPr>
                      <a:r>
                        <a:rPr lang="en-US" sz="1200" b="0" i="0" u="none" strike="noStrike" noProof="0">
                          <a:latin typeface="Corbel"/>
                        </a:rPr>
                        <a:t>Press Freedom Index: </a:t>
                      </a:r>
                      <a:r>
                        <a:rPr lang="en-US" sz="1200" b="0" i="0" u="none" strike="noStrike" noProof="0">
                          <a:latin typeface="Consolas"/>
                        </a:rPr>
                        <a:t>-0.213</a:t>
                      </a:r>
                    </a:p>
                    <a:p>
                      <a:pPr lvl="0">
                        <a:buNone/>
                      </a:pPr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9501653"/>
                  </a:ext>
                </a:extLst>
              </a:tr>
              <a:tr h="1173530">
                <a:tc>
                  <a:txBody>
                    <a:bodyPr/>
                    <a:lstStyle/>
                    <a:p>
                      <a:r>
                        <a:rPr lang="en-US" sz="3200"/>
                        <a:t>Ridge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noProof="0">
                          <a:latin typeface="Corbel"/>
                        </a:rPr>
                        <a:t>Income Per Capita: </a:t>
                      </a:r>
                      <a:r>
                        <a:rPr lang="en-US" sz="1200" b="0" i="0" u="none" strike="noStrike" noProof="0">
                          <a:latin typeface="Consolas"/>
                        </a:rPr>
                        <a:t>0.257</a:t>
                      </a:r>
                      <a:endParaRPr lang="en-US"/>
                    </a:p>
                    <a:p>
                      <a:pPr lvl="0">
                        <a:buNone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>
                          <a:latin typeface="Corbel"/>
                        </a:rPr>
                        <a:t>Income Per Capita: </a:t>
                      </a:r>
                      <a:r>
                        <a:rPr lang="en-US" sz="1200" b="0" i="0" u="none" strike="noStrike" noProof="0">
                          <a:latin typeface="Consolas"/>
                        </a:rPr>
                        <a:t>0.293</a:t>
                      </a:r>
                      <a:endParaRPr lang="en-US" sz="1200" b="0" i="0" u="none" strike="noStrike" noProof="0">
                        <a:latin typeface="Corbel"/>
                      </a:endParaRPr>
                    </a:p>
                    <a:p>
                      <a:pPr lvl="0">
                        <a:buNone/>
                      </a:pPr>
                      <a:r>
                        <a:rPr lang="en-US" sz="1200" b="0" i="0" u="none" strike="noStrike" noProof="0">
                          <a:latin typeface="Corbel"/>
                        </a:rPr>
                        <a:t>Press Freedom Index: </a:t>
                      </a:r>
                      <a:r>
                        <a:rPr lang="en-US" sz="1200" b="0" i="0" u="none" strike="noStrike" noProof="0">
                          <a:latin typeface="Consolas"/>
                        </a:rPr>
                        <a:t>-0.203</a:t>
                      </a:r>
                    </a:p>
                    <a:p>
                      <a:pPr lvl="0">
                        <a:buNone/>
                      </a:pPr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98091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4885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89A87-43EF-47C0-A20C-AD81D2EB9D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0521" y="1669628"/>
            <a:ext cx="8574623" cy="2616199"/>
          </a:xfrm>
        </p:spPr>
        <p:txBody>
          <a:bodyPr/>
          <a:lstStyle/>
          <a:p>
            <a:r>
              <a:rPr lang="en-US"/>
              <a:t>Neural Network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5BD1DB-9279-487C-BF70-5D94210C7C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83437" y="4285827"/>
            <a:ext cx="4031705" cy="1388534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/>
              <a:t>Why Neural Networks?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/>
              <a:t>Limitations of Neural Network?</a:t>
            </a:r>
          </a:p>
        </p:txBody>
      </p:sp>
      <p:pic>
        <p:nvPicPr>
          <p:cNvPr id="1026" name="Picture 2" descr="Deep feed-forward neural network with two hidden layers (blue balls).... |  Download Scientific Diagram">
            <a:extLst>
              <a:ext uri="{FF2B5EF4-FFF2-40B4-BE49-F238E27FC236}">
                <a16:creationId xmlns:a16="http://schemas.microsoft.com/office/drawing/2014/main" id="{9B5C0DE3-769A-EC4C-80CE-79D6DD77EF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6280" y="399207"/>
            <a:ext cx="4509320" cy="2604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1051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B093B-B504-6147-AB55-5D2EFC6FC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921524"/>
            <a:ext cx="5715000" cy="2332710"/>
          </a:xfrm>
        </p:spPr>
        <p:txBody>
          <a:bodyPr>
            <a:normAutofit/>
          </a:bodyPr>
          <a:lstStyle/>
          <a:p>
            <a:r>
              <a:rPr lang="en-US"/>
              <a:t>Architecture and Hyperparameter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E3DEC-C924-534A-A626-BDF11E39BA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6230" y="2590799"/>
            <a:ext cx="10018713" cy="3124201"/>
          </a:xfrm>
        </p:spPr>
        <p:txBody>
          <a:bodyPr/>
          <a:lstStyle/>
          <a:p>
            <a:r>
              <a:rPr lang="en-US"/>
              <a:t>Learning rate: 0.005</a:t>
            </a:r>
          </a:p>
          <a:p>
            <a:r>
              <a:rPr lang="en-US"/>
              <a:t>Epochs: 200</a:t>
            </a:r>
          </a:p>
          <a:p>
            <a:r>
              <a:rPr lang="en-US"/>
              <a:t>Batch Size: 32</a:t>
            </a:r>
          </a:p>
        </p:txBody>
      </p:sp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FD32B86B-B052-234F-ADB3-C99A74EEB9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8771" y="685800"/>
            <a:ext cx="5131749" cy="5778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412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4C52C56-BEF2-4E22-8C8E-A7AC96B03A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3FEB81-8683-41FE-91DF-F316A0ACC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1" y="685800"/>
            <a:ext cx="2639962" cy="51054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Outline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61DF963-330E-44C0-AA41-4E0360C285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8522619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00271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DFB7D-727D-2042-92C3-7565ED379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9071" y="243840"/>
            <a:ext cx="10018713" cy="1752599"/>
          </a:xfrm>
        </p:spPr>
        <p:txBody>
          <a:bodyPr/>
          <a:lstStyle/>
          <a:p>
            <a:r>
              <a:rPr lang="en-US"/>
              <a:t>Layer-wise Relevance Propagation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FC185-A237-D742-BF80-6D97E595CE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666999"/>
            <a:ext cx="4813620" cy="3124201"/>
          </a:xfrm>
        </p:spPr>
        <p:txBody>
          <a:bodyPr/>
          <a:lstStyle/>
          <a:p>
            <a:r>
              <a:rPr lang="en-US"/>
              <a:t>LRP ranks features based on their relevance to the model’s predications by performing a backwards pass through the neural network. This provides interpretability to the model.</a:t>
            </a:r>
          </a:p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84D367-751D-6E42-8F2C-6050458896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7930" y="2666999"/>
            <a:ext cx="5650631" cy="3124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297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2B0F5-BD02-F54C-8A26-2A97042E1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-274320"/>
            <a:ext cx="10018713" cy="1752599"/>
          </a:xfrm>
        </p:spPr>
        <p:txBody>
          <a:bodyPr/>
          <a:lstStyle/>
          <a:p>
            <a:r>
              <a:rPr lang="en-US"/>
              <a:t>Neural Network Results</a:t>
            </a:r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EFE0F19F-1C5B-E24D-A668-8BC5F5BD46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7938" y="1523999"/>
            <a:ext cx="5154982" cy="4471269"/>
          </a:xfrm>
        </p:spPr>
      </p:pic>
      <p:pic>
        <p:nvPicPr>
          <p:cNvPr id="8" name="Picture 7" descr="Chart, scatter chart&#10;&#10;Description automatically generated">
            <a:extLst>
              <a:ext uri="{FF2B5EF4-FFF2-40B4-BE49-F238E27FC236}">
                <a16:creationId xmlns:a16="http://schemas.microsoft.com/office/drawing/2014/main" id="{8F15D3C9-16FD-7E4E-9083-99B158DFA2D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312" y="2007033"/>
            <a:ext cx="4963272" cy="340316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E7C82DD-CC1D-2940-831E-B257BA3B2D77}"/>
              </a:ext>
            </a:extLst>
          </p:cNvPr>
          <p:cNvSpPr txBox="1"/>
          <p:nvPr/>
        </p:nvSpPr>
        <p:spPr>
          <a:xfrm>
            <a:off x="4709160" y="4434840"/>
            <a:ext cx="1175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R2 = 0.436</a:t>
            </a:r>
          </a:p>
        </p:txBody>
      </p:sp>
    </p:spTree>
    <p:extLst>
      <p:ext uri="{BB962C8B-B14F-4D97-AF65-F5344CB8AC3E}">
        <p14:creationId xmlns:p14="http://schemas.microsoft.com/office/powerpoint/2010/main" val="3410598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17BFD-9296-43A5-B4E7-12B37A4CE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72AD5-2DC8-44A1-8EC2-D756B6D84E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042159"/>
            <a:ext cx="10018713" cy="3124201"/>
          </a:xfrm>
        </p:spPr>
        <p:txBody>
          <a:bodyPr/>
          <a:lstStyle/>
          <a:p>
            <a:r>
              <a:rPr lang="en-US"/>
              <a:t>Comparing the models</a:t>
            </a:r>
          </a:p>
          <a:p>
            <a:r>
              <a:rPr lang="en-US"/>
              <a:t>Goals vs Accomplishments</a:t>
            </a:r>
          </a:p>
          <a:p>
            <a:r>
              <a:rPr lang="en-US"/>
              <a:t>Future Prospect</a:t>
            </a:r>
          </a:p>
        </p:txBody>
      </p:sp>
    </p:spTree>
    <p:extLst>
      <p:ext uri="{BB962C8B-B14F-4D97-AF65-F5344CB8AC3E}">
        <p14:creationId xmlns:p14="http://schemas.microsoft.com/office/powerpoint/2010/main" val="3755235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49B4C-89F2-4B92-B2CE-DEADED54E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1586" y="672327"/>
            <a:ext cx="4977976" cy="1454051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000000"/>
                </a:solidFill>
              </a:rPr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DAB46-A2E0-4329-9D18-C3D67FE97E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1984" y="1304555"/>
            <a:ext cx="4977578" cy="3639289"/>
          </a:xfrm>
        </p:spPr>
        <p:txBody>
          <a:bodyPr anchor="ctr">
            <a:normAutofit/>
          </a:bodyPr>
          <a:lstStyle/>
          <a:p>
            <a:r>
              <a:rPr lang="en-US" sz="2000">
                <a:solidFill>
                  <a:srgbClr val="000000"/>
                </a:solidFill>
              </a:rPr>
              <a:t>125 countries and 16 features</a:t>
            </a:r>
          </a:p>
          <a:p>
            <a:r>
              <a:rPr lang="en-US" sz="2000">
                <a:solidFill>
                  <a:srgbClr val="000000"/>
                </a:solidFill>
              </a:rPr>
              <a:t>Limitations of our dataset</a:t>
            </a:r>
          </a:p>
          <a:p>
            <a:r>
              <a:rPr lang="en-US" sz="2000">
                <a:solidFill>
                  <a:srgbClr val="000000"/>
                </a:solidFill>
              </a:rPr>
              <a:t>Train and Test data</a:t>
            </a:r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491FA1F0-A5B1-A741-9289-F40486B766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03" y="4545152"/>
            <a:ext cx="10279058" cy="1273265"/>
          </a:xfrm>
          <a:prstGeom prst="rect">
            <a:avLst/>
          </a:prstGeom>
        </p:spPr>
      </p:pic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5ED3B4EF-0814-7A46-B001-BCC0F1C3E28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7874" y="4545152"/>
            <a:ext cx="1506966" cy="1273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92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B2078-40EE-454B-BBF0-6E189125F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/>
              <a:t>K-nearest neighbors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942CCA-96E9-4947-9750-DDC72FF8F7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3789" y="2082012"/>
            <a:ext cx="9833548" cy="2693976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rgbClr val="000000"/>
                </a:solidFill>
              </a:rPr>
              <a:t>What is KNN?</a:t>
            </a:r>
          </a:p>
          <a:p>
            <a:r>
              <a:rPr lang="en-US" sz="2000">
                <a:solidFill>
                  <a:srgbClr val="000000"/>
                </a:solidFill>
              </a:rPr>
              <a:t>The process</a:t>
            </a:r>
          </a:p>
          <a:p>
            <a:pPr marL="0" indent="0">
              <a:buNone/>
            </a:pPr>
            <a:endParaRPr lang="en-US" sz="200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2000">
              <a:solidFill>
                <a:srgbClr val="000000"/>
              </a:solidFill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5BAD812-717F-4EE2-A777-2D3DDC6E40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100333"/>
              </p:ext>
            </p:extLst>
          </p:nvPr>
        </p:nvGraphicFramePr>
        <p:xfrm>
          <a:off x="2386563" y="3856825"/>
          <a:ext cx="5418666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56826561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04383867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/>
                        <a:t>Happiness Score  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Label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0081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x&lt;5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Low range (2)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0218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5&gt;=x&lt;6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Mid range 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8777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X&gt;=6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High range (0)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2474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6958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>
            <a:extLst>
              <a:ext uri="{FF2B5EF4-FFF2-40B4-BE49-F238E27FC236}">
                <a16:creationId xmlns:a16="http://schemas.microsoft.com/office/drawing/2014/main" id="{C049C5E8-ADCD-4F40-B70A-7FD4804EFEDB}"/>
              </a:ext>
            </a:extLst>
          </p:cNvPr>
          <p:cNvSpPr txBox="1">
            <a:spLocks/>
          </p:cNvSpPr>
          <p:nvPr/>
        </p:nvSpPr>
        <p:spPr>
          <a:xfrm>
            <a:off x="1568287" y="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Metrics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BBC4EB3-E3A6-4891-AA1C-D77F1FE7AE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4708" y="2551766"/>
            <a:ext cx="4435224" cy="268105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06B62E8-F0AA-4C87-BE95-DF9C45D79E59}"/>
              </a:ext>
            </a:extLst>
          </p:cNvPr>
          <p:cNvSpPr txBox="1"/>
          <p:nvPr/>
        </p:nvSpPr>
        <p:spPr>
          <a:xfrm>
            <a:off x="2472612" y="1632857"/>
            <a:ext cx="3088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/>
              <a:t>No. of neighbors = 5</a:t>
            </a:r>
          </a:p>
        </p:txBody>
      </p:sp>
      <p:pic>
        <p:nvPicPr>
          <p:cNvPr id="15" name="Picture 10">
            <a:extLst>
              <a:ext uri="{FF2B5EF4-FFF2-40B4-BE49-F238E27FC236}">
                <a16:creationId xmlns:a16="http://schemas.microsoft.com/office/drawing/2014/main" id="{BA85C80F-A6A9-444B-9001-E36A7EAE78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669" y="1893440"/>
            <a:ext cx="3464301" cy="3089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6840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6282D-8337-421D-B638-B74EDDBD6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Improving Model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D9F72E2-9B73-45EB-B287-1A912EC10EC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37945" y="2667000"/>
            <a:ext cx="6911448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8176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71371-7190-4303-B803-D76FA2FBB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8287" y="0"/>
            <a:ext cx="10018713" cy="1752599"/>
          </a:xfrm>
        </p:spPr>
        <p:txBody>
          <a:bodyPr/>
          <a:lstStyle/>
          <a:p>
            <a:r>
              <a:rPr lang="en-US"/>
              <a:t>Revisiting Metrics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EC2532E-8255-4840-9E12-4D0BF2035C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5651" y="2207774"/>
            <a:ext cx="3805109" cy="2597491"/>
          </a:xfrm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FE985502-97A6-4252-A260-A4F19826BC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0247" y="1734042"/>
            <a:ext cx="3805109" cy="3393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9ABEE0A-4D50-405E-AB88-56976B3B7BB1}"/>
              </a:ext>
            </a:extLst>
          </p:cNvPr>
          <p:cNvSpPr txBox="1"/>
          <p:nvPr/>
        </p:nvSpPr>
        <p:spPr>
          <a:xfrm>
            <a:off x="2472612" y="1632857"/>
            <a:ext cx="3088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/>
              <a:t>No. of neighbors = 21</a:t>
            </a:r>
          </a:p>
        </p:txBody>
      </p:sp>
    </p:spTree>
    <p:extLst>
      <p:ext uri="{BB962C8B-B14F-4D97-AF65-F5344CB8AC3E}">
        <p14:creationId xmlns:p14="http://schemas.microsoft.com/office/powerpoint/2010/main" val="3536598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D8728-F554-4457-A143-80AA36FE5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2006" y="0"/>
            <a:ext cx="10522753" cy="1326066"/>
          </a:xfrm>
        </p:spPr>
        <p:txBody>
          <a:bodyPr/>
          <a:lstStyle/>
          <a:p>
            <a:r>
              <a:rPr lang="en-US"/>
              <a:t>Visualization and Analysis</a:t>
            </a:r>
          </a:p>
        </p:txBody>
      </p:sp>
      <p:pic>
        <p:nvPicPr>
          <p:cNvPr id="5126" name="Picture 6">
            <a:extLst>
              <a:ext uri="{FF2B5EF4-FFF2-40B4-BE49-F238E27FC236}">
                <a16:creationId xmlns:a16="http://schemas.microsoft.com/office/drawing/2014/main" id="{D8EF0AA6-6470-4FA2-A9C5-06175D24048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6132" y="1642209"/>
            <a:ext cx="6693573" cy="4200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B70C7FBA-92A6-4DF8-9433-507B4AFC1F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3633" y="1690688"/>
            <a:ext cx="6616323" cy="4152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740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75F0F-D1FD-4ADA-997F-C7822E59C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4980" y="0"/>
            <a:ext cx="10018713" cy="1752599"/>
          </a:xfrm>
        </p:spPr>
        <p:txBody>
          <a:bodyPr/>
          <a:lstStyle/>
          <a:p>
            <a:r>
              <a:rPr lang="en-US"/>
              <a:t>Visualization and Analysis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3D6817CE-7205-416B-B415-0B1C636C0E7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46744" y="1707502"/>
            <a:ext cx="6078584" cy="3936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CA470A41-9E66-4856-9B67-B5605B83C5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8243" y="1707502"/>
            <a:ext cx="5815279" cy="3936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5871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485</Words>
  <Application>Microsoft Office PowerPoint</Application>
  <PresentationFormat>Widescreen</PresentationFormat>
  <Paragraphs>132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Consolas</vt:lpstr>
      <vt:lpstr>Corbel</vt:lpstr>
      <vt:lpstr>Wingdings</vt:lpstr>
      <vt:lpstr>Parallax</vt:lpstr>
      <vt:lpstr>Predicting Happiness Project Presentation</vt:lpstr>
      <vt:lpstr>Outline</vt:lpstr>
      <vt:lpstr>Dataset</vt:lpstr>
      <vt:lpstr>K-nearest neighbors</vt:lpstr>
      <vt:lpstr>PowerPoint Presentation</vt:lpstr>
      <vt:lpstr>Improving Model</vt:lpstr>
      <vt:lpstr>Revisiting Metrics</vt:lpstr>
      <vt:lpstr>Visualization and Analysis</vt:lpstr>
      <vt:lpstr>Visualization and Analysis</vt:lpstr>
      <vt:lpstr>PowerPoint Presentation</vt:lpstr>
      <vt:lpstr>Visualization and Analysis</vt:lpstr>
      <vt:lpstr>Visualization and Analysis</vt:lpstr>
      <vt:lpstr>Interpretation of KNN</vt:lpstr>
      <vt:lpstr>Regression Analysis</vt:lpstr>
      <vt:lpstr>Regression R2 Scores</vt:lpstr>
      <vt:lpstr>Regression P - Values</vt:lpstr>
      <vt:lpstr>Coefficient Comparison</vt:lpstr>
      <vt:lpstr>Neural Network</vt:lpstr>
      <vt:lpstr>Architecture and Hyperparameter Optimization</vt:lpstr>
      <vt:lpstr>Layer-wise Relevance Propagation</vt:lpstr>
      <vt:lpstr>Neural Network Results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Happiness Project Presentation</dc:title>
  <dc:creator>Florian, Thomas</dc:creator>
  <cp:lastModifiedBy>Alam, Rajib</cp:lastModifiedBy>
  <cp:revision>2</cp:revision>
  <dcterms:created xsi:type="dcterms:W3CDTF">2020-11-19T15:57:15Z</dcterms:created>
  <dcterms:modified xsi:type="dcterms:W3CDTF">2020-12-03T04:40:52Z</dcterms:modified>
</cp:coreProperties>
</file>