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sldIdLst>
    <p:sldId id="306" r:id="rId5"/>
    <p:sldId id="308" r:id="rId6"/>
    <p:sldId id="310" r:id="rId7"/>
    <p:sldId id="303" r:id="rId8"/>
    <p:sldId id="314" r:id="rId9"/>
    <p:sldId id="315" r:id="rId10"/>
    <p:sldId id="305" r:id="rId11"/>
    <p:sldId id="311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84967" autoAdjust="0"/>
  </p:normalViewPr>
  <p:slideViewPr>
    <p:cSldViewPr snapToGrid="0">
      <p:cViewPr varScale="1">
        <p:scale>
          <a:sx n="159" d="100"/>
          <a:sy n="159" d="100"/>
        </p:scale>
        <p:origin x="816" y="13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/>
            <a:t>Step 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/>
        <a:lstStyle/>
        <a:p>
          <a:r>
            <a:rPr lang="en-US" b="0" i="0" u="none" dirty="0"/>
            <a:t>Create Spotify App using developer website</a:t>
          </a:r>
          <a:endParaRPr lang="en-US" dirty="0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Step 2</a:t>
          </a:r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/>
      <dgm:spPr/>
      <dgm:t>
        <a:bodyPr/>
        <a:lstStyle/>
        <a:p>
          <a:r>
            <a:rPr lang="en-US" b="0" i="0" u="none" dirty="0"/>
            <a:t>Use public and private API keys to query the data</a:t>
          </a:r>
          <a:endParaRPr lang="en-US" dirty="0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dirty="0"/>
            <a:t>Step 3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/>
      <dgm:spPr/>
      <dgm:t>
        <a:bodyPr/>
        <a:lstStyle/>
        <a:p>
          <a:r>
            <a:rPr lang="en-US" b="0" i="0" u="none" dirty="0"/>
            <a:t>Utilize Python package “</a:t>
          </a:r>
          <a:r>
            <a:rPr lang="en-US" b="0" i="0" u="none" dirty="0" err="1"/>
            <a:t>spotipy</a:t>
          </a:r>
          <a:r>
            <a:rPr lang="en-US" b="0" i="0" u="none" dirty="0"/>
            <a:t>” to simplify access</a:t>
          </a:r>
          <a:endParaRPr lang="en-US" dirty="0"/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5EDA317F-AB2E-47DE-BA46-16FA60C3C561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Step 4</a:t>
          </a:r>
        </a:p>
      </dgm:t>
    </dgm:pt>
    <dgm:pt modelId="{775EBB35-E8CF-4A14-B0A8-45A53D65E711}" type="parTrans" cxnId="{7B8F902E-4BA3-41AA-9991-54805A6B93DE}">
      <dgm:prSet/>
      <dgm:spPr/>
      <dgm:t>
        <a:bodyPr/>
        <a:lstStyle/>
        <a:p>
          <a:endParaRPr lang="en-US"/>
        </a:p>
      </dgm:t>
    </dgm:pt>
    <dgm:pt modelId="{A75B061E-69EA-487C-8330-1430DA0F139D}" type="sibTrans" cxnId="{7B8F902E-4BA3-41AA-9991-54805A6B93DE}">
      <dgm:prSet/>
      <dgm:spPr/>
      <dgm:t>
        <a:bodyPr/>
        <a:lstStyle/>
        <a:p>
          <a:endParaRPr lang="en-US"/>
        </a:p>
      </dgm:t>
    </dgm:pt>
    <dgm:pt modelId="{F757DBC8-3670-4122-937A-47DB91C0F3FE}">
      <dgm:prSet phldrT="[Text]"/>
      <dgm:spPr/>
      <dgm:t>
        <a:bodyPr/>
        <a:lstStyle/>
        <a:p>
          <a:r>
            <a:rPr lang="en-US" b="0" i="0" u="none" dirty="0"/>
            <a:t>Query a huge sample set to develop with</a:t>
          </a:r>
          <a:endParaRPr lang="en-US" dirty="0"/>
        </a:p>
      </dgm:t>
    </dgm:pt>
    <dgm:pt modelId="{8F483F27-8D97-48E5-9210-1B448F1CE277}" type="parTrans" cxnId="{8A3D4B73-3658-4A4C-9DFE-F59E22A79482}">
      <dgm:prSet/>
      <dgm:spPr/>
      <dgm:t>
        <a:bodyPr/>
        <a:lstStyle/>
        <a:p>
          <a:endParaRPr lang="en-US"/>
        </a:p>
      </dgm:t>
    </dgm:pt>
    <dgm:pt modelId="{A46A41DD-2CA4-4800-8F85-546ABB24ED07}" type="sibTrans" cxnId="{8A3D4B73-3658-4A4C-9DFE-F59E22A79482}">
      <dgm:prSet/>
      <dgm:spPr/>
      <dgm:t>
        <a:bodyPr/>
        <a:lstStyle/>
        <a:p>
          <a:endParaRPr lang="en-US"/>
        </a:p>
      </dgm:t>
    </dgm:pt>
    <dgm:pt modelId="{7B2FF309-5120-45E2-ACC8-F8FAA9DBDA55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/>
            <a:t>Step 5</a:t>
          </a:r>
        </a:p>
      </dgm:t>
    </dgm:pt>
    <dgm:pt modelId="{2CF5AF8A-5687-489A-9838-EDDBB760D421}" type="parTrans" cxnId="{D35DB9DA-961B-46CD-BB14-44CD766D8CB7}">
      <dgm:prSet/>
      <dgm:spPr/>
      <dgm:t>
        <a:bodyPr/>
        <a:lstStyle/>
        <a:p>
          <a:endParaRPr lang="en-US"/>
        </a:p>
      </dgm:t>
    </dgm:pt>
    <dgm:pt modelId="{D5CAA101-B828-45D7-965B-F77CD6FBA109}" type="sibTrans" cxnId="{D35DB9DA-961B-46CD-BB14-44CD766D8CB7}">
      <dgm:prSet/>
      <dgm:spPr/>
      <dgm:t>
        <a:bodyPr/>
        <a:lstStyle/>
        <a:p>
          <a:endParaRPr lang="en-US"/>
        </a:p>
      </dgm:t>
    </dgm:pt>
    <dgm:pt modelId="{EE155DB2-6788-4019-961C-F8B89C275CE8}">
      <dgm:prSet phldrT="[Text]"/>
      <dgm:spPr/>
      <dgm:t>
        <a:bodyPr/>
        <a:lstStyle/>
        <a:p>
          <a:r>
            <a:rPr lang="en-US" b="0" i="0" u="none" dirty="0"/>
            <a:t>Polish the algorithm, investigate dynamic queries, unique to each request</a:t>
          </a:r>
          <a:endParaRPr lang="en-US" dirty="0"/>
        </a:p>
      </dgm:t>
    </dgm:pt>
    <dgm:pt modelId="{8395B9D5-FF39-4045-8569-9C13F11FB1E5}" type="parTrans" cxnId="{E3D274C7-DB39-45B8-B18F-742495FE5026}">
      <dgm:prSet/>
      <dgm:spPr/>
      <dgm:t>
        <a:bodyPr/>
        <a:lstStyle/>
        <a:p>
          <a:endParaRPr lang="en-US"/>
        </a:p>
      </dgm:t>
    </dgm:pt>
    <dgm:pt modelId="{F94C628D-62C1-4AF5-B102-2A2AA7FD22DE}" type="sibTrans" cxnId="{E3D274C7-DB39-45B8-B18F-742495FE5026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1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Create Spotify App using developer website</a:t>
          </a:r>
          <a:endParaRPr lang="en-US" sz="1600" kern="1200" dirty="0"/>
        </a:p>
      </dsp:txBody>
      <dsp:txXfrm>
        <a:off x="166970" y="982941"/>
        <a:ext cx="1675110" cy="1414310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2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Use public and private API keys to query the data</a:t>
          </a:r>
          <a:endParaRPr lang="en-US" sz="1600" kern="1200" dirty="0"/>
        </a:p>
      </dsp:txBody>
      <dsp:txXfrm>
        <a:off x="2126766" y="982941"/>
        <a:ext cx="1675110" cy="1414310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3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Utilize Python package “</a:t>
          </a:r>
          <a:r>
            <a:rPr lang="en-US" sz="1600" b="0" i="0" u="none" kern="1200" dirty="0" err="1"/>
            <a:t>spotipy</a:t>
          </a:r>
          <a:r>
            <a:rPr lang="en-US" sz="1600" b="0" i="0" u="none" kern="1200" dirty="0"/>
            <a:t>” to simplify access</a:t>
          </a:r>
          <a:endParaRPr lang="en-US" sz="1600" kern="1200" dirty="0"/>
        </a:p>
      </dsp:txBody>
      <dsp:txXfrm>
        <a:off x="4086563" y="982941"/>
        <a:ext cx="1675110" cy="1414310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4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Query a huge sample set to develop with</a:t>
          </a:r>
          <a:endParaRPr lang="en-US" sz="1600" kern="120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5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Polish the algorithm, investigate dynamic queries, unique to each request</a:t>
          </a:r>
          <a:endParaRPr lang="en-US" sz="1600" kern="1200" dirty="0"/>
        </a:p>
      </dsp:txBody>
      <dsp:txXfrm>
        <a:off x="8006156" y="982941"/>
        <a:ext cx="1675110" cy="141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 err="1">
                <a:latin typeface="Amatic SC" panose="020B0604020202020204" pitchFamily="2" charset="-79"/>
                <a:ea typeface="Amatic SC" panose="020B0604020202020204" pitchFamily="2" charset="-79"/>
                <a:cs typeface="Amatic SC" panose="020B0604020202020204" pitchFamily="2" charset="-79"/>
              </a:rPr>
              <a:t>dittAudio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matic SC" panose="020B0604020202020204" pitchFamily="2" charset="-79"/>
                <a:cs typeface="Amatic SC" panose="020B0604020202020204" pitchFamily="2" charset="-79"/>
              </a:rPr>
              <a:t>Matt Morais</a:t>
            </a:r>
          </a:p>
          <a:p>
            <a:pPr marL="0" indent="0">
              <a:buNone/>
            </a:pPr>
            <a:r>
              <a:rPr lang="en-US" sz="2000" b="1" dirty="0">
                <a:latin typeface="Amatic SC" panose="020B0604020202020204" pitchFamily="2" charset="-79"/>
                <a:cs typeface="Amatic SC" panose="020B0604020202020204" pitchFamily="2" charset="-79"/>
              </a:rPr>
              <a:t>Sakthi Vignesh </a:t>
            </a:r>
            <a:r>
              <a:rPr lang="en-US" sz="2000" b="1" dirty="0" err="1">
                <a:latin typeface="Amatic SC" panose="020B0604020202020204" pitchFamily="2" charset="-79"/>
                <a:cs typeface="Amatic SC" panose="020B0604020202020204" pitchFamily="2" charset="-79"/>
              </a:rPr>
              <a:t>Kanagarajan</a:t>
            </a:r>
            <a:endParaRPr lang="en-US" sz="2000" b="1" dirty="0">
              <a:latin typeface="Amatic SC" panose="020B0604020202020204" pitchFamily="2" charset="-79"/>
              <a:cs typeface="Amatic SC" panose="020B0604020202020204" pitchFamily="2" charset="-79"/>
            </a:endParaRPr>
          </a:p>
          <a:p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8B98927-1AE3-1C15-4565-87F75706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239" y="284833"/>
            <a:ext cx="4302313" cy="346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Music Recommendation Project</a:t>
            </a:r>
          </a:p>
          <a:p>
            <a:endParaRPr lang="en-US" dirty="0"/>
          </a:p>
          <a:p>
            <a:r>
              <a:rPr lang="en-US" sz="2000" dirty="0"/>
              <a:t>Utilize Spotify API to generate data set</a:t>
            </a:r>
          </a:p>
          <a:p>
            <a:endParaRPr lang="en-US" dirty="0"/>
          </a:p>
          <a:p>
            <a:r>
              <a:rPr lang="en-US" sz="2000" dirty="0"/>
              <a:t>Utilize User Input (playlists, liked songs,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endParaRPr lang="en-US" dirty="0"/>
          </a:p>
          <a:p>
            <a:r>
              <a:rPr lang="en-US" sz="2000" dirty="0"/>
              <a:t>Recommend New Music (Popular, up and coming, low key jams)</a:t>
            </a:r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DDC698-343B-446C-E6B7-3568F0816AD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5" r="1332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803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136" y="590062"/>
            <a:ext cx="5141964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Value</a:t>
            </a:r>
            <a:br>
              <a:rPr lang="en-US" sz="5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54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136" y="2926886"/>
            <a:ext cx="5995443" cy="372066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Content and (hopefully) collaborative RS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Suggest different types of recommended music by artist popularity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Create playlists for a user</a:t>
            </a:r>
          </a:p>
          <a:p>
            <a:pPr>
              <a:lnSpc>
                <a:spcPct val="90000"/>
              </a:lnSpc>
            </a:pP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Play a sample of a song on a registered device.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759309" y="1570038"/>
            <a:ext cx="334608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 cap="all" spc="100" baseline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dittAudio</a:t>
            </a:r>
            <a:endParaRPr lang="en-US" b="1" i="0" kern="1200" cap="all" spc="1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Placeholder 7" descr="mountains at sunset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2621" r="4852"/>
          <a:stretch/>
        </p:blipFill>
        <p:spPr>
          <a:xfrm>
            <a:off x="7480300" y="10"/>
            <a:ext cx="4711700" cy="68579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334" y="19317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6112" y="214158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1794" y="23854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145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to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Content Placeholder 6" descr="timeline SmartArt Graphic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631081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2EAD-3FDD-669E-B78F-BBBF6A94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5B2C4-5924-810B-B8BA-8A26330A4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A95FE-8057-9671-7498-1D426570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age3.png">
            <a:extLst>
              <a:ext uri="{FF2B5EF4-FFF2-40B4-BE49-F238E27FC236}">
                <a16:creationId xmlns:a16="http://schemas.microsoft.com/office/drawing/2014/main" id="{1E5A42D9-E43E-013D-50A5-690BEC8F9A5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365125"/>
            <a:ext cx="11106066" cy="581183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1917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2EAD-3FDD-669E-B78F-BBBF6A94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A95FE-8057-9671-7498-1D426570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age2.png">
            <a:extLst>
              <a:ext uri="{FF2B5EF4-FFF2-40B4-BE49-F238E27FC236}">
                <a16:creationId xmlns:a16="http://schemas.microsoft.com/office/drawing/2014/main" id="{03B1D1B6-4959-DA55-1B97-5EBF3C5F9D0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69579" y="1585310"/>
            <a:ext cx="5943600" cy="431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255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Techniques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2834640" cy="823912"/>
          </a:xfrm>
        </p:spPr>
        <p:txBody>
          <a:bodyPr>
            <a:normAutofit/>
          </a:bodyPr>
          <a:lstStyle/>
          <a:p>
            <a:r>
              <a:rPr lang="en-US" dirty="0"/>
              <a:t>Content Based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283464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Recommendation algorithm</a:t>
            </a:r>
          </a:p>
          <a:p>
            <a:r>
              <a:rPr lang="en-US" sz="2000" dirty="0"/>
              <a:t>Based on user input of songs / artists / genres / etc.</a:t>
            </a:r>
          </a:p>
          <a:p>
            <a:r>
              <a:rPr lang="en-US" sz="2000" dirty="0"/>
              <a:t>Recommends music with similar attributes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7335" y="1681163"/>
            <a:ext cx="2834640" cy="823912"/>
          </a:xfrm>
        </p:spPr>
        <p:txBody>
          <a:bodyPr>
            <a:normAutofit/>
          </a:bodyPr>
          <a:lstStyle/>
          <a:p>
            <a:r>
              <a:rPr lang="en-US" dirty="0"/>
              <a:t>Collaborative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7335" y="2505075"/>
            <a:ext cx="2834640" cy="3684588"/>
          </a:xfrm>
        </p:spPr>
        <p:txBody>
          <a:bodyPr>
            <a:normAutofit/>
          </a:bodyPr>
          <a:lstStyle/>
          <a:p>
            <a:r>
              <a:rPr lang="en-US" sz="2000" dirty="0"/>
              <a:t>Recommendation algorithm</a:t>
            </a:r>
          </a:p>
          <a:p>
            <a:r>
              <a:rPr lang="en-US" sz="2000" dirty="0"/>
              <a:t>Uses other user’s </a:t>
            </a:r>
            <a:r>
              <a:rPr lang="en-US" dirty="0"/>
              <a:t>likes / dislikes</a:t>
            </a:r>
            <a:endParaRPr lang="en-US" sz="2000" dirty="0"/>
          </a:p>
          <a:p>
            <a:r>
              <a:rPr lang="en-US" sz="2000" dirty="0"/>
              <a:t>Could take the form of looking at popular playlists, if cannot access other account information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E6B5B72-43F9-4438-A504-FD3C083AB96D}"/>
              </a:ext>
            </a:extLst>
          </p:cNvPr>
          <p:cNvSpPr txBox="1">
            <a:spLocks/>
          </p:cNvSpPr>
          <p:nvPr/>
        </p:nvSpPr>
        <p:spPr>
          <a:xfrm>
            <a:off x="8526870" y="1681163"/>
            <a:ext cx="283464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GUI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E486408-F529-4D60-A080-911A0851FE1B}"/>
              </a:ext>
            </a:extLst>
          </p:cNvPr>
          <p:cNvSpPr txBox="1">
            <a:spLocks/>
          </p:cNvSpPr>
          <p:nvPr/>
        </p:nvSpPr>
        <p:spPr>
          <a:xfrm>
            <a:off x="8526870" y="2505075"/>
            <a:ext cx="283464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Leverage </a:t>
            </a:r>
            <a:r>
              <a:rPr lang="en-US" sz="2000" dirty="0" err="1"/>
              <a:t>tkinter</a:t>
            </a:r>
            <a:r>
              <a:rPr lang="en-US" sz="2000" dirty="0"/>
              <a:t> or other python package to create a UI</a:t>
            </a:r>
          </a:p>
          <a:p>
            <a:r>
              <a:rPr lang="en-US" sz="2000" dirty="0"/>
              <a:t>Hopefully, simplify usage for end user</a:t>
            </a:r>
          </a:p>
        </p:txBody>
      </p:sp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Biggest Challenge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Speed and Processing capacity</a:t>
            </a:r>
          </a:p>
          <a:p>
            <a:endParaRPr lang="en-US" dirty="0"/>
          </a:p>
          <a:p>
            <a:r>
              <a:rPr lang="en-US" dirty="0"/>
              <a:t>If we save the training data with the application, the file could be huge, but if we cannot access the API and make fast queries, we will have no choice.</a:t>
            </a:r>
          </a:p>
          <a:p>
            <a:endParaRPr lang="en-US" dirty="0"/>
          </a:p>
          <a:p>
            <a:r>
              <a:rPr lang="en-US" dirty="0"/>
              <a:t>Speed on a mobile device</a:t>
            </a:r>
          </a:p>
        </p:txBody>
      </p:sp>
      <p:pic>
        <p:nvPicPr>
          <p:cNvPr id="22" name="Picture Placeholder 21" descr="mountains under near dusk sky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63" b="63"/>
          <a:stretch/>
        </p:blipFill>
        <p:spPr/>
      </p:pic>
      <p:pic>
        <p:nvPicPr>
          <p:cNvPr id="18" name="Picture Placeholder 17" descr="mountains at sunset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77" b="177"/>
          <a:stretch/>
        </p:blipFill>
        <p:spPr/>
      </p:pic>
      <p:pic>
        <p:nvPicPr>
          <p:cNvPr id="20" name="Picture Placeholder 19" descr="mountains at sunset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209" b="209"/>
          <a:stretch/>
        </p:blipFill>
        <p:spPr/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F3D44BE-21B1-8EA7-EA68-EB3E7D9C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Topics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56A50CE-ACBD-4F2C-410F-7F2BFAC34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API querying</a:t>
            </a:r>
          </a:p>
          <a:p>
            <a:r>
              <a:rPr lang="en-US" dirty="0"/>
              <a:t>GUI design</a:t>
            </a:r>
          </a:p>
          <a:p>
            <a:r>
              <a:rPr lang="en-US" dirty="0"/>
              <a:t>Resource Management</a:t>
            </a:r>
          </a:p>
          <a:p>
            <a:r>
              <a:rPr lang="en-US" dirty="0"/>
              <a:t>Signal Processing – looking at tracks with similar waveforms as a way to predict likability for a user.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94870-A523-3D9D-8103-C746D6BD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2B80B-9BFC-1019-F22E-6A5D8444F41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8643938" y="1590675"/>
            <a:ext cx="354806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8475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{9E0801D1-ED02-4D41-B123-651E63A605F0}tf89338750_win32</Template>
  <TotalTime>25</TotalTime>
  <Words>291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Amatic SC</vt:lpstr>
      <vt:lpstr>Arial</vt:lpstr>
      <vt:lpstr>Calibri</vt:lpstr>
      <vt:lpstr>Univers</vt:lpstr>
      <vt:lpstr>GradientUnivers</vt:lpstr>
      <vt:lpstr>dittAudio</vt:lpstr>
      <vt:lpstr>Introduction</vt:lpstr>
      <vt:lpstr>Value </vt:lpstr>
      <vt:lpstr>Access to Data</vt:lpstr>
      <vt:lpstr>PowerPoint Presentation</vt:lpstr>
      <vt:lpstr>Sample of data</vt:lpstr>
      <vt:lpstr>Techniques </vt:lpstr>
      <vt:lpstr>Biggest Challenge</vt:lpstr>
      <vt:lpstr>Research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dittAudio</dc:title>
  <dc:creator>Morais, Matthew</dc:creator>
  <cp:lastModifiedBy>Morais, Matthew</cp:lastModifiedBy>
  <cp:revision>2</cp:revision>
  <dcterms:created xsi:type="dcterms:W3CDTF">2022-09-22T20:13:20Z</dcterms:created>
  <dcterms:modified xsi:type="dcterms:W3CDTF">2022-09-22T20:39:15Z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