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4"/>
  </p:notesMasterIdLst>
  <p:sldIdLst>
    <p:sldId id="306" r:id="rId5"/>
    <p:sldId id="308" r:id="rId6"/>
    <p:sldId id="313" r:id="rId7"/>
    <p:sldId id="314" r:id="rId8"/>
    <p:sldId id="315" r:id="rId9"/>
    <p:sldId id="316" r:id="rId10"/>
    <p:sldId id="317" r:id="rId11"/>
    <p:sldId id="304" r:id="rId12"/>
    <p:sldId id="31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84967" autoAdjust="0"/>
  </p:normalViewPr>
  <p:slideViewPr>
    <p:cSldViewPr snapToGrid="0">
      <p:cViewPr varScale="1">
        <p:scale>
          <a:sx n="110" d="100"/>
          <a:sy n="110" d="100"/>
        </p:scale>
        <p:origin x="114" y="118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9821836" cy="1765382"/>
          </a:xfrm>
        </p:spPr>
        <p:txBody>
          <a:bodyPr>
            <a:normAutofit/>
          </a:bodyPr>
          <a:lstStyle/>
          <a:p>
            <a:r>
              <a:rPr lang="en-US" sz="5400" spc="400" dirty="0">
                <a:solidFill>
                  <a:schemeClr val="bg1"/>
                </a:solidFill>
              </a:rPr>
              <a:t>Paper Presentation 1</a:t>
            </a:r>
            <a:br>
              <a:rPr lang="en-US" sz="5400" spc="400" dirty="0">
                <a:solidFill>
                  <a:schemeClr val="bg1"/>
                </a:solidFill>
              </a:rPr>
            </a:br>
            <a:r>
              <a:rPr lang="en-US" sz="2000" spc="400" dirty="0">
                <a:solidFill>
                  <a:schemeClr val="bg1"/>
                </a:solidFill>
              </a:rPr>
              <a:t>Predicting a Hit Song with machine Learning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Matt Morais</a:t>
            </a:r>
          </a:p>
          <a:p>
            <a:r>
              <a:rPr lang="en-US" dirty="0"/>
              <a:t>9/26/2022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2" name="Straight Connector 1030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44" name="Rectangle 1032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9190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1046" name="Freeform: Shape 1034">
            <a:extLst>
              <a:ext uri="{FF2B5EF4-FFF2-40B4-BE49-F238E27FC236}">
                <a16:creationId xmlns:a16="http://schemas.microsoft.com/office/drawing/2014/main" id="{D0F14822-B1F1-4730-A131-C3416A790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50930" y="3942512"/>
            <a:ext cx="3238728" cy="2915488"/>
          </a:xfrm>
          <a:custGeom>
            <a:avLst/>
            <a:gdLst>
              <a:gd name="connsiteX0" fmla="*/ 1619364 w 3238728"/>
              <a:gd name="connsiteY0" fmla="*/ 0 h 2915488"/>
              <a:gd name="connsiteX1" fmla="*/ 3238728 w 3238728"/>
              <a:gd name="connsiteY1" fmla="*/ 1619364 h 2915488"/>
              <a:gd name="connsiteX2" fmla="*/ 2649430 w 3238728"/>
              <a:gd name="connsiteY2" fmla="*/ 2868944 h 2915488"/>
              <a:gd name="connsiteX3" fmla="*/ 2587188 w 3238728"/>
              <a:gd name="connsiteY3" fmla="*/ 2915488 h 2915488"/>
              <a:gd name="connsiteX4" fmla="*/ 651541 w 3238728"/>
              <a:gd name="connsiteY4" fmla="*/ 2915488 h 2915488"/>
              <a:gd name="connsiteX5" fmla="*/ 589298 w 3238728"/>
              <a:gd name="connsiteY5" fmla="*/ 2868944 h 2915488"/>
              <a:gd name="connsiteX6" fmla="*/ 0 w 3238728"/>
              <a:gd name="connsiteY6" fmla="*/ 1619364 h 2915488"/>
              <a:gd name="connsiteX7" fmla="*/ 1619364 w 3238728"/>
              <a:gd name="connsiteY7" fmla="*/ 0 h 291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38728" h="2915488">
                <a:moveTo>
                  <a:pt x="1619364" y="0"/>
                </a:moveTo>
                <a:cubicBezTo>
                  <a:pt x="2513714" y="0"/>
                  <a:pt x="3238728" y="725014"/>
                  <a:pt x="3238728" y="1619364"/>
                </a:cubicBezTo>
                <a:cubicBezTo>
                  <a:pt x="3238728" y="2122436"/>
                  <a:pt x="3009329" y="2571929"/>
                  <a:pt x="2649430" y="2868944"/>
                </a:cubicBezTo>
                <a:lnTo>
                  <a:pt x="2587188" y="2915488"/>
                </a:lnTo>
                <a:lnTo>
                  <a:pt x="651541" y="2915488"/>
                </a:lnTo>
                <a:lnTo>
                  <a:pt x="589298" y="2868944"/>
                </a:lnTo>
                <a:cubicBezTo>
                  <a:pt x="229399" y="2571929"/>
                  <a:pt x="0" y="2122436"/>
                  <a:pt x="0" y="1619364"/>
                </a:cubicBezTo>
                <a:cubicBezTo>
                  <a:pt x="0" y="725014"/>
                  <a:pt x="725014" y="0"/>
                  <a:pt x="1619364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7" name="Freeform: Shape 1036">
            <a:extLst>
              <a:ext uri="{FF2B5EF4-FFF2-40B4-BE49-F238E27FC236}">
                <a16:creationId xmlns:a16="http://schemas.microsoft.com/office/drawing/2014/main" id="{063F1D6B-3845-4F68-9803-39000080E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54502" cy="4167582"/>
          </a:xfrm>
          <a:custGeom>
            <a:avLst/>
            <a:gdLst>
              <a:gd name="connsiteX0" fmla="*/ 1209514 w 4154502"/>
              <a:gd name="connsiteY0" fmla="*/ 0 h 4167582"/>
              <a:gd name="connsiteX1" fmla="*/ 2782034 w 4154502"/>
              <a:gd name="connsiteY1" fmla="*/ 0 h 4167582"/>
              <a:gd name="connsiteX2" fmla="*/ 2836049 w 4154502"/>
              <a:gd name="connsiteY2" fmla="*/ 19770 h 4167582"/>
              <a:gd name="connsiteX3" fmla="*/ 4154502 w 4154502"/>
              <a:gd name="connsiteY3" fmla="*/ 2008854 h 4167582"/>
              <a:gd name="connsiteX4" fmla="*/ 1995774 w 4154502"/>
              <a:gd name="connsiteY4" fmla="*/ 4167582 h 4167582"/>
              <a:gd name="connsiteX5" fmla="*/ 6690 w 4154502"/>
              <a:gd name="connsiteY5" fmla="*/ 2849129 h 4167582"/>
              <a:gd name="connsiteX6" fmla="*/ 0 w 4154502"/>
              <a:gd name="connsiteY6" fmla="*/ 2830852 h 4167582"/>
              <a:gd name="connsiteX7" fmla="*/ 0 w 4154502"/>
              <a:gd name="connsiteY7" fmla="*/ 1186857 h 4167582"/>
              <a:gd name="connsiteX8" fmla="*/ 6690 w 4154502"/>
              <a:gd name="connsiteY8" fmla="*/ 1168580 h 4167582"/>
              <a:gd name="connsiteX9" fmla="*/ 1155500 w 4154502"/>
              <a:gd name="connsiteY9" fmla="*/ 19770 h 4167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4502" h="4167582">
                <a:moveTo>
                  <a:pt x="1209514" y="0"/>
                </a:moveTo>
                <a:lnTo>
                  <a:pt x="2782034" y="0"/>
                </a:lnTo>
                <a:lnTo>
                  <a:pt x="2836049" y="19770"/>
                </a:lnTo>
                <a:cubicBezTo>
                  <a:pt x="3610849" y="347482"/>
                  <a:pt x="4154502" y="1114679"/>
                  <a:pt x="4154502" y="2008854"/>
                </a:cubicBezTo>
                <a:cubicBezTo>
                  <a:pt x="4154502" y="3201087"/>
                  <a:pt x="3188007" y="4167582"/>
                  <a:pt x="1995774" y="4167582"/>
                </a:cubicBezTo>
                <a:cubicBezTo>
                  <a:pt x="1101599" y="4167582"/>
                  <a:pt x="334402" y="3623929"/>
                  <a:pt x="6690" y="2849129"/>
                </a:cubicBezTo>
                <a:lnTo>
                  <a:pt x="0" y="2830852"/>
                </a:lnTo>
                <a:lnTo>
                  <a:pt x="0" y="1186857"/>
                </a:lnTo>
                <a:lnTo>
                  <a:pt x="6690" y="1168580"/>
                </a:lnTo>
                <a:cubicBezTo>
                  <a:pt x="225165" y="652046"/>
                  <a:pt x="638966" y="238245"/>
                  <a:pt x="1155500" y="1977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Profile photo of Agha Haider Raza">
            <a:extLst>
              <a:ext uri="{FF2B5EF4-FFF2-40B4-BE49-F238E27FC236}">
                <a16:creationId xmlns:a16="http://schemas.microsoft.com/office/drawing/2014/main" id="{2F973EF6-7D40-2A5F-7788-CB7A5DDA4E95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475"/>
          <a:stretch/>
        </p:blipFill>
        <p:spPr bwMode="auto">
          <a:xfrm>
            <a:off x="-2" y="10"/>
            <a:ext cx="4317456" cy="4167571"/>
          </a:xfrm>
          <a:custGeom>
            <a:avLst/>
            <a:gdLst/>
            <a:ahLst/>
            <a:cxnLst/>
            <a:rect l="l" t="t" r="r" b="b"/>
            <a:pathLst>
              <a:path w="4317456" h="4167581">
                <a:moveTo>
                  <a:pt x="1372466" y="0"/>
                </a:moveTo>
                <a:lnTo>
                  <a:pt x="2944990" y="0"/>
                </a:lnTo>
                <a:lnTo>
                  <a:pt x="2999002" y="19769"/>
                </a:lnTo>
                <a:cubicBezTo>
                  <a:pt x="3773802" y="347482"/>
                  <a:pt x="4317456" y="1114680"/>
                  <a:pt x="4317456" y="2008853"/>
                </a:cubicBezTo>
                <a:cubicBezTo>
                  <a:pt x="4317456" y="3201085"/>
                  <a:pt x="3350960" y="4167581"/>
                  <a:pt x="2158728" y="4167581"/>
                </a:cubicBezTo>
                <a:cubicBezTo>
                  <a:pt x="966497" y="4167581"/>
                  <a:pt x="0" y="3201085"/>
                  <a:pt x="0" y="2008853"/>
                </a:cubicBezTo>
                <a:cubicBezTo>
                  <a:pt x="0" y="1114680"/>
                  <a:pt x="543654" y="347482"/>
                  <a:pt x="1318454" y="1976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8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8953" y="17716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4045" y="3208746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437" y="1622323"/>
            <a:ext cx="4863953" cy="428236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Published in the 2020 International Conference on Data Science, Artificial Intelligence, and Business Analytics on 9-12-2020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Utilized four machine learning techniques</a:t>
            </a:r>
          </a:p>
          <a:p>
            <a:pPr lvl="2"/>
            <a:r>
              <a:rPr lang="en-US" sz="1400" dirty="0"/>
              <a:t>Logistic Regression</a:t>
            </a:r>
          </a:p>
          <a:p>
            <a:pPr lvl="2"/>
            <a:r>
              <a:rPr lang="en-US" sz="1400" dirty="0"/>
              <a:t>Decision Trees</a:t>
            </a:r>
          </a:p>
          <a:p>
            <a:pPr lvl="2"/>
            <a:r>
              <a:rPr lang="en-US" sz="1400" dirty="0"/>
              <a:t>Naïve Bayes</a:t>
            </a:r>
          </a:p>
          <a:p>
            <a:pPr lvl="2"/>
            <a:r>
              <a:rPr lang="en-US" sz="1400" dirty="0"/>
              <a:t>Random Forests</a:t>
            </a:r>
          </a:p>
          <a:p>
            <a:r>
              <a:rPr lang="en-US" sz="1800" b="1" dirty="0"/>
              <a:t>Is there a magical formula for the prediction of hit songs before they are released?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043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3825" y="4368981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FFA4FE-343E-D25E-1A39-116E523556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8379"/>
          <a:stretch/>
        </p:blipFill>
        <p:spPr>
          <a:xfrm>
            <a:off x="2767504" y="3942512"/>
            <a:ext cx="3238727" cy="2915488"/>
          </a:xfrm>
          <a:custGeom>
            <a:avLst/>
            <a:gdLst/>
            <a:ahLst/>
            <a:cxnLst/>
            <a:rect l="l" t="t" r="r" b="b"/>
            <a:pathLst>
              <a:path w="3238727" h="2915488">
                <a:moveTo>
                  <a:pt x="1619364" y="0"/>
                </a:moveTo>
                <a:cubicBezTo>
                  <a:pt x="2513714" y="0"/>
                  <a:pt x="3238727" y="725014"/>
                  <a:pt x="3238727" y="1619364"/>
                </a:cubicBezTo>
                <a:cubicBezTo>
                  <a:pt x="3238727" y="2122436"/>
                  <a:pt x="3009328" y="2571928"/>
                  <a:pt x="2649429" y="2868943"/>
                </a:cubicBezTo>
                <a:lnTo>
                  <a:pt x="2587186" y="2915488"/>
                </a:lnTo>
                <a:lnTo>
                  <a:pt x="651541" y="2915488"/>
                </a:lnTo>
                <a:lnTo>
                  <a:pt x="589298" y="2868943"/>
                </a:lnTo>
                <a:cubicBezTo>
                  <a:pt x="229399" y="2571928"/>
                  <a:pt x="0" y="2122436"/>
                  <a:pt x="0" y="1619364"/>
                </a:cubicBezTo>
                <a:cubicBezTo>
                  <a:pt x="0" y="725014"/>
                  <a:pt x="725014" y="0"/>
                  <a:pt x="1619364" y="0"/>
                </a:cubicBezTo>
                <a:close/>
              </a:path>
            </a:pathLst>
          </a:cu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3893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A26503F-A265-9E92-B6E6-0CCBA3847FD4}"/>
              </a:ext>
            </a:extLst>
          </p:cNvPr>
          <p:cNvSpPr txBox="1"/>
          <p:nvPr/>
        </p:nvSpPr>
        <p:spPr>
          <a:xfrm>
            <a:off x="3868344" y="248951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Agha Haider Raza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538D98-D4BD-8AE6-6808-9C4FA3D9FECF}"/>
              </a:ext>
            </a:extLst>
          </p:cNvPr>
          <p:cNvSpPr txBox="1"/>
          <p:nvPr/>
        </p:nvSpPr>
        <p:spPr>
          <a:xfrm>
            <a:off x="279985" y="625786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Krishnadas</a:t>
            </a:r>
            <a:r>
              <a:rPr lang="en-US" dirty="0"/>
              <a:t> </a:t>
            </a:r>
            <a:r>
              <a:rPr lang="en-US" dirty="0" err="1"/>
              <a:t>Nanath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CAB52F-D227-4316-B620-49A63170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3"/>
            <a:ext cx="5243394" cy="22255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81934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948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4728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408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A8D992-BB3F-47CD-BA18-71D545392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3000055"/>
            <a:ext cx="5243390" cy="299797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20000"/>
                </a:schemeClr>
              </a:gs>
              <a:gs pos="0">
                <a:schemeClr val="accent2">
                  <a:alpha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43CF0C69-B2E2-585C-FC36-AF299C6DE4F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alphaModFix/>
          </a:blip>
          <a:srcRect r="648" b="2"/>
          <a:stretch/>
        </p:blipFill>
        <p:spPr>
          <a:xfrm>
            <a:off x="838200" y="1930015"/>
            <a:ext cx="5243391" cy="299797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78989-6934-CD8C-AEF2-C830D4454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042" y="1484755"/>
            <a:ext cx="4124758" cy="45153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Utilized Billboard top 100 to collect sample of “popular songs”</a:t>
            </a:r>
          </a:p>
          <a:p>
            <a:pPr lvl="1"/>
            <a:r>
              <a:rPr lang="en-US" sz="1600" b="1" dirty="0"/>
              <a:t>Hit (310)</a:t>
            </a:r>
            <a:r>
              <a:rPr lang="en-US" sz="1600" dirty="0"/>
              <a:t>: in the top 20 at the end of each month</a:t>
            </a:r>
          </a:p>
          <a:p>
            <a:pPr lvl="1"/>
            <a:r>
              <a:rPr lang="en-US" sz="1600" b="1" dirty="0"/>
              <a:t>Non-hit (337)</a:t>
            </a:r>
            <a:r>
              <a:rPr lang="en-US" sz="1600" dirty="0"/>
              <a:t>: appeared in the bottom 10 at the end of each month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Included song lyrics for Sentiment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22897-7771-E2A7-1AE3-06FA57FBA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EF5B2A-D0FD-FAA9-4448-3CAD4AA635F6}"/>
              </a:ext>
            </a:extLst>
          </p:cNvPr>
          <p:cNvSpPr/>
          <p:nvPr/>
        </p:nvSpPr>
        <p:spPr>
          <a:xfrm>
            <a:off x="715890" y="4927985"/>
            <a:ext cx="5674952" cy="1231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04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0AB4A1-965D-2B74-1DFC-F873A2BC4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B90B2-E6DE-8068-A005-085792964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Logistic Regression</a:t>
            </a:r>
          </a:p>
          <a:p>
            <a:pPr marL="685800" lvl="1" indent="-457200"/>
            <a:r>
              <a:rPr lang="en-US" dirty="0"/>
              <a:t>Good for binary prediction (hit or not hit)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Decision Tree / Random Forest</a:t>
            </a:r>
          </a:p>
          <a:p>
            <a:pPr marL="685800" lvl="1" indent="-457200"/>
            <a:r>
              <a:rPr lang="en-US" dirty="0"/>
              <a:t>Augments Logistic regression due to better non-linear data performance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Naïve bayes</a:t>
            </a:r>
          </a:p>
          <a:p>
            <a:pPr marL="685800" lvl="1" indent="-457200"/>
            <a:r>
              <a:rPr lang="en-US" dirty="0"/>
              <a:t>Supervised algorithm that is effective with a small training set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3886F-D9A0-3DED-FED3-FD16724B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EBB247D-6487-65AF-A8DD-70454DC6A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0" y="2514600"/>
            <a:ext cx="4724809" cy="30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05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4485B-0757-BB44-3220-9C7FE5434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6" y="1336390"/>
            <a:ext cx="6190412" cy="11829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6AFB5-3EE5-DC47-6542-14E90B969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/>
              <a:t>Sentiment Analysis</a:t>
            </a:r>
          </a:p>
          <a:p>
            <a:pPr marL="685800" lvl="1"/>
            <a:r>
              <a:rPr lang="en-US" dirty="0"/>
              <a:t>No statistically significant difference between sentiments of hit songs vs non-hit songs</a:t>
            </a:r>
            <a:endParaRPr lang="en-US"/>
          </a:p>
          <a:p>
            <a:pPr marL="4572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/>
              <a:t>Machine Learning Models</a:t>
            </a:r>
          </a:p>
          <a:p>
            <a:pPr marL="685800" lvl="1"/>
            <a:r>
              <a:rPr lang="en-US" dirty="0"/>
              <a:t>550 training, 88 testing</a:t>
            </a:r>
            <a:endParaRPr lang="en-US"/>
          </a:p>
          <a:p>
            <a:pPr marL="685800" lvl="1"/>
            <a:r>
              <a:rPr lang="en-US" dirty="0"/>
              <a:t>Used k-fold validation, 48/52 split of hit/non hit in training set</a:t>
            </a:r>
            <a:endParaRPr lang="en-US"/>
          </a:p>
          <a:p>
            <a:pPr marL="685800" lvl="1"/>
            <a:r>
              <a:rPr lang="en-US" dirty="0"/>
              <a:t>Overall, no model had an accuracy above 52%</a:t>
            </a:r>
            <a:endParaRPr lang="en-US"/>
          </a:p>
          <a:p>
            <a:pPr marL="685800" lvl="1"/>
            <a:r>
              <a:rPr lang="en-US" dirty="0"/>
              <a:t>Feature importance showed the “danceability” of a song was important in determining if it became popular</a:t>
            </a: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4CFF4A-0638-5855-722B-8BDF0E0FB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245" y="974907"/>
            <a:ext cx="3017992" cy="3325213"/>
          </a:xfrm>
          <a:prstGeom prst="rect">
            <a:avLst/>
          </a:prstGeom>
        </p:spPr>
      </p:pic>
      <p:sp>
        <p:nvSpPr>
          <p:cNvPr id="2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91042" y="17552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9792" y="227721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77A9D0-02EF-69D1-374F-DF4A14432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107" y="4549526"/>
            <a:ext cx="3217333" cy="108584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E7A38-010A-164B-A862-B3188F3A2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94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F28500-11E3-57CC-62B8-9AA547E4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C3A79-6052-6662-9BC6-EA1ADB4A3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Based on this data, there is not a magic formula for the prediction of hit songs based on </a:t>
            </a:r>
            <a:r>
              <a:rPr lang="en-US" dirty="0" err="1"/>
              <a:t>apriori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Sentiment analysis showed lyrics do not impact if a song will be popular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02D31-1BE0-2FC0-666B-090087AB1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02B724-BDCC-5CB3-F5E3-154403B5C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139" y="157352"/>
            <a:ext cx="4022121" cy="619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99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7FD33-C3DA-F238-521B-11452418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Criticism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37119CE-955E-F197-EBDE-814B30DB6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song that makes it onto the billboard top 100, is already popular</a:t>
            </a:r>
          </a:p>
          <a:p>
            <a:pPr lvl="1"/>
            <a:r>
              <a:rPr lang="en-US" dirty="0"/>
              <a:t>Looking at number 90 from this month, the YouTube video alone has 40 million hits</a:t>
            </a:r>
          </a:p>
          <a:p>
            <a:r>
              <a:rPr lang="en-US" dirty="0"/>
              <a:t>Billboard top 100 is typically pop/hip hop genre, may want to diversify their sample of music</a:t>
            </a:r>
          </a:p>
          <a:p>
            <a:r>
              <a:rPr lang="en-US" dirty="0"/>
              <a:t>No inclusion of artist popularity prior to release</a:t>
            </a:r>
          </a:p>
          <a:p>
            <a:pPr lvl="1"/>
            <a:r>
              <a:rPr lang="en-US" dirty="0"/>
              <a:t>Drake releasing a new song is more likely to be a Billboard top 100 hit than Job for a Cowboy</a:t>
            </a:r>
          </a:p>
          <a:p>
            <a:r>
              <a:rPr lang="en-US" dirty="0"/>
              <a:t>Poor use of visualizations, did not help get point across</a:t>
            </a:r>
          </a:p>
        </p:txBody>
      </p:sp>
    </p:spTree>
    <p:extLst>
      <p:ext uri="{BB962C8B-B14F-4D97-AF65-F5344CB8AC3E}">
        <p14:creationId xmlns:p14="http://schemas.microsoft.com/office/powerpoint/2010/main" val="2737692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What did I learn? (Applicability)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681163"/>
            <a:ext cx="4549775" cy="823912"/>
          </a:xfrm>
        </p:spPr>
        <p:txBody>
          <a:bodyPr/>
          <a:lstStyle/>
          <a:p>
            <a:r>
              <a:rPr lang="en-US" dirty="0"/>
              <a:t>Project Related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2505075"/>
            <a:ext cx="4549775" cy="3684588"/>
          </a:xfrm>
        </p:spPr>
        <p:txBody>
          <a:bodyPr>
            <a:normAutofit/>
          </a:bodyPr>
          <a:lstStyle/>
          <a:p>
            <a:r>
              <a:rPr lang="en-US" sz="2000" dirty="0"/>
              <a:t>Lyrics don’t impact popularity (for pop music)</a:t>
            </a:r>
          </a:p>
          <a:p>
            <a:r>
              <a:rPr lang="en-US" sz="2000" dirty="0"/>
              <a:t>Spotify API provides useful metadata for songs</a:t>
            </a:r>
          </a:p>
          <a:p>
            <a:r>
              <a:rPr lang="en-US" dirty="0"/>
              <a:t>I would expect the importance plot to shift for different genres of music</a:t>
            </a:r>
          </a:p>
          <a:p>
            <a:r>
              <a:rPr lang="en-US" dirty="0"/>
              <a:t>Ensure a large sample set of varying genres / artists / </a:t>
            </a:r>
            <a:r>
              <a:rPr lang="en-US" dirty="0" err="1"/>
              <a:t>etc</a:t>
            </a:r>
            <a:endParaRPr lang="en-US" dirty="0"/>
          </a:p>
          <a:p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7FB98-C049-45C5-86B4-4CF44B247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3206" y="1681163"/>
            <a:ext cx="4572182" cy="823912"/>
          </a:xfrm>
        </p:spPr>
        <p:txBody>
          <a:bodyPr/>
          <a:lstStyle/>
          <a:p>
            <a:r>
              <a:rPr lang="en-US" dirty="0"/>
              <a:t>Fun Facts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4CB9D-E60B-4C8A-B4E7-23BC1D9FA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3206" y="2505075"/>
            <a:ext cx="4572182" cy="3684588"/>
          </a:xfrm>
        </p:spPr>
        <p:txBody>
          <a:bodyPr>
            <a:normAutofit/>
          </a:bodyPr>
          <a:lstStyle/>
          <a:p>
            <a:r>
              <a:rPr lang="en-US" dirty="0"/>
              <a:t>Other studies that analyzed the popularity of a song after it became popular, showed the song itself had little impact on the likelihood of it becoming a hit. The dominant predictor was marketing strategy (social media, twitter comments, </a:t>
            </a:r>
            <a:r>
              <a:rPr lang="en-US" dirty="0" err="1"/>
              <a:t>etc</a:t>
            </a:r>
            <a:r>
              <a:rPr lang="en-US" dirty="0"/>
              <a:t>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{9E0801D1-ED02-4D41-B123-651E63A605F0}tf89338750_win32</Template>
  <TotalTime>95</TotalTime>
  <Words>448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Univers</vt:lpstr>
      <vt:lpstr>GradientUnivers</vt:lpstr>
      <vt:lpstr>Paper Presentation 1 Predicting a Hit Song with machine Learning</vt:lpstr>
      <vt:lpstr>Overview</vt:lpstr>
      <vt:lpstr>Data</vt:lpstr>
      <vt:lpstr>Models</vt:lpstr>
      <vt:lpstr>Results</vt:lpstr>
      <vt:lpstr>Findings</vt:lpstr>
      <vt:lpstr>Criticism</vt:lpstr>
      <vt:lpstr>What did I learn? (Applicability)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Presentation 1 Predicting a Hit Song with machine Learning</dc:title>
  <dc:creator>Morais, Matthew</dc:creator>
  <cp:lastModifiedBy>Morais, Matthew</cp:lastModifiedBy>
  <cp:revision>1</cp:revision>
  <dcterms:created xsi:type="dcterms:W3CDTF">2022-09-26T21:21:43Z</dcterms:created>
  <dcterms:modified xsi:type="dcterms:W3CDTF">2022-09-26T22:56:45Z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