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iQI5G0rXxG58H58jqgX7z/dsx5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cccf0a8e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fcccf0a8e3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CL">
                <a:solidFill>
                  <a:schemeClr val="dk1"/>
                </a:solidFill>
              </a:rPr>
              <a:t>Alcance:</a:t>
            </a:r>
            <a:endParaRPr b="1">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Generación automática de casos de prueba</a:t>
            </a:r>
            <a:r>
              <a:rPr lang="es-CL">
                <a:solidFill>
                  <a:schemeClr val="dk1"/>
                </a:solidFill>
              </a:rPr>
              <a:t>: Se integrará un sistema basado en inteligencia artificial que permita a los usuarios generar casos de prueba a partir de descripciones en lenguaje natural, simplificando la creación de pruebas para quienes no tienen experiencia técnica avanzada.</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Automatización de pruebas funcionales</a:t>
            </a:r>
            <a:r>
              <a:rPr lang="es-CL">
                <a:solidFill>
                  <a:schemeClr val="dk1"/>
                </a:solidFill>
              </a:rPr>
              <a:t>: Se desarrollará un módulo que utilice Selenium para la ejecución automatizada de pruebas funcionales, facilitando la identificación de elementos HTML y la validación de funcionalidades de manera sencilla.</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Accesibilidad y usabilidad optimizadas</a:t>
            </a:r>
            <a:r>
              <a:rPr lang="es-CL">
                <a:solidFill>
                  <a:schemeClr val="dk1"/>
                </a:solidFill>
              </a:rPr>
              <a:t>: El sistema será diseñado para ser intuitivo y accesible, de modo que cualquier usuario, independientemente de su conocimiento técnico, pueda interactuar con la plataforma y ejecutar pruebas automatizadas sin dificultades.</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Metodología ágil</a:t>
            </a:r>
            <a:r>
              <a:rPr lang="es-CL">
                <a:solidFill>
                  <a:schemeClr val="dk1"/>
                </a:solidFill>
              </a:rPr>
              <a:t>: El desarrollo del proyecto será gestionado mediante metodologías ágiles, específicamente Scrum, para asegurar que se mantenga un flujo continuo de trabajo con entregas incrementales que garanticen valor desde las primeras etapas del desarrollo.</a:t>
            </a:r>
            <a:endParaRPr>
              <a:solidFill>
                <a:schemeClr val="dk1"/>
              </a:solidFill>
            </a:endParaRPr>
          </a:p>
          <a:p>
            <a:pPr indent="0" lvl="0" marL="0" rtl="0" algn="l">
              <a:spcBef>
                <a:spcPts val="0"/>
              </a:spcBef>
              <a:spcAft>
                <a:spcPts val="0"/>
              </a:spcAft>
              <a:buNone/>
            </a:pPr>
            <a:r>
              <a:rPr b="1" lang="es-CL"/>
              <a:t>Limites</a:t>
            </a:r>
            <a:endParaRPr b="1"/>
          </a:p>
          <a:p>
            <a:pPr indent="-298450" lvl="0" marL="457200" rtl="0" algn="l">
              <a:spcBef>
                <a:spcPts val="0"/>
              </a:spcBef>
              <a:spcAft>
                <a:spcPts val="0"/>
              </a:spcAft>
              <a:buClr>
                <a:schemeClr val="dk1"/>
              </a:buClr>
              <a:buSzPts val="1100"/>
              <a:buChar char="●"/>
            </a:pPr>
            <a:r>
              <a:rPr b="1" lang="es-CL">
                <a:solidFill>
                  <a:schemeClr val="dk1"/>
                </a:solidFill>
              </a:rPr>
              <a:t>Dependencia de tecnologías específicas</a:t>
            </a:r>
            <a:r>
              <a:rPr lang="es-CL">
                <a:solidFill>
                  <a:schemeClr val="dk1"/>
                </a:solidFill>
              </a:rPr>
              <a:t>: El uso de herramientas como Selenium para la automatización de pruebas podría limitar la compatibilidad con ciertos entornos o frameworks de desarrollo. Esto podría ser un desafío si los usuarios trabajan con tecnologías no soportadas por Selenium.</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Complejidad de la IA</a:t>
            </a:r>
            <a:r>
              <a:rPr lang="es-CL">
                <a:solidFill>
                  <a:schemeClr val="dk1"/>
                </a:solidFill>
              </a:rPr>
              <a:t>: Si bien la inteligencia artificial ayudará a generar casos de prueba, su efectividad dependerá de la calidad y precisión de las descripciones en lenguaje natural proporcionadas por los usuarios. La IA puede tener limitaciones para interpretar descripciones ambiguas o mal estructuradas.</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Restricciones técnicas de los usuarios</a:t>
            </a:r>
            <a:r>
              <a:rPr lang="es-CL">
                <a:solidFill>
                  <a:schemeClr val="dk1"/>
                </a:solidFill>
              </a:rPr>
              <a:t>: A pesar de los esfuerzos para optimizar la usabilidad y accesibilidad, algunos usuarios con muy poca experiencia en QA o tecnologías web podrían enfrentar dificultades para entender ciertos conceptos básicos del sistema, lo que requeriría mayor capacitación.</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Interacción limitada con otros sistemas</a:t>
            </a:r>
            <a:r>
              <a:rPr lang="es-CL">
                <a:solidFill>
                  <a:schemeClr val="dk1"/>
                </a:solidFill>
              </a:rPr>
              <a:t>: El proyecto se centrará en la automatización de pruebas funcionales y la generación de casos de prueba, pero no incluirá módulos avanzados de integración continua (CI) ni pruebas de rendimiento, lo que podría restringir su aplicabilidad en entornos de desarrollo más grandes o complejos.</a:t>
            </a:r>
            <a:endParaRPr>
              <a:solidFill>
                <a:schemeClr val="dk1"/>
              </a:solidFill>
            </a:endParaRPr>
          </a:p>
          <a:p>
            <a:pPr indent="0" lvl="0" marL="0" rtl="0" algn="l">
              <a:spcBef>
                <a:spcPts val="0"/>
              </a:spcBef>
              <a:spcAft>
                <a:spcPts val="0"/>
              </a:spcAft>
              <a:buNone/>
            </a:pPr>
            <a:r>
              <a:t/>
            </a:r>
            <a:endParaRPr/>
          </a:p>
        </p:txBody>
      </p:sp>
      <p:sp>
        <p:nvSpPr>
          <p:cNvPr id="203" name="Google Shape;2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86" name="Shape 86"/>
        <p:cNvGrpSpPr/>
        <p:nvPr/>
      </p:nvGrpSpPr>
      <p:grpSpPr>
        <a:xfrm>
          <a:off x="0" y="0"/>
          <a:ext cx="0" cy="0"/>
          <a:chOff x="0" y="0"/>
          <a:chExt cx="0" cy="0"/>
        </a:xfrm>
      </p:grpSpPr>
      <p:sp>
        <p:nvSpPr>
          <p:cNvPr id="87" name="Google Shape;87;g2fcccf0a8e3_0_1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 name="Google Shape;88;g2fcccf0a8e3_0_1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9" name="Google Shape;89;g2fcccf0a8e3_0_1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2fcccf0a8e3_0_1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fcccf0a8e3_0_1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2" name="Shape 92"/>
        <p:cNvGrpSpPr/>
        <p:nvPr/>
      </p:nvGrpSpPr>
      <p:grpSpPr>
        <a:xfrm>
          <a:off x="0" y="0"/>
          <a:ext cx="0" cy="0"/>
          <a:chOff x="0" y="0"/>
          <a:chExt cx="0" cy="0"/>
        </a:xfrm>
      </p:grpSpPr>
      <p:sp>
        <p:nvSpPr>
          <p:cNvPr id="93" name="Google Shape;93;g2fcccf0a8e3_0_1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g2fcccf0a8e3_0_1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 name="Google Shape;95;g2fcccf0a8e3_0_1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g2fcccf0a8e3_0_1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2fcccf0a8e3_0_1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98" name="Shape 98"/>
        <p:cNvGrpSpPr/>
        <p:nvPr/>
      </p:nvGrpSpPr>
      <p:grpSpPr>
        <a:xfrm>
          <a:off x="0" y="0"/>
          <a:ext cx="0" cy="0"/>
          <a:chOff x="0" y="0"/>
          <a:chExt cx="0" cy="0"/>
        </a:xfrm>
      </p:grpSpPr>
      <p:sp>
        <p:nvSpPr>
          <p:cNvPr id="99" name="Google Shape;99;g2fcccf0a8e3_0_12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g2fcccf0a8e3_0_12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g2fcccf0a8e3_0_1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g2fcccf0a8e3_0_1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g2fcccf0a8e3_0_1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4" name="Shape 104"/>
        <p:cNvGrpSpPr/>
        <p:nvPr/>
      </p:nvGrpSpPr>
      <p:grpSpPr>
        <a:xfrm>
          <a:off x="0" y="0"/>
          <a:ext cx="0" cy="0"/>
          <a:chOff x="0" y="0"/>
          <a:chExt cx="0" cy="0"/>
        </a:xfrm>
      </p:grpSpPr>
      <p:sp>
        <p:nvSpPr>
          <p:cNvPr id="105" name="Google Shape;105;g2fcccf0a8e3_0_1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g2fcccf0a8e3_0_13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7" name="Google Shape;107;g2fcccf0a8e3_0_13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8" name="Google Shape;108;g2fcccf0a8e3_0_1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g2fcccf0a8e3_0_1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g2fcccf0a8e3_0_1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1" name="Shape 111"/>
        <p:cNvGrpSpPr/>
        <p:nvPr/>
      </p:nvGrpSpPr>
      <p:grpSpPr>
        <a:xfrm>
          <a:off x="0" y="0"/>
          <a:ext cx="0" cy="0"/>
          <a:chOff x="0" y="0"/>
          <a:chExt cx="0" cy="0"/>
        </a:xfrm>
      </p:grpSpPr>
      <p:sp>
        <p:nvSpPr>
          <p:cNvPr id="112" name="Google Shape;112;g2fcccf0a8e3_0_14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g2fcccf0a8e3_0_14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4" name="Google Shape;114;g2fcccf0a8e3_0_14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5" name="Google Shape;115;g2fcccf0a8e3_0_14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6" name="Google Shape;116;g2fcccf0a8e3_0_14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7" name="Google Shape;117;g2fcccf0a8e3_0_1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g2fcccf0a8e3_0_1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g2fcccf0a8e3_0_1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0" name="Shape 120"/>
        <p:cNvGrpSpPr/>
        <p:nvPr/>
      </p:nvGrpSpPr>
      <p:grpSpPr>
        <a:xfrm>
          <a:off x="0" y="0"/>
          <a:ext cx="0" cy="0"/>
          <a:chOff x="0" y="0"/>
          <a:chExt cx="0" cy="0"/>
        </a:xfrm>
      </p:grpSpPr>
      <p:sp>
        <p:nvSpPr>
          <p:cNvPr id="121" name="Google Shape;121;g2fcccf0a8e3_0_1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g2fcccf0a8e3_0_1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g2fcccf0a8e3_0_1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g2fcccf0a8e3_0_1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5" name="Shape 125"/>
        <p:cNvGrpSpPr/>
        <p:nvPr/>
      </p:nvGrpSpPr>
      <p:grpSpPr>
        <a:xfrm>
          <a:off x="0" y="0"/>
          <a:ext cx="0" cy="0"/>
          <a:chOff x="0" y="0"/>
          <a:chExt cx="0" cy="0"/>
        </a:xfrm>
      </p:grpSpPr>
      <p:sp>
        <p:nvSpPr>
          <p:cNvPr id="126" name="Google Shape;126;g2fcccf0a8e3_0_1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2fcccf0a8e3_0_1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2fcccf0a8e3_0_1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g2fcccf0a8e3_0_15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g2fcccf0a8e3_0_15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32" name="Google Shape;132;g2fcccf0a8e3_0_15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33" name="Google Shape;133;g2fcccf0a8e3_0_1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2fcccf0a8e3_0_1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2fcccf0a8e3_0_1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36" name="Shape 136"/>
        <p:cNvGrpSpPr/>
        <p:nvPr/>
      </p:nvGrpSpPr>
      <p:grpSpPr>
        <a:xfrm>
          <a:off x="0" y="0"/>
          <a:ext cx="0" cy="0"/>
          <a:chOff x="0" y="0"/>
          <a:chExt cx="0" cy="0"/>
        </a:xfrm>
      </p:grpSpPr>
      <p:sp>
        <p:nvSpPr>
          <p:cNvPr id="137" name="Google Shape;137;g2fcccf0a8e3_0_16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g2fcccf0a8e3_0_166"/>
          <p:cNvSpPr/>
          <p:nvPr>
            <p:ph idx="2" type="pic"/>
          </p:nvPr>
        </p:nvSpPr>
        <p:spPr>
          <a:xfrm>
            <a:off x="5183188" y="987425"/>
            <a:ext cx="6172200" cy="4873500"/>
          </a:xfrm>
          <a:prstGeom prst="rect">
            <a:avLst/>
          </a:prstGeom>
          <a:noFill/>
          <a:ln>
            <a:noFill/>
          </a:ln>
        </p:spPr>
      </p:sp>
      <p:sp>
        <p:nvSpPr>
          <p:cNvPr id="139" name="Google Shape;139;g2fcccf0a8e3_0_16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0" name="Google Shape;140;g2fcccf0a8e3_0_16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g2fcccf0a8e3_0_16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g2fcccf0a8e3_0_1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3" name="Shape 143"/>
        <p:cNvGrpSpPr/>
        <p:nvPr/>
      </p:nvGrpSpPr>
      <p:grpSpPr>
        <a:xfrm>
          <a:off x="0" y="0"/>
          <a:ext cx="0" cy="0"/>
          <a:chOff x="0" y="0"/>
          <a:chExt cx="0" cy="0"/>
        </a:xfrm>
      </p:grpSpPr>
      <p:sp>
        <p:nvSpPr>
          <p:cNvPr id="144" name="Google Shape;144;g2fcccf0a8e3_0_1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g2fcccf0a8e3_0_17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6" name="Google Shape;146;g2fcccf0a8e3_0_1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g2fcccf0a8e3_0_1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g2fcccf0a8e3_0_1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g2fcccf0a8e3_0_17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g2fcccf0a8e3_0_17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2" name="Google Shape;152;g2fcccf0a8e3_0_1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g2fcccf0a8e3_0_1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g2fcccf0a8e3_0_1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2fcccf0a8e3_0_1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g2fcccf0a8e3_0_1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g2fcccf0a8e3_0_1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g2fcccf0a8e3_0_1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g2fcccf0a8e3_0_1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EscuelaIT Duoc UC - Escuela de Informática y Telecomunicaciones Duoc UC - Duoc  UC | LinkedIn" id="159" name="Google Shape;159;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0" name="Google Shape;160;p1"/>
          <p:cNvSpPr txBox="1"/>
          <p:nvPr/>
        </p:nvSpPr>
        <p:spPr>
          <a:xfrm>
            <a:off x="1" y="2707792"/>
            <a:ext cx="12192000" cy="1508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QA STATION</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lang="es-CL" sz="2400">
                <a:solidFill>
                  <a:schemeClr val="dk1"/>
                </a:solidFill>
                <a:latin typeface="Calibri"/>
                <a:ea typeface="Calibri"/>
                <a:cs typeface="Calibri"/>
                <a:sym typeface="Calibri"/>
              </a:rPr>
              <a:t>FASE 1</a:t>
            </a:r>
            <a:endParaRPr sz="24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descr="EscuelaIT Duoc UC - Escuela de Informática y Telecomunicaciones Duoc UC - Duoc  UC | LinkedIn" id="252" name="Google Shape;252;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53" name="Google Shape;253;p10"/>
          <p:cNvSpPr txBox="1"/>
          <p:nvPr/>
        </p:nvSpPr>
        <p:spPr>
          <a:xfrm>
            <a:off x="414425" y="368925"/>
            <a:ext cx="11589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“QA Station”</a:t>
            </a:r>
            <a:endParaRPr/>
          </a:p>
        </p:txBody>
      </p:sp>
      <p:sp>
        <p:nvSpPr>
          <p:cNvPr id="254" name="Google Shape;254;p10"/>
          <p:cNvSpPr txBox="1"/>
          <p:nvPr/>
        </p:nvSpPr>
        <p:spPr>
          <a:xfrm>
            <a:off x="139200" y="925025"/>
            <a:ext cx="11913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255" name="Google Shape;255;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56" name="Google Shape;256;p10"/>
          <p:cNvPicPr preferRelativeResize="0"/>
          <p:nvPr/>
        </p:nvPicPr>
        <p:blipFill>
          <a:blip r:embed="rId4">
            <a:alphaModFix/>
          </a:blip>
          <a:stretch>
            <a:fillRect/>
          </a:stretch>
        </p:blipFill>
        <p:spPr>
          <a:xfrm>
            <a:off x="8660447" y="2164028"/>
            <a:ext cx="3364824" cy="1892725"/>
          </a:xfrm>
          <a:prstGeom prst="rect">
            <a:avLst/>
          </a:prstGeom>
          <a:noFill/>
          <a:ln>
            <a:noFill/>
          </a:ln>
        </p:spPr>
      </p:pic>
      <p:pic>
        <p:nvPicPr>
          <p:cNvPr id="257" name="Google Shape;257;p10"/>
          <p:cNvPicPr preferRelativeResize="0"/>
          <p:nvPr/>
        </p:nvPicPr>
        <p:blipFill>
          <a:blip r:embed="rId5">
            <a:alphaModFix/>
          </a:blip>
          <a:stretch>
            <a:fillRect/>
          </a:stretch>
        </p:blipFill>
        <p:spPr>
          <a:xfrm>
            <a:off x="311525" y="2954824"/>
            <a:ext cx="1345626" cy="1492425"/>
          </a:xfrm>
          <a:prstGeom prst="rect">
            <a:avLst/>
          </a:prstGeom>
          <a:noFill/>
          <a:ln>
            <a:noFill/>
          </a:ln>
        </p:spPr>
      </p:pic>
      <p:pic>
        <p:nvPicPr>
          <p:cNvPr id="258" name="Google Shape;258;p10"/>
          <p:cNvPicPr preferRelativeResize="0"/>
          <p:nvPr/>
        </p:nvPicPr>
        <p:blipFill>
          <a:blip r:embed="rId6">
            <a:alphaModFix/>
          </a:blip>
          <a:stretch>
            <a:fillRect/>
          </a:stretch>
        </p:blipFill>
        <p:spPr>
          <a:xfrm>
            <a:off x="1108774" y="4811900"/>
            <a:ext cx="1707251" cy="1707274"/>
          </a:xfrm>
          <a:prstGeom prst="rect">
            <a:avLst/>
          </a:prstGeom>
          <a:noFill/>
          <a:ln>
            <a:noFill/>
          </a:ln>
        </p:spPr>
      </p:pic>
      <p:pic>
        <p:nvPicPr>
          <p:cNvPr id="259" name="Google Shape;259;p10"/>
          <p:cNvPicPr preferRelativeResize="0"/>
          <p:nvPr/>
        </p:nvPicPr>
        <p:blipFill>
          <a:blip r:embed="rId7">
            <a:alphaModFix/>
          </a:blip>
          <a:stretch>
            <a:fillRect/>
          </a:stretch>
        </p:blipFill>
        <p:spPr>
          <a:xfrm>
            <a:off x="1917999" y="3063821"/>
            <a:ext cx="1345625" cy="1341844"/>
          </a:xfrm>
          <a:prstGeom prst="rect">
            <a:avLst/>
          </a:prstGeom>
          <a:noFill/>
          <a:ln>
            <a:noFill/>
          </a:ln>
        </p:spPr>
      </p:pic>
      <p:pic>
        <p:nvPicPr>
          <p:cNvPr id="260" name="Google Shape;260;p10"/>
          <p:cNvPicPr preferRelativeResize="0"/>
          <p:nvPr/>
        </p:nvPicPr>
        <p:blipFill>
          <a:blip r:embed="rId8">
            <a:alphaModFix/>
          </a:blip>
          <a:stretch>
            <a:fillRect/>
          </a:stretch>
        </p:blipFill>
        <p:spPr>
          <a:xfrm>
            <a:off x="854825" y="1571525"/>
            <a:ext cx="2215161" cy="1383300"/>
          </a:xfrm>
          <a:prstGeom prst="rect">
            <a:avLst/>
          </a:prstGeom>
          <a:noFill/>
          <a:ln>
            <a:noFill/>
          </a:ln>
        </p:spPr>
      </p:pic>
      <p:cxnSp>
        <p:nvCxnSpPr>
          <p:cNvPr id="261" name="Google Shape;261;p10"/>
          <p:cNvCxnSpPr/>
          <p:nvPr/>
        </p:nvCxnSpPr>
        <p:spPr>
          <a:xfrm flipH="1" rot="10800000">
            <a:off x="3857350" y="2236063"/>
            <a:ext cx="1162500" cy="14100"/>
          </a:xfrm>
          <a:prstGeom prst="straightConnector1">
            <a:avLst/>
          </a:prstGeom>
          <a:noFill/>
          <a:ln cap="flat" cmpd="sng" w="38100">
            <a:solidFill>
              <a:schemeClr val="dk2"/>
            </a:solidFill>
            <a:prstDash val="solid"/>
            <a:round/>
            <a:headEnd len="med" w="med" type="none"/>
            <a:tailEnd len="med" w="med" type="triangle"/>
          </a:ln>
        </p:spPr>
      </p:cxnSp>
      <p:sp>
        <p:nvSpPr>
          <p:cNvPr id="262" name="Google Shape;262;p10"/>
          <p:cNvSpPr txBox="1"/>
          <p:nvPr/>
        </p:nvSpPr>
        <p:spPr>
          <a:xfrm>
            <a:off x="5280750" y="1758325"/>
            <a:ext cx="26754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CL" sz="1600">
                <a:solidFill>
                  <a:schemeClr val="dk1"/>
                </a:solidFill>
                <a:latin typeface="Calibri"/>
                <a:ea typeface="Calibri"/>
                <a:cs typeface="Calibri"/>
                <a:sym typeface="Calibri"/>
              </a:rPr>
              <a:t>Utilizaremos</a:t>
            </a:r>
            <a:r>
              <a:rPr lang="es-CL" sz="1600">
                <a:solidFill>
                  <a:schemeClr val="dk1"/>
                </a:solidFill>
                <a:latin typeface="Calibri"/>
                <a:ea typeface="Calibri"/>
                <a:cs typeface="Calibri"/>
                <a:sym typeface="Calibri"/>
              </a:rPr>
              <a:t> Django para el backend y frontend del aplicativo.</a:t>
            </a:r>
            <a:endParaRPr sz="100"/>
          </a:p>
        </p:txBody>
      </p:sp>
      <p:cxnSp>
        <p:nvCxnSpPr>
          <p:cNvPr id="263" name="Google Shape;263;p10"/>
          <p:cNvCxnSpPr/>
          <p:nvPr/>
        </p:nvCxnSpPr>
        <p:spPr>
          <a:xfrm flipH="1" rot="10800000">
            <a:off x="3788150" y="3787088"/>
            <a:ext cx="1162500" cy="14100"/>
          </a:xfrm>
          <a:prstGeom prst="straightConnector1">
            <a:avLst/>
          </a:prstGeom>
          <a:noFill/>
          <a:ln cap="flat" cmpd="sng" w="38100">
            <a:solidFill>
              <a:schemeClr val="dk2"/>
            </a:solidFill>
            <a:prstDash val="solid"/>
            <a:round/>
            <a:headEnd len="med" w="med" type="none"/>
            <a:tailEnd len="med" w="med" type="triangle"/>
          </a:ln>
        </p:spPr>
      </p:cxnSp>
      <p:sp>
        <p:nvSpPr>
          <p:cNvPr id="264" name="Google Shape;264;p10"/>
          <p:cNvSpPr txBox="1"/>
          <p:nvPr/>
        </p:nvSpPr>
        <p:spPr>
          <a:xfrm>
            <a:off x="5320700" y="3273050"/>
            <a:ext cx="29697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CL" sz="1600">
                <a:solidFill>
                  <a:schemeClr val="dk1"/>
                </a:solidFill>
                <a:latin typeface="Calibri"/>
                <a:ea typeface="Calibri"/>
                <a:cs typeface="Calibri"/>
                <a:sym typeface="Calibri"/>
              </a:rPr>
              <a:t>Utilizaremos Selenium y Python </a:t>
            </a:r>
            <a:br>
              <a:rPr lang="es-CL" sz="1600">
                <a:solidFill>
                  <a:schemeClr val="dk1"/>
                </a:solidFill>
                <a:latin typeface="Calibri"/>
                <a:ea typeface="Calibri"/>
                <a:cs typeface="Calibri"/>
                <a:sym typeface="Calibri"/>
              </a:rPr>
            </a:br>
            <a:r>
              <a:rPr lang="es-CL" sz="1600">
                <a:solidFill>
                  <a:schemeClr val="dk1"/>
                </a:solidFill>
                <a:latin typeface="Calibri"/>
                <a:ea typeface="Calibri"/>
                <a:cs typeface="Calibri"/>
                <a:sym typeface="Calibri"/>
              </a:rPr>
              <a:t>para la automatización de pruebas. </a:t>
            </a:r>
            <a:endParaRPr sz="1300"/>
          </a:p>
        </p:txBody>
      </p:sp>
      <p:cxnSp>
        <p:nvCxnSpPr>
          <p:cNvPr id="265" name="Google Shape;265;p10"/>
          <p:cNvCxnSpPr/>
          <p:nvPr/>
        </p:nvCxnSpPr>
        <p:spPr>
          <a:xfrm flipH="1" rot="10800000">
            <a:off x="3788150" y="5774463"/>
            <a:ext cx="1162500" cy="14100"/>
          </a:xfrm>
          <a:prstGeom prst="straightConnector1">
            <a:avLst/>
          </a:prstGeom>
          <a:noFill/>
          <a:ln cap="flat" cmpd="sng" w="38100">
            <a:solidFill>
              <a:schemeClr val="dk2"/>
            </a:solidFill>
            <a:prstDash val="solid"/>
            <a:round/>
            <a:headEnd len="med" w="med" type="none"/>
            <a:tailEnd len="med" w="med" type="triangle"/>
          </a:ln>
        </p:spPr>
      </p:cxnSp>
      <p:sp>
        <p:nvSpPr>
          <p:cNvPr id="266" name="Google Shape;266;p10"/>
          <p:cNvSpPr txBox="1"/>
          <p:nvPr/>
        </p:nvSpPr>
        <p:spPr>
          <a:xfrm>
            <a:off x="5448825" y="5365863"/>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a:t>Utilizaremos MySQL para el si</a:t>
            </a:r>
            <a:r>
              <a:rPr lang="es-CL"/>
              <a:t>stema de gestión de bases de datos.</a:t>
            </a:r>
            <a:endParaRPr/>
          </a:p>
        </p:txBody>
      </p:sp>
      <p:sp>
        <p:nvSpPr>
          <p:cNvPr id="267" name="Google Shape;267;p10"/>
          <p:cNvSpPr/>
          <p:nvPr/>
        </p:nvSpPr>
        <p:spPr>
          <a:xfrm>
            <a:off x="5280750" y="1758325"/>
            <a:ext cx="2843400" cy="8313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8" name="Google Shape;268;p10"/>
          <p:cNvSpPr/>
          <p:nvPr/>
        </p:nvSpPr>
        <p:spPr>
          <a:xfrm>
            <a:off x="5252700" y="3319100"/>
            <a:ext cx="3141300" cy="8313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9" name="Google Shape;269;p10"/>
          <p:cNvSpPr/>
          <p:nvPr/>
        </p:nvSpPr>
        <p:spPr>
          <a:xfrm>
            <a:off x="5252700" y="5365875"/>
            <a:ext cx="3285600" cy="8313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270" name="Google Shape;270;p10"/>
          <p:cNvCxnSpPr/>
          <p:nvPr/>
        </p:nvCxnSpPr>
        <p:spPr>
          <a:xfrm flipH="1">
            <a:off x="10326663" y="4056738"/>
            <a:ext cx="32400" cy="1093800"/>
          </a:xfrm>
          <a:prstGeom prst="straightConnector1">
            <a:avLst/>
          </a:prstGeom>
          <a:noFill/>
          <a:ln cap="flat" cmpd="sng" w="38100">
            <a:solidFill>
              <a:schemeClr val="dk2"/>
            </a:solidFill>
            <a:prstDash val="solid"/>
            <a:round/>
            <a:headEnd len="med" w="med" type="none"/>
            <a:tailEnd len="med" w="med" type="triangle"/>
          </a:ln>
        </p:spPr>
      </p:cxnSp>
      <p:sp>
        <p:nvSpPr>
          <p:cNvPr id="271" name="Google Shape;271;p10"/>
          <p:cNvSpPr/>
          <p:nvPr/>
        </p:nvSpPr>
        <p:spPr>
          <a:xfrm>
            <a:off x="8893100" y="5365863"/>
            <a:ext cx="2899500" cy="8313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a:latin typeface="Calibri"/>
                <a:ea typeface="Calibri"/>
                <a:cs typeface="Calibri"/>
                <a:sym typeface="Calibri"/>
              </a:rPr>
              <a:t>Utilizaremos Google Cloud para almacenar nuestros servicios en la nube</a:t>
            </a:r>
            <a:endParaRPr>
              <a:latin typeface="Calibri"/>
              <a:ea typeface="Calibri"/>
              <a:cs typeface="Calibri"/>
              <a:sym typeface="Calibri"/>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EscuelaIT Duoc UC - Escuela de Informática y Telecomunicaciones Duoc UC - Duoc  UC | LinkedIn" id="165" name="Google Shape;165;g2fcccf0a8e3_0_9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166" name="Google Shape;166;g2fcccf0a8e3_0_93"/>
          <p:cNvGrpSpPr/>
          <p:nvPr/>
        </p:nvGrpSpPr>
        <p:grpSpPr>
          <a:xfrm>
            <a:off x="4085725" y="849702"/>
            <a:ext cx="7828202" cy="5588718"/>
            <a:chOff x="-182143" y="-677260"/>
            <a:chExt cx="7815696" cy="5111321"/>
          </a:xfrm>
        </p:grpSpPr>
        <p:sp>
          <p:nvSpPr>
            <p:cNvPr id="167" name="Google Shape;167;g2fcccf0a8e3_0_93"/>
            <p:cNvSpPr/>
            <p:nvPr/>
          </p:nvSpPr>
          <p:spPr>
            <a:xfrm>
              <a:off x="-182126" y="-677260"/>
              <a:ext cx="7633500" cy="18270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fcccf0a8e3_0_93"/>
            <p:cNvSpPr txBox="1"/>
            <p:nvPr/>
          </p:nvSpPr>
          <p:spPr>
            <a:xfrm>
              <a:off x="1662649" y="-546293"/>
              <a:ext cx="5970900" cy="16527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Esteban Diaz</a:t>
              </a:r>
              <a:endParaRPr sz="2600">
                <a:solidFill>
                  <a:schemeClr val="lt1"/>
                </a:solidFill>
                <a:latin typeface="Calibri"/>
                <a:ea typeface="Calibri"/>
                <a:cs typeface="Calibri"/>
                <a:sym typeface="Calibri"/>
              </a:endParaRPr>
            </a:p>
            <a:p>
              <a:pPr indent="-215900" lvl="1" marL="228600" marR="0" rtl="0" algn="l">
                <a:lnSpc>
                  <a:spcPct val="90000"/>
                </a:lnSpc>
                <a:spcBef>
                  <a:spcPts val="30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Desarrollador de Software</a:t>
              </a:r>
              <a:endParaRPr sz="1800">
                <a:solidFill>
                  <a:schemeClr val="lt1"/>
                </a:solidFill>
                <a:latin typeface="Calibri"/>
                <a:ea typeface="Calibri"/>
                <a:cs typeface="Calibri"/>
                <a:sym typeface="Calibri"/>
              </a:endParaRPr>
            </a:p>
            <a:p>
              <a:pPr indent="0" lvl="0" marL="0" rtl="0" algn="l">
                <a:lnSpc>
                  <a:spcPct val="90000"/>
                </a:lnSpc>
                <a:spcBef>
                  <a:spcPts val="910"/>
                </a:spcBef>
                <a:spcAft>
                  <a:spcPts val="0"/>
                </a:spcAft>
                <a:buNone/>
              </a:pPr>
              <a:r>
                <a:rPr lang="es-CL" sz="1000">
                  <a:solidFill>
                    <a:schemeClr val="lt1"/>
                  </a:solidFill>
                </a:rPr>
                <a:t>Encargado del </a:t>
              </a:r>
              <a:r>
                <a:rPr b="1" lang="es-CL" sz="1000">
                  <a:solidFill>
                    <a:schemeClr val="lt1"/>
                  </a:solidFill>
                </a:rPr>
                <a:t>desarrollo del backend y frontend</a:t>
              </a:r>
              <a:r>
                <a:rPr lang="es-CL" sz="1000">
                  <a:solidFill>
                    <a:schemeClr val="lt1"/>
                  </a:solidFill>
                </a:rPr>
                <a:t> de la plataforma utilizando tecnologías como Django.</a:t>
              </a:r>
              <a:endParaRPr sz="1000">
                <a:solidFill>
                  <a:schemeClr val="lt1"/>
                </a:solidFill>
              </a:endParaRPr>
            </a:p>
            <a:p>
              <a:pPr indent="0" lvl="0" marL="0" rtl="0" algn="l">
                <a:lnSpc>
                  <a:spcPct val="90000"/>
                </a:lnSpc>
                <a:spcBef>
                  <a:spcPts val="910"/>
                </a:spcBef>
                <a:spcAft>
                  <a:spcPts val="0"/>
                </a:spcAft>
                <a:buNone/>
              </a:pPr>
              <a:r>
                <a:rPr lang="es-CL" sz="1000">
                  <a:solidFill>
                    <a:schemeClr val="lt1"/>
                  </a:solidFill>
                </a:rPr>
                <a:t>Implementación de la arquitectura de la plataforma, asegurando que el módulo de documentación y ejecución de pruebas funcionen correctamente.</a:t>
              </a:r>
              <a:endParaRPr sz="1000">
                <a:solidFill>
                  <a:schemeClr val="lt1"/>
                </a:solidFill>
              </a:endParaRPr>
            </a:p>
            <a:p>
              <a:pPr indent="0" lvl="0" marL="914400" marR="0" rtl="0" algn="l">
                <a:lnSpc>
                  <a:spcPct val="90000"/>
                </a:lnSpc>
                <a:spcBef>
                  <a:spcPts val="300"/>
                </a:spcBef>
                <a:spcAft>
                  <a:spcPts val="0"/>
                </a:spcAft>
                <a:buNone/>
              </a:pPr>
              <a:r>
                <a:t/>
              </a:r>
              <a:endParaRPr sz="2000">
                <a:solidFill>
                  <a:schemeClr val="lt1"/>
                </a:solidFill>
                <a:latin typeface="Calibri"/>
                <a:ea typeface="Calibri"/>
                <a:cs typeface="Calibri"/>
                <a:sym typeface="Calibri"/>
              </a:endParaRPr>
            </a:p>
          </p:txBody>
        </p:sp>
        <p:sp>
          <p:nvSpPr>
            <p:cNvPr id="169" name="Google Shape;169;g2fcccf0a8e3_0_93"/>
            <p:cNvSpPr/>
            <p:nvPr/>
          </p:nvSpPr>
          <p:spPr>
            <a:xfrm>
              <a:off x="4" y="-149187"/>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fcccf0a8e3_0_93"/>
            <p:cNvSpPr/>
            <p:nvPr/>
          </p:nvSpPr>
          <p:spPr>
            <a:xfrm>
              <a:off x="-182126" y="1306154"/>
              <a:ext cx="7633500" cy="15390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fcccf0a8e3_0_93"/>
            <p:cNvSpPr txBox="1"/>
            <p:nvPr/>
          </p:nvSpPr>
          <p:spPr>
            <a:xfrm>
              <a:off x="1662653" y="1342973"/>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Diego Gieminiani</a:t>
              </a:r>
              <a:endParaRPr b="0" i="0" sz="26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Desarrollador de automatización</a:t>
              </a:r>
              <a:endParaRPr sz="1800">
                <a:solidFill>
                  <a:schemeClr val="lt1"/>
                </a:solidFill>
                <a:latin typeface="Calibri"/>
                <a:ea typeface="Calibri"/>
                <a:cs typeface="Calibri"/>
                <a:sym typeface="Calibri"/>
              </a:endParaRPr>
            </a:p>
            <a:p>
              <a:pPr indent="0" lvl="0" marL="0" marR="0" rtl="0" algn="l">
                <a:lnSpc>
                  <a:spcPct val="90000"/>
                </a:lnSpc>
                <a:spcBef>
                  <a:spcPts val="910"/>
                </a:spcBef>
                <a:spcAft>
                  <a:spcPts val="0"/>
                </a:spcAft>
                <a:buNone/>
              </a:pPr>
              <a:r>
                <a:rPr lang="es-CL" sz="1000">
                  <a:solidFill>
                    <a:schemeClr val="lt1"/>
                  </a:solidFill>
                </a:rPr>
                <a:t>Responsable de la implementación de Selenium para la automatización de pruebas funcionales.</a:t>
              </a:r>
              <a:endParaRPr sz="1000">
                <a:solidFill>
                  <a:schemeClr val="lt1"/>
                </a:solidFill>
              </a:endParaRPr>
            </a:p>
            <a:p>
              <a:pPr indent="0" lvl="0" marL="0" marR="0" rtl="0" algn="l">
                <a:lnSpc>
                  <a:spcPct val="90000"/>
                </a:lnSpc>
                <a:spcBef>
                  <a:spcPts val="910"/>
                </a:spcBef>
                <a:spcAft>
                  <a:spcPts val="0"/>
                </a:spcAft>
                <a:buNone/>
              </a:pPr>
              <a:r>
                <a:rPr lang="es-CL" sz="1000">
                  <a:solidFill>
                    <a:schemeClr val="lt1"/>
                  </a:solidFill>
                </a:rPr>
                <a:t>Encargado de la integración de IA en el módulo de documentación para la generación automática de casos de prueba.</a:t>
              </a:r>
              <a:endParaRPr sz="1000">
                <a:solidFill>
                  <a:schemeClr val="lt1"/>
                </a:solidFill>
              </a:endParaRPr>
            </a:p>
            <a:p>
              <a:pPr indent="0" lvl="0" marL="0" marR="0" rtl="0" algn="l">
                <a:lnSpc>
                  <a:spcPct val="90000"/>
                </a:lnSpc>
                <a:spcBef>
                  <a:spcPts val="910"/>
                </a:spcBef>
                <a:spcAft>
                  <a:spcPts val="0"/>
                </a:spcAft>
                <a:buNone/>
              </a:pPr>
              <a:r>
                <a:t/>
              </a:r>
              <a:endParaRPr sz="1000">
                <a:solidFill>
                  <a:schemeClr val="lt1"/>
                </a:solidFill>
              </a:endParaRPr>
            </a:p>
          </p:txBody>
        </p:sp>
        <p:sp>
          <p:nvSpPr>
            <p:cNvPr id="172" name="Google Shape;172;g2fcccf0a8e3_0_93"/>
            <p:cNvSpPr/>
            <p:nvPr/>
          </p:nvSpPr>
          <p:spPr>
            <a:xfrm>
              <a:off x="9" y="1568328"/>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fcccf0a8e3_0_93"/>
            <p:cNvSpPr/>
            <p:nvPr/>
          </p:nvSpPr>
          <p:spPr>
            <a:xfrm>
              <a:off x="-182143" y="3001562"/>
              <a:ext cx="7633500" cy="14325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fcccf0a8e3_0_93"/>
            <p:cNvSpPr txBox="1"/>
            <p:nvPr/>
          </p:nvSpPr>
          <p:spPr>
            <a:xfrm>
              <a:off x="1526697" y="3044891"/>
              <a:ext cx="5970900" cy="10098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500">
                  <a:solidFill>
                    <a:schemeClr val="lt1"/>
                  </a:solidFill>
                  <a:latin typeface="Calibri"/>
                  <a:ea typeface="Calibri"/>
                  <a:cs typeface="Calibri"/>
                  <a:sym typeface="Calibri"/>
                </a:rPr>
                <a:t>Marian Moreno</a:t>
              </a:r>
              <a:endParaRPr b="0" i="0" sz="25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Scrum Master</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910"/>
                </a:spcBef>
                <a:spcAft>
                  <a:spcPts val="0"/>
                </a:spcAft>
                <a:buNone/>
              </a:pPr>
              <a:r>
                <a:rPr lang="es-CL" sz="1000">
                  <a:solidFill>
                    <a:schemeClr val="lt1"/>
                  </a:solidFill>
                </a:rPr>
                <a:t>Facilitadora del equipo bajo la metodología Scrum, asegurando la gestión ágil del proyecto.</a:t>
              </a:r>
              <a:endParaRPr sz="1000">
                <a:solidFill>
                  <a:schemeClr val="lt1"/>
                </a:solidFill>
              </a:endParaRPr>
            </a:p>
            <a:p>
              <a:pPr indent="0" lvl="0" marL="0" marR="0" rtl="0" algn="l">
                <a:lnSpc>
                  <a:spcPct val="90000"/>
                </a:lnSpc>
                <a:spcBef>
                  <a:spcPts val="910"/>
                </a:spcBef>
                <a:spcAft>
                  <a:spcPts val="0"/>
                </a:spcAft>
                <a:buNone/>
              </a:pPr>
              <a:r>
                <a:rPr lang="es-CL" sz="1000">
                  <a:solidFill>
                    <a:schemeClr val="lt1"/>
                  </a:solidFill>
                </a:rPr>
                <a:t>Organización de los sprints, reuniones diarias, y revisiones de retrospectiva para optimizar el flujo de trabajo.</a:t>
              </a:r>
              <a:endParaRPr sz="1000">
                <a:solidFill>
                  <a:schemeClr val="lt1"/>
                </a:solidFill>
              </a:endParaRPr>
            </a:p>
            <a:p>
              <a:pPr indent="0" lvl="0" marL="0" marR="0" rtl="0" algn="l">
                <a:lnSpc>
                  <a:spcPct val="90000"/>
                </a:lnSpc>
                <a:spcBef>
                  <a:spcPts val="910"/>
                </a:spcBef>
                <a:spcAft>
                  <a:spcPts val="0"/>
                </a:spcAft>
                <a:buNone/>
              </a:pPr>
              <a:r>
                <a:t/>
              </a:r>
              <a:endParaRPr sz="1000">
                <a:solidFill>
                  <a:schemeClr val="lt1"/>
                </a:solidFill>
              </a:endParaRPr>
            </a:p>
          </p:txBody>
        </p:sp>
        <p:sp>
          <p:nvSpPr>
            <p:cNvPr id="175" name="Google Shape;175;g2fcccf0a8e3_0_93"/>
            <p:cNvSpPr/>
            <p:nvPr/>
          </p:nvSpPr>
          <p:spPr>
            <a:xfrm>
              <a:off x="9" y="3244216"/>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g2fcccf0a8e3_0_93"/>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QA Station</a:t>
            </a:r>
            <a:r>
              <a:rPr b="0" i="0" lang="es-CL" sz="1800" u="none" cap="none" strike="noStrike">
                <a:solidFill>
                  <a:srgbClr val="757070"/>
                </a:solidFill>
                <a:latin typeface="Calibri"/>
                <a:ea typeface="Calibri"/>
                <a:cs typeface="Calibri"/>
                <a:sym typeface="Calibri"/>
              </a:rPr>
              <a:t>”</a:t>
            </a:r>
            <a:endParaRPr/>
          </a:p>
        </p:txBody>
      </p:sp>
      <p:sp>
        <p:nvSpPr>
          <p:cNvPr id="177" name="Google Shape;177;g2fcccf0a8e3_0_93"/>
          <p:cNvSpPr txBox="1"/>
          <p:nvPr/>
        </p:nvSpPr>
        <p:spPr>
          <a:xfrm>
            <a:off x="238327" y="3058616"/>
            <a:ext cx="3609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78" name="Google Shape;178;g2fcccf0a8e3_0_93"/>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EscuelaIT Duoc UC - Escuela de Informática y Telecomunicaciones Duoc UC - Duoc  UC | LinkedIn" id="183" name="Google Shape;183;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4" name="Google Shape;184;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“QA Station”</a:t>
            </a:r>
            <a:endParaRPr/>
          </a:p>
        </p:txBody>
      </p:sp>
      <p:sp>
        <p:nvSpPr>
          <p:cNvPr id="185" name="Google Shape;185;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86" name="Google Shape;186;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87" name="Google Shape;187;p3"/>
          <p:cNvSpPr/>
          <p:nvPr/>
        </p:nvSpPr>
        <p:spPr>
          <a:xfrm>
            <a:off x="714900" y="2169775"/>
            <a:ext cx="4427400" cy="4356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Descripción: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Falta de estandarización en los procesos de QA en equipos pequeños y medianos.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Esto provoca productos con errores y retrasos en el ciclo de desarrollo.</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Las pruebas manuales son costosas y lentas.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Las soluciones de automatización actuales requieren conocimientos técnicos avanzados, creando una barrera para muchos equipos.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u="sng">
              <a:solidFill>
                <a:schemeClr val="dk1"/>
              </a:solidFill>
              <a:latin typeface="Calibri"/>
              <a:ea typeface="Calibri"/>
              <a:cs typeface="Calibri"/>
              <a:sym typeface="Calibri"/>
            </a:endParaRPr>
          </a:p>
        </p:txBody>
      </p:sp>
      <p:sp>
        <p:nvSpPr>
          <p:cNvPr id="188" name="Google Shape;188;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Descripción: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30200" lvl="0" marL="457200" marR="0" rtl="0" algn="just">
              <a:spcBef>
                <a:spcPts val="0"/>
              </a:spcBef>
              <a:spcAft>
                <a:spcPts val="0"/>
              </a:spcAft>
              <a:buClr>
                <a:schemeClr val="dk1"/>
              </a:buClr>
              <a:buSzPts val="1600"/>
              <a:buChar char="●"/>
            </a:pPr>
            <a:r>
              <a:rPr i="1" lang="es-CL" sz="1600">
                <a:solidFill>
                  <a:schemeClr val="dk1"/>
                </a:solidFill>
              </a:rPr>
              <a:t>QA Station</a:t>
            </a:r>
            <a:r>
              <a:rPr lang="es-CL" sz="1600">
                <a:solidFill>
                  <a:schemeClr val="dk1"/>
                </a:solidFill>
              </a:rPr>
              <a:t> soluciona este problema proporcionando una plataforma que simplifica el proceso de automatización de procesos de QA.</a:t>
            </a:r>
            <a:endParaRPr sz="1600">
              <a:solidFill>
                <a:schemeClr val="dk1"/>
              </a:solidFill>
            </a:endParaRPr>
          </a:p>
          <a:p>
            <a:pPr indent="-330200" lvl="0" marL="457200" rtl="0" algn="just">
              <a:spcBef>
                <a:spcPts val="0"/>
              </a:spcBef>
              <a:spcAft>
                <a:spcPts val="0"/>
              </a:spcAft>
              <a:buClr>
                <a:schemeClr val="dk1"/>
              </a:buClr>
              <a:buSzPts val="1600"/>
              <a:buChar char="●"/>
            </a:pPr>
            <a:r>
              <a:rPr lang="es-CL" sz="1600">
                <a:solidFill>
                  <a:schemeClr val="dk1"/>
                </a:solidFill>
              </a:rPr>
              <a:t>La plataforma permite generar casos de prueba y ejecutar pruebas funcionales sin la necesidad de dominar herramientas complejas.</a:t>
            </a:r>
            <a:endParaRPr sz="1600">
              <a:solidFill>
                <a:schemeClr val="dk1"/>
              </a:solidFill>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EscuelaIT Duoc UC - Escuela de Informática y Telecomunicaciones Duoc UC - Duoc  UC | LinkedIn" id="194" name="Google Shape;194;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5" name="Google Shape;195;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“QA Station”</a:t>
            </a:r>
            <a:endParaRPr/>
          </a:p>
        </p:txBody>
      </p:sp>
      <p:sp>
        <p:nvSpPr>
          <p:cNvPr id="196" name="Google Shape;196;p4"/>
          <p:cNvSpPr txBox="1"/>
          <p:nvPr/>
        </p:nvSpPr>
        <p:spPr>
          <a:xfrm>
            <a:off x="-25" y="1076142"/>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97" name="Google Shape;197;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98" name="Google Shape;198;p4"/>
          <p:cNvSpPr txBox="1"/>
          <p:nvPr/>
        </p:nvSpPr>
        <p:spPr>
          <a:xfrm>
            <a:off x="136175" y="360860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99" name="Google Shape;199;p4"/>
          <p:cNvSpPr/>
          <p:nvPr/>
        </p:nvSpPr>
        <p:spPr>
          <a:xfrm>
            <a:off x="614515" y="1805896"/>
            <a:ext cx="109629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s-CL">
                <a:solidFill>
                  <a:schemeClr val="dk1"/>
                </a:solidFill>
              </a:rPr>
              <a:t>Resolver la dificultad que enfrentan equipos pequeños y profesionales en formación al ejecutar y gestionar pruebas de calidad de software (QA) de manera eficiente y accesible, sin requerir conocimientos técnicos avanzados, asegurando la calidad del software y facilitando la adopción de buenas prácticas de QA.</a:t>
            </a:r>
            <a:endParaRPr sz="2100">
              <a:solidFill>
                <a:schemeClr val="dk1"/>
              </a:solidFill>
              <a:latin typeface="Calibri"/>
              <a:ea typeface="Calibri"/>
              <a:cs typeface="Calibri"/>
              <a:sym typeface="Calibri"/>
            </a:endParaRPr>
          </a:p>
        </p:txBody>
      </p:sp>
      <p:sp>
        <p:nvSpPr>
          <p:cNvPr id="200" name="Google Shape;200;p4"/>
          <p:cNvSpPr/>
          <p:nvPr/>
        </p:nvSpPr>
        <p:spPr>
          <a:xfrm>
            <a:off x="614525" y="4360725"/>
            <a:ext cx="10962900" cy="23961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rtl="0" algn="ctr">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s-CL" sz="1300">
                <a:solidFill>
                  <a:schemeClr val="dk1"/>
                </a:solidFill>
              </a:rPr>
              <a:t>I</a:t>
            </a:r>
            <a:endParaRPr b="1" sz="1300">
              <a:solidFill>
                <a:schemeClr val="dk1"/>
              </a:solidFill>
            </a:endParaRPr>
          </a:p>
          <a:p>
            <a:pPr indent="-311150" lvl="1" marL="914400" rtl="0" algn="l">
              <a:spcBef>
                <a:spcPts val="0"/>
              </a:spcBef>
              <a:spcAft>
                <a:spcPts val="0"/>
              </a:spcAft>
              <a:buClr>
                <a:schemeClr val="dk1"/>
              </a:buClr>
              <a:buSzPts val="1300"/>
              <a:buChar char="○"/>
            </a:pPr>
            <a:r>
              <a:rPr b="1" lang="es-CL" sz="1300">
                <a:solidFill>
                  <a:schemeClr val="dk1"/>
                </a:solidFill>
              </a:rPr>
              <a:t>Facilitar la creación de casos de prueba para usuarios con poca experiencia técnica,</a:t>
            </a:r>
            <a:r>
              <a:rPr lang="es-CL">
                <a:solidFill>
                  <a:schemeClr val="dk1"/>
                </a:solidFill>
              </a:rPr>
              <a:t> aprovechando la inteligencia artificial (IA) para generar automáticamente estos casos a partir de descripciones en lenguaje natural.</a:t>
            </a:r>
            <a:endParaRPr b="1" sz="1300">
              <a:solidFill>
                <a:schemeClr val="dk1"/>
              </a:solidFill>
            </a:endParaRPr>
          </a:p>
          <a:p>
            <a:pPr indent="-311150" lvl="1" marL="914400" rtl="0" algn="l">
              <a:spcBef>
                <a:spcPts val="0"/>
              </a:spcBef>
              <a:spcAft>
                <a:spcPts val="0"/>
              </a:spcAft>
              <a:buClr>
                <a:schemeClr val="dk1"/>
              </a:buClr>
              <a:buSzPts val="1300"/>
              <a:buChar char="○"/>
            </a:pPr>
            <a:r>
              <a:rPr b="1" lang="es-CL" sz="1300">
                <a:solidFill>
                  <a:schemeClr val="dk1"/>
                </a:solidFill>
              </a:rPr>
              <a:t>Simplificar la ejecución de pruebas funcionales </a:t>
            </a:r>
            <a:r>
              <a:rPr lang="es-CL">
                <a:solidFill>
                  <a:schemeClr val="dk1"/>
                </a:solidFill>
              </a:rPr>
              <a:t>automatizando la identificación de elementos HTML y la ejecución de los tests, utilizando herramientas como Selenium.</a:t>
            </a:r>
            <a:endParaRPr b="1" sz="1300">
              <a:solidFill>
                <a:schemeClr val="dk1"/>
              </a:solidFill>
            </a:endParaRPr>
          </a:p>
          <a:p>
            <a:pPr indent="-311150" lvl="1" marL="914400" rtl="0" algn="l">
              <a:spcBef>
                <a:spcPts val="0"/>
              </a:spcBef>
              <a:spcAft>
                <a:spcPts val="0"/>
              </a:spcAft>
              <a:buClr>
                <a:schemeClr val="dk1"/>
              </a:buClr>
              <a:buSzPts val="1300"/>
              <a:buChar char="○"/>
            </a:pPr>
            <a:r>
              <a:rPr b="1" lang="es-CL" sz="1300">
                <a:solidFill>
                  <a:schemeClr val="dk1"/>
                </a:solidFill>
              </a:rPr>
              <a:t>Mejorar la accesibilidad y usabilidad del sistema, </a:t>
            </a:r>
            <a:r>
              <a:rPr lang="es-CL">
                <a:solidFill>
                  <a:schemeClr val="dk1"/>
                </a:solidFill>
              </a:rPr>
              <a:t>asegurando que incluso usuarios sin un conocimiento avanzado en QA puedan ejecutar pruebas automatizadas de manera intuitiva y eficiente.</a:t>
            </a:r>
            <a:endParaRPr b="1" sz="1300">
              <a:solidFill>
                <a:schemeClr val="dk1"/>
              </a:solidFill>
            </a:endParaRPr>
          </a:p>
          <a:p>
            <a:pPr indent="-311150" lvl="1" marL="914400" rtl="0" algn="l">
              <a:spcBef>
                <a:spcPts val="0"/>
              </a:spcBef>
              <a:spcAft>
                <a:spcPts val="0"/>
              </a:spcAft>
              <a:buClr>
                <a:schemeClr val="dk1"/>
              </a:buClr>
              <a:buSzPts val="1300"/>
              <a:buChar char="○"/>
            </a:pPr>
            <a:r>
              <a:rPr b="1" lang="es-CL" sz="1300">
                <a:solidFill>
                  <a:schemeClr val="dk1"/>
                </a:solidFill>
              </a:rPr>
              <a:t>Gestionar el desarrollo del proyecto de forma eficiente </a:t>
            </a:r>
            <a:r>
              <a:rPr lang="es-CL">
                <a:solidFill>
                  <a:schemeClr val="dk1"/>
                </a:solidFill>
              </a:rPr>
              <a:t>a través de metodologías ágiles, como Scrum, asegurando una organización óptima, planificación efectiva y entregas continuas de valor durante todo el ciclo de desarrollo.</a:t>
            </a:r>
            <a:endParaRPr b="1" sz="1300">
              <a:solidFill>
                <a:schemeClr val="dk1"/>
              </a:solidFill>
            </a:endParaRPr>
          </a:p>
          <a:p>
            <a:pPr indent="0" lvl="0" marL="914400" rtl="0" algn="l">
              <a:spcBef>
                <a:spcPts val="0"/>
              </a:spcBef>
              <a:spcAft>
                <a:spcPts val="0"/>
              </a:spcAft>
              <a:buNone/>
            </a:pPr>
            <a:r>
              <a:t/>
            </a:r>
            <a:endParaRPr b="1" sz="1300">
              <a:solidFill>
                <a:schemeClr val="dk1"/>
              </a:solidFill>
            </a:endParaRPr>
          </a:p>
          <a:p>
            <a:pPr indent="0" lvl="0" marL="45720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EscuelaIT Duoc UC - Escuela de Informática y Telecomunicaciones Duoc UC - Duoc  UC | LinkedIn" id="205" name="Google Shape;205;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6" name="Google Shape;206;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“QA Station”</a:t>
            </a:r>
            <a:endParaRPr/>
          </a:p>
        </p:txBody>
      </p:sp>
      <p:sp>
        <p:nvSpPr>
          <p:cNvPr id="207" name="Google Shape;207;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208" name="Google Shape;208;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209" name="Google Shape;209;p5"/>
          <p:cNvSpPr/>
          <p:nvPr/>
        </p:nvSpPr>
        <p:spPr>
          <a:xfrm>
            <a:off x="494550" y="2458150"/>
            <a:ext cx="4764000" cy="3532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t/>
            </a:r>
            <a:endParaRPr b="1" sz="1500">
              <a:solidFill>
                <a:schemeClr val="dk1"/>
              </a:solidFill>
            </a:endParaRPr>
          </a:p>
          <a:p>
            <a:pPr indent="0" lvl="0" marL="0" rtl="0" algn="l">
              <a:lnSpc>
                <a:spcPct val="115000"/>
              </a:lnSpc>
              <a:spcBef>
                <a:spcPts val="1400"/>
              </a:spcBef>
              <a:spcAft>
                <a:spcPts val="0"/>
              </a:spcAft>
              <a:buNone/>
            </a:pPr>
            <a:r>
              <a:rPr b="1" lang="es-CL" sz="1700">
                <a:solidFill>
                  <a:schemeClr val="dk1"/>
                </a:solidFill>
              </a:rPr>
              <a:t>Alcance del Proyecto</a:t>
            </a:r>
            <a:r>
              <a:rPr b="1" lang="es-CL" sz="1500">
                <a:solidFill>
                  <a:schemeClr val="dk1"/>
                </a:solidFill>
              </a:rPr>
              <a:t>:</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s-CL" sz="1500">
                <a:solidFill>
                  <a:schemeClr val="dk1"/>
                </a:solidFill>
              </a:rPr>
              <a:t>Generación automática de casos de prueba</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Automatización de pruebas funcionales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Accesibilidad y usabilidad optimizadas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Metodología ágil</a:t>
            </a:r>
            <a:endParaRPr sz="15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1200"/>
              </a:spcAft>
              <a:buNone/>
            </a:pPr>
            <a:r>
              <a:t/>
            </a:r>
            <a:endParaRPr sz="1500">
              <a:solidFill>
                <a:schemeClr val="dk1"/>
              </a:solidFill>
            </a:endParaRPr>
          </a:p>
        </p:txBody>
      </p:sp>
      <p:sp>
        <p:nvSpPr>
          <p:cNvPr id="210" name="Google Shape;210;p5"/>
          <p:cNvSpPr/>
          <p:nvPr/>
        </p:nvSpPr>
        <p:spPr>
          <a:xfrm>
            <a:off x="5945401" y="2458150"/>
            <a:ext cx="5641200" cy="34602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SzPts val="1100"/>
              <a:buNone/>
            </a:pPr>
            <a:r>
              <a:rPr b="1" lang="es-CL" sz="1700">
                <a:solidFill>
                  <a:schemeClr val="dk1"/>
                </a:solidFill>
              </a:rPr>
              <a:t>Limitaciones</a:t>
            </a:r>
            <a:r>
              <a:rPr b="1" lang="es-CL" sz="1700">
                <a:solidFill>
                  <a:schemeClr val="dk1"/>
                </a:solidFill>
              </a:rPr>
              <a:t> del Proyecto:</a:t>
            </a:r>
            <a:endParaRPr b="1" sz="17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s-CL" sz="1500">
                <a:solidFill>
                  <a:schemeClr val="dk1"/>
                </a:solidFill>
              </a:rPr>
              <a:t>Dependencia de tecnologías específicas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Complejidad de la IA</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Restricciones técnicas de los usuarios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Interacción limitada con otros sistemas</a:t>
            </a:r>
            <a:endParaRPr sz="1500">
              <a:solidFill>
                <a:schemeClr val="dk1"/>
              </a:solidFill>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EscuelaIT Duoc UC - Escuela de Informática y Telecomunicaciones Duoc UC - Duoc  UC | LinkedIn" id="215" name="Google Shape;215;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6" name="Google Shape;216;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“QA Station”</a:t>
            </a:r>
            <a:endParaRPr/>
          </a:p>
        </p:txBody>
      </p:sp>
      <p:sp>
        <p:nvSpPr>
          <p:cNvPr id="217" name="Google Shape;217;p6"/>
          <p:cNvSpPr txBox="1"/>
          <p:nvPr/>
        </p:nvSpPr>
        <p:spPr>
          <a:xfrm>
            <a:off x="0" y="14401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Competencias de carrera</a:t>
            </a:r>
            <a:endParaRPr sz="3600">
              <a:solidFill>
                <a:schemeClr val="dk1"/>
              </a:solidFill>
              <a:latin typeface="Calibri"/>
              <a:ea typeface="Calibri"/>
              <a:cs typeface="Calibri"/>
              <a:sym typeface="Calibri"/>
            </a:endParaRPr>
          </a:p>
        </p:txBody>
      </p:sp>
      <p:cxnSp>
        <p:nvCxnSpPr>
          <p:cNvPr id="218" name="Google Shape;21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219" name="Google Shape;219;p6"/>
          <p:cNvSpPr/>
          <p:nvPr/>
        </p:nvSpPr>
        <p:spPr>
          <a:xfrm>
            <a:off x="614525" y="2239350"/>
            <a:ext cx="10962900" cy="38190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rtl="0" algn="ctr">
              <a:spcBef>
                <a:spcPts val="0"/>
              </a:spcBef>
              <a:spcAft>
                <a:spcPts val="0"/>
              </a:spcAft>
              <a:buNone/>
            </a:pPr>
            <a:r>
              <a:t/>
            </a:r>
            <a:endParaRPr b="1" sz="1200">
              <a:solidFill>
                <a:schemeClr val="dk1"/>
              </a:solidFill>
            </a:endParaRPr>
          </a:p>
          <a:p>
            <a:pPr indent="0" lvl="0" marL="914400" rtl="0" algn="l">
              <a:lnSpc>
                <a:spcPct val="107916"/>
              </a:lnSpc>
              <a:spcBef>
                <a:spcPts val="1200"/>
              </a:spcBef>
              <a:spcAft>
                <a:spcPts val="0"/>
              </a:spcAft>
              <a:buNone/>
            </a:pPr>
            <a:r>
              <a:rPr b="1" lang="es-CL" sz="1700">
                <a:solidFill>
                  <a:schemeClr val="dk1"/>
                </a:solidFill>
                <a:latin typeface="Calibri"/>
                <a:ea typeface="Calibri"/>
                <a:cs typeface="Calibri"/>
                <a:sym typeface="Calibri"/>
              </a:rPr>
              <a:t>C1: Realizar pruebas de certificación tanto de los productos como de los procesos utilizando buenas prácticas definidas por la industria.</a:t>
            </a:r>
            <a:endParaRPr b="1" sz="1700">
              <a:solidFill>
                <a:schemeClr val="dk1"/>
              </a:solidFill>
              <a:latin typeface="Calibri"/>
              <a:ea typeface="Calibri"/>
              <a:cs typeface="Calibri"/>
              <a:sym typeface="Calibri"/>
            </a:endParaRPr>
          </a:p>
          <a:p>
            <a:pPr indent="0" lvl="0" marL="914400" rtl="0" algn="l">
              <a:lnSpc>
                <a:spcPct val="107916"/>
              </a:lnSpc>
              <a:spcBef>
                <a:spcPts val="1200"/>
              </a:spcBef>
              <a:spcAft>
                <a:spcPts val="0"/>
              </a:spcAft>
              <a:buNone/>
            </a:pPr>
            <a:r>
              <a:rPr b="1" lang="es-CL" sz="1700">
                <a:solidFill>
                  <a:schemeClr val="dk1"/>
                </a:solidFill>
                <a:latin typeface="Calibri"/>
                <a:ea typeface="Calibri"/>
                <a:cs typeface="Calibri"/>
                <a:sym typeface="Calibri"/>
              </a:rPr>
              <a:t>C2: Gestionar proyectos informáticos, ofreciendo alternativas para la toma de decisiones de acuerdo a los requerimientos de la organización.</a:t>
            </a:r>
            <a:endParaRPr sz="1700">
              <a:solidFill>
                <a:schemeClr val="dk1"/>
              </a:solidFill>
              <a:highlight>
                <a:schemeClr val="accent4"/>
              </a:highlight>
              <a:latin typeface="Calibri"/>
              <a:ea typeface="Calibri"/>
              <a:cs typeface="Calibri"/>
              <a:sym typeface="Calibri"/>
            </a:endParaRPr>
          </a:p>
          <a:p>
            <a:pPr indent="0" lvl="0" marL="914400" rtl="0" algn="l">
              <a:lnSpc>
                <a:spcPct val="107916"/>
              </a:lnSpc>
              <a:spcBef>
                <a:spcPts val="1200"/>
              </a:spcBef>
              <a:spcAft>
                <a:spcPts val="0"/>
              </a:spcAft>
              <a:buNone/>
            </a:pPr>
            <a:r>
              <a:rPr b="1" lang="es-CL" sz="1700">
                <a:solidFill>
                  <a:schemeClr val="dk1"/>
                </a:solidFill>
                <a:latin typeface="Calibri"/>
                <a:ea typeface="Calibri"/>
                <a:cs typeface="Calibri"/>
                <a:sym typeface="Calibri"/>
              </a:rPr>
              <a:t>C3: Construir modelos de datos para soportar los requerimientos de la organización de acuerdo a un diseño definido y escalable en el tiempo.</a:t>
            </a:r>
            <a:endParaRPr sz="1700">
              <a:solidFill>
                <a:schemeClr val="dk1"/>
              </a:solidFill>
              <a:highlight>
                <a:schemeClr val="accent4"/>
              </a:highlight>
              <a:latin typeface="Calibri"/>
              <a:ea typeface="Calibri"/>
              <a:cs typeface="Calibri"/>
              <a:sym typeface="Calibri"/>
            </a:endParaRPr>
          </a:p>
          <a:p>
            <a:pPr indent="0" lvl="0" marL="914400" rtl="0" algn="l">
              <a:lnSpc>
                <a:spcPct val="107916"/>
              </a:lnSpc>
              <a:spcBef>
                <a:spcPts val="1200"/>
              </a:spcBef>
              <a:spcAft>
                <a:spcPts val="0"/>
              </a:spcAft>
              <a:buNone/>
            </a:pPr>
            <a:r>
              <a:rPr b="1" lang="es-CL" sz="1700">
                <a:solidFill>
                  <a:schemeClr val="dk1"/>
                </a:solidFill>
                <a:latin typeface="Calibri"/>
                <a:ea typeface="Calibri"/>
                <a:cs typeface="Calibri"/>
                <a:sym typeface="Calibri"/>
              </a:rPr>
              <a:t>C4: Desarrollar una solución de software utilizando técnicas que permitan sistematizar el proceso de desarrollo y mantenimiento, asegurando el logro de los objetivos.</a:t>
            </a:r>
            <a:endParaRPr b="1" sz="1700">
              <a:solidFill>
                <a:schemeClr val="dk1"/>
              </a:solidFill>
              <a:latin typeface="Calibri"/>
              <a:ea typeface="Calibri"/>
              <a:cs typeface="Calibri"/>
              <a:sym typeface="Calibri"/>
            </a:endParaRPr>
          </a:p>
          <a:p>
            <a:pPr indent="0" lvl="0" marL="914400" rtl="0" algn="l">
              <a:lnSpc>
                <a:spcPct val="107916"/>
              </a:lnSpc>
              <a:spcBef>
                <a:spcPts val="1200"/>
              </a:spcBef>
              <a:spcAft>
                <a:spcPts val="0"/>
              </a:spcAft>
              <a:buNone/>
            </a:pPr>
            <a:r>
              <a:t/>
            </a:r>
            <a:endParaRPr sz="1100">
              <a:solidFill>
                <a:schemeClr val="dk1"/>
              </a:solidFill>
              <a:highlight>
                <a:srgbClr val="FF9900"/>
              </a:highlight>
              <a:latin typeface="Calibri"/>
              <a:ea typeface="Calibri"/>
              <a:cs typeface="Calibri"/>
              <a:sym typeface="Calibri"/>
            </a:endParaRPr>
          </a:p>
          <a:p>
            <a:pPr indent="0" lvl="0" marL="914400" rtl="0" algn="l">
              <a:spcBef>
                <a:spcPts val="1200"/>
              </a:spcBef>
              <a:spcAft>
                <a:spcPts val="0"/>
              </a:spcAft>
              <a:buNone/>
            </a:pPr>
            <a:r>
              <a:t/>
            </a:r>
            <a:endParaRPr b="1" sz="1200">
              <a:solidFill>
                <a:schemeClr val="dk1"/>
              </a:solidFill>
            </a:endParaRPr>
          </a:p>
          <a:p>
            <a:pPr indent="0" lvl="0" marL="45720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EscuelaIT Duoc UC - Escuela de Informática y Telecomunicaciones Duoc UC - Duoc  UC | LinkedIn" id="224" name="Google Shape;224;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5" name="Google Shape;225;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“QA Station”</a:t>
            </a:r>
            <a:endParaRPr/>
          </a:p>
        </p:txBody>
      </p:sp>
      <p:sp>
        <p:nvSpPr>
          <p:cNvPr id="226" name="Google Shape;226;p7"/>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227" name="Google Shape;227;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28" name="Google Shape;228;p7"/>
          <p:cNvPicPr preferRelativeResize="0"/>
          <p:nvPr/>
        </p:nvPicPr>
        <p:blipFill>
          <a:blip r:embed="rId4">
            <a:alphaModFix/>
          </a:blip>
          <a:stretch>
            <a:fillRect/>
          </a:stretch>
        </p:blipFill>
        <p:spPr>
          <a:xfrm>
            <a:off x="346300" y="2078975"/>
            <a:ext cx="6529101" cy="4391025"/>
          </a:xfrm>
          <a:prstGeom prst="rect">
            <a:avLst/>
          </a:prstGeom>
          <a:noFill/>
          <a:ln>
            <a:noFill/>
          </a:ln>
        </p:spPr>
      </p:pic>
      <p:sp>
        <p:nvSpPr>
          <p:cNvPr id="229" name="Google Shape;229;p7"/>
          <p:cNvSpPr txBox="1"/>
          <p:nvPr/>
        </p:nvSpPr>
        <p:spPr>
          <a:xfrm>
            <a:off x="7816100" y="3557875"/>
            <a:ext cx="38520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L">
                <a:solidFill>
                  <a:schemeClr val="dk1"/>
                </a:solidFill>
              </a:rPr>
              <a:t>Metodología Ágil para Gestión de Proyecto</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s-CL">
                <a:solidFill>
                  <a:schemeClr val="dk1"/>
                </a:solidFill>
              </a:rPr>
              <a:t>Iterativo e Incremental</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s-CL">
                <a:solidFill>
                  <a:schemeClr val="dk1"/>
                </a:solidFill>
              </a:rPr>
              <a:t>Flexibilidad y Adaptación</a:t>
            </a:r>
            <a:endParaRPr b="1">
              <a:solidFill>
                <a:schemeClr val="dk1"/>
              </a:solidFill>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EscuelaIT Duoc UC - Escuela de Informática y Telecomunicaciones Duoc UC - Duoc  UC | LinkedIn" id="234" name="Google Shape;234;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5" name="Google Shape;235;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“QA Station”</a:t>
            </a:r>
            <a:endParaRPr/>
          </a:p>
        </p:txBody>
      </p:sp>
      <p:sp>
        <p:nvSpPr>
          <p:cNvPr id="236" name="Google Shape;236;p8"/>
          <p:cNvSpPr txBox="1"/>
          <p:nvPr/>
        </p:nvSpPr>
        <p:spPr>
          <a:xfrm>
            <a:off x="1" y="1155656"/>
            <a:ext cx="121920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a:t>
            </a:r>
            <a:endParaRPr sz="1000">
              <a:solidFill>
                <a:srgbClr val="757070"/>
              </a:solidFill>
              <a:latin typeface="Calibri"/>
              <a:ea typeface="Calibri"/>
              <a:cs typeface="Calibri"/>
              <a:sym typeface="Calibri"/>
            </a:endParaRPr>
          </a:p>
        </p:txBody>
      </p:sp>
      <p:cxnSp>
        <p:nvCxnSpPr>
          <p:cNvPr id="237" name="Google Shape;237;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38" name="Google Shape;238;p8"/>
          <p:cNvPicPr preferRelativeResize="0"/>
          <p:nvPr/>
        </p:nvPicPr>
        <p:blipFill>
          <a:blip r:embed="rId4">
            <a:alphaModFix/>
          </a:blip>
          <a:stretch>
            <a:fillRect/>
          </a:stretch>
        </p:blipFill>
        <p:spPr>
          <a:xfrm>
            <a:off x="532275" y="2763560"/>
            <a:ext cx="11009775" cy="3312040"/>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EscuelaIT Duoc UC - Escuela de Informática y Telecomunicaciones Duoc UC - Duoc  UC | LinkedIn" id="243" name="Google Shape;243;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44" name="Google Shape;244;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“QA Station”</a:t>
            </a:r>
            <a:endParaRPr/>
          </a:p>
        </p:txBody>
      </p:sp>
      <p:sp>
        <p:nvSpPr>
          <p:cNvPr id="245" name="Google Shape;245;p9"/>
          <p:cNvSpPr txBox="1"/>
          <p:nvPr/>
        </p:nvSpPr>
        <p:spPr>
          <a:xfrm>
            <a:off x="0" y="777805"/>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246" name="Google Shape;246;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47" name="Google Shape;247;p9"/>
          <p:cNvPicPr preferRelativeResize="0"/>
          <p:nvPr/>
        </p:nvPicPr>
        <p:blipFill>
          <a:blip r:embed="rId4">
            <a:alphaModFix/>
          </a:blip>
          <a:stretch>
            <a:fillRect/>
          </a:stretch>
        </p:blipFill>
        <p:spPr>
          <a:xfrm>
            <a:off x="1624325" y="1438775"/>
            <a:ext cx="7790452" cy="5419225"/>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