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QI5G0rXxG58H58jqgX7z/dsx5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cccf0a8e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fcccf0a8e3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cccf0a8e3_0_11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2fcccf0a8e3_0_11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g2fcccf0a8e3_0_1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2fcccf0a8e3_0_1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2fcccf0a8e3_0_1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cccf0a8e3_0_1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2fcccf0a8e3_0_1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g2fcccf0a8e3_0_1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2fcccf0a8e3_0_1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2fcccf0a8e3_0_1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cccf0a8e3_0_12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2fcccf0a8e3_0_12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2fcccf0a8e3_0_1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2fcccf0a8e3_0_1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2fcccf0a8e3_0_1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cccf0a8e3_0_1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2fcccf0a8e3_0_13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g2fcccf0a8e3_0_13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2fcccf0a8e3_0_1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2fcccf0a8e3_0_1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2fcccf0a8e3_0_1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cccf0a8e3_0_141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2fcccf0a8e3_0_141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2fcccf0a8e3_0_141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2fcccf0a8e3_0_141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2fcccf0a8e3_0_141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g2fcccf0a8e3_0_1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2fcccf0a8e3_0_1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2fcccf0a8e3_0_1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cccf0a8e3_0_1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2fcccf0a8e3_0_15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fcccf0a8e3_0_15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2fcccf0a8e3_0_1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cccf0a8e3_0_15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2fcccf0a8e3_0_15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2fcccf0a8e3_0_1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cccf0a8e3_0_15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fcccf0a8e3_0_15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2fcccf0a8e3_0_15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2fcccf0a8e3_0_15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2fcccf0a8e3_0_1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fcccf0a8e3_0_1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cccf0a8e3_0_166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2fcccf0a8e3_0_166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2fcccf0a8e3_0_166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2fcccf0a8e3_0_16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2fcccf0a8e3_0_16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2fcccf0a8e3_0_1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cccf0a8e3_0_1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fcccf0a8e3_0_17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2fcccf0a8e3_0_17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2fcccf0a8e3_0_17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2fcccf0a8e3_0_1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cccf0a8e3_0_179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2fcccf0a8e3_0_179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2fcccf0a8e3_0_17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2fcccf0a8e3_0_17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2fcccf0a8e3_0_1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cccf0a8e3_0_1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2fcccf0a8e3_0_1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2fcccf0a8e3_0_1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2fcccf0a8e3_0_1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2fcccf0a8e3_0_1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5" Type="http://schemas.openxmlformats.org/officeDocument/2006/relationships/image" Target="../media/image4.jp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9" name="Google Shape;1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"/>
          <p:cNvSpPr txBox="1"/>
          <p:nvPr/>
        </p:nvSpPr>
        <p:spPr>
          <a:xfrm>
            <a:off x="1" y="2707792"/>
            <a:ext cx="12192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QA STATION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52" name="Google Shape;2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0"/>
          <p:cNvSpPr txBox="1"/>
          <p:nvPr/>
        </p:nvSpPr>
        <p:spPr>
          <a:xfrm>
            <a:off x="414425" y="368925"/>
            <a:ext cx="1158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“QA Station”</a:t>
            </a:r>
            <a:endParaRPr/>
          </a:p>
        </p:txBody>
      </p:sp>
      <p:sp>
        <p:nvSpPr>
          <p:cNvPr id="254" name="Google Shape;254;p10"/>
          <p:cNvSpPr txBox="1"/>
          <p:nvPr/>
        </p:nvSpPr>
        <p:spPr>
          <a:xfrm>
            <a:off x="139200" y="925025"/>
            <a:ext cx="1191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255" name="Google Shape;255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6" name="Google Shape;25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0447" y="2164028"/>
            <a:ext cx="3364824" cy="18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525" y="2954824"/>
            <a:ext cx="1345626" cy="14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8774" y="4811900"/>
            <a:ext cx="1707251" cy="170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999" y="3063821"/>
            <a:ext cx="1345625" cy="1341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4825" y="1571525"/>
            <a:ext cx="2215161" cy="138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10"/>
          <p:cNvCxnSpPr/>
          <p:nvPr/>
        </p:nvCxnSpPr>
        <p:spPr>
          <a:xfrm flipH="1" rot="10800000">
            <a:off x="3857350" y="2236063"/>
            <a:ext cx="1162500" cy="1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10"/>
          <p:cNvSpPr txBox="1"/>
          <p:nvPr/>
        </p:nvSpPr>
        <p:spPr>
          <a:xfrm>
            <a:off x="5280750" y="1758325"/>
            <a:ext cx="267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Utilizaremos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Django para el backend y frontend del aplicativo.</a:t>
            </a:r>
            <a:endParaRPr sz="100"/>
          </a:p>
        </p:txBody>
      </p:sp>
      <p:cxnSp>
        <p:nvCxnSpPr>
          <p:cNvPr id="263" name="Google Shape;263;p10"/>
          <p:cNvCxnSpPr/>
          <p:nvPr/>
        </p:nvCxnSpPr>
        <p:spPr>
          <a:xfrm flipH="1" rot="10800000">
            <a:off x="3788150" y="3787088"/>
            <a:ext cx="1162500" cy="1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10"/>
          <p:cNvSpPr txBox="1"/>
          <p:nvPr/>
        </p:nvSpPr>
        <p:spPr>
          <a:xfrm>
            <a:off x="5320700" y="3273050"/>
            <a:ext cx="2969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Utilizaremos Selenium y Python </a:t>
            </a:r>
            <a:b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la automatización de pruebas. </a:t>
            </a:r>
            <a:endParaRPr sz="1300"/>
          </a:p>
        </p:txBody>
      </p:sp>
      <p:cxnSp>
        <p:nvCxnSpPr>
          <p:cNvPr id="265" name="Google Shape;265;p10"/>
          <p:cNvCxnSpPr/>
          <p:nvPr/>
        </p:nvCxnSpPr>
        <p:spPr>
          <a:xfrm flipH="1" rot="10800000">
            <a:off x="3788150" y="5774463"/>
            <a:ext cx="1162500" cy="1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10"/>
          <p:cNvSpPr txBox="1"/>
          <p:nvPr/>
        </p:nvSpPr>
        <p:spPr>
          <a:xfrm>
            <a:off x="5448825" y="5365863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Utilizaremos MySQL para el si</a:t>
            </a:r>
            <a:r>
              <a:rPr lang="es-CL"/>
              <a:t>stema de gestión de bases de datos.</a:t>
            </a:r>
            <a:endParaRPr/>
          </a:p>
        </p:txBody>
      </p:sp>
      <p:sp>
        <p:nvSpPr>
          <p:cNvPr id="267" name="Google Shape;267;p10"/>
          <p:cNvSpPr/>
          <p:nvPr/>
        </p:nvSpPr>
        <p:spPr>
          <a:xfrm>
            <a:off x="5280750" y="1758325"/>
            <a:ext cx="2843400" cy="8313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5252700" y="3319100"/>
            <a:ext cx="3141300" cy="8313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5252700" y="5365875"/>
            <a:ext cx="3285600" cy="8313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10"/>
          <p:cNvCxnSpPr/>
          <p:nvPr/>
        </p:nvCxnSpPr>
        <p:spPr>
          <a:xfrm flipH="1">
            <a:off x="10326663" y="4056738"/>
            <a:ext cx="32400" cy="109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10"/>
          <p:cNvSpPr/>
          <p:nvPr/>
        </p:nvSpPr>
        <p:spPr>
          <a:xfrm>
            <a:off x="8893100" y="5365863"/>
            <a:ext cx="2899500" cy="8313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Utilizaremos Google Cloud para almacenar nuestros servicios en la nube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5" name="Google Shape;165;g2fcccf0a8e3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g2fcccf0a8e3_0_93"/>
          <p:cNvGrpSpPr/>
          <p:nvPr/>
        </p:nvGrpSpPr>
        <p:grpSpPr>
          <a:xfrm>
            <a:off x="4085725" y="849702"/>
            <a:ext cx="7828202" cy="5588718"/>
            <a:chOff x="-182143" y="-677260"/>
            <a:chExt cx="7815696" cy="5111321"/>
          </a:xfrm>
        </p:grpSpPr>
        <p:sp>
          <p:nvSpPr>
            <p:cNvPr id="167" name="Google Shape;167;g2fcccf0a8e3_0_93"/>
            <p:cNvSpPr/>
            <p:nvPr/>
          </p:nvSpPr>
          <p:spPr>
            <a:xfrm>
              <a:off x="-182126" y="-677260"/>
              <a:ext cx="7633500" cy="18270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g2fcccf0a8e3_0_93"/>
            <p:cNvSpPr txBox="1"/>
            <p:nvPr/>
          </p:nvSpPr>
          <p:spPr>
            <a:xfrm>
              <a:off x="1662649" y="-546293"/>
              <a:ext cx="5970900" cy="16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Esteban Diaz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59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Char char="•"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de Software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s-CL" sz="1000">
                  <a:solidFill>
                    <a:schemeClr val="lt1"/>
                  </a:solidFill>
                </a:rPr>
                <a:t>Encargado del </a:t>
              </a:r>
              <a:r>
                <a:rPr b="1" lang="es-CL" sz="1000">
                  <a:solidFill>
                    <a:schemeClr val="lt1"/>
                  </a:solidFill>
                </a:rPr>
                <a:t>desarrollo del backend y frontend</a:t>
              </a:r>
              <a:r>
                <a:rPr lang="es-CL" sz="1000">
                  <a:solidFill>
                    <a:schemeClr val="lt1"/>
                  </a:solidFill>
                </a:rPr>
                <a:t> de la plataforma utilizando tecnologías como Django.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s-CL" sz="1000">
                  <a:solidFill>
                    <a:schemeClr val="lt1"/>
                  </a:solidFill>
                </a:rPr>
                <a:t>Implementación de la arquitectura de la plataforma, asegurando que el módulo de documentación y ejecución de pruebas funcionen correctamente.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g2fcccf0a8e3_0_93"/>
            <p:cNvSpPr/>
            <p:nvPr/>
          </p:nvSpPr>
          <p:spPr>
            <a:xfrm>
              <a:off x="4" y="-149187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g2fcccf0a8e3_0_93"/>
            <p:cNvSpPr/>
            <p:nvPr/>
          </p:nvSpPr>
          <p:spPr>
            <a:xfrm>
              <a:off x="-182126" y="1306154"/>
              <a:ext cx="7633500" cy="15390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g2fcccf0a8e3_0_93"/>
            <p:cNvSpPr txBox="1"/>
            <p:nvPr/>
          </p:nvSpPr>
          <p:spPr>
            <a:xfrm>
              <a:off x="1662653" y="1342973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Diego Gieminiani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59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Char char="•"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de automatización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s-CL" sz="1000">
                  <a:solidFill>
                    <a:schemeClr val="lt1"/>
                  </a:solidFill>
                </a:rPr>
                <a:t>Responsable de la implementación de Selenium para la automatización de pruebas funcionales.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s-CL" sz="1000">
                  <a:solidFill>
                    <a:schemeClr val="lt1"/>
                  </a:solidFill>
                </a:rPr>
                <a:t>Encargado de la integración de IA en el módulo de documentación para la generación automática de casos de prueba.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172" name="Google Shape;172;g2fcccf0a8e3_0_93"/>
            <p:cNvSpPr/>
            <p:nvPr/>
          </p:nvSpPr>
          <p:spPr>
            <a:xfrm>
              <a:off x="9" y="1568328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g2fcccf0a8e3_0_93"/>
            <p:cNvSpPr/>
            <p:nvPr/>
          </p:nvSpPr>
          <p:spPr>
            <a:xfrm>
              <a:off x="-182143" y="3001562"/>
              <a:ext cx="7633500" cy="14325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g2fcccf0a8e3_0_93"/>
            <p:cNvSpPr txBox="1"/>
            <p:nvPr/>
          </p:nvSpPr>
          <p:spPr>
            <a:xfrm>
              <a:off x="1526697" y="3044891"/>
              <a:ext cx="5970900" cy="100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Marian Moreno</a:t>
              </a:r>
              <a:endPara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59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Char char="•"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s-CL" sz="1000">
                  <a:solidFill>
                    <a:schemeClr val="lt1"/>
                  </a:solidFill>
                </a:rPr>
                <a:t>Facilitadora del equipo bajo la metodología Scrum, asegurando la gestión ágil del proyecto.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s-CL" sz="1000">
                  <a:solidFill>
                    <a:schemeClr val="lt1"/>
                  </a:solidFill>
                </a:rPr>
                <a:t>Organización de los sprints, reuniones diarias, y revisiones de retrospectiva para optimizar el flujo de trabajo.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175" name="Google Shape;175;g2fcccf0a8e3_0_93"/>
            <p:cNvSpPr/>
            <p:nvPr/>
          </p:nvSpPr>
          <p:spPr>
            <a:xfrm>
              <a:off x="9" y="3244216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g2fcccf0a8e3_0_9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QA Station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77" name="Google Shape;177;g2fcccf0a8e3_0_93"/>
          <p:cNvSpPr txBox="1"/>
          <p:nvPr/>
        </p:nvSpPr>
        <p:spPr>
          <a:xfrm>
            <a:off x="238327" y="3058616"/>
            <a:ext cx="3609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g2fcccf0a8e3_0_93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3" name="Google Shape;1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“QA Station”</a:t>
            </a:r>
            <a:endParaRPr/>
          </a:p>
        </p:txBody>
      </p:sp>
      <p:sp>
        <p:nvSpPr>
          <p:cNvPr id="185" name="Google Shape;185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3"/>
          <p:cNvSpPr/>
          <p:nvPr/>
        </p:nvSpPr>
        <p:spPr>
          <a:xfrm>
            <a:off x="714900" y="2169775"/>
            <a:ext cx="4427400" cy="4356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estandarización en los procesos de QA en equipos pequeños y medianos.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provoca productos con errores y retrasos en el ciclo de desarrollo.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pruebas manuales son costosas y lentas.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soluciones de automatización actuales requieren conocimientos técnicos avanzados, creando una barrera para muchos equipos.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s-CL" sz="1600">
                <a:solidFill>
                  <a:schemeClr val="dk1"/>
                </a:solidFill>
              </a:rPr>
              <a:t>QA Station</a:t>
            </a:r>
            <a:r>
              <a:rPr lang="es-CL" sz="1600">
                <a:solidFill>
                  <a:schemeClr val="dk1"/>
                </a:solidFill>
              </a:rPr>
              <a:t> soluciona este problema proporcionando una plataforma que simplifica el proceso de automatización de procesos de QA.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CL" sz="1600">
                <a:solidFill>
                  <a:schemeClr val="dk1"/>
                </a:solidFill>
              </a:rPr>
              <a:t>La plataforma permite generar casos de prueba y ejecutar pruebas funcionales sin la necesidad de dominar herramientas complejas.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4" name="Google Shape;1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“QA Station”</a:t>
            </a:r>
            <a:endParaRPr/>
          </a:p>
        </p:txBody>
      </p:sp>
      <p:sp>
        <p:nvSpPr>
          <p:cNvPr id="196" name="Google Shape;196;p4"/>
          <p:cNvSpPr txBox="1"/>
          <p:nvPr/>
        </p:nvSpPr>
        <p:spPr>
          <a:xfrm>
            <a:off x="-25" y="107614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4"/>
          <p:cNvSpPr txBox="1"/>
          <p:nvPr/>
        </p:nvSpPr>
        <p:spPr>
          <a:xfrm>
            <a:off x="136175" y="360860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614515" y="1805896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>
                <a:solidFill>
                  <a:schemeClr val="dk1"/>
                </a:solidFill>
              </a:rPr>
              <a:t>Desarrollar una plataforma web llamada </a:t>
            </a:r>
            <a:r>
              <a:rPr i="1" lang="es-CL">
                <a:solidFill>
                  <a:schemeClr val="dk1"/>
                </a:solidFill>
              </a:rPr>
              <a:t>QA Station</a:t>
            </a:r>
            <a:r>
              <a:rPr lang="es-CL">
                <a:solidFill>
                  <a:schemeClr val="dk1"/>
                </a:solidFill>
              </a:rPr>
              <a:t> que automatice y estandarice las pruebas de calidad de software (QA), permitiendo a equipos pequeños y profesionales en formación ejecutar y gestionar pruebas de manera eficiente, accesible y sin necesidad de conocimientos técnicos avanzados. La plataforma utilizará inteligencia artificial (IA) para la generación de casos de prueba y Selenium para la ejecución automatizada de pruebas funcionales, asegurando la calidad del software y facilitando la adopción de buenas prácticas de QA.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614525" y="4360725"/>
            <a:ext cx="10962900" cy="239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</a:rPr>
              <a:t>I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-CL" sz="1300">
                <a:solidFill>
                  <a:schemeClr val="dk1"/>
                </a:solidFill>
              </a:rPr>
              <a:t>Implementar un módulo de documentación que utilice IA</a:t>
            </a:r>
            <a:r>
              <a:rPr lang="es-CL" sz="1300">
                <a:solidFill>
                  <a:schemeClr val="dk1"/>
                </a:solidFill>
              </a:rPr>
              <a:t> para generar automáticamente casos de prueba a partir de descripciones en lenguaje natural, facilitando la creación de pruebas para usuarios con poca experiencia técnica.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-CL" sz="1300">
                <a:solidFill>
                  <a:schemeClr val="dk1"/>
                </a:solidFill>
              </a:rPr>
              <a:t>Desarrollar un módulo de ejecución de pruebas automatizadas</a:t>
            </a:r>
            <a:r>
              <a:rPr lang="es-CL" sz="1300">
                <a:solidFill>
                  <a:schemeClr val="dk1"/>
                </a:solidFill>
              </a:rPr>
              <a:t> que, mediante Selenium, permita la identificación de elementos HTML y la ejecución de pruebas funcionales de forma simple y eficiente.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-CL" sz="1300">
                <a:solidFill>
                  <a:schemeClr val="dk1"/>
                </a:solidFill>
              </a:rPr>
              <a:t>Optimizar la accesibilidad y usabilidad de la plataforma</a:t>
            </a:r>
            <a:r>
              <a:rPr lang="es-CL" sz="1300">
                <a:solidFill>
                  <a:schemeClr val="dk1"/>
                </a:solidFill>
              </a:rPr>
              <a:t> para que los usuarios sin conocimientos avanzados en QA puedan interactuar de manera fluida con el sistema y ejecutar pruebas automatizadas con facilidad.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-CL" sz="1300">
                <a:solidFill>
                  <a:schemeClr val="dk1"/>
                </a:solidFill>
              </a:rPr>
              <a:t>Gestionar el desarrollo del proyecto mediante metodologías ágiles (Scrum)</a:t>
            </a:r>
            <a:r>
              <a:rPr lang="es-CL" sz="1300">
                <a:solidFill>
                  <a:schemeClr val="dk1"/>
                </a:solidFill>
              </a:rPr>
              <a:t>, utilizando Jira para planificar, organizar y hacer seguimiento al progreso, garantizando la entrega continua de valor durante el desarrollo de la plataform</a:t>
            </a:r>
            <a:r>
              <a:rPr lang="es-CL" sz="1300">
                <a:solidFill>
                  <a:schemeClr val="dk1"/>
                </a:solidFill>
              </a:rPr>
              <a:t>a.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5" name="Google Shape;2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“QA Station”</a:t>
            </a:r>
            <a:endParaRPr/>
          </a:p>
        </p:txBody>
      </p:sp>
      <p:sp>
        <p:nvSpPr>
          <p:cNvPr id="207" name="Google Shape;207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208" name="Google Shape;208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5"/>
          <p:cNvSpPr/>
          <p:nvPr/>
        </p:nvSpPr>
        <p:spPr>
          <a:xfrm>
            <a:off x="494550" y="2458150"/>
            <a:ext cx="4764000" cy="3532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700">
                <a:solidFill>
                  <a:schemeClr val="dk1"/>
                </a:solidFill>
              </a:rPr>
              <a:t>Alcance del Proyecto</a:t>
            </a:r>
            <a:r>
              <a:rPr b="1" lang="es-CL" sz="1500">
                <a:solidFill>
                  <a:schemeClr val="dk1"/>
                </a:solidFill>
              </a:rPr>
              <a:t>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>
                <a:solidFill>
                  <a:schemeClr val="dk1"/>
                </a:solidFill>
              </a:rPr>
              <a:t>Automatización de Pruebas de Software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>
                <a:solidFill>
                  <a:schemeClr val="dk1"/>
                </a:solidFill>
              </a:rPr>
              <a:t>Generación de Casos de Prueba con IA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>
                <a:solidFill>
                  <a:schemeClr val="dk1"/>
                </a:solidFill>
              </a:rPr>
              <a:t>Ejecución de Pruebas Funcionales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>
                <a:solidFill>
                  <a:schemeClr val="dk1"/>
                </a:solidFill>
              </a:rPr>
              <a:t>Accesibilidad y Usabilidad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>
                <a:solidFill>
                  <a:schemeClr val="dk1"/>
                </a:solidFill>
              </a:rPr>
              <a:t>Metodología Ágil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0" name="Google Shape;210;p5"/>
          <p:cNvSpPr/>
          <p:nvPr/>
        </p:nvSpPr>
        <p:spPr>
          <a:xfrm>
            <a:off x="5945401" y="2458150"/>
            <a:ext cx="5641200" cy="346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s-CL" sz="1700">
                <a:solidFill>
                  <a:schemeClr val="dk1"/>
                </a:solidFill>
              </a:rPr>
              <a:t>Limitaciones</a:t>
            </a:r>
            <a:r>
              <a:rPr b="1" lang="es-CL" sz="1700">
                <a:solidFill>
                  <a:schemeClr val="dk1"/>
                </a:solidFill>
              </a:rPr>
              <a:t> del Proyecto:</a:t>
            </a:r>
            <a:endParaRPr b="1" sz="17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>
                <a:solidFill>
                  <a:schemeClr val="dk1"/>
                </a:solidFill>
              </a:rPr>
              <a:t>Dependencia de Herramientas de Terceros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>
                <a:solidFill>
                  <a:schemeClr val="dk1"/>
                </a:solidFill>
              </a:rPr>
              <a:t>Alcance del Procesamiento de IA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>
                <a:solidFill>
                  <a:schemeClr val="dk1"/>
                </a:solidFill>
              </a:rPr>
              <a:t>Limitaciones en los tipos de prueba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>
                <a:solidFill>
                  <a:schemeClr val="dk1"/>
                </a:solidFill>
              </a:rPr>
              <a:t>Interacción del Usuario con Elementos Personalizados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5" name="Google Shape;2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“QA Station”</a:t>
            </a:r>
            <a:endParaRPr/>
          </a:p>
        </p:txBody>
      </p:sp>
      <p:sp>
        <p:nvSpPr>
          <p:cNvPr id="217" name="Google Shape;217;p6"/>
          <p:cNvSpPr txBox="1"/>
          <p:nvPr/>
        </p:nvSpPr>
        <p:spPr>
          <a:xfrm>
            <a:off x="0" y="144018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Competencias de carrera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9" name="Google Shape;219;p6"/>
          <p:cNvSpPr/>
          <p:nvPr/>
        </p:nvSpPr>
        <p:spPr>
          <a:xfrm>
            <a:off x="614525" y="2239350"/>
            <a:ext cx="10962900" cy="381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C1: Realizar pruebas de certificación tanto de los productos como de los procesos utilizando buenas prácticas definidas por la industria.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C2: Gestionar proyectos informáticos, ofreciendo alternativas para la toma de decisiones de acuerdo a los requerimientos de la organización.</a:t>
            </a:r>
            <a:endParaRPr sz="1700">
              <a:solidFill>
                <a:schemeClr val="dk1"/>
              </a:solidFill>
              <a:highlight>
                <a:schemeClr val="accent4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C3: Construir modelos de datos para soportar los requerimientos de la organización de acuerdo a un diseño definido y escalable en el tiempo.</a:t>
            </a:r>
            <a:endParaRPr sz="1700">
              <a:solidFill>
                <a:schemeClr val="dk1"/>
              </a:solidFill>
              <a:highlight>
                <a:schemeClr val="accent4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C4: Desarrollar una solución de software utilizando técnicas que permitan sistematizar el proceso de desarrollo y mantenimiento, asegurando el logro de los objetivos.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4" name="Google Shape;2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“QA Station”</a:t>
            </a:r>
            <a:endParaRPr/>
          </a:p>
        </p:txBody>
      </p:sp>
      <p:sp>
        <p:nvSpPr>
          <p:cNvPr id="226" name="Google Shape;226;p7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8" name="Google Shape;22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00" y="2078975"/>
            <a:ext cx="6529101" cy="43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7"/>
          <p:cNvSpPr txBox="1"/>
          <p:nvPr/>
        </p:nvSpPr>
        <p:spPr>
          <a:xfrm>
            <a:off x="7816100" y="3557875"/>
            <a:ext cx="38520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>
                <a:solidFill>
                  <a:schemeClr val="dk1"/>
                </a:solidFill>
              </a:rPr>
              <a:t>Metodología Ágil para Gestión de Proyecto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CL">
                <a:solidFill>
                  <a:schemeClr val="dk1"/>
                </a:solidFill>
              </a:rPr>
              <a:t>Iterativo e Incremental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CL">
                <a:solidFill>
                  <a:schemeClr val="dk1"/>
                </a:solidFill>
              </a:rPr>
              <a:t>Flexibilidad y Adaptación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4" name="Google Shape;2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“QA Station”</a:t>
            </a:r>
            <a:endParaRPr/>
          </a:p>
        </p:txBody>
      </p:sp>
      <p:sp>
        <p:nvSpPr>
          <p:cNvPr id="236" name="Google Shape;236;p8"/>
          <p:cNvSpPr txBox="1"/>
          <p:nvPr/>
        </p:nvSpPr>
        <p:spPr>
          <a:xfrm>
            <a:off x="1" y="1155656"/>
            <a:ext cx="1219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8" name="Google Shape;23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75" y="2763560"/>
            <a:ext cx="11009775" cy="331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3" name="Google Shape;2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“QA Station”</a:t>
            </a:r>
            <a:endParaRPr/>
          </a:p>
        </p:txBody>
      </p:sp>
      <p:sp>
        <p:nvSpPr>
          <p:cNvPr id="245" name="Google Shape;245;p9"/>
          <p:cNvSpPr txBox="1"/>
          <p:nvPr/>
        </p:nvSpPr>
        <p:spPr>
          <a:xfrm>
            <a:off x="0" y="77780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" name="Google Shape;246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7" name="Google Shape;24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325" y="1438775"/>
            <a:ext cx="7790452" cy="5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