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46E4D-265E-4A86-82EA-CC420C6C451D}" v="2" dt="2024-02-07T10:45:08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121-0EC3-1D54-240B-999E970F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80ED5-6B74-37A7-D74B-A2A1E1D9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5729-FC8A-86DB-C1A6-D292F08D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1B8D-AEDE-E7F4-480C-216F9EE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3D5D-5036-5B26-6069-6FBF2BB9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7B7A-1FD1-FE05-4742-6551291D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CD927-D8C9-F7F4-AE37-A0D8E668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771F-A969-5EB2-1E18-ABAB1CD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0A32-7B6B-B8C1-775F-A4217187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CE54-9FF0-C05A-3FE5-36EA16A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D89F7-B438-7F01-4FE5-40B142D5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530C-725C-6D71-BC8C-A2F2145F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CF3A-BFDB-5D97-E940-0B422B31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E57F-6B25-8B99-3BD7-A9C367A3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C175-50BC-237B-E837-F9A12BCF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840B-AA84-F6A7-4559-F8B7E915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7FE7-55C1-7487-B9A3-930E4FA0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FE5E-CBF3-C972-89F0-5D9980FE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CD1B-9DC4-B105-7677-B7D2FDD0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D92E-B5F2-5AE6-B820-A99DE6E6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9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CF0-B1AB-2B2D-7858-25C9E285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4AA-946A-853A-2712-1C8208F8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4929-731D-DD9B-5902-E484736B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FA11-1AFA-05F6-0EC4-AF17B8F9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11D6-144C-9A49-BC48-48AC47B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4BA2-53EA-EC69-F1AE-432693DD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E481-4E73-953E-3E29-B043598F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85652-D7BE-49F7-0A00-650E1F831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42462-0D6D-1B6A-D0CD-A9ED012C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6206-9C56-9581-8DFF-54F323AD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50E5-8BCC-00F1-3328-CBAC16A4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FFA5-2E9A-DB1C-BA56-537076F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A059-A8C6-B461-C9B0-675C1F95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A172-1A52-063B-2D53-EB182830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97E41-44B4-63D3-1A30-88031CC5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9706B-5B08-5230-A3FD-C7C97C43D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BD659-B1AF-9435-8C82-3A741CB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61F6A-2C7C-4C33-38F3-5ECE95C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DFD18-FC6A-065A-E37C-13F87437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C87C-834F-2116-1963-0E78B36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6CEEA-6E63-4369-7BC1-0B965778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B60A7-7EB7-0EA4-6D92-78B59BB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3BCC1-58E1-135F-DFBF-47071EF1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409DC-C2DA-A76C-F85A-FF6E1782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8E68-5450-B801-52C4-4E343EC0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719A-2A12-9F0C-A07C-2CFCD3A8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36CC-21E9-BB32-01EB-D45B9707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D325-3C87-C4F7-57EC-D0D6812B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85D7-A72E-5A90-29CA-E5EFB236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19FA6-1EB6-BD75-5296-113E069F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4325-70CD-DB11-3084-9550FCF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84C5-2BF6-218A-FFCA-6B481FC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8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D8D6-CFC2-30C7-461B-0AB3A32B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B82B-0B21-20AF-1118-9D137BA2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F2508-940C-450C-4165-9003C42C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C7C9-1C95-E637-2208-B9E51799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F98D-D0A0-7346-68C0-C0E84D81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643B-6344-AB07-6DDF-BED9AEDD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0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0A877-648E-CABD-DD46-EFC2ED6E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05F6-0D02-6256-B67C-6ED651BD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58DD-FC8D-D775-F8FB-55F686F0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ED83-86F4-482A-91F0-A1EF509DC55C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C652-2BB8-BC76-2DC7-711CEB8C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C901-E558-5DB2-9EFF-F350C3C60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97F3-F07C-415A-B811-407DE6E75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5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how-to-install-python-3-windows" TargetMode="External"/><Relationship Id="rId2" Type="http://schemas.openxmlformats.org/officeDocument/2006/relationships/hyperlink" Target="https://lsegroup.sharepoint.com/teams/RefinitivSoftwareReposito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widget" TargetMode="External"/><Relationship Id="rId2" Type="http://schemas.openxmlformats.org/officeDocument/2006/relationships/hyperlink" Target="https://www.techtarget.com/searchdatamanagement/definition/data-mod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whatis/definition/cla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engineer.com/posts/complex-numbers-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A69695-9701-56FC-DC04-A5F17A6C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Britannic Bold" panose="020B0903060703020204" pitchFamily="34" charset="0"/>
              </a:rPr>
              <a:t>Python </a:t>
            </a:r>
            <a:endParaRPr lang="en-GB" sz="9600" b="1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C6576-B4AB-A282-7F16-62A6F6F0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Training 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A77D-5CD4-781F-4386-CC94478F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Python – GIT and PyCharm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4595-E82F-1638-3A0B-9D0AB402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Software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https://lsegroup.sharepoint.com/teams/RefinitivSoftwareRepository/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Installation instructions as can be found 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https://phoenixnap.com/kb/how-to-install-python-3-windows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5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EC1-217F-7E17-6A7D-455AE650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0541-823B-88C7-650F-397D728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What is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OOP focuses on the objects that developers want to manipulate rather than the logic required to manipulate them. This approach to programming is well-suited for programs that are large, complex and actively updated or maintained. This includes programs for manufacturing and design, as well as mobile applications; for example, OOP can be used for manufacturing system simulation software.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organization of an object-oriented program also makes the method beneficial to collaborative development, where projects are divided into groups. Additional benefits of OOP include code reusability, scalability and efficiency.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first step in OOP is to collect all of the objects a programmer wants to manipulate and identify how they relate to each other -- an exercise known as </a:t>
            </a:r>
            <a:r>
              <a:rPr lang="en-US" u="sng" dirty="0">
                <a:solidFill>
                  <a:srgbClr val="007CAD"/>
                </a:solidFill>
                <a:effectLst/>
                <a:hlinkClick r:id="rId2"/>
              </a:rPr>
              <a:t>data modeling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Examples of an object can range from physical entities, such as a human being who is described by properties like name and address, to small computer programs, such as </a:t>
            </a:r>
            <a:r>
              <a:rPr lang="en-US" u="sng" dirty="0">
                <a:solidFill>
                  <a:srgbClr val="007CAD"/>
                </a:solidFill>
                <a:effectLst/>
                <a:hlinkClick r:id="rId3"/>
              </a:rPr>
              <a:t>widgets</a:t>
            </a:r>
            <a:r>
              <a:rPr lang="en-US" dirty="0">
                <a:solidFill>
                  <a:srgbClr val="666666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Once an object is known, it is labeled with a </a:t>
            </a:r>
            <a:r>
              <a:rPr lang="en-US" u="sng" dirty="0">
                <a:solidFill>
                  <a:srgbClr val="007CAD"/>
                </a:solidFill>
                <a:effectLst/>
                <a:hlinkClick r:id="rId4"/>
              </a:rPr>
              <a:t>class</a:t>
            </a:r>
            <a:r>
              <a:rPr lang="en-US" dirty="0">
                <a:solidFill>
                  <a:srgbClr val="666666"/>
                </a:solidFill>
                <a:effectLst/>
              </a:rPr>
              <a:t> of objects that defines the kind of data it contains and any logic sequences that can manipulate it. Each distinct logic sequence is known as a method. Objects can communicate with well-defined interfaces called messages.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What is the structure of object-oriented programming?</a:t>
            </a:r>
          </a:p>
          <a:p>
            <a:r>
              <a:rPr lang="en-US" dirty="0">
                <a:solidFill>
                  <a:srgbClr val="666666"/>
                </a:solidFill>
                <a:effectLst/>
              </a:rPr>
              <a:t>The structure, or building blocks, of object-oriented programming include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Classes</a:t>
            </a:r>
            <a:r>
              <a:rPr lang="en-US" dirty="0">
                <a:solidFill>
                  <a:srgbClr val="666666"/>
                </a:solidFill>
                <a:effectLst/>
              </a:rPr>
              <a:t> are user-defined data types that act as the blueprint for individual objects, attributes and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Objects</a:t>
            </a:r>
            <a:r>
              <a:rPr lang="en-US" dirty="0">
                <a:solidFill>
                  <a:srgbClr val="666666"/>
                </a:solidFill>
                <a:effectLst/>
              </a:rPr>
              <a:t> are instances of a class created with specifically defined data. Objects can correspond to real-world objects or an abstract entity. When class is defined initially, the description is the only object that is 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Methods</a:t>
            </a:r>
            <a:r>
              <a:rPr lang="en-US" dirty="0">
                <a:solidFill>
                  <a:srgbClr val="666666"/>
                </a:solidFill>
                <a:effectLst/>
              </a:rPr>
              <a:t> are functions that are defined inside a class that describe the behaviors of an object. Each method contained in class definitions starts with a reference to an instance object. Additionally, the subroutines contained in an object are called instance methods. Programmers use methods for reusability or keeping functionality encapsulated inside one object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effectLst/>
              </a:rPr>
              <a:t>Attributes</a:t>
            </a:r>
            <a:r>
              <a:rPr lang="en-US" dirty="0">
                <a:solidFill>
                  <a:srgbClr val="666666"/>
                </a:solidFill>
                <a:effectLst/>
              </a:rPr>
              <a:t> are defined in the class template and represent the state of an object. Objects will have data stored in the attributes field. Class attributes belong to the class itself.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8D76-7160-E8AB-A6C0-C25E8B8E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examples of object-oriented programming languages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D43A-61B0-C2F9-242B-E7A2F346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popular pure OOP languages include: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Ruby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C++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Visual Basic .NET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PHP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JavaScript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66B-54A8-805B-17AF-D02F795C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program, Hello World!!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7DF8-82B4-3F7F-30E2-0908193D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# This program prints Hello, world! in PYTHON</a:t>
            </a:r>
          </a:p>
          <a:p>
            <a:pPr marL="0" indent="0">
              <a:buNone/>
            </a:pPr>
            <a:r>
              <a:rPr lang="en-GB" sz="2000" dirty="0"/>
              <a:t>             print('Hello, world!’)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// This program prints Hello, world! in </a:t>
            </a:r>
            <a:r>
              <a:rPr lang="en-GB" sz="2000" dirty="0" err="1"/>
              <a:t>Janva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class HelloWorld {</a:t>
            </a:r>
          </a:p>
          <a:p>
            <a:pPr marL="0" indent="0">
              <a:buNone/>
            </a:pPr>
            <a:r>
              <a:rPr lang="en-GB" sz="2000" dirty="0"/>
              <a:t>       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{</a:t>
            </a:r>
          </a:p>
          <a:p>
            <a:pPr marL="0" indent="0">
              <a:buNone/>
            </a:pPr>
            <a:r>
              <a:rPr lang="en-GB" sz="2000" dirty="0"/>
              <a:t>           </a:t>
            </a:r>
            <a:r>
              <a:rPr lang="en-GB" sz="2000" dirty="0" err="1"/>
              <a:t>System.out.println</a:t>
            </a:r>
            <a:r>
              <a:rPr lang="en-GB" sz="2000" dirty="0"/>
              <a:t>("Hello, World!"); </a:t>
            </a:r>
          </a:p>
          <a:p>
            <a:pPr marL="0" indent="0">
              <a:buNone/>
            </a:pPr>
            <a:r>
              <a:rPr lang="en-GB" sz="2000" dirty="0"/>
              <a:t>       }</a:t>
            </a:r>
          </a:p>
          <a:p>
            <a:pPr marL="0" indent="0">
              <a:buNone/>
            </a:pPr>
            <a:r>
              <a:rPr lang="en-GB" sz="2000" dirty="0"/>
              <a:t>   }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   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505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5E3-BFE9-F553-B5F5-666607D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7B8E-A9CC-A246-DEF8-4D6FEB11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1" i="0" dirty="0">
                <a:effectLst/>
                <a:latin typeface="Inter"/>
              </a:rPr>
              <a:t>There are different types of data types in Python. Some built-in Python data types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Numeric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int, float, complex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String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str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Sequence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list, tuple, range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Binary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bytes,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bytearray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memoryview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Mapping data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dict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Boolean type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bool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D5B7C"/>
                </a:solidFill>
                <a:effectLst/>
                <a:latin typeface="Inter"/>
              </a:rPr>
              <a:t>Set data types</a:t>
            </a:r>
            <a:r>
              <a:rPr lang="en-GB" b="0" i="0" dirty="0">
                <a:solidFill>
                  <a:srgbClr val="4D5B7C"/>
                </a:solidFill>
                <a:effectLst/>
                <a:latin typeface="Inter"/>
              </a:rPr>
              <a:t>: </a:t>
            </a:r>
            <a:r>
              <a:rPr lang="en-GB" b="0" i="1" dirty="0">
                <a:solidFill>
                  <a:srgbClr val="4D5B7C"/>
                </a:solidFill>
                <a:effectLst/>
                <a:latin typeface="Inter"/>
              </a:rPr>
              <a:t>set, </a:t>
            </a:r>
            <a:r>
              <a:rPr lang="en-GB" b="0" i="1" dirty="0" err="1">
                <a:solidFill>
                  <a:srgbClr val="4D5B7C"/>
                </a:solidFill>
                <a:effectLst/>
                <a:latin typeface="Inter"/>
              </a:rPr>
              <a:t>frozenset</a:t>
            </a:r>
            <a:endParaRPr lang="en-GB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71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65B2-E7FC-9DD1-E834-27B8F51F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6B2F-F937-2065-E8C2-8D83A5D6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Python numeric data type is used to hold numeric values like;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int - holds signed integers of non-limited length.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long- holds long integers(exists in Python 2.x, deprecated in Python 3.x).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float- holds floating precision numbers and it’s accurate up to 15 decimal places.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complex- holds complex numbers. (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  <a:hlinkClick r:id="rId2"/>
              </a:rPr>
              <a:t>https://www.python-engineer.com/posts/complex-numbers-python/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1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88DC-9FE2-1808-7B45-01B05B2A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B47A-24B8-F766-2880-341DFA7E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The string is a sequence of characters. Python supports Unicode characters. Generally, strings are represented by either single or double-quotes.</a:t>
            </a:r>
          </a:p>
          <a:p>
            <a:endParaRPr lang="en-GB" dirty="0">
              <a:solidFill>
                <a:srgbClr val="4D5B7C"/>
              </a:solidFill>
              <a:latin typeface="Inter"/>
            </a:endParaRP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name = "John Doe"   # this is a string example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print(name)</a:t>
            </a:r>
          </a:p>
          <a:p>
            <a:pPr marL="0" indent="0">
              <a:buNone/>
            </a:pPr>
            <a:endParaRPr lang="en-GB" sz="2000" b="0" i="0" dirty="0"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name = "John "   # String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age = 30              # Int 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print(</a:t>
            </a:r>
            <a:r>
              <a:rPr lang="en-US" sz="2000" b="0" i="0" dirty="0" err="1">
                <a:effectLst/>
              </a:rPr>
              <a:t>f"Hello</a:t>
            </a:r>
            <a:r>
              <a:rPr lang="en-US" sz="2000" b="0" i="0" dirty="0">
                <a:effectLst/>
              </a:rPr>
              <a:t>, my name is {name} and I am {age} years old.")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87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789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Inter</vt:lpstr>
      <vt:lpstr>Office Theme</vt:lpstr>
      <vt:lpstr>Python </vt:lpstr>
      <vt:lpstr>Download and Install Python – GIT and PyCharm </vt:lpstr>
      <vt:lpstr>Object Oriented Programming Languages</vt:lpstr>
      <vt:lpstr>examples of object-oriented programming languages </vt:lpstr>
      <vt:lpstr>The First program, Hello World!! </vt:lpstr>
      <vt:lpstr>Python Variables </vt:lpstr>
      <vt:lpstr>Numeric Data Type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Moro, Marco</dc:creator>
  <cp:lastModifiedBy>Moro, Marco</cp:lastModifiedBy>
  <cp:revision>2</cp:revision>
  <dcterms:created xsi:type="dcterms:W3CDTF">2024-01-29T09:22:52Z</dcterms:created>
  <dcterms:modified xsi:type="dcterms:W3CDTF">2024-02-07T12:05:01Z</dcterms:modified>
</cp:coreProperties>
</file>