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83" r:id="rId2"/>
    <p:sldId id="755" r:id="rId3"/>
    <p:sldId id="756" r:id="rId4"/>
    <p:sldId id="757" r:id="rId5"/>
    <p:sldId id="766" r:id="rId6"/>
    <p:sldId id="767" r:id="rId7"/>
    <p:sldId id="758" r:id="rId8"/>
    <p:sldId id="759" r:id="rId9"/>
    <p:sldId id="760" r:id="rId10"/>
    <p:sldId id="761" r:id="rId11"/>
    <p:sldId id="770" r:id="rId12"/>
    <p:sldId id="762" r:id="rId13"/>
    <p:sldId id="763" r:id="rId14"/>
    <p:sldId id="765" r:id="rId15"/>
    <p:sldId id="764" r:id="rId16"/>
    <p:sldId id="771" r:id="rId17"/>
    <p:sldId id="769" r:id="rId18"/>
    <p:sldId id="768" r:id="rId19"/>
    <p:sldId id="751" r:id="rId20"/>
    <p:sldId id="752" r:id="rId21"/>
    <p:sldId id="65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7C80"/>
    <a:srgbClr val="40FFFF"/>
    <a:srgbClr val="FF4040"/>
    <a:srgbClr val="C0C000"/>
    <a:srgbClr val="FF00FF"/>
    <a:srgbClr val="66FF33"/>
    <a:srgbClr val="FF5050"/>
    <a:srgbClr val="9F9FD5"/>
    <a:srgbClr val="D163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74" d="100"/>
          <a:sy n="74" d="100"/>
        </p:scale>
        <p:origin x="3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A2E36-6541-49C1-B63A-3451EEC4E67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0E393-9087-4839-B8EF-E71850C1D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8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0E393-9087-4839-B8EF-E71850C1D4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2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scene3d>
              <a:camera prst="obliqueBottomRight"/>
              <a:lightRig rig="threePt" dir="t"/>
            </a:scene3d>
            <a:sp3d extrusionH="57150">
              <a:bevelT w="57150" h="38100" prst="artDeco"/>
            </a:sp3d>
          </a:bodyPr>
          <a:lstStyle>
            <a:lvl1pPr algn="ctr">
              <a:defRPr sz="6000" b="1">
                <a:ln>
                  <a:solidFill>
                    <a:srgbClr val="0C2340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Adobe Garamond Pro" panose="020205020605060204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noFill/>
          </a:ln>
        </p:spPr>
        <p:txBody>
          <a:bodyPr>
            <a:scene3d>
              <a:camera prst="obliqueBottomRight"/>
              <a:lightRig rig="threePt" dir="t"/>
            </a:scene3d>
            <a:sp3d/>
          </a:bodyPr>
          <a:lstStyle>
            <a:lvl1pPr marL="0" indent="0" algn="ctr">
              <a:buNone/>
              <a:defRPr sz="2400">
                <a:ln w="3175">
                  <a:noFill/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/>
                <a:latin typeface="Adobe Garamond Pro" panose="020205020605060204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5032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563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265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bliqueBottomRight"/>
              <a:lightRig rig="threePt" dir="t"/>
            </a:scene3d>
            <a:sp3d/>
          </a:bodyPr>
          <a:lstStyle>
            <a:lvl1pPr marL="463550" indent="-463550"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 marL="914400" indent="-450850">
              <a:spcAft>
                <a:spcPts val="600"/>
              </a:spcAft>
              <a:buSzPct val="125000"/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1379538" indent="-465138">
              <a:spcAft>
                <a:spcPts val="600"/>
              </a:spcAft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33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235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4305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906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805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711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622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808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bliqueBottomRigh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383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u="sng" kern="1200">
          <a:solidFill>
            <a:schemeClr val="tx1"/>
          </a:solidFill>
          <a:latin typeface="Adobe Garamond Pro" panose="020205020605060204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50000"/>
        <a:buFontTx/>
        <a:buBlip>
          <a:blip r:embed="rId13"/>
        </a:buBlip>
        <a:defRPr sz="2800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Adobe Garamond Pro" panose="020205020605060204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50000"/>
        <a:buFontTx/>
        <a:buBlip>
          <a:blip r:embed="rId13"/>
        </a:buBlip>
        <a:defRPr sz="2400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Adobe Garamond Pro" panose="020205020605060204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150000"/>
        <a:buFontTx/>
        <a:buBlip>
          <a:blip r:embed="rId13"/>
        </a:buBlip>
        <a:defRPr sz="2000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Adobe Garamond Pro" panose="020205020605060204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150000"/>
        <a:buFontTx/>
        <a:buBlip>
          <a:blip r:embed="rId13"/>
        </a:buBlip>
        <a:defRPr sz="1800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Adobe Garamond Pro" panose="020205020605060204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150000"/>
        <a:buFontTx/>
        <a:buBlip>
          <a:blip r:embed="rId13"/>
        </a:buBlip>
        <a:defRPr sz="1800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Adobe Garamond Pro" panose="020205020605060204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anvas.nd.edu/courses/8221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ack.com/client/T0HJVP8MS/C06DND1TLBY" TargetMode="External"/><Relationship Id="rId2" Type="http://schemas.openxmlformats.org/officeDocument/2006/relationships/hyperlink" Target="https://learn.zybook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gregariousmatt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8.png"/><Relationship Id="rId4" Type="http://schemas.openxmlformats.org/officeDocument/2006/relationships/hyperlink" Target="https://www.instagram.com/p/CQPMA4qAMh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ackread.com/hackers-casinos-fish-tank-smart-thermometer-hack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Kf1I759PPQ?start=13&amp;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cgamer.com/age-of-empires-developer-confirms-the-game-is-mostly-written-in-low-level-assembly-code-because-we-could-scroll-the-screen-and-fill-it-with-sprites-as-fast-or-faster-than-competitors-like-starcraft-even-though-we-had-twice-as-many-pixels/?utm_campaign=socialflow&amp;utm_source=facebook.com&amp;utm_medium=socia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AutoGenerated: 483"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353192"/>
            <a:ext cx="12192000" cy="2679031"/>
          </a:xfrm>
        </p:spPr>
        <p:txBody>
          <a:bodyPr>
            <a:noAutofit/>
            <a:scene3d>
              <a:camera prst="obliqueBottomRight"/>
              <a:lightRig rig="threePt" dir="t"/>
            </a:scene3d>
            <a:sp3d extrusionH="57150">
              <a:bevelT w="57150" h="38100" prst="artDeco"/>
              <a:bevelB w="57150" h="38100" prst="artDeco"/>
            </a:sp3d>
          </a:bodyPr>
          <a:lstStyle/>
          <a:p>
            <a:r>
              <a:rPr lang="en-US" u="none" dirty="0">
                <a:ln>
                  <a:noFill/>
                </a:ln>
                <a:effectLst>
                  <a:glow rad="101600">
                    <a:srgbClr val="0C2340">
                      <a:alpha val="40000"/>
                    </a:srgbClr>
                  </a:glow>
                  <a:outerShdw blurRad="50800" dist="38100" algn="l" rotWithShape="0">
                    <a:srgbClr val="0C2340"/>
                  </a:outerShdw>
                </a:effectLst>
              </a:rPr>
              <a:t>Lecture 00 – Introduction to Computer Architecture</a:t>
            </a:r>
            <a:br>
              <a:rPr lang="en-US" u="none" dirty="0">
                <a:ln>
                  <a:noFill/>
                </a:ln>
                <a:effectLst>
                  <a:glow rad="101600">
                    <a:srgbClr val="0C2340">
                      <a:alpha val="40000"/>
                    </a:srgbClr>
                  </a:glow>
                  <a:outerShdw blurRad="50800" dist="38100" algn="l" rotWithShape="0">
                    <a:srgbClr val="0C2340"/>
                  </a:outerShdw>
                </a:effectLst>
              </a:rPr>
            </a:br>
            <a:endParaRPr lang="en-US" u="none" dirty="0">
              <a:ln>
                <a:noFill/>
              </a:ln>
              <a:effectLst>
                <a:glow rad="101600">
                  <a:srgbClr val="0C2340">
                    <a:alpha val="40000"/>
                  </a:srgbClr>
                </a:glow>
                <a:outerShdw blurRad="50800" dist="38100" algn="l" rotWithShape="0">
                  <a:srgbClr val="0C2340"/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CA5EF1-6808-4EF4-A342-AD5EC3E57B34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54D819-C57D-41BA-826A-6EA68356AB8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0" y="4182647"/>
            <a:ext cx="12191999" cy="2023279"/>
          </a:xfrm>
        </p:spPr>
        <p:txBody>
          <a:bodyPr>
            <a:normAutofit/>
            <a:scene3d>
              <a:camera prst="obliqueBottomRigh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sz="2800" dirty="0">
                <a:effectLst>
                  <a:glow rad="127000">
                    <a:srgbClr val="0C2340">
                      <a:alpha val="40000"/>
                    </a:srgbClr>
                  </a:glow>
                  <a:outerShdw blurRad="50800" dist="38100" dir="18900000" algn="bl" rotWithShape="0">
                    <a:prstClr val="black"/>
                  </a:outerShdw>
                </a:effectLst>
              </a:rPr>
              <a:t>Dr. Matthew Morrison</a:t>
            </a:r>
          </a:p>
          <a:p>
            <a:r>
              <a:rPr lang="en-US" sz="2800" dirty="0">
                <a:effectLst>
                  <a:glow rad="127000">
                    <a:srgbClr val="0C2340">
                      <a:alpha val="40000"/>
                    </a:srgbClr>
                  </a:glow>
                  <a:outerShdw blurRad="50800" dist="38100" dir="18900000" algn="bl" rotWithShape="0">
                    <a:prstClr val="black"/>
                  </a:outerShdw>
                </a:effectLst>
              </a:rPr>
              <a:t>Assistant Teaching Professor</a:t>
            </a:r>
          </a:p>
          <a:p>
            <a:r>
              <a:rPr lang="en-US" sz="2800" dirty="0">
                <a:effectLst>
                  <a:glow rad="127000">
                    <a:srgbClr val="0C2340">
                      <a:alpha val="40000"/>
                    </a:srgbClr>
                  </a:glow>
                  <a:outerShdw blurRad="50800" dist="38100" dir="18900000" algn="bl" rotWithShape="0">
                    <a:prstClr val="black"/>
                  </a:outerShdw>
                </a:effectLst>
              </a:rPr>
              <a:t>University of Notre Dame </a:t>
            </a:r>
          </a:p>
          <a:p>
            <a:fld id="{14E0B013-D61D-45FA-8931-C60F99943D32}" type="datetime4">
              <a:rPr lang="en-US" sz="2800" smtClean="0">
                <a:effectLst>
                  <a:glow rad="127000">
                    <a:srgbClr val="0C2340">
                      <a:alpha val="40000"/>
                    </a:srgbClr>
                  </a:glow>
                  <a:outerShdw blurRad="50800" dist="38100" dir="18900000" algn="bl" rotWithShape="0">
                    <a:prstClr val="black"/>
                  </a:outerShdw>
                </a:effectLst>
              </a:rPr>
              <a:t>January 15, 2024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000" y="127000"/>
            <a:ext cx="127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63838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4BD9-92DD-4532-AF3C-74F6F447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 Architecture?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F6514-C526-4AAC-8B99-D3589B76B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Story Time: Intel interview</a:t>
            </a:r>
          </a:p>
          <a:p>
            <a:r>
              <a:rPr lang="en-US" dirty="0"/>
              <a:t>Definitions</a:t>
            </a:r>
          </a:p>
          <a:p>
            <a:pPr lvl="1"/>
            <a:r>
              <a:rPr lang="en-US" dirty="0">
                <a:solidFill>
                  <a:srgbClr val="40FFFF"/>
                </a:solidFill>
              </a:rPr>
              <a:t>Computer Architecture </a:t>
            </a:r>
            <a:r>
              <a:rPr lang="en-US" dirty="0"/>
              <a:t>– System attributes of a computer that contribute to its logical execution and are </a:t>
            </a:r>
            <a:r>
              <a:rPr lang="en-US" b="1" u="sng" dirty="0"/>
              <a:t>visible</a:t>
            </a:r>
            <a:r>
              <a:rPr lang="en-US" dirty="0"/>
              <a:t> to the programmer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Computer Organization </a:t>
            </a:r>
            <a:r>
              <a:rPr lang="en-US" dirty="0"/>
              <a:t>– Physical details of a computer that are </a:t>
            </a:r>
            <a:r>
              <a:rPr lang="en-US" b="1" u="sng" dirty="0"/>
              <a:t>transparent</a:t>
            </a:r>
            <a:r>
              <a:rPr lang="en-US" dirty="0"/>
              <a:t> to the programmer</a:t>
            </a:r>
          </a:p>
          <a:p>
            <a:r>
              <a:rPr lang="en-US" dirty="0"/>
              <a:t>In the future</a:t>
            </a:r>
          </a:p>
          <a:p>
            <a:pPr lvl="1"/>
            <a:r>
              <a:rPr lang="en-US" dirty="0"/>
              <a:t>Problem 1 on HW 1, Exam 1, and the Final Exam</a:t>
            </a:r>
          </a:p>
          <a:p>
            <a:pPr lvl="2"/>
            <a:r>
              <a:rPr lang="en-US" u="sng" dirty="0">
                <a:solidFill>
                  <a:srgbClr val="FF7C80"/>
                </a:solidFill>
              </a:rPr>
              <a:t>“Define and differentiate between computer architecture and computer organization”</a:t>
            </a:r>
          </a:p>
        </p:txBody>
      </p:sp>
    </p:spTree>
    <p:extLst>
      <p:ext uri="{BB962C8B-B14F-4D97-AF65-F5344CB8AC3E}">
        <p14:creationId xmlns:p14="http://schemas.microsoft.com/office/powerpoint/2010/main" val="178113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1116-83D2-4D52-B143-BC64E587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 Catalog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EE89E-D8BB-4649-BD8E-292A9A9C5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Adobe Garamond Pro" panose="02020502060506020403"/>
              </a:rPr>
              <a:t>Introduction to </a:t>
            </a:r>
            <a:r>
              <a:rPr lang="en-US" b="1" i="0" dirty="0">
                <a:effectLst/>
                <a:latin typeface="Adobe Garamond Pro" panose="02020502060506020403"/>
              </a:rPr>
              <a:t>basic architectural concepts</a:t>
            </a:r>
            <a:r>
              <a:rPr lang="en-US" b="0" i="0" dirty="0">
                <a:effectLst/>
                <a:latin typeface="Adobe Garamond Pro" panose="02020502060506020403"/>
              </a:rPr>
              <a:t> that are present in </a:t>
            </a:r>
            <a:r>
              <a:rPr lang="en-US" b="1" i="0" dirty="0">
                <a:effectLst/>
                <a:latin typeface="Adobe Garamond Pro" panose="02020502060506020403"/>
              </a:rPr>
              <a:t>current scalar machines</a:t>
            </a:r>
            <a:r>
              <a:rPr lang="en-US" b="0" i="0" dirty="0">
                <a:effectLst/>
                <a:latin typeface="Adobe Garamond Pro" panose="02020502060506020403"/>
              </a:rPr>
              <a:t>, together with an introduction to </a:t>
            </a:r>
            <a:r>
              <a:rPr lang="en-US" b="1" i="0" dirty="0">
                <a:effectLst/>
                <a:latin typeface="Adobe Garamond Pro" panose="02020502060506020403"/>
              </a:rPr>
              <a:t>assembly language programming</a:t>
            </a:r>
            <a:r>
              <a:rPr lang="en-US" b="0" i="0" dirty="0">
                <a:effectLst/>
                <a:latin typeface="Adobe Garamond Pro" panose="02020502060506020403"/>
              </a:rPr>
              <a:t>, </a:t>
            </a:r>
            <a:r>
              <a:rPr lang="en-US" b="1" i="0" dirty="0">
                <a:effectLst/>
                <a:latin typeface="Adobe Garamond Pro" panose="02020502060506020403"/>
              </a:rPr>
              <a:t>computer arithmetic</a:t>
            </a:r>
            <a:r>
              <a:rPr lang="en-US" b="0" i="0" dirty="0">
                <a:effectLst/>
                <a:latin typeface="Adobe Garamond Pro" panose="02020502060506020403"/>
              </a:rPr>
              <a:t>, and </a:t>
            </a:r>
            <a:r>
              <a:rPr lang="en-US" b="1" i="0" dirty="0">
                <a:effectLst/>
                <a:latin typeface="Adobe Garamond Pro" panose="02020502060506020403"/>
              </a:rPr>
              <a:t>performance evaluation</a:t>
            </a:r>
            <a:r>
              <a:rPr lang="en-US" b="0" i="0" dirty="0">
                <a:effectLst/>
                <a:latin typeface="Adobe Garamond Pro" panose="02020502060506020403"/>
              </a:rPr>
              <a:t>. </a:t>
            </a:r>
          </a:p>
          <a:p>
            <a:pPr algn="l"/>
            <a:r>
              <a:rPr lang="en-US" b="0" i="0" dirty="0">
                <a:effectLst/>
                <a:latin typeface="Adobe Garamond Pro" panose="02020502060506020403"/>
              </a:rPr>
              <a:t>Commercial computer-aided-design software is used to deepen the student's understanding of the </a:t>
            </a:r>
            <a:r>
              <a:rPr lang="en-US" b="1" i="0" dirty="0">
                <a:effectLst/>
                <a:latin typeface="Adobe Garamond Pro" panose="02020502060506020403"/>
              </a:rPr>
              <a:t>top-down processor design methodology</a:t>
            </a:r>
            <a:r>
              <a:rPr lang="en-US" b="0" i="0" dirty="0">
                <a:effectLst/>
                <a:latin typeface="Adobe Garamond Pro" panose="02020502060506020403"/>
              </a:rPr>
              <a:t>. MIPS-based assembly language will be used.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50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FC5D-F482-463D-91D8-A6B25EC6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69B91-3029-441A-BCFC-EEA84DB05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CSE 30321 – Computer Architecture</a:t>
            </a:r>
          </a:p>
          <a:p>
            <a:pPr lvl="1"/>
            <a:r>
              <a:rPr lang="en-US" dirty="0"/>
              <a:t>Required for CS and CPEG majors</a:t>
            </a:r>
          </a:p>
          <a:p>
            <a:pPr lvl="1"/>
            <a:r>
              <a:rPr lang="en-US" dirty="0" err="1"/>
              <a:t>TuTh</a:t>
            </a:r>
            <a:r>
              <a:rPr lang="en-US" dirty="0"/>
              <a:t> - 11-12:15pm in DeBartolo Hall 116 </a:t>
            </a:r>
          </a:p>
          <a:p>
            <a:endParaRPr lang="en-US" dirty="0"/>
          </a:p>
          <a:p>
            <a:r>
              <a:rPr lang="en-US" dirty="0"/>
              <a:t>Canvas Page</a:t>
            </a:r>
          </a:p>
          <a:p>
            <a:pPr lvl="1"/>
            <a:r>
              <a:rPr lang="en-US" dirty="0">
                <a:hlinkClick r:id="rId2"/>
              </a:rPr>
              <a:t>https://canvas.nd.edu/courses/82217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66BEB-A90D-4A2E-8253-58C48898D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562" y="1510161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45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B4BD-B9F9-4D6B-975A-F6B77EF9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A3EB-1C44-44FE-824D-915782D1A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CSE 30321 Computer Architecture </a:t>
            </a:r>
            <a:r>
              <a:rPr lang="en-US" dirty="0" err="1"/>
              <a:t>zyBook</a:t>
            </a:r>
            <a:endParaRPr lang="en-US" dirty="0"/>
          </a:p>
          <a:p>
            <a:pPr lvl="1"/>
            <a:r>
              <a:rPr lang="en-US" dirty="0"/>
              <a:t>Sign in or create an account at </a:t>
            </a:r>
            <a:r>
              <a:rPr lang="en-US" dirty="0">
                <a:hlinkClick r:id="rId2"/>
              </a:rPr>
              <a:t>https://learn.zybooks.com</a:t>
            </a:r>
            <a:endParaRPr lang="en-US" dirty="0"/>
          </a:p>
          <a:p>
            <a:pPr lvl="1"/>
            <a:r>
              <a:rPr lang="en-US" dirty="0"/>
              <a:t>Enter </a:t>
            </a:r>
            <a:r>
              <a:rPr lang="en-US" dirty="0" err="1"/>
              <a:t>zyBook</a:t>
            </a:r>
            <a:r>
              <a:rPr lang="en-US" dirty="0"/>
              <a:t> code: 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NDCSE30321MorrisonSpring2024</a:t>
            </a:r>
          </a:p>
          <a:p>
            <a:pPr lvl="1"/>
            <a:r>
              <a:rPr lang="en-US" dirty="0"/>
              <a:t>Subscribe. Cost is $97 for the semester.</a:t>
            </a:r>
          </a:p>
          <a:p>
            <a:r>
              <a:rPr lang="en-US" dirty="0"/>
              <a:t>Course Slack</a:t>
            </a:r>
          </a:p>
          <a:p>
            <a:pPr lvl="1"/>
            <a:r>
              <a:rPr lang="en-US" dirty="0">
                <a:hlinkClick r:id="rId3"/>
              </a:rPr>
              <a:t>https://app.slack.com/client/T0HJVP8MS/C06DND1TLBY</a:t>
            </a:r>
            <a:r>
              <a:rPr lang="en-US" dirty="0"/>
              <a:t> </a:t>
            </a:r>
          </a:p>
          <a:p>
            <a:r>
              <a:rPr lang="en-US" dirty="0"/>
              <a:t>LinkedIn</a:t>
            </a:r>
          </a:p>
          <a:p>
            <a:pPr lvl="1"/>
            <a:r>
              <a:rPr lang="en-US" dirty="0">
                <a:hlinkClick r:id="rId4"/>
              </a:rPr>
              <a:t>https://www.linkedin.com/in/gregariousmatt/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2392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1135-17F6-42D6-9B19-F709E3D3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BD314-79DB-4E4D-A038-8B4BCA022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Office Hours in 178 Fitzpatrick Hall</a:t>
            </a:r>
          </a:p>
          <a:p>
            <a:pPr lvl="1"/>
            <a:r>
              <a:rPr lang="en-US" dirty="0"/>
              <a:t>M, Tu, W – 1-2pm</a:t>
            </a:r>
          </a:p>
          <a:p>
            <a:pPr lvl="1"/>
            <a:r>
              <a:rPr lang="en-US" dirty="0"/>
              <a:t>Th 1-3pm</a:t>
            </a:r>
          </a:p>
          <a:p>
            <a:pPr lvl="1"/>
            <a:r>
              <a:rPr lang="en-US" dirty="0"/>
              <a:t>Or by Appointment</a:t>
            </a:r>
          </a:p>
          <a:p>
            <a:pPr lvl="1"/>
            <a:endParaRPr lang="en-US" dirty="0"/>
          </a:p>
          <a:p>
            <a:r>
              <a:rPr lang="en-US" dirty="0"/>
              <a:t>TA Office Hours on Google Calendar</a:t>
            </a:r>
          </a:p>
          <a:p>
            <a:pPr lvl="1"/>
            <a:r>
              <a:rPr lang="en-US" dirty="0"/>
              <a:t>TA hours start in Week 2</a:t>
            </a:r>
          </a:p>
        </p:txBody>
      </p:sp>
    </p:spTree>
    <p:extLst>
      <p:ext uri="{BB962C8B-B14F-4D97-AF65-F5344CB8AC3E}">
        <p14:creationId xmlns:p14="http://schemas.microsoft.com/office/powerpoint/2010/main" val="3706943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DAA1-1465-4D7F-9C1B-805B602AB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34AA7-6C47-4F87-A035-E804C3823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 Reading Assignments worth 100 points each</a:t>
            </a:r>
          </a:p>
          <a:p>
            <a:pPr lvl="1"/>
            <a:r>
              <a:rPr lang="en-US" dirty="0"/>
              <a:t>Most due on Tuesday at 11am at the beginning of each week</a:t>
            </a:r>
          </a:p>
          <a:p>
            <a:endParaRPr lang="en-US" dirty="0"/>
          </a:p>
          <a:p>
            <a:r>
              <a:rPr lang="en-US" dirty="0"/>
              <a:t>First Reading Assignment due </a:t>
            </a:r>
            <a:r>
              <a:rPr lang="en-US" dirty="0">
                <a:solidFill>
                  <a:srgbClr val="FFFF00"/>
                </a:solidFill>
              </a:rPr>
              <a:t>this Thursday at 11am</a:t>
            </a:r>
          </a:p>
          <a:p>
            <a:pPr lvl="1"/>
            <a:r>
              <a:rPr lang="en-US" dirty="0"/>
              <a:t>Get ahead of any issues, start back in the studying habit</a:t>
            </a:r>
          </a:p>
          <a:p>
            <a:endParaRPr lang="en-US" dirty="0"/>
          </a:p>
          <a:p>
            <a:r>
              <a:rPr lang="en-US" dirty="0"/>
              <a:t>Let’s look at Lecture Notes and Schedule and the Reading outline</a:t>
            </a:r>
          </a:p>
        </p:txBody>
      </p:sp>
    </p:spTree>
    <p:extLst>
      <p:ext uri="{BB962C8B-B14F-4D97-AF65-F5344CB8AC3E}">
        <p14:creationId xmlns:p14="http://schemas.microsoft.com/office/powerpoint/2010/main" val="2653377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AA4-CF35-47E2-A096-770784B9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zyBook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B2F62-3409-4A5E-9051-70B4A8581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Warning: readings may be longer than in Logic Design</a:t>
            </a:r>
          </a:p>
          <a:p>
            <a:pPr lvl="1"/>
            <a:r>
              <a:rPr lang="en-US" dirty="0"/>
              <a:t>Chapters tend to be longer, as do sections</a:t>
            </a:r>
          </a:p>
          <a:p>
            <a:pPr lvl="1"/>
            <a:r>
              <a:rPr lang="en-US" dirty="0"/>
              <a:t>Keep an eye out for “Instructor Notes”:</a:t>
            </a:r>
          </a:p>
          <a:p>
            <a:pPr lvl="2"/>
            <a:r>
              <a:rPr lang="en-US" dirty="0"/>
              <a:t>Occasionally, these will call out sections that you can skip and still receive full credit for the reading: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Sections marked optional may still be of interest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78B303-59B3-4857-B1DC-2C8B8EC39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340" y="4100999"/>
            <a:ext cx="8284234" cy="127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089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9170-70B4-408A-9404-7F243EBB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F33B2-0675-4692-AF3B-D26585749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59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E903-63CC-4874-AE3B-08472A54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Exams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E2580-7882-468C-9D81-123024FDD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Exams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04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A060-9FF6-416C-BB25-2442F500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Place to Discuss AI and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C2AB4-BD36-4595-B44B-28D900C3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old calculator gives insight into a new problem…</a:t>
            </a:r>
          </a:p>
        </p:txBody>
      </p:sp>
      <p:pic>
        <p:nvPicPr>
          <p:cNvPr id="1026" name="Picture 2" descr="Peek Inside A Mechanical Calculator">
            <a:extLst>
              <a:ext uri="{FF2B5EF4-FFF2-40B4-BE49-F238E27FC236}">
                <a16:creationId xmlns:a16="http://schemas.microsoft.com/office/drawing/2014/main" id="{326C4D0A-33A7-48C9-BF54-9A722CF89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336" y="2675311"/>
            <a:ext cx="5593328" cy="355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6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C672-C446-487E-A919-483AFCC8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Introductory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0DE30-F92B-4B06-8291-BB910A438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compare the run time of a while loop counting to 1,000,000,000</a:t>
            </a:r>
          </a:p>
          <a:p>
            <a:pPr lvl="1"/>
            <a:r>
              <a:rPr lang="en-US" dirty="0"/>
              <a:t>C vs Python</a:t>
            </a:r>
          </a:p>
          <a:p>
            <a:r>
              <a:rPr lang="en-US" dirty="0"/>
              <a:t>What do you think will happen?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182E8-EECC-426F-8FA5-EDECE88BDB7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1F1F1F"/>
              </a:clrFrom>
              <a:clrTo>
                <a:srgbClr val="1F1F1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38170" y="3599455"/>
            <a:ext cx="3223943" cy="3040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32EB04-207A-44C7-B1DC-E4FDF06797B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F1F1F"/>
              </a:clrFrom>
              <a:clrTo>
                <a:srgbClr val="1F1F1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0107" y="4310228"/>
            <a:ext cx="2863072" cy="172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99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E2F2-E914-4A59-85AA-79E0EE9E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Place to Discuss AI and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6D8BD-FFC6-4ADE-BCA9-998EDC05B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Someday, AI may be able to reliably develop engineering-quality code</a:t>
            </a:r>
          </a:p>
        </p:txBody>
      </p:sp>
      <p:pic>
        <p:nvPicPr>
          <p:cNvPr id="2050" name="Picture 2" descr="There may come a day when i practice guitar without misplacing a pick , but  it is not this day! - Meme Generator">
            <a:extLst>
              <a:ext uri="{FF2B5EF4-FFF2-40B4-BE49-F238E27FC236}">
                <a16:creationId xmlns:a16="http://schemas.microsoft.com/office/drawing/2014/main" id="{685074E3-0E7D-4976-8865-40E9C9CF2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712" y="2473325"/>
            <a:ext cx="3838575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0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4026" y="365125"/>
            <a:ext cx="7590470" cy="1325563"/>
          </a:xfrm>
        </p:spPr>
        <p:txBody>
          <a:bodyPr/>
          <a:lstStyle/>
          <a:p>
            <a:r>
              <a:rPr lang="en-US" dirty="0"/>
              <a:t>Unicorn Chaser: Last Minute!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487" y="1825625"/>
            <a:ext cx="7268705" cy="4351338"/>
          </a:xfrm>
        </p:spPr>
        <p:txBody>
          <a:bodyPr>
            <a:normAutofit/>
          </a:bodyPr>
          <a:lstStyle/>
          <a:p>
            <a:r>
              <a:rPr lang="en-US" dirty="0"/>
              <a:t>What it’s like for the Professor when there is exactly one minute left in Lecture</a:t>
            </a:r>
          </a:p>
          <a:p>
            <a:endParaRPr lang="en-US" dirty="0"/>
          </a:p>
          <a:p>
            <a:r>
              <a:rPr lang="en-US" dirty="0"/>
              <a:t>Instagram Artist: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jakekrantz</a:t>
            </a:r>
            <a:endParaRPr lang="en-US" dirty="0"/>
          </a:p>
          <a:p>
            <a:pPr lvl="1"/>
            <a:r>
              <a:rPr lang="en-US" dirty="0"/>
              <a:t>Source: </a:t>
            </a:r>
            <a:r>
              <a:rPr lang="en-US" dirty="0">
                <a:hlinkClick r:id="rId4"/>
              </a:rPr>
              <a:t>https://www.instagram.com/p/CQPMA4qAMht/</a:t>
            </a:r>
            <a:r>
              <a:rPr lang="en-US" dirty="0"/>
              <a:t> </a:t>
            </a:r>
          </a:p>
        </p:txBody>
      </p:sp>
      <p:pic>
        <p:nvPicPr>
          <p:cNvPr id="4" name="Lecture 01 - Instagram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3438" y="410704"/>
            <a:ext cx="3487118" cy="619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88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2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60018-81C6-4FD2-BE49-B8A8955D1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B7549-7A4C-48E7-AD82-98610EE479F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181818"/>
              </a:clrFrom>
              <a:clrTo>
                <a:srgbClr val="18181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9112" y="1651869"/>
            <a:ext cx="111537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A989-94A7-4308-A47D-B03AFC5B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Think, Pair, and Share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9F675-863E-4E2D-AC72-591A33E1F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would you want to use </a:t>
            </a:r>
            <a:r>
              <a:rPr lang="en-US" dirty="0">
                <a:solidFill>
                  <a:srgbClr val="FF7C80"/>
                </a:solidFill>
              </a:rPr>
              <a:t>Python</a:t>
            </a:r>
            <a:r>
              <a:rPr lang="en-US" dirty="0"/>
              <a:t> in your programming?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would you want to use </a:t>
            </a:r>
            <a:r>
              <a:rPr lang="en-US" dirty="0">
                <a:solidFill>
                  <a:srgbClr val="40FFFF"/>
                </a:solidFill>
              </a:rPr>
              <a:t>C</a:t>
            </a:r>
            <a:r>
              <a:rPr lang="en-US" dirty="0"/>
              <a:t> in your programming?</a:t>
            </a:r>
          </a:p>
        </p:txBody>
      </p:sp>
    </p:spTree>
    <p:extLst>
      <p:ext uri="{BB962C8B-B14F-4D97-AF65-F5344CB8AC3E}">
        <p14:creationId xmlns:p14="http://schemas.microsoft.com/office/powerpoint/2010/main" val="153771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70100-B16B-47BE-A59D-D094D15A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Abstractions in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C49E-4281-4FDC-B3CB-33953A6D0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C06F26-A017-4CC3-9413-2AD2F2641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3637"/>
            <a:ext cx="5934975" cy="296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ckers attack Casino’s smart thermometer to obtain sensitive data">
            <a:extLst>
              <a:ext uri="{FF2B5EF4-FFF2-40B4-BE49-F238E27FC236}">
                <a16:creationId xmlns:a16="http://schemas.microsoft.com/office/drawing/2014/main" id="{7780F8C2-D671-48FD-A64A-52D641A2D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701" y="2363637"/>
            <a:ext cx="6254551" cy="296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096279-B3AE-4B5B-B7E7-8023FE4DC961}"/>
              </a:ext>
            </a:extLst>
          </p:cNvPr>
          <p:cNvSpPr txBox="1"/>
          <p:nvPr/>
        </p:nvSpPr>
        <p:spPr>
          <a:xfrm>
            <a:off x="2514601" y="6345643"/>
            <a:ext cx="684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Inter"/>
                <a:hlinkClick r:id="rId4"/>
              </a:rPr>
              <a:t>Hackers attack Casino’s fish tank thermometer to obtain sensitive data</a:t>
            </a:r>
            <a:endParaRPr lang="en-US" b="1" i="0" dirty="0">
              <a:solidFill>
                <a:schemeClr val="bg1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01566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C312-6C58-4C43-990E-E9EFF373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Scooter Computer and Mr. Chips</a:t>
            </a:r>
          </a:p>
        </p:txBody>
      </p:sp>
      <p:pic>
        <p:nvPicPr>
          <p:cNvPr id="7" name="Online Media 6" title="Scooter Computer and Mr. Chips">
            <a:hlinkClick r:id="" action="ppaction://media"/>
            <a:extLst>
              <a:ext uri="{FF2B5EF4-FFF2-40B4-BE49-F238E27FC236}">
                <a16:creationId xmlns:a16="http://schemas.microsoft.com/office/drawing/2014/main" id="{3E726F9C-AFBE-4C5C-9936-67772ADD9D6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21185" y="1437437"/>
            <a:ext cx="6741198" cy="505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2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AB4B1-1F3E-4331-AF81-B6913134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look under the 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4EBAD-F766-4E2E-B683-5A5731239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what happens when we generate assembly language</a:t>
            </a:r>
          </a:p>
          <a:p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dis loop.py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 runs directly in the local machine architecture</a:t>
            </a:r>
          </a:p>
          <a:p>
            <a:r>
              <a:rPr lang="en-US" dirty="0"/>
              <a:t>Python runs in the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370314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F7E5-00C4-432A-A776-8C4A1875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3F004-5F05-47CC-8774-3EDE20CB9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0513B-2594-4C45-87A9-0EB5A740A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793" y="1667446"/>
            <a:ext cx="5504414" cy="4667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40FA9C-6648-4E48-AE37-AC74D22F0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" y="2843212"/>
            <a:ext cx="11706225" cy="11715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B373324-AED5-4C3D-B55E-0F2C16A6D7B9}"/>
              </a:ext>
            </a:extLst>
          </p:cNvPr>
          <p:cNvSpPr/>
          <p:nvPr/>
        </p:nvSpPr>
        <p:spPr>
          <a:xfrm>
            <a:off x="242887" y="2843212"/>
            <a:ext cx="10515600" cy="314056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7BD5A6-2E10-4F9B-B3A9-B5D4C7125C80}"/>
              </a:ext>
            </a:extLst>
          </p:cNvPr>
          <p:cNvSpPr/>
          <p:nvPr/>
        </p:nvSpPr>
        <p:spPr>
          <a:xfrm>
            <a:off x="242886" y="3161266"/>
            <a:ext cx="11706225" cy="267734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EDBA00-8A31-4C09-820D-DC7CFB665A8A}"/>
              </a:ext>
            </a:extLst>
          </p:cNvPr>
          <p:cNvSpPr/>
          <p:nvPr/>
        </p:nvSpPr>
        <p:spPr>
          <a:xfrm>
            <a:off x="242886" y="3430070"/>
            <a:ext cx="8262759" cy="316984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61633F-ABD9-4E40-A731-09BEAB952555}"/>
              </a:ext>
            </a:extLst>
          </p:cNvPr>
          <p:cNvSpPr/>
          <p:nvPr/>
        </p:nvSpPr>
        <p:spPr>
          <a:xfrm>
            <a:off x="8626415" y="3429000"/>
            <a:ext cx="3322696" cy="318053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9BB4B9-C56B-4B59-99DA-BD063903CDD0}"/>
              </a:ext>
            </a:extLst>
          </p:cNvPr>
          <p:cNvSpPr/>
          <p:nvPr/>
        </p:nvSpPr>
        <p:spPr>
          <a:xfrm>
            <a:off x="242886" y="3747053"/>
            <a:ext cx="8676823" cy="267734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3A5F67-E8BE-4060-90B6-04112F6FD063}"/>
              </a:ext>
            </a:extLst>
          </p:cNvPr>
          <p:cNvSpPr txBox="1"/>
          <p:nvPr/>
        </p:nvSpPr>
        <p:spPr>
          <a:xfrm>
            <a:off x="5683962" y="6470078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C4E6-4BE6-4F12-978A-9EF6DFEE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Computer Architecture?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2A531-5550-49FB-8EBC-05C4A4303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your current opinions on this course?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do you </a:t>
            </a:r>
            <a:r>
              <a:rPr lang="en-US" i="1" dirty="0"/>
              <a:t>think</a:t>
            </a:r>
            <a:r>
              <a:rPr lang="en-US" dirty="0"/>
              <a:t> you are taking this class?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put all these thoughts on the board</a:t>
            </a:r>
          </a:p>
        </p:txBody>
      </p:sp>
    </p:spTree>
    <p:extLst>
      <p:ext uri="{BB962C8B-B14F-4D97-AF65-F5344CB8AC3E}">
        <p14:creationId xmlns:p14="http://schemas.microsoft.com/office/powerpoint/2010/main" val="137110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E5959"/>
      </a:hlink>
      <a:folHlink>
        <a:srgbClr val="00A5B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82609</TotalTime>
  <Words>626</Words>
  <Application>Microsoft Office PowerPoint</Application>
  <PresentationFormat>Widescreen</PresentationFormat>
  <Paragraphs>107</Paragraphs>
  <Slides>21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Adobe Garamond Pro</vt:lpstr>
      <vt:lpstr>Arial</vt:lpstr>
      <vt:lpstr>Calibri</vt:lpstr>
      <vt:lpstr>Courier New</vt:lpstr>
      <vt:lpstr>Inter</vt:lpstr>
      <vt:lpstr>Office Theme</vt:lpstr>
      <vt:lpstr>Lecture 00 – Introduction to Computer Architecture </vt:lpstr>
      <vt:lpstr>An Introductory Case Study</vt:lpstr>
      <vt:lpstr>Time Comparison</vt:lpstr>
      <vt:lpstr>Think, Pair, and Share</vt:lpstr>
      <vt:lpstr>Abstractions in Programming</vt:lpstr>
      <vt:lpstr>Scooter Computer and Mr. Chips</vt:lpstr>
      <vt:lpstr>A look under the hood</vt:lpstr>
      <vt:lpstr>In the News</vt:lpstr>
      <vt:lpstr>Why Computer Architecture?</vt:lpstr>
      <vt:lpstr>What is Computer Architecture?</vt:lpstr>
      <vt:lpstr>Computer Architecture Catalog Description</vt:lpstr>
      <vt:lpstr>Course Information</vt:lpstr>
      <vt:lpstr>Textbook</vt:lpstr>
      <vt:lpstr>Office Hours</vt:lpstr>
      <vt:lpstr>Reading</vt:lpstr>
      <vt:lpstr>zyBook</vt:lpstr>
      <vt:lpstr>Homework Assignments</vt:lpstr>
      <vt:lpstr>Three Exams</vt:lpstr>
      <vt:lpstr>A Good Place to Discuss AI and Coding</vt:lpstr>
      <vt:lpstr>A Good Place to Discuss AI and Coding</vt:lpstr>
      <vt:lpstr>Unicorn Chaser: Last Minute!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Electronic Design Automation Emphasis with Computer Engineering</dc:title>
  <dc:creator>Matt</dc:creator>
  <cp:lastModifiedBy>Matthew Morrison</cp:lastModifiedBy>
  <cp:revision>1599</cp:revision>
  <dcterms:created xsi:type="dcterms:W3CDTF">2018-05-06T19:19:42Z</dcterms:created>
  <dcterms:modified xsi:type="dcterms:W3CDTF">2024-01-16T04:41:18Z</dcterms:modified>
</cp:coreProperties>
</file>