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6" r:id="rId4"/>
    <p:sldId id="258" r:id="rId5"/>
    <p:sldId id="267" r:id="rId6"/>
    <p:sldId id="263" r:id="rId7"/>
    <p:sldId id="269" r:id="rId8"/>
    <p:sldId id="264" r:id="rId9"/>
    <p:sldId id="271" r:id="rId10"/>
    <p:sldId id="272" r:id="rId11"/>
    <p:sldId id="273" r:id="rId12"/>
    <p:sldId id="261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33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3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8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3781-2F97-4C95-9728-0B2FC73F078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27C04-0874-4C2F-BD18-9B189550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FDA0-0A2F-4DB6-A11A-F9513A09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using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9602-64CF-4FD8-BB1C-DC3BA653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news and information is often </a:t>
            </a:r>
            <a:r>
              <a:rPr lang="en-US" dirty="0" err="1"/>
              <a:t>stovepiped</a:t>
            </a:r>
            <a:r>
              <a:rPr lang="en-US" dirty="0"/>
              <a:t> into a handful of sources that I see daily</a:t>
            </a:r>
          </a:p>
          <a:p>
            <a:r>
              <a:rPr lang="en-US" dirty="0"/>
              <a:t>Given a set of documents, employ a mix of supervised and unsupervised learning to first model the topics within the corpus of documents. Then train a model using Latent Dirichlet Allocation to classify the body into a defined set of topics, which can be used to label to new documents as they are introduced into the model.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Topic discovery</a:t>
            </a:r>
          </a:p>
          <a:p>
            <a:pPr lvl="1"/>
            <a:r>
              <a:rPr lang="en-US" dirty="0"/>
              <a:t>Tagging</a:t>
            </a:r>
          </a:p>
          <a:p>
            <a:r>
              <a:rPr lang="en-US" dirty="0"/>
              <a:t>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68A38-3F91-44C3-9EB8-7109DBF9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5" cy="593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66B5F-7381-4BFA-A577-278718FC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17" y="1203896"/>
            <a:ext cx="1883843" cy="2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2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A683E-970D-4094-8D06-1F8D4122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8" y="0"/>
            <a:ext cx="113247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8148C-6500-4D4E-813E-168A76FE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74" y="2437610"/>
            <a:ext cx="1883843" cy="2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C25E-311F-44D9-ADD9-13643EBF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FD4D-E472-410C-86AA-EAB56774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Latent semantic analysis (LSA) is an effective text mining method for informational retrieval. </a:t>
            </a:r>
          </a:p>
          <a:p>
            <a:r>
              <a:rPr lang="en-US" dirty="0"/>
              <a:t>Successfully able to build topic models whose clusters aligned well for the most part to the theme behind the article. </a:t>
            </a:r>
          </a:p>
          <a:p>
            <a:pPr lvl="1"/>
            <a:endParaRPr lang="en-US" dirty="0"/>
          </a:p>
          <a:p>
            <a:r>
              <a:rPr lang="en-US" dirty="0"/>
              <a:t>LSA works by reducing an original term-by-document matrix corpus of documents into a filtered term-document matrix through a procedure called singular value decomposition (SVD). </a:t>
            </a:r>
          </a:p>
          <a:p>
            <a:r>
              <a:rPr lang="en-US" dirty="0"/>
              <a:t>The cosine of the angle between two vectors can be used to measure the degree of similarity between two vectors. </a:t>
            </a:r>
          </a:p>
        </p:txBody>
      </p:sp>
    </p:spTree>
    <p:extLst>
      <p:ext uri="{BB962C8B-B14F-4D97-AF65-F5344CB8AC3E}">
        <p14:creationId xmlns:p14="http://schemas.microsoft.com/office/powerpoint/2010/main" val="211438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C25E-311F-44D9-ADD9-13643EBF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FD4D-E472-410C-86AA-EAB56774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Latent semantic analysis (LSA) is an effective text mining method for informational retrieval. </a:t>
            </a:r>
          </a:p>
          <a:p>
            <a:r>
              <a:rPr lang="en-US" dirty="0"/>
              <a:t>Successfully able to build topic models whose clusters aligned well for the most part to the theme behind the article. </a:t>
            </a:r>
          </a:p>
          <a:p>
            <a:pPr lvl="1"/>
            <a:endParaRPr lang="en-US" dirty="0"/>
          </a:p>
          <a:p>
            <a:r>
              <a:rPr lang="en-US" dirty="0"/>
              <a:t>LSA works by reducing an original term-by-document matrix corpus of documents into a filtered term-document matrix through a procedure called singular value decomposition (SVD). </a:t>
            </a:r>
          </a:p>
          <a:p>
            <a:r>
              <a:rPr lang="en-US" dirty="0"/>
              <a:t>The cosine of the angle between two vectors can be used to measure the degree of similarity between two vectors. </a:t>
            </a:r>
          </a:p>
        </p:txBody>
      </p:sp>
    </p:spTree>
    <p:extLst>
      <p:ext uri="{BB962C8B-B14F-4D97-AF65-F5344CB8AC3E}">
        <p14:creationId xmlns:p14="http://schemas.microsoft.com/office/powerpoint/2010/main" val="344797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D2CF-65D5-4F48-8325-A33171EA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1952-857A-4F88-B75F-646118BF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Based Clustering with DB scan, density of a cluster can determine level of effort behind a concept.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5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FBB7-FD99-4435-9674-941B42F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50B1-91FF-453E-A3BB-827E91E7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database using an API web scraper called </a:t>
            </a:r>
            <a:r>
              <a:rPr lang="en-US" dirty="0" err="1"/>
              <a:t>NewsAPI</a:t>
            </a:r>
            <a:endParaRPr lang="en-US" dirty="0"/>
          </a:p>
          <a:p>
            <a:pPr lvl="1"/>
            <a:r>
              <a:rPr lang="en-US" dirty="0"/>
              <a:t>Indexes articles from over 30,000 worldwide sources </a:t>
            </a:r>
          </a:p>
          <a:p>
            <a:pPr lvl="1"/>
            <a:r>
              <a:rPr lang="en-US" dirty="0"/>
              <a:t>Typically, </a:t>
            </a:r>
            <a:r>
              <a:rPr lang="en-US" dirty="0" err="1"/>
              <a:t>NewsAPI</a:t>
            </a:r>
            <a:r>
              <a:rPr lang="en-US" dirty="0"/>
              <a:t> is used to answer questions such as</a:t>
            </a:r>
          </a:p>
          <a:p>
            <a:pPr lvl="2"/>
            <a:r>
              <a:rPr lang="en-US" dirty="0"/>
              <a:t>What top stories is the NY Times running right now? </a:t>
            </a:r>
          </a:p>
          <a:p>
            <a:pPr lvl="2"/>
            <a:r>
              <a:rPr lang="en-US" dirty="0"/>
              <a:t>What new articles were published about the next iPhone today? </a:t>
            </a:r>
          </a:p>
          <a:p>
            <a:pPr lvl="2"/>
            <a:r>
              <a:rPr lang="en-US" dirty="0"/>
              <a:t>Has my company or product been mentioned or reviewed by any blogs recently? </a:t>
            </a:r>
          </a:p>
          <a:p>
            <a:r>
              <a:rPr lang="en-US" dirty="0"/>
              <a:t>With </a:t>
            </a:r>
            <a:r>
              <a:rPr lang="en-US" dirty="0" err="1"/>
              <a:t>NewsAPI</a:t>
            </a:r>
            <a:r>
              <a:rPr lang="en-US" dirty="0"/>
              <a:t> metadata, download article content of a specific theme</a:t>
            </a:r>
          </a:p>
          <a:p>
            <a:pPr lvl="1"/>
            <a:r>
              <a:rPr lang="en-US" dirty="0"/>
              <a:t>For this project I scraped articles mentioning “Deep Learning” from Jan-April 2018</a:t>
            </a:r>
          </a:p>
          <a:p>
            <a:pPr lvl="1"/>
            <a:r>
              <a:rPr lang="en-US" dirty="0"/>
              <a:t>I loaded article content into various NLP models, including Latent Semantic Analysis (LSI or LSA) and Latent Dirichlet Allocation (LDA) for topic modeling. </a:t>
            </a:r>
          </a:p>
          <a:p>
            <a:pPr lvl="1"/>
            <a:r>
              <a:rPr lang="en-US" dirty="0"/>
              <a:t>Visualized the distribution of topics on a scatter plot using tableau</a:t>
            </a:r>
          </a:p>
        </p:txBody>
      </p:sp>
    </p:spTree>
    <p:extLst>
      <p:ext uri="{BB962C8B-B14F-4D97-AF65-F5344CB8AC3E}">
        <p14:creationId xmlns:p14="http://schemas.microsoft.com/office/powerpoint/2010/main" val="417407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87CA4-C537-47EE-857E-0398235C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" y="726079"/>
            <a:ext cx="10389393" cy="61319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9CA562-A2E5-4ABF-A22E-53FBCBE21670}"/>
              </a:ext>
            </a:extLst>
          </p:cNvPr>
          <p:cNvSpPr/>
          <p:nvPr/>
        </p:nvSpPr>
        <p:spPr>
          <a:xfrm>
            <a:off x="4430485" y="726078"/>
            <a:ext cx="1454728" cy="613192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8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149569-1468-41E1-9784-0385BBE74F64}"/>
              </a:ext>
            </a:extLst>
          </p:cNvPr>
          <p:cNvSpPr/>
          <p:nvPr/>
        </p:nvSpPr>
        <p:spPr>
          <a:xfrm>
            <a:off x="186613" y="1342441"/>
            <a:ext cx="21577466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(0, '0.019*"▸" + 0.019*"cloud" + 0.018*"new" + 0.014*"</a:t>
            </a:r>
            <a:r>
              <a:rPr lang="en-US" dirty="0" err="1">
                <a:effectLst/>
              </a:rPr>
              <a:t>dxworldexpo</a:t>
            </a:r>
            <a:r>
              <a:rPr lang="en-US" dirty="0">
                <a:effectLst/>
              </a:rPr>
              <a:t>" + 0.013*"</a:t>
            </a:r>
            <a:r>
              <a:rPr lang="en-US" dirty="0" err="1">
                <a:effectLst/>
              </a:rPr>
              <a:t>cloudexpo</a:t>
            </a:r>
            <a:r>
              <a:rPr lang="en-US" dirty="0">
                <a:effectLst/>
              </a:rPr>
              <a:t>" + 0.012*"opportunity" + 0.011*"conference" + 0.010*"enterprise" + 0.010*"</a:t>
            </a:r>
            <a:r>
              <a:rPr lang="en-US" dirty="0" err="1">
                <a:effectLst/>
              </a:rPr>
              <a:t>york</a:t>
            </a:r>
            <a:r>
              <a:rPr lang="en-US" dirty="0">
                <a:effectLst/>
              </a:rPr>
              <a:t>" + 0.009*"technology“’)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(1, '0.009*"data" + 0.008*"ai" + 0.007*"learning" + 0.005*"technology" + 0.004*"machine" + 0.004*"new" + 0.004*"company" + 0.004*"system" + 0.004*"one" + 0.004*"deep“’),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(2, '0.017*"2018" + 0.016*"cloud" + 0.016*"new" + 0.011*"read" + 0.011*"</a:t>
            </a:r>
            <a:r>
              <a:rPr lang="en-US" dirty="0" err="1">
                <a:effectLst/>
              </a:rPr>
              <a:t>apr</a:t>
            </a:r>
            <a:r>
              <a:rPr lang="en-US" dirty="0">
                <a:effectLst/>
              </a:rPr>
              <a:t>" + 0.011*"</a:t>
            </a:r>
            <a:r>
              <a:rPr lang="en-US" dirty="0" err="1">
                <a:effectLst/>
              </a:rPr>
              <a:t>edt</a:t>
            </a:r>
            <a:r>
              <a:rPr lang="en-US" dirty="0">
                <a:effectLst/>
              </a:rPr>
              <a:t>" + 0.009*"</a:t>
            </a:r>
            <a:r>
              <a:rPr lang="en-US" dirty="0" err="1">
                <a:effectLst/>
              </a:rPr>
              <a:t>york</a:t>
            </a:r>
            <a:r>
              <a:rPr lang="en-US" dirty="0">
                <a:effectLst/>
              </a:rPr>
              <a:t>" + 0.008*"business" + 0.008*"22" + 0.008*"</a:t>
            </a:r>
            <a:r>
              <a:rPr lang="en-US" dirty="0" err="1">
                <a:effectLst/>
              </a:rPr>
              <a:t>cloudexpo</a:t>
            </a:r>
            <a:r>
              <a:rPr lang="en-US" dirty="0">
                <a:effectLst/>
              </a:rPr>
              <a:t>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(3, '0.021*"data" + 0.016*"cloud" + 0.012*"2018" + 0.010*"big" + 0.010*"business" + 0.009*"read" + 0.009*"</a:t>
            </a:r>
            <a:r>
              <a:rPr lang="en-US" dirty="0" err="1">
                <a:effectLst/>
              </a:rPr>
              <a:t>apr</a:t>
            </a:r>
            <a:r>
              <a:rPr lang="en-US" dirty="0">
                <a:effectLst/>
              </a:rPr>
              <a:t>" + 0.009*"</a:t>
            </a:r>
            <a:r>
              <a:rPr lang="en-US" dirty="0" err="1">
                <a:effectLst/>
              </a:rPr>
              <a:t>edt</a:t>
            </a:r>
            <a:r>
              <a:rPr lang="en-US" dirty="0">
                <a:effectLst/>
              </a:rPr>
              <a:t>" + 0.009*"</a:t>
            </a:r>
            <a:r>
              <a:rPr lang="en-US" dirty="0" err="1">
                <a:effectLst/>
              </a:rPr>
              <a:t>iot</a:t>
            </a:r>
            <a:r>
              <a:rPr lang="en-US" dirty="0">
                <a:effectLst/>
              </a:rPr>
              <a:t>" + 0.008*"product“’),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(4, '0.013*"model" + 0.008*"learning" + 0.008*"image" + 0.007*"data" + 0.006*"deep" + 0.005*"training" + 0.005*"1" + 0.005*"network" + 0.005*"using" + 0.005*"python"')]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00AA6-0973-4E77-AABB-52B68DBDC5FE}"/>
              </a:ext>
            </a:extLst>
          </p:cNvPr>
          <p:cNvSpPr/>
          <p:nvPr/>
        </p:nvSpPr>
        <p:spPr>
          <a:xfrm>
            <a:off x="186613" y="4428344"/>
            <a:ext cx="20568063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[(0, '0.309*"cloud" + 0.309*"data" + 0.251*"2018" + 0.217*"new" + 0.172*"read" + 0.170*"</a:t>
            </a:r>
            <a:r>
              <a:rPr lang="en-US" dirty="0" err="1">
                <a:effectLst/>
              </a:rPr>
              <a:t>edt</a:t>
            </a:r>
            <a:r>
              <a:rPr lang="en-US" dirty="0">
                <a:effectLst/>
              </a:rPr>
              <a:t>" + 0.170*"</a:t>
            </a:r>
            <a:r>
              <a:rPr lang="en-US" dirty="0" err="1">
                <a:effectLst/>
              </a:rPr>
              <a:t>apr</a:t>
            </a:r>
            <a:r>
              <a:rPr lang="en-US" dirty="0">
                <a:effectLst/>
              </a:rPr>
              <a:t>" + 0.168*"business" + 0.141*"</a:t>
            </a:r>
            <a:r>
              <a:rPr lang="en-US" dirty="0" err="1">
                <a:effectLst/>
              </a:rPr>
              <a:t>cloudexpo</a:t>
            </a:r>
            <a:r>
              <a:rPr lang="en-US" dirty="0">
                <a:effectLst/>
              </a:rPr>
              <a:t>" + 0.140*"product“’),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(1, '0.367*"data" + 0.208*"model" + -0.194*"</a:t>
            </a:r>
            <a:r>
              <a:rPr lang="en-US" dirty="0" err="1">
                <a:effectLst/>
              </a:rPr>
              <a:t>dxworldexpo</a:t>
            </a:r>
            <a:r>
              <a:rPr lang="en-US" dirty="0">
                <a:effectLst/>
              </a:rPr>
              <a:t>" + -0.187*"</a:t>
            </a:r>
            <a:r>
              <a:rPr lang="en-US" dirty="0" err="1">
                <a:effectLst/>
              </a:rPr>
              <a:t>cloudexpo</a:t>
            </a:r>
            <a:r>
              <a:rPr lang="en-US" dirty="0">
                <a:effectLst/>
              </a:rPr>
              <a:t>" + -0.164*"cloud" + -0.158*"new" + 0.144*"learning" + -0.128*"▸" + -0.126*"</a:t>
            </a:r>
            <a:r>
              <a:rPr lang="en-US" dirty="0" err="1">
                <a:effectLst/>
              </a:rPr>
              <a:t>devops</a:t>
            </a:r>
            <a:r>
              <a:rPr lang="en-US" dirty="0">
                <a:effectLst/>
              </a:rPr>
              <a:t>" + 0.122*"</a:t>
            </a:r>
            <a:r>
              <a:rPr lang="en-US" dirty="0" err="1">
                <a:effectLst/>
              </a:rPr>
              <a:t>webrtc</a:t>
            </a:r>
            <a:r>
              <a:rPr lang="en-US" dirty="0">
                <a:effectLst/>
              </a:rPr>
              <a:t>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(2, '0.245*"model" + 0.228*"learning" + 0.147*"training" + 0.141*"▸" + 0.125*"new" + 0.124*"ai" + 0.123*"image" + -0.122*"</a:t>
            </a:r>
            <a:r>
              <a:rPr lang="en-US" dirty="0" err="1">
                <a:effectLst/>
              </a:rPr>
              <a:t>webrtc</a:t>
            </a:r>
            <a:r>
              <a:rPr lang="en-US" dirty="0">
                <a:effectLst/>
              </a:rPr>
              <a:t>" + 0.112*"using" + 0.112*"deep“’),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(3, '-0.241*"22" + 0.228*"data" + 0.204*"21" + 0.193*"big" + 0.162*"digital" + -0.160*"new" + -0.135*"microservices" + 0.133*"enterprise" + -0.131*"need" + -0.130*"</a:t>
            </a:r>
            <a:r>
              <a:rPr lang="en-US" dirty="0" err="1">
                <a:effectLst/>
              </a:rPr>
              <a:t>devops</a:t>
            </a:r>
            <a:r>
              <a:rPr lang="en-US" dirty="0">
                <a:effectLst/>
              </a:rPr>
              <a:t>“’),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(4, '-0.358*"▸" + -0.190*"opportunity" + 0.189*"model" + -0.156*"speaking" + -0.141*"conference" + -0.139*"world" + -0.131*"session" + -0.131*"sponsorship" + 0.129*"training" + 0.126*"read"')]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10916-1B05-432C-940C-3F90B4E2B424}"/>
              </a:ext>
            </a:extLst>
          </p:cNvPr>
          <p:cNvSpPr txBox="1"/>
          <p:nvPr/>
        </p:nvSpPr>
        <p:spPr>
          <a:xfrm>
            <a:off x="186613" y="113225"/>
            <a:ext cx="1014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 were transformed into a term matrix (Bag of words) and vectors using TFIDF vectorizer.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071ED-5B5D-4C97-86B6-EC8CAECF138B}"/>
              </a:ext>
            </a:extLst>
          </p:cNvPr>
          <p:cNvSpPr txBox="1"/>
          <p:nvPr/>
        </p:nvSpPr>
        <p:spPr>
          <a:xfrm>
            <a:off x="5799117" y="3988336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D788B-8126-4966-B2DF-EAC5AE0FE32C}"/>
              </a:ext>
            </a:extLst>
          </p:cNvPr>
          <p:cNvSpPr txBox="1"/>
          <p:nvPr/>
        </p:nvSpPr>
        <p:spPr>
          <a:xfrm>
            <a:off x="5799117" y="851889"/>
            <a:ext cx="59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87906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5655-DABE-48B3-AE66-6AAE72A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64" y="190354"/>
            <a:ext cx="8596668" cy="724046"/>
          </a:xfrm>
        </p:spPr>
        <p:txBody>
          <a:bodyPr/>
          <a:lstStyle/>
          <a:p>
            <a:r>
              <a:rPr lang="en-US" dirty="0"/>
              <a:t>LDA Topic Model (5 Topics)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E6D7D7-3441-411F-BCF6-23FD3E638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996162"/>
            <a:ext cx="8700561" cy="42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Topic #0: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ensure life code email user ability problems 100 enable learning large number machine learning vision faster tools blog image year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/>
              <a:cs typeface="Courier New" panose="02070309020205020404" pitchFamily="49" charset="0"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Topic #1: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mxnet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download file python install learning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tensorflow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deep learn deep learning model platform https models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gpu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training code source project neural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Topic #2: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ai learning data deep said deep learning new machine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machine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learning technology intelligence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nvidia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time research artificial using like artificial intelligence company use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Topic #3: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cloud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apr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edt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reads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edt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2018 reads data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apr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22 22 2018 22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cloudexpo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business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york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york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iot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webrtc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digital big data transformation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Topic #4: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cloud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cloudexpo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dxworldexpo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devops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sponsorship speaking opportunities new conference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york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york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expo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dxworldexpo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cloudexpo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Courier New" panose="02070309020205020404" pitchFamily="49" charset="0"/>
              </a:rPr>
              <a:t> fintech email transformation email protected speaking opportunities protected slide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A3FE-422C-4552-94D1-514F1CA6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29211" cy="815439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Conceptual Landscape using LSA and </a:t>
            </a:r>
            <a:r>
              <a:rPr lang="en-US" dirty="0" err="1"/>
              <a:t>Kmeans</a:t>
            </a:r>
            <a:r>
              <a:rPr lang="en-US" dirty="0"/>
              <a:t> Clustering for 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DF49-879D-4271-B88A-9F943BC3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877"/>
            <a:ext cx="8596668" cy="1718632"/>
          </a:xfrm>
        </p:spPr>
        <p:txBody>
          <a:bodyPr/>
          <a:lstStyle/>
          <a:p>
            <a:r>
              <a:rPr lang="en-US" dirty="0"/>
              <a:t>LSA reduced the term matrix to 100 dimensions</a:t>
            </a:r>
          </a:p>
          <a:p>
            <a:r>
              <a:rPr lang="en-US" dirty="0" err="1"/>
              <a:t>KMeans</a:t>
            </a:r>
            <a:r>
              <a:rPr lang="en-US" dirty="0"/>
              <a:t> Clustered vectors using new dimensions, group them according to semantic similarity. (Assumes similar documents should use similar terms at higher numbers)</a:t>
            </a:r>
          </a:p>
          <a:p>
            <a:r>
              <a:rPr lang="en-US" dirty="0"/>
              <a:t>TSNE reduction to two dimensions for visualization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D7443-1193-446B-9FD0-D64C6067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80" y="4008643"/>
            <a:ext cx="696277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98A37-9F1F-48BB-BC54-2768A4FD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05" y="5407410"/>
            <a:ext cx="1609725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81823-3C83-4EFD-A08F-315068B07612}"/>
              </a:ext>
            </a:extLst>
          </p:cNvPr>
          <p:cNvSpPr txBox="1"/>
          <p:nvPr/>
        </p:nvSpPr>
        <p:spPr>
          <a:xfrm>
            <a:off x="0" y="3686516"/>
            <a:ext cx="31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82523 unique terms (dimensions)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E19C1-7DBB-44E6-8B56-EAF17AD966CF}"/>
              </a:ext>
            </a:extLst>
          </p:cNvPr>
          <p:cNvSpPr txBox="1"/>
          <p:nvPr/>
        </p:nvSpPr>
        <p:spPr>
          <a:xfrm>
            <a:off x="0" y="4455072"/>
            <a:ext cx="230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LSA reduction: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 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01CF5-7E6A-4C47-B4F4-805AAFC62ECD}"/>
              </a:ext>
            </a:extLst>
          </p:cNvPr>
          <p:cNvSpPr txBox="1"/>
          <p:nvPr/>
        </p:nvSpPr>
        <p:spPr>
          <a:xfrm>
            <a:off x="1397437" y="6024927"/>
            <a:ext cx="293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TSNE reduction:   2 dimensions!!!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5FE2D-B6D1-4B30-B15D-3FDC1BB0B354}"/>
              </a:ext>
            </a:extLst>
          </p:cNvPr>
          <p:cNvSpPr txBox="1"/>
          <p:nvPr/>
        </p:nvSpPr>
        <p:spPr>
          <a:xfrm>
            <a:off x="4331278" y="3722952"/>
            <a:ext cx="204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Column= Unique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68799-AF75-4EFF-ABC7-FB93A51EDED7}"/>
              </a:ext>
            </a:extLst>
          </p:cNvPr>
          <p:cNvSpPr txBox="1"/>
          <p:nvPr/>
        </p:nvSpPr>
        <p:spPr>
          <a:xfrm>
            <a:off x="8517701" y="4562794"/>
            <a:ext cx="2894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Row= Document (8506 total)</a:t>
            </a:r>
          </a:p>
        </p:txBody>
      </p:sp>
    </p:spTree>
    <p:extLst>
      <p:ext uri="{BB962C8B-B14F-4D97-AF65-F5344CB8AC3E}">
        <p14:creationId xmlns:p14="http://schemas.microsoft.com/office/powerpoint/2010/main" val="265563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A754AE-7BC8-4142-A9CE-2EC2FF57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6743"/>
            <a:ext cx="9880946" cy="6364514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CC913-5B50-4EFA-8B78-0E2B0A1D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29"/>
            <a:ext cx="3156875" cy="33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DB878-2141-455B-9747-2BDAA7F5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5075"/>
            <a:ext cx="10897849" cy="68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A38132-7C12-43E7-A554-5186F5DA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" y="0"/>
            <a:ext cx="121003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8FC6F-D24D-4DB6-A95E-D09ABAEB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4" y="199556"/>
            <a:ext cx="1883843" cy="2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51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</TotalTime>
  <Words>1188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Courier New</vt:lpstr>
      <vt:lpstr>Trebuchet MS</vt:lpstr>
      <vt:lpstr>Wingdings 3</vt:lpstr>
      <vt:lpstr>Facet</vt:lpstr>
      <vt:lpstr>Topic Modeling using Natural Language Processing</vt:lpstr>
      <vt:lpstr>Approach</vt:lpstr>
      <vt:lpstr>PowerPoint Presentation</vt:lpstr>
      <vt:lpstr>PowerPoint Presentation</vt:lpstr>
      <vt:lpstr>LDA Topic Model (5 Topics)</vt:lpstr>
      <vt:lpstr>Visualizing Conceptual Landscape using LSA and Kmeans Clustering for Further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Morris</dc:creator>
  <cp:lastModifiedBy>Matthew Morris</cp:lastModifiedBy>
  <cp:revision>21</cp:revision>
  <dcterms:created xsi:type="dcterms:W3CDTF">2018-06-21T03:45:00Z</dcterms:created>
  <dcterms:modified xsi:type="dcterms:W3CDTF">2018-06-21T20:40:30Z</dcterms:modified>
</cp:coreProperties>
</file>