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9F2C8-F09B-49FB-8646-4CEE954A3B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CE7A28-38F5-4EE8-8BE7-9173D7422C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B6CB62-2E58-4B3D-8A8A-50A2D82090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501BE2-A60F-4EE2-8A87-28CF10BFD2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019CEF-37E4-4FD2-9137-50A24FDA8A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AE0DC3-4920-43B2-BAA7-E2DBBF9D84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33261E-5338-400F-AD81-DDF6B2E65A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4957FD-D114-4457-A6B6-04AB335819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6FCEDD-DB3D-4416-817E-82CB78D755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67FBE7-FA16-4696-8FF1-62781B19F8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8F792C-6EE6-4B5A-AACA-CDE0558B94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0E99CE-C76A-429C-AAF1-961775AFEF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FBDA25-5FB2-4579-A8A7-E03F25B6BA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27FC4F-9DFA-49EC-B9EF-50801C06DE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A58210-052D-48F6-A4DC-C09C27905A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E4FFD1-93C2-4E92-98FE-46D99FE8FA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342EF8-D138-4538-B547-26DF249477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297F9B-FC35-4E0D-B31B-306B10A3DA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CBE865-7793-4C57-AA93-7E694B3822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C6C1E2-DD85-4A27-BF82-699615D070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0C9D96-E0B8-47C8-B7BC-3D64808233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E58854-11F9-44A0-BC82-E98EB6EF77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02EAF7-CD76-4441-B705-C2C35AF5FC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836DFF-5456-41A9-8561-E59F955379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A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A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AT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A032766-6A36-4155-91F6-E88977A88712}" type="slidenum">
              <a:rPr b="0" lang="en-A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A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A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A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A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AT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71B9AC-A19A-49A5-9E02-9A8647DB52CA}" type="slidenum">
              <a:rPr b="0" lang="en-A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mmsr-app.vercel.app/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AT" sz="6000" spc="-1" strike="noStrike">
                <a:solidFill>
                  <a:srgbClr val="000000"/>
                </a:solidFill>
                <a:latin typeface="Calibri Light"/>
              </a:rPr>
              <a:t>Content-based Music Retrieval System</a:t>
            </a:r>
            <a:endParaRPr b="0" lang="en-A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Team B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Hernandez Almanza Eduardo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</a:rPr>
              <a:t>Richard Degenfellner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Jonas Peche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AT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399240" y="718920"/>
            <a:ext cx="11393640" cy="54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Picture 6" descr=""/>
          <p:cNvPicPr/>
          <p:nvPr/>
        </p:nvPicPr>
        <p:blipFill>
          <a:blip r:embed="rId1"/>
          <a:stretch/>
        </p:blipFill>
        <p:spPr>
          <a:xfrm>
            <a:off x="474480" y="938520"/>
            <a:ext cx="11242800" cy="546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AT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rcRect l="0" t="0" r="41186" b="0"/>
          <a:stretch/>
        </p:blipFill>
        <p:spPr>
          <a:xfrm>
            <a:off x="312840" y="365040"/>
            <a:ext cx="8060760" cy="62672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2" descr=""/>
          <p:cNvPicPr/>
          <p:nvPr/>
        </p:nvPicPr>
        <p:blipFill>
          <a:blip r:embed="rId2"/>
          <a:srcRect l="58946" t="18510" r="0" b="24680"/>
          <a:stretch/>
        </p:blipFill>
        <p:spPr>
          <a:xfrm>
            <a:off x="8548560" y="2276280"/>
            <a:ext cx="3642840" cy="230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AT" sz="4400" spc="-1" strike="noStrike">
                <a:solidFill>
                  <a:srgbClr val="000000"/>
                </a:solidFill>
                <a:latin typeface="Calibri Light"/>
              </a:rPr>
              <a:t>Late fusion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Best of Late Fusion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Maybe two tables, comparing the 2 best of Late Fusion for jaccard and cosine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AT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Slide of precision-recall comparing them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AT" sz="4400" spc="-1" strike="noStrike">
                <a:solidFill>
                  <a:srgbClr val="000000"/>
                </a:solidFill>
                <a:latin typeface="Calibri Light"/>
              </a:rPr>
              <a:t>Top 5 Comparing Early and Late Fusion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Mark in the table the best, the worst, etc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AT" sz="4400" spc="-1" strike="noStrike">
                <a:solidFill>
                  <a:srgbClr val="000000"/>
                </a:solidFill>
                <a:latin typeface="Calibri Light"/>
              </a:rPr>
              <a:t>Demo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477240" y="3007800"/>
            <a:ext cx="6015600" cy="1215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https://mmsr-app.vercel.app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AT" sz="4400" spc="-1" strike="noStrike">
                <a:solidFill>
                  <a:srgbClr val="000000"/>
                </a:solidFill>
                <a:latin typeface="Calibri Light"/>
              </a:rPr>
              <a:t>Dataset Music4All-Onion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08960" y="1371600"/>
            <a:ext cx="10944360" cy="480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219600" indent="-219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Lyrics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f-idf , word counts</a:t>
            </a:r>
            <a:endParaRPr b="0" lang="en-AT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ord2vec, word representation in vector space</a:t>
            </a:r>
            <a:endParaRPr b="0" lang="en-AT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bert</a:t>
            </a:r>
            <a:endParaRPr b="0" lang="en-AT" sz="2400" spc="-1" strike="noStrike">
              <a:solidFill>
                <a:srgbClr val="000000"/>
              </a:solidFill>
              <a:latin typeface="Calibri"/>
            </a:endParaRPr>
          </a:p>
          <a:p>
            <a:pPr marL="219600" indent="-219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Audio</a:t>
            </a: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Mel Frequency Cepstral Coefficients (MFFCs)</a:t>
            </a:r>
            <a:endParaRPr b="0" lang="en-AT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Essentia: An audio Analysis Library for Music Information Retrieval</a:t>
            </a:r>
            <a:endParaRPr b="0" lang="en-AT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Block Leve Features (BLFs)</a:t>
            </a:r>
            <a:endParaRPr b="0" lang="en-AT" sz="2400" spc="-1" strike="noStrike">
              <a:solidFill>
                <a:srgbClr val="000000"/>
              </a:solidFill>
              <a:latin typeface="Calibri"/>
            </a:endParaRPr>
          </a:p>
          <a:p>
            <a:pPr marL="219600" indent="-219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Video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VGG19 Very Deep Convolutional Networks For Large Scale Image Recognition</a:t>
            </a:r>
            <a:endParaRPr b="0" lang="en-AT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Inception v3 Deep Convolutional Neural Network architecture codename Inception</a:t>
            </a:r>
            <a:endParaRPr b="0" lang="en-AT" sz="2400" spc="-1" strike="noStrike">
              <a:solidFill>
                <a:srgbClr val="000000"/>
              </a:solidFill>
              <a:latin typeface="Calibri"/>
            </a:endParaRPr>
          </a:p>
          <a:p>
            <a:pPr lvl="1" marL="659520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400" spc="-1" strike="noStrike">
                <a:solidFill>
                  <a:srgbClr val="000000"/>
                </a:solidFill>
                <a:latin typeface="Calibri"/>
              </a:rPr>
              <a:t>Resnet 13. Deep Residual Networks for Image Recognition</a:t>
            </a:r>
            <a:endParaRPr b="0" lang="en-A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AT" sz="4400" spc="-1" strike="noStrike">
                <a:solidFill>
                  <a:srgbClr val="000000"/>
                </a:solidFill>
                <a:latin typeface="Calibri Light"/>
              </a:rPr>
              <a:t>Individual Analysis of features - Lyrics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94920" y="1505520"/>
            <a:ext cx="6014880" cy="757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marL="190800" indent="-190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With Jaccard Similarity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3684600" y="1680120"/>
            <a:ext cx="8111880" cy="2228400"/>
          </a:xfrm>
          <a:prstGeom prst="rect">
            <a:avLst/>
          </a:prstGeom>
          <a:ln w="0">
            <a:noFill/>
          </a:ln>
        </p:spPr>
      </p:pic>
      <p:sp>
        <p:nvSpPr>
          <p:cNvPr id="89" name="Content Placeholder 2"/>
          <p:cNvSpPr/>
          <p:nvPr/>
        </p:nvSpPr>
        <p:spPr>
          <a:xfrm>
            <a:off x="487080" y="3554640"/>
            <a:ext cx="4842360" cy="7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  <a:p>
            <a:pPr marL="190800" indent="-190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With Cosine Similarity</a:t>
            </a: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90" name="Picture 5" descr=""/>
          <p:cNvPicPr/>
          <p:nvPr/>
        </p:nvPicPr>
        <p:blipFill>
          <a:blip r:embed="rId2"/>
          <a:stretch/>
        </p:blipFill>
        <p:spPr>
          <a:xfrm>
            <a:off x="3684600" y="4083120"/>
            <a:ext cx="7872480" cy="2022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91" name="Table 10"/>
          <p:cNvGraphicFramePr/>
          <p:nvPr/>
        </p:nvGraphicFramePr>
        <p:xfrm>
          <a:off x="2261160" y="6280200"/>
          <a:ext cx="8127720" cy="4028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0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AT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LowerValue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AT" sz="1800" spc="-1" strike="noStrike" u="sng">
                          <a:solidFill>
                            <a:srgbClr val="767171"/>
                          </a:solidFill>
                          <a:uFillTx/>
                          <a:latin typeface="Calibri"/>
                        </a:rPr>
                        <a:t>SecondBestValue</a:t>
                      </a:r>
                      <a:r>
                        <a:rPr b="0" lang="en-AT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.</a:t>
                      </a:r>
                      <a:r>
                        <a:rPr b="0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AT" sz="4400" spc="-1" strike="noStrike">
                <a:solidFill>
                  <a:srgbClr val="000000"/>
                </a:solidFill>
                <a:latin typeface="Calibri Light"/>
              </a:rPr>
              <a:t>Individual Analysis of features - Audio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33000" y="2090160"/>
            <a:ext cx="2602440" cy="120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With Jaccard Similarity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2935800" y="1621080"/>
            <a:ext cx="8516160" cy="2144520"/>
          </a:xfrm>
          <a:prstGeom prst="rect">
            <a:avLst/>
          </a:prstGeom>
          <a:ln w="0">
            <a:noFill/>
          </a:ln>
        </p:spPr>
      </p:pic>
      <p:sp>
        <p:nvSpPr>
          <p:cNvPr id="95" name="Content Placeholder 2"/>
          <p:cNvSpPr/>
          <p:nvPr/>
        </p:nvSpPr>
        <p:spPr>
          <a:xfrm>
            <a:off x="333000" y="4877640"/>
            <a:ext cx="2602440" cy="12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With Cosine Similarity</a:t>
            </a: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96" name="Picture 5" descr=""/>
          <p:cNvPicPr/>
          <p:nvPr/>
        </p:nvPicPr>
        <p:blipFill>
          <a:blip r:embed="rId2"/>
          <a:stretch/>
        </p:blipFill>
        <p:spPr>
          <a:xfrm>
            <a:off x="2712600" y="3918600"/>
            <a:ext cx="8640720" cy="22770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97" name="Table 10"/>
          <p:cNvGraphicFramePr/>
          <p:nvPr/>
        </p:nvGraphicFramePr>
        <p:xfrm>
          <a:off x="2261160" y="6280200"/>
          <a:ext cx="8127720" cy="4028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0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AT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LowerValue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AT" sz="1800" spc="-1" strike="noStrike" u="sng">
                          <a:solidFill>
                            <a:srgbClr val="767171"/>
                          </a:solidFill>
                          <a:uFillTx/>
                          <a:latin typeface="Calibri"/>
                        </a:rPr>
                        <a:t>SecondBestValue</a:t>
                      </a:r>
                      <a:r>
                        <a:rPr b="0" lang="en-AT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.</a:t>
                      </a:r>
                      <a:r>
                        <a:rPr b="0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AT" sz="4400" spc="-1" strike="noStrike">
                <a:solidFill>
                  <a:srgbClr val="000000"/>
                </a:solidFill>
                <a:latin typeface="Calibri Light"/>
              </a:rPr>
              <a:t>Individual Analysis of features - Video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285480" y="1690560"/>
            <a:ext cx="2602440" cy="120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With Jaccard Similarity</a:t>
            </a: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ontent Placeholder 2"/>
          <p:cNvSpPr/>
          <p:nvPr/>
        </p:nvSpPr>
        <p:spPr>
          <a:xfrm>
            <a:off x="120600" y="4222440"/>
            <a:ext cx="2602440" cy="12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With Cosine Similarity</a:t>
            </a: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101" name="Picture 6" descr=""/>
          <p:cNvPicPr/>
          <p:nvPr/>
        </p:nvPicPr>
        <p:blipFill>
          <a:blip r:embed="rId1"/>
          <a:stretch/>
        </p:blipFill>
        <p:spPr>
          <a:xfrm>
            <a:off x="2888280" y="3961080"/>
            <a:ext cx="7621920" cy="203328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7" descr=""/>
          <p:cNvPicPr/>
          <p:nvPr/>
        </p:nvPicPr>
        <p:blipFill>
          <a:blip r:embed="rId2"/>
          <a:stretch/>
        </p:blipFill>
        <p:spPr>
          <a:xfrm>
            <a:off x="3055680" y="1582200"/>
            <a:ext cx="7669080" cy="2033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3" name="Table 10"/>
          <p:cNvGraphicFramePr/>
          <p:nvPr/>
        </p:nvGraphicFramePr>
        <p:xfrm>
          <a:off x="2261160" y="6280200"/>
          <a:ext cx="8127720" cy="4028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0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AT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LowerValue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AT" sz="1800" spc="-1" strike="noStrike" u="sng">
                          <a:solidFill>
                            <a:srgbClr val="767171"/>
                          </a:solidFill>
                          <a:uFillTx/>
                          <a:latin typeface="Calibri"/>
                        </a:rPr>
                        <a:t>SecondBestValue</a:t>
                      </a:r>
                      <a:r>
                        <a:rPr b="0" lang="en-AT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.</a:t>
                      </a:r>
                      <a:r>
                        <a:rPr b="0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"/>
          <p:cNvPicPr/>
          <p:nvPr/>
        </p:nvPicPr>
        <p:blipFill>
          <a:blip r:embed="rId1"/>
          <a:srcRect l="85623" t="33407" r="-38" b="36966"/>
          <a:stretch/>
        </p:blipFill>
        <p:spPr>
          <a:xfrm>
            <a:off x="10347840" y="3429000"/>
            <a:ext cx="1347120" cy="163584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6" descr=""/>
          <p:cNvPicPr/>
          <p:nvPr/>
        </p:nvPicPr>
        <p:blipFill>
          <a:blip r:embed="rId2"/>
          <a:stretch/>
        </p:blipFill>
        <p:spPr>
          <a:xfrm>
            <a:off x="437400" y="174960"/>
            <a:ext cx="11257560" cy="65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AT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AT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553320" y="117360"/>
            <a:ext cx="11266200" cy="662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AT" sz="4400" spc="-1" strike="noStrike">
                <a:solidFill>
                  <a:srgbClr val="000000"/>
                </a:solidFill>
                <a:latin typeface="Calibri Light"/>
              </a:rPr>
              <a:t>Selection of the best features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0" name="Table 4"/>
          <p:cNvGraphicFramePr/>
          <p:nvPr/>
        </p:nvGraphicFramePr>
        <p:xfrm>
          <a:off x="1956960" y="1690560"/>
          <a:ext cx="2975400" cy="3722760"/>
        </p:xfrm>
        <a:graphic>
          <a:graphicData uri="http://schemas.openxmlformats.org/drawingml/2006/table">
            <a:tbl>
              <a:tblPr/>
              <a:tblGrid>
                <a:gridCol w="957240"/>
                <a:gridCol w="2018160"/>
              </a:tblGrid>
              <a:tr h="534240">
                <a:tc grid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Cosine Similarity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922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Lyrics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Bert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Tfidf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1317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Audio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BLF spectral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MFCC bow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BLF loglfuc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22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Video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Resnet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Incp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Table 4"/>
          <p:cNvGraphicFramePr/>
          <p:nvPr/>
        </p:nvGraphicFramePr>
        <p:xfrm>
          <a:off x="6994440" y="1690560"/>
          <a:ext cx="2690640" cy="4112640"/>
        </p:xfrm>
        <a:graphic>
          <a:graphicData uri="http://schemas.openxmlformats.org/drawingml/2006/table">
            <a:tbl>
              <a:tblPr/>
              <a:tblGrid>
                <a:gridCol w="917280"/>
                <a:gridCol w="1773360"/>
              </a:tblGrid>
              <a:tr h="534240">
                <a:tc grid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Jaccard Similarity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922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Lyrics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Bert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Tfidf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13176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Audio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Essentia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BLF loglfuc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MFCC stats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22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Video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Vgg19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T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Resnet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DejaVu Sans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81600" y="286560"/>
            <a:ext cx="9532800" cy="905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AT" sz="4400" spc="-1" strike="noStrike">
                <a:solidFill>
                  <a:srgbClr val="000000"/>
                </a:solidFill>
                <a:latin typeface="Calibri Light"/>
              </a:rPr>
              <a:t>Early Fusion</a:t>
            </a:r>
            <a:endParaRPr b="0" lang="en-AT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3" name="Picture 5" descr=""/>
          <p:cNvPicPr/>
          <p:nvPr/>
        </p:nvPicPr>
        <p:blipFill>
          <a:blip r:embed="rId1"/>
          <a:stretch/>
        </p:blipFill>
        <p:spPr>
          <a:xfrm>
            <a:off x="625680" y="1704600"/>
            <a:ext cx="8334360" cy="1880280"/>
          </a:xfrm>
          <a:prstGeom prst="rect">
            <a:avLst/>
          </a:prstGeom>
          <a:ln w="0">
            <a:noFill/>
          </a:ln>
        </p:spPr>
      </p:pic>
      <p:sp>
        <p:nvSpPr>
          <p:cNvPr id="114" name="Content Placeholder 2"/>
          <p:cNvSpPr/>
          <p:nvPr/>
        </p:nvSpPr>
        <p:spPr>
          <a:xfrm>
            <a:off x="381600" y="1200240"/>
            <a:ext cx="4129920" cy="12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With Jaccard Similarity</a:t>
            </a: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115" name="Picture 7" descr=""/>
          <p:cNvPicPr/>
          <p:nvPr/>
        </p:nvPicPr>
        <p:blipFill>
          <a:blip r:embed="rId2"/>
          <a:stretch/>
        </p:blipFill>
        <p:spPr>
          <a:xfrm>
            <a:off x="8960400" y="1715040"/>
            <a:ext cx="2801520" cy="1724040"/>
          </a:xfrm>
          <a:prstGeom prst="rect">
            <a:avLst/>
          </a:prstGeom>
          <a:ln w="0">
            <a:noFill/>
          </a:ln>
        </p:spPr>
      </p:pic>
      <p:sp>
        <p:nvSpPr>
          <p:cNvPr id="116" name="Content Placeholder 2"/>
          <p:cNvSpPr/>
          <p:nvPr/>
        </p:nvSpPr>
        <p:spPr>
          <a:xfrm>
            <a:off x="381600" y="3585240"/>
            <a:ext cx="4129920" cy="12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T" sz="2800" spc="-1" strike="noStrike">
                <a:solidFill>
                  <a:srgbClr val="000000"/>
                </a:solidFill>
                <a:latin typeface="Calibri"/>
              </a:rPr>
              <a:t>With Cosine Similarity</a:t>
            </a: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117" name="Picture 9" descr=""/>
          <p:cNvPicPr/>
          <p:nvPr/>
        </p:nvPicPr>
        <p:blipFill>
          <a:blip r:embed="rId3"/>
          <a:stretch/>
        </p:blipFill>
        <p:spPr>
          <a:xfrm>
            <a:off x="8838720" y="4127760"/>
            <a:ext cx="2971440" cy="1777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0" descr=""/>
          <p:cNvPicPr/>
          <p:nvPr/>
        </p:nvPicPr>
        <p:blipFill>
          <a:blip r:embed="rId4"/>
          <a:stretch/>
        </p:blipFill>
        <p:spPr>
          <a:xfrm>
            <a:off x="625680" y="4076280"/>
            <a:ext cx="8274960" cy="1880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19" name="Table 10"/>
          <p:cNvGraphicFramePr/>
          <p:nvPr/>
        </p:nvGraphicFramePr>
        <p:xfrm>
          <a:off x="2261160" y="6280200"/>
          <a:ext cx="8127720" cy="4028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0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AT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LowerValue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AT" sz="1800" spc="-1" strike="noStrike" u="sng">
                          <a:solidFill>
                            <a:srgbClr val="767171"/>
                          </a:solidFill>
                          <a:uFillTx/>
                          <a:latin typeface="Calibri"/>
                        </a:rPr>
                        <a:t>SecondBestValue</a:t>
                      </a:r>
                      <a:r>
                        <a:rPr b="0" lang="en-AT" sz="18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.</a:t>
                      </a:r>
                      <a:r>
                        <a:rPr b="0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AT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LibreOffice/7.4.3.2$Linux_X86_64 LibreOffice_project/40$Build-2</Application>
  <AppVersion>15.0000</AppVersion>
  <Words>233</Words>
  <Paragraphs>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2023-01-16T18:43:08Z</dcterms:created>
  <dc:creator>Eduardo Hernandez</dc:creator>
  <dc:description/>
  <dc:language>en-US</dc:language>
  <cp:lastModifiedBy/>
  <dcterms:modified xsi:type="dcterms:W3CDTF">2023-01-17T15:08:08Z</dcterms:modified>
  <cp:revision>5</cp:revision>
  <dc:subject/>
  <dc:title>Content-based Music Retrieval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