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3" r:id="rId7"/>
    <p:sldId id="271" r:id="rId8"/>
    <p:sldId id="268" r:id="rId9"/>
    <p:sldId id="259" r:id="rId10"/>
    <p:sldId id="272" r:id="rId11"/>
    <p:sldId id="265" r:id="rId12"/>
    <p:sldId id="273" r:id="rId13"/>
    <p:sldId id="262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7"/>
    <p:restoredTop sz="94681"/>
  </p:normalViewPr>
  <p:slideViewPr>
    <p:cSldViewPr snapToGrid="0">
      <p:cViewPr varScale="1">
        <p:scale>
          <a:sx n="118" d="100"/>
          <a:sy n="118" d="100"/>
        </p:scale>
        <p:origin x="6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367-B20E-0AD2-D83F-3744AA47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DFFA-DFF2-A947-5C28-73F67B7A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0A24-1CC0-3E17-D4B8-A71D433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4040-6161-E8D7-1B3C-519D207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D037-1CAE-224F-3C37-A73075C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94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7DA8-4C6B-8802-50E6-AE678A2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5183-4EA6-789A-48B3-46AE2812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8998-4865-49E5-8759-AAE96801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76B4-E622-F4AC-43B6-45EA126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AFC-A937-482E-DEAC-89602D40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37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CF5FB-E03B-BFBA-715F-A66C3FE50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8ABD-0880-5F2C-EB54-39E1C05F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6467-C66E-46AC-0D87-A8D9307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4C12-E0F3-241F-8061-3DD143BD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C911-BC18-5568-17F8-50C4515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92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A54-8EC4-7BB1-37ED-6D26303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2649-F2F7-D5F4-B5C1-2CB87AC8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8174-6B4E-6F97-B776-4F3051F5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3C3A-C9F7-2C99-BE7F-5406EC8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4902-14C0-E123-8AAF-4FF7959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410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8601-E0DE-0441-6BAD-2CD4AF9A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30CC-A9EF-A47B-E060-0806114E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6A49-60E9-EA7D-34E7-BF1F861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17EE-34BD-7153-2CCE-498BCE3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F81C-E760-EAF9-C75E-ABBB983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19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97-F985-AB4D-2717-34A1F22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D3DE-73C3-0FA6-D390-337264FF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A0B9-F5BE-F00F-4143-1F928637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FCF4-3123-C7FE-781D-DB002EF7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0407-3525-D5E8-2501-5EB9F0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61B1-96C9-71E5-99E2-18CD9BC5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22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A144-FF9F-8223-6F71-165083B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7843-86C7-2FB9-F5B3-DCF25061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3F99-A185-537B-8029-BF2B8742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F7382-BC4B-DCF3-0008-767CACA1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D10-B386-B9A2-131C-9397C6C27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D9AB-DC29-E5C6-6C0C-387D4B0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EB85-64A2-E820-6EE6-4EF4BA9F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C7CBD-B16F-2B43-8924-ED3226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90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F378-F82E-EB46-933A-F2786C8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0EE9B-4BA5-DB00-0D9C-191E631E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195D-AD6E-3F8B-D41B-47BD6E71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63FA-B4D4-D623-18B9-79A6DFA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93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4E773-B09D-AB4B-D0DB-4F4C94F2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5028-EAFA-F3AE-63AD-FC7EE03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C66C-7E40-10E8-C4BB-316884AD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59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175-F3DB-AA52-8B60-5B2BE7CB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0B8-3816-EC84-B125-7F0CFCEB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3CD7-E4AD-E9B9-AE99-C480AB96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B90A-B4C4-6F95-7B5B-A260EA9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4F02-7F81-44A5-44AF-3708823E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734F-94DC-BB7A-8735-C009C4F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251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2B17-9FB3-B5AC-1622-B793AFF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0A91A-9A3B-A1A0-7E54-5688819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B9B6-E98D-7C42-671A-2B1A35FC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6985-1984-EE65-30D5-7F9C965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C240-1666-331D-9C85-B40D0CB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0ABA-F143-325D-318E-CBB8E49C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56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8C8F-1E96-BE89-D7CC-FD8A007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038C-6C98-E671-1F9B-E700A88C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71D4-10AA-6C99-C0AF-AAF46972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087D-2923-7442-84A1-1FFE54B2F712}" type="datetimeFigureOut">
              <a:rPr lang="en-AT" smtClean="0"/>
              <a:t>01/16/2023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3F4-30F6-72AE-F683-FA74C128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BC60-C763-6020-5E82-11E7AE82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CE24-8B80-6D41-A825-069FE4267E3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74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msr-app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B5D-E6B2-08B5-82F3-42E2611E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Content-based Music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B22C-76C2-15A4-8952-04BFCD18D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Team B</a:t>
            </a:r>
          </a:p>
          <a:p>
            <a:r>
              <a:rPr lang="en-AT" dirty="0"/>
              <a:t>Hernandez Almanza Eduardo</a:t>
            </a:r>
          </a:p>
          <a:p>
            <a:r>
              <a:rPr lang="de-AT"/>
              <a:t>Richard Degenfellner</a:t>
            </a:r>
            <a:endParaRPr lang="en-AT" dirty="0"/>
          </a:p>
          <a:p>
            <a:r>
              <a:rPr lang="en-AT" dirty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4162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356-8238-41DE-CC8A-ADE4C259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EFCE-2C2C-8B0D-B3E5-2BEFC016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BA4F3C-9364-B1E5-33FB-D13EA5EB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9" y="718887"/>
            <a:ext cx="11393862" cy="54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7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0BDA4-2224-4FA9-7ED3-7687A215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D2B0A99-0FFB-A5A6-1A84-BA110470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" y="938463"/>
            <a:ext cx="11243222" cy="54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4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B7FA-D629-DD27-801E-2A690F16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66F-E0A4-55BD-ED2A-8CF5A1C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0FF096-B961-C0DB-37B6-358D8848D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312821" y="365125"/>
            <a:ext cx="8061157" cy="62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193E12-A090-BE82-198A-54F9D6135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7" t="18508" b="24679"/>
          <a:stretch/>
        </p:blipFill>
        <p:spPr bwMode="auto">
          <a:xfrm>
            <a:off x="8548720" y="2276181"/>
            <a:ext cx="3643280" cy="230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BAE-38FD-6CBA-92AB-C0FDE12E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Late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B714-B4BC-D029-F4C4-E8B6BE8C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Best of Late Fusion</a:t>
            </a:r>
          </a:p>
          <a:p>
            <a:endParaRPr lang="en-AT" dirty="0"/>
          </a:p>
          <a:p>
            <a:r>
              <a:rPr lang="en-AT" dirty="0"/>
              <a:t>Maybe two tables, comparing the 2 best of Late Fusion for jaccard and cosine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451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A662-6F73-338A-A44F-AF68F76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7126-7CC2-F352-E62B-4CEBB9C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Slide of precision-recall comparing them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8451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6CA6-3DE0-7880-FB4B-160544F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Top 5 Comparing Early and Late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F70B-CCA6-396C-38B0-8B538E18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Mark in the table the best, the worst, etc</a:t>
            </a:r>
          </a:p>
        </p:txBody>
      </p:sp>
    </p:spTree>
    <p:extLst>
      <p:ext uri="{BB962C8B-B14F-4D97-AF65-F5344CB8AC3E}">
        <p14:creationId xmlns:p14="http://schemas.microsoft.com/office/powerpoint/2010/main" val="356709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B1B9-9636-64FF-C8B5-F706D137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8FAB-D459-96FD-65A4-8044D8CC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126" y="3007895"/>
            <a:ext cx="6015790" cy="1215189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https://mmsr-app.vercel.app</a:t>
            </a:r>
            <a:endParaRPr lang="en-GB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377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694-D957-FD52-8027-BA5EDA4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Dataset Music4All-Onion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C2D-A2BB-DF75-7C8D-170D6B2A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371600"/>
            <a:ext cx="10944726" cy="4805363"/>
          </a:xfrm>
        </p:spPr>
        <p:txBody>
          <a:bodyPr>
            <a:normAutofit fontScale="92500"/>
          </a:bodyPr>
          <a:lstStyle/>
          <a:p>
            <a:r>
              <a:rPr lang="en-AT" dirty="0"/>
              <a:t>Lyrics</a:t>
            </a:r>
          </a:p>
          <a:p>
            <a:pPr lvl="1"/>
            <a:r>
              <a:rPr lang="en-GB" dirty="0"/>
              <a:t>T</a:t>
            </a:r>
            <a:r>
              <a:rPr lang="en-AT" dirty="0"/>
              <a:t>f-idf , word counts</a:t>
            </a:r>
          </a:p>
          <a:p>
            <a:pPr lvl="1"/>
            <a:r>
              <a:rPr lang="en-GB" dirty="0"/>
              <a:t>W</a:t>
            </a:r>
            <a:r>
              <a:rPr lang="en-AT" dirty="0"/>
              <a:t>ord2vec, word representation in vector space</a:t>
            </a:r>
          </a:p>
          <a:p>
            <a:pPr lvl="1"/>
            <a:r>
              <a:rPr lang="en-AT" dirty="0"/>
              <a:t>bert</a:t>
            </a:r>
          </a:p>
          <a:p>
            <a:r>
              <a:rPr lang="en-AT" dirty="0"/>
              <a:t>Audio	</a:t>
            </a:r>
          </a:p>
          <a:p>
            <a:pPr lvl="1"/>
            <a:r>
              <a:rPr lang="en-AT" dirty="0"/>
              <a:t>Mel Frequency Cepstral Coefficients (MFFCs)</a:t>
            </a:r>
          </a:p>
          <a:p>
            <a:pPr lvl="1"/>
            <a:r>
              <a:rPr lang="en-AT" dirty="0"/>
              <a:t>Essentia: An audio Analysis Library for Music Information Retrieval</a:t>
            </a:r>
          </a:p>
          <a:p>
            <a:pPr lvl="1"/>
            <a:r>
              <a:rPr lang="en-AT" dirty="0"/>
              <a:t>Block Leve Features (BLFs)</a:t>
            </a:r>
          </a:p>
          <a:p>
            <a:r>
              <a:rPr lang="en-AT" dirty="0"/>
              <a:t>Video</a:t>
            </a:r>
          </a:p>
          <a:p>
            <a:pPr lvl="1"/>
            <a:r>
              <a:rPr lang="en-AT" dirty="0"/>
              <a:t>VGG19 Very Deep Convolutional Networks For Large Scale Image Recognition</a:t>
            </a:r>
          </a:p>
          <a:p>
            <a:pPr lvl="1"/>
            <a:r>
              <a:rPr lang="en-AT" dirty="0"/>
              <a:t>Inception v3 Deep Convolutional Neural Network architecture codename Inception</a:t>
            </a:r>
          </a:p>
          <a:p>
            <a:pPr lvl="1"/>
            <a:r>
              <a:rPr lang="en-AT" dirty="0"/>
              <a:t>Resnet 13. Deep Residual Networks for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50173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Lyrics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3" y="1505527"/>
            <a:ext cx="6015181" cy="757382"/>
          </a:xfrm>
        </p:spPr>
        <p:txBody>
          <a:bodyPr>
            <a:normAutofit fontScale="85000" lnSpcReduction="20000"/>
          </a:bodyPr>
          <a:lstStyle/>
          <a:p>
            <a:endParaRPr lang="en-AT" dirty="0"/>
          </a:p>
          <a:p>
            <a:r>
              <a:rPr lang="en-AT" dirty="0"/>
              <a:t>With Jaccard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093DE-30DE-17AF-D394-09BA082C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0" y="1679948"/>
            <a:ext cx="8112397" cy="222868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AD7091-53E2-8FA0-D3CE-B99A23EBC1F1}"/>
              </a:ext>
            </a:extLst>
          </p:cNvPr>
          <p:cNvSpPr txBox="1">
            <a:spLocks/>
          </p:cNvSpPr>
          <p:nvPr/>
        </p:nvSpPr>
        <p:spPr>
          <a:xfrm>
            <a:off x="487218" y="3554557"/>
            <a:ext cx="4842771" cy="757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  <a:p>
            <a:r>
              <a:rPr lang="en-AT" dirty="0"/>
              <a:t>With Cosine Similarity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AA23-1591-D22A-1CC8-27BCD189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50" y="4083050"/>
            <a:ext cx="7872776" cy="2022765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C6FE256-5EAD-24E6-1B9B-424431C2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5646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2090319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EF544-7F34-742F-B425-2763286E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6" y="1621079"/>
            <a:ext cx="8516622" cy="21448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332874" y="4877635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BBD8-A892-9009-712B-30037FD8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67" y="3918446"/>
            <a:ext cx="8641133" cy="2277266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70265B74-A599-9EFD-39F3-11C9A4A8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6657-79A6-626A-4EBA-1E4C8B4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Individual Analysis of features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6712-F2A9-D693-7848-E7FA2F4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2" y="1690688"/>
            <a:ext cx="2602832" cy="1206333"/>
          </a:xfrm>
        </p:spPr>
        <p:txBody>
          <a:bodyPr/>
          <a:lstStyle/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4AC51-896D-0743-7977-EEE44A466C52}"/>
              </a:ext>
            </a:extLst>
          </p:cNvPr>
          <p:cNvSpPr txBox="1">
            <a:spLocks/>
          </p:cNvSpPr>
          <p:nvPr/>
        </p:nvSpPr>
        <p:spPr>
          <a:xfrm>
            <a:off x="120438" y="4222584"/>
            <a:ext cx="2602832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1543D-16CE-3414-5610-DF64D63A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74" y="3960980"/>
            <a:ext cx="7622404" cy="20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7B371-C1F9-D6A5-FF39-E5579242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8" y="1582030"/>
            <a:ext cx="7669536" cy="203358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BC944-3BE5-F18A-534A-A1454FA1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90961D7-FE0C-0EFD-8A83-F61DFDDC3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4" t="33406" r="-38" b="36964"/>
          <a:stretch/>
        </p:blipFill>
        <p:spPr bwMode="auto">
          <a:xfrm>
            <a:off x="10347826" y="3429000"/>
            <a:ext cx="1347538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41D5FD-29B2-51E5-3FA0-8683850E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6" y="175040"/>
            <a:ext cx="11257798" cy="65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5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2A28-4F84-5BF6-F8A8-773DE2B1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51C1-0AFE-E988-DC1E-6F432E3C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DB8E84-B015-4313-C868-9951421A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2" y="117508"/>
            <a:ext cx="11266738" cy="66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F38-A5AB-F2DF-2CFE-354AB07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Selection of the best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70A2FE-DA00-289B-EB83-54EA901BA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606092"/>
              </p:ext>
            </p:extLst>
          </p:nvPr>
        </p:nvGraphicFramePr>
        <p:xfrm>
          <a:off x="1957137" y="1690688"/>
          <a:ext cx="2975811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7443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2018368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Cosine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BLF spectral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2400" dirty="0"/>
                        <a:t>MFCC bow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Resnet</a:t>
                      </a:r>
                    </a:p>
                    <a:p>
                      <a:r>
                        <a:rPr lang="en-AT" sz="2400" dirty="0"/>
                        <a:t>Incp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86A0C-5935-3838-47F8-1C730087D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61958"/>
              </p:ext>
            </p:extLst>
          </p:nvPr>
        </p:nvGraphicFramePr>
        <p:xfrm>
          <a:off x="6994358" y="1690688"/>
          <a:ext cx="2691064" cy="3696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7455">
                  <a:extLst>
                    <a:ext uri="{9D8B030D-6E8A-4147-A177-3AD203B41FA5}">
                      <a16:colId xmlns:a16="http://schemas.microsoft.com/office/drawing/2014/main" val="2993526206"/>
                    </a:ext>
                  </a:extLst>
                </a:gridCol>
                <a:gridCol w="1773609">
                  <a:extLst>
                    <a:ext uri="{9D8B030D-6E8A-4147-A177-3AD203B41FA5}">
                      <a16:colId xmlns:a16="http://schemas.microsoft.com/office/drawing/2014/main" val="3233586762"/>
                    </a:ext>
                  </a:extLst>
                </a:gridCol>
              </a:tblGrid>
              <a:tr h="534399">
                <a:tc gridSpan="2"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Jaccard Similarity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AT" dirty="0"/>
                        <a:t>Jaccard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30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Lyrics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Bert</a:t>
                      </a:r>
                    </a:p>
                    <a:p>
                      <a:r>
                        <a:rPr lang="en-AT" sz="2400" dirty="0"/>
                        <a:t>Tfidf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27458"/>
                  </a:ext>
                </a:extLst>
              </a:tr>
              <a:tr h="1317696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Audio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Essentia</a:t>
                      </a:r>
                    </a:p>
                    <a:p>
                      <a:r>
                        <a:rPr lang="en-AT" sz="2400" dirty="0"/>
                        <a:t>BLF loglfuc</a:t>
                      </a:r>
                    </a:p>
                    <a:p>
                      <a:r>
                        <a:rPr lang="en-AT" sz="2400" dirty="0"/>
                        <a:t>MFCC stats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131"/>
                  </a:ext>
                </a:extLst>
              </a:tr>
              <a:tr h="922387">
                <a:tc>
                  <a:txBody>
                    <a:bodyPr/>
                    <a:lstStyle/>
                    <a:p>
                      <a:pPr algn="ctr"/>
                      <a:r>
                        <a:rPr lang="en-AT" sz="2400" dirty="0"/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T" sz="2400" dirty="0"/>
                        <a:t>Vgg19</a:t>
                      </a:r>
                    </a:p>
                    <a:p>
                      <a:r>
                        <a:rPr lang="en-AT" sz="2400" dirty="0"/>
                        <a:t>Resnet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8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D5A0-4719-F9EB-95D9-0C98D48D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3" y="286603"/>
            <a:ext cx="9533021" cy="905710"/>
          </a:xfrm>
        </p:spPr>
        <p:txBody>
          <a:bodyPr/>
          <a:lstStyle/>
          <a:p>
            <a:r>
              <a:rPr lang="en-AT" dirty="0"/>
              <a:t>Early Fusion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D0C6C-E2A5-4613-0328-1927DBE5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0" y="1704668"/>
            <a:ext cx="8334773" cy="1880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99625-F41C-B8FB-2646-0E164B2325B9}"/>
              </a:ext>
            </a:extLst>
          </p:cNvPr>
          <p:cNvSpPr txBox="1">
            <a:spLocks/>
          </p:cNvSpPr>
          <p:nvPr/>
        </p:nvSpPr>
        <p:spPr>
          <a:xfrm>
            <a:off x="381594" y="1200361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Jaccard Similarity</a:t>
            </a:r>
          </a:p>
          <a:p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64AB0-0C6B-8E25-3241-260CBAD5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13" y="1714978"/>
            <a:ext cx="2802028" cy="17243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D3CA05-8E17-1702-AF66-CFFAC04C9199}"/>
              </a:ext>
            </a:extLst>
          </p:cNvPr>
          <p:cNvSpPr txBox="1">
            <a:spLocks/>
          </p:cNvSpPr>
          <p:nvPr/>
        </p:nvSpPr>
        <p:spPr>
          <a:xfrm>
            <a:off x="381593" y="3585404"/>
            <a:ext cx="4130247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With Cosine Similarity</a:t>
            </a:r>
          </a:p>
          <a:p>
            <a:endParaRPr lang="en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39705-376B-FF90-C158-39CBC4AE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05" y="4127672"/>
            <a:ext cx="2971802" cy="177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5DFD1F-66AF-9400-D12C-7278F6D5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39" y="4076191"/>
            <a:ext cx="8275241" cy="1880736"/>
          </a:xfrm>
          <a:prstGeom prst="rect">
            <a:avLst/>
          </a:prstGeo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F73C234C-3EF6-D6E6-673B-F30B47A3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921"/>
              </p:ext>
            </p:extLst>
          </p:nvPr>
        </p:nvGraphicFramePr>
        <p:xfrm>
          <a:off x="2261013" y="6280236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5375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78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90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dirty="0"/>
                        <a:t> </a:t>
                      </a:r>
                      <a:r>
                        <a:rPr lang="en-AT" sz="1800" dirty="0">
                          <a:solidFill>
                            <a:srgbClr val="FF0000"/>
                          </a:solidFill>
                        </a:rPr>
                        <a:t>LowerValue</a:t>
                      </a:r>
                      <a:endParaRPr lang="en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SecondBestValue</a:t>
                      </a:r>
                      <a:r>
                        <a:rPr lang="en-AT" sz="1800" u="sng" dirty="0"/>
                        <a:t>.</a:t>
                      </a:r>
                      <a:r>
                        <a:rPr lang="en-A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b="1" dirty="0"/>
                        <a:t>BestValue</a:t>
                      </a:r>
                      <a:endParaRPr lang="en-AT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Content-based Music Retrieval System</vt:lpstr>
      <vt:lpstr>Dataset Music4All-Onion</vt:lpstr>
      <vt:lpstr>Individual Analysis of features - Lyrics</vt:lpstr>
      <vt:lpstr>Individual Analysis of features - Audio</vt:lpstr>
      <vt:lpstr>Individual Analysis of features - Video</vt:lpstr>
      <vt:lpstr>PowerPoint-Präsentation</vt:lpstr>
      <vt:lpstr>PowerPoint-Präsentation</vt:lpstr>
      <vt:lpstr>Selection of the best features</vt:lpstr>
      <vt:lpstr>Early Fusion</vt:lpstr>
      <vt:lpstr>PowerPoint-Präsentation</vt:lpstr>
      <vt:lpstr>PowerPoint-Präsentation</vt:lpstr>
      <vt:lpstr>PowerPoint-Präsentation</vt:lpstr>
      <vt:lpstr>Late fusion</vt:lpstr>
      <vt:lpstr>PowerPoint-Präsentation</vt:lpstr>
      <vt:lpstr>Top 5 Comparing Early and Late Fusion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Music Retrieval System</dc:title>
  <dc:creator>Eduardo Hernandez</dc:creator>
  <cp:lastModifiedBy>Degenfellner Richard</cp:lastModifiedBy>
  <cp:revision>4</cp:revision>
  <dcterms:created xsi:type="dcterms:W3CDTF">2023-01-16T18:43:08Z</dcterms:created>
  <dcterms:modified xsi:type="dcterms:W3CDTF">2023-01-16T21:02:40Z</dcterms:modified>
</cp:coreProperties>
</file>