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notesMasterIdLst>
    <p:notesMasterId r:id="rId52"/>
  </p:notesMasterIdLst>
  <p:sldIdLst>
    <p:sldId id="256" r:id="rId6"/>
    <p:sldId id="332" r:id="rId7"/>
    <p:sldId id="331" r:id="rId8"/>
    <p:sldId id="294" r:id="rId9"/>
    <p:sldId id="329" r:id="rId10"/>
    <p:sldId id="346" r:id="rId11"/>
    <p:sldId id="338" r:id="rId12"/>
    <p:sldId id="334" r:id="rId13"/>
    <p:sldId id="335" r:id="rId14"/>
    <p:sldId id="336" r:id="rId15"/>
    <p:sldId id="357" r:id="rId16"/>
    <p:sldId id="343" r:id="rId17"/>
    <p:sldId id="339" r:id="rId18"/>
    <p:sldId id="342" r:id="rId19"/>
    <p:sldId id="372" r:id="rId20"/>
    <p:sldId id="340" r:id="rId21"/>
    <p:sldId id="344" r:id="rId22"/>
    <p:sldId id="347" r:id="rId23"/>
    <p:sldId id="373" r:id="rId24"/>
    <p:sldId id="345" r:id="rId25"/>
    <p:sldId id="359" r:id="rId26"/>
    <p:sldId id="348" r:id="rId27"/>
    <p:sldId id="358" r:id="rId28"/>
    <p:sldId id="367" r:id="rId29"/>
    <p:sldId id="368" r:id="rId30"/>
    <p:sldId id="369" r:id="rId31"/>
    <p:sldId id="362" r:id="rId32"/>
    <p:sldId id="363" r:id="rId33"/>
    <p:sldId id="349" r:id="rId34"/>
    <p:sldId id="366" r:id="rId35"/>
    <p:sldId id="337" r:id="rId36"/>
    <p:sldId id="356" r:id="rId37"/>
    <p:sldId id="354" r:id="rId38"/>
    <p:sldId id="353" r:id="rId39"/>
    <p:sldId id="351" r:id="rId40"/>
    <p:sldId id="350" r:id="rId41"/>
    <p:sldId id="370" r:id="rId42"/>
    <p:sldId id="365" r:id="rId43"/>
    <p:sldId id="360" r:id="rId44"/>
    <p:sldId id="361" r:id="rId45"/>
    <p:sldId id="299" r:id="rId46"/>
    <p:sldId id="328" r:id="rId47"/>
    <p:sldId id="264" r:id="rId48"/>
    <p:sldId id="293" r:id="rId49"/>
    <p:sldId id="374" r:id="rId50"/>
    <p:sldId id="301" r:id="rId51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xmlns:mc="http://schemas.openxmlformats.org/markup-compatibility/2006" xmlns:a14="http://schemas.microsoft.com/office/drawing/2007/7/7/main" val="000000" mc:Ignorable=""/>
  </p:clrMru>
  <p:extLst>
    <p:ext uri="{E76CE94A-603C-4142-B9EB-6D1370010A27}">
      <p14:discardImageEditData xmlns:p14="http://schemas.microsoft.com/office/powerpoint/2007/7/12/main" val="0"/>
    </p:ext>
    <p:ext uri="{D31A062A-798A-4329-ABDD-BBA856620510}">
      <p14:defaultImageDpi xmlns:p14="http://schemas.microsoft.com/office/powerpoint/2007/7/12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7194" autoAdjust="0"/>
    <p:restoredTop sz="89810" autoAdjust="0"/>
  </p:normalViewPr>
  <p:slideViewPr>
    <p:cSldViewPr>
      <p:cViewPr varScale="1">
        <p:scale>
          <a:sx n="101" d="100"/>
          <a:sy n="101" d="100"/>
        </p:scale>
        <p:origin x="-50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49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55" Type="http://schemas.openxmlformats.org/officeDocument/2006/relationships/theme" Target="theme/theme1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presProps" Target="presProps.xml"/><Relationship Id="rId5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notesMaster" Target="notesMasters/notes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tableStyles" Target="tableStyles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F86498-AF9D-40C9-BFE1-5B919518220E}" type="datetimeFigureOut">
              <a:rPr lang="en-US" smtClean="0"/>
              <a:pPr/>
              <a:t>2009-08-10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0BD627-B2CA-4D3E-A5EB-C332D4747E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07/7/12/main" val="38088086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Timeline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AA9B65-5607-43BE-BEDB-0388238754A6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BD627-B2CA-4D3E-A5EB-C332D4747E4E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</p:spTree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A50D42-C9CD-4801-B293-61D1F53EC57E}" type="datetimeFigureOut">
              <a:rPr lang="de-DE" smtClean="0"/>
              <a:pPr/>
              <a:t>10.08.2009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</p:spTree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A50D42-C9CD-4801-B293-61D1F53EC57E}" type="datetimeFigureOut">
              <a:rPr lang="de-DE" smtClean="0"/>
              <a:pPr/>
              <a:t>10.08.2009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</p:spTree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7140F9-F449-4114-ACBE-8427D16929F0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de-DE" dirty="0"/>
          </a:p>
        </p:txBody>
      </p:sp>
    </p:spTree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A50D42-C9CD-4801-B293-61D1F53EC57E}" type="datetimeFigureOut">
              <a:rPr lang="de-DE" smtClean="0"/>
              <a:pPr/>
              <a:t>10.08.2009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</p:spTree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A50D42-C9CD-4801-B293-61D1F53EC57E}" type="datetimeFigureOut">
              <a:rPr lang="de-DE" smtClean="0"/>
              <a:pPr/>
              <a:t>10.08.2009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</p:spTree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A50D42-C9CD-4801-B293-61D1F53EC57E}" type="datetimeFigureOut">
              <a:rPr lang="de-DE" smtClean="0"/>
              <a:pPr/>
              <a:t>10.08.2009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</p:spTree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A50D42-C9CD-4801-B293-61D1F53EC57E}" type="datetimeFigureOut">
              <a:rPr lang="de-DE" smtClean="0"/>
              <a:pPr/>
              <a:t>10.08.2009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</p:spTree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A50D42-C9CD-4801-B293-61D1F53EC57E}" type="datetimeFigureOut">
              <a:rPr lang="de-DE" smtClean="0"/>
              <a:pPr/>
              <a:t>10.08.2009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</p:spTree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A50D42-C9CD-4801-B293-61D1F53EC57E}" type="datetimeFigureOut">
              <a:rPr lang="de-DE" smtClean="0"/>
              <a:pPr/>
              <a:t>10.08.2009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</p:spTree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A50D42-C9CD-4801-B293-61D1F53EC57E}" type="datetimeFigureOut">
              <a:rPr lang="de-DE" smtClean="0"/>
              <a:pPr/>
              <a:t>10.08.2009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</p:spTree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28596" y="274638"/>
            <a:ext cx="825820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xmlns:p14="http://schemas.microsoft.com/office/powerpoint/2007/7/12/main" id="1" dur="indefinite" restart="never" nodeType="tmRoot"/>
      </p:par>
    </p:tnLst>
  </p:timing>
  <p:txStyles>
    <p:titleStyle>
      <a:lvl1pPr algn="r" defTabSz="914400" rtl="0" eaLnBrk="1" latinLnBrk="0" hangingPunct="1">
        <a:spcBef>
          <a:spcPct val="0"/>
        </a:spcBef>
        <a:buNone/>
        <a:defRPr sz="4400" kern="1200" cap="small" baseline="0">
          <a:solidFill>
            <a:schemeClr val="tx1"/>
          </a:solidFill>
          <a:effectLst>
            <a:outerShdw blurRad="38100" dist="38100" dir="2700000" algn="tl">
              <a:srgbClr xmlns:mc="http://schemas.openxmlformats.org/markup-compatibility/2006" xmlns:a14="http://schemas.microsoft.com/office/drawing/2007/7/7/main" val="000000" mc:Ignorable="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verisoftxt.de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://vcc.codeplex.com/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vcc.codeplex.com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4348" y="1142984"/>
            <a:ext cx="7772400" cy="1470025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/>
              <a:t>Programming with Triggers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00694" y="2714620"/>
            <a:ext cx="2686024" cy="642942"/>
          </a:xfrm>
        </p:spPr>
        <p:txBody>
          <a:bodyPr/>
          <a:lstStyle/>
          <a:p>
            <a:pPr algn="r"/>
            <a:r>
              <a:rPr lang="en-US" b="1" dirty="0" err="1" smtClean="0"/>
              <a:t>Micha</a:t>
            </a:r>
            <a:r>
              <a:rPr lang="en-US" b="1" dirty="0" err="1" smtClean="0">
                <a:latin typeface="Calibri"/>
              </a:rPr>
              <a:t>ł</a:t>
            </a:r>
            <a:r>
              <a:rPr lang="en-US" b="1" dirty="0" smtClean="0">
                <a:latin typeface="Calibri"/>
              </a:rPr>
              <a:t> </a:t>
            </a:r>
            <a:r>
              <a:rPr lang="en-US" b="1" dirty="0" err="1" smtClean="0">
                <a:latin typeface="Calibri"/>
              </a:rPr>
              <a:t>Moskal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071670" y="5643578"/>
            <a:ext cx="52213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Satisfiability</a:t>
            </a:r>
            <a:r>
              <a:rPr lang="en-US" dirty="0" smtClean="0"/>
              <a:t> Modulo Theories Workshop</a:t>
            </a:r>
          </a:p>
          <a:p>
            <a:pPr algn="ctr"/>
            <a:r>
              <a:rPr lang="en-US" dirty="0" smtClean="0"/>
              <a:t>August 2</a:t>
            </a:r>
            <a:r>
              <a:rPr lang="en-US" baseline="30000" dirty="0" smtClean="0"/>
              <a:t>nd</a:t>
            </a:r>
            <a:r>
              <a:rPr lang="en-US" dirty="0" smtClean="0"/>
              <a:t>, 2009, McGill University, Montreal, Canada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6143636" y="4357694"/>
            <a:ext cx="2143140" cy="571503"/>
            <a:chOff x="4143372" y="4000504"/>
            <a:chExt cx="4091714" cy="1064552"/>
          </a:xfrm>
        </p:grpSpPr>
        <p:sp>
          <p:nvSpPr>
            <p:cNvPr id="6" name="TextBox 5"/>
            <p:cNvSpPr txBox="1"/>
            <p:nvPr/>
          </p:nvSpPr>
          <p:spPr>
            <a:xfrm>
              <a:off x="4995812" y="4714884"/>
              <a:ext cx="3220803" cy="3501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smtClean="0"/>
                <a:t>Aachen, Germany</a:t>
              </a:r>
              <a:endParaRPr lang="en-US" sz="1200" dirty="0"/>
            </a:p>
          </p:txBody>
        </p:sp>
        <p:pic>
          <p:nvPicPr>
            <p:cNvPr id="7" name="Picture 6" descr="EMIC-logo-NEW"/>
            <p:cNvPicPr>
              <a:picLocks noChangeAspect="1" noChangeArrowheads="1"/>
            </p:cNvPicPr>
            <p:nvPr/>
          </p:nvPicPr>
          <p:blipFill>
            <a:blip r:embed="rId2" cstate="print">
              <a:lum bright="20000"/>
            </a:blip>
            <a:srcRect/>
            <a:stretch>
              <a:fillRect/>
            </a:stretch>
          </p:blipFill>
          <p:spPr bwMode="auto">
            <a:xfrm>
              <a:off x="4143372" y="4000504"/>
              <a:ext cx="4091714" cy="714380"/>
            </a:xfrm>
            <a:prstGeom prst="rect">
              <a:avLst/>
            </a:prstGeom>
            <a:noFill/>
          </p:spPr>
        </p:pic>
      </p:grpSp>
      <p:grpSp>
        <p:nvGrpSpPr>
          <p:cNvPr id="4" name="Group 3"/>
          <p:cNvGrpSpPr/>
          <p:nvPr/>
        </p:nvGrpSpPr>
        <p:grpSpPr>
          <a:xfrm>
            <a:off x="4500562" y="4214818"/>
            <a:ext cx="1670429" cy="874367"/>
            <a:chOff x="1000100" y="2786058"/>
            <a:chExt cx="2706990" cy="1690045"/>
          </a:xfrm>
        </p:grpSpPr>
        <p:pic>
          <p:nvPicPr>
            <p:cNvPr id="8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28A0092B-C50C-407e-A947-70E740481C1C">
                  <a14:useLocalDpi xmlns:a14="http://schemas.microsoft.com/office/drawing/2007/7/7/main" val="0"/>
                </a:ext>
              </a:extLst>
            </a:blip>
            <a:srcRect l="17043" r="2958"/>
            <a:stretch/>
          </p:blipFill>
          <p:spPr bwMode="auto">
            <a:xfrm>
              <a:off x="1000100" y="2786058"/>
              <a:ext cx="2357454" cy="1089041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07/7/7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07/7/7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07/7/7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1000100" y="3890704"/>
              <a:ext cx="2706990" cy="5853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University of </a:t>
              </a:r>
              <a:r>
                <a:rPr lang="en-US" sz="1200" dirty="0" err="1" smtClean="0"/>
                <a:t>Wroc</a:t>
              </a:r>
              <a:r>
                <a:rPr lang="pl-PL" sz="1200" dirty="0" smtClean="0"/>
                <a:t>ł</a:t>
              </a:r>
              <a:r>
                <a:rPr lang="en-US" sz="1200" dirty="0" smtClean="0"/>
                <a:t>aw</a:t>
              </a:r>
            </a:p>
            <a:p>
              <a:pPr algn="ctr"/>
              <a:r>
                <a:rPr lang="en-US" sz="1200" dirty="0" err="1" smtClean="0"/>
                <a:t>Wroc</a:t>
              </a:r>
              <a:r>
                <a:rPr lang="pl-PL" sz="1200" dirty="0"/>
                <a:t>ł</a:t>
              </a:r>
              <a:r>
                <a:rPr lang="en-US" sz="1200" dirty="0" smtClean="0"/>
                <a:t>aw, Poland</a:t>
              </a:r>
              <a:endParaRPr lang="en-US" sz="1400" dirty="0" smtClean="0"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With Triggers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SMT formulas with quantifiers handled with instantiation</a:t>
            </a:r>
          </a:p>
          <a:p>
            <a:pPr lvl="1"/>
            <a:r>
              <a:rPr lang="en-US" dirty="0" smtClean="0"/>
              <a:t>guided by E-matching, controlled by trigger annotations</a:t>
            </a:r>
          </a:p>
          <a:p>
            <a:r>
              <a:rPr lang="en-US" dirty="0" smtClean="0"/>
              <a:t>SMT theory is programmed using triggers</a:t>
            </a:r>
          </a:p>
        </p:txBody>
      </p:sp>
    </p:spTree>
    <p:extLst>
      <p:ext uri="{BB962C8B-B14F-4D97-AF65-F5344CB8AC3E}">
        <p14:creationId xmlns:p14="http://schemas.microsoft.com/office/powerpoint/2007/7/12/main" val="3393324209"/>
      </p:ext>
    </p:extLst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Triggers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(usually) </a:t>
            </a:r>
            <a:r>
              <a:rPr lang="en-US" dirty="0" err="1" smtClean="0"/>
              <a:t>subterms</a:t>
            </a:r>
            <a:r>
              <a:rPr lang="en-US" dirty="0" smtClean="0"/>
              <a:t> of the quantified formula, with free variables</a:t>
            </a:r>
          </a:p>
          <a:p>
            <a:r>
              <a:rPr lang="en-US" dirty="0" smtClean="0"/>
              <a:t>matched against active terms</a:t>
            </a:r>
          </a:p>
          <a:p>
            <a:pPr lvl="1"/>
            <a:r>
              <a:rPr lang="en-US" dirty="0" smtClean="0"/>
              <a:t>terms with interpretation in the current partial model considered by the SMT solver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07/7/12/main" val="4124880971"/>
      </p:ext>
    </p:extLst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Causal DAG</a:t>
            </a:r>
            <a:endParaRPr 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28A0092B-C50C-407e-A947-70E740481C1C">
                <a14:useLocalDpi xmlns:a14="http://schemas.microsoft.com/office/drawing/2007/7/7/main" val="0"/>
              </a:ext>
            </a:extLst>
          </a:blip>
          <a:srcRect/>
          <a:stretch>
            <a:fillRect/>
          </a:stretch>
        </p:blipFill>
        <p:spPr bwMode="auto">
          <a:xfrm>
            <a:off x="642910" y="1435533"/>
            <a:ext cx="7786742" cy="50653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07/7/7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07/7/7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07/7/7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28A0092B-C50C-407e-A947-70E740481C1C">
                <a14:useLocalDpi xmlns:a14="http://schemas.microsoft.com/office/drawing/2007/7/7/main" val="0"/>
              </a:ext>
            </a:extLst>
          </a:blip>
          <a:srcRect/>
          <a:stretch>
            <a:fillRect/>
          </a:stretch>
        </p:blipFill>
        <p:spPr bwMode="auto">
          <a:xfrm>
            <a:off x="2071670" y="1285860"/>
            <a:ext cx="2714644" cy="75319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07/7/7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07/7/7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07/7/7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07/7/12/main" val="2177029510"/>
      </p:ext>
    </p:extLst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A List Invariant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42910" y="3214686"/>
            <a:ext cx="7830990" cy="34163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sz="2400" dirty="0">
                <a:latin typeface="Consolas" pitchFamily="49" charset="0"/>
                <a:cs typeface="Consolas" pitchFamily="49" charset="0"/>
              </a:rPr>
              <a:t>(</a:t>
            </a:r>
            <a:r>
              <a:rPr lang="pt-BR" sz="2400" b="1" dirty="0">
                <a:latin typeface="Consolas" pitchFamily="49" charset="0"/>
                <a:cs typeface="Consolas" pitchFamily="49" charset="0"/>
              </a:rPr>
              <a:t>forall</a:t>
            </a:r>
            <a:r>
              <a:rPr lang="pt-BR" sz="2400" dirty="0">
                <a:latin typeface="Consolas" pitchFamily="49" charset="0"/>
                <a:cs typeface="Consolas" pitchFamily="49" charset="0"/>
              </a:rPr>
              <a:t> H:heap, </a:t>
            </a:r>
            <a:r>
              <a:rPr lang="pt-BR" sz="2400" dirty="0" smtClean="0">
                <a:latin typeface="Consolas" pitchFamily="49" charset="0"/>
                <a:cs typeface="Consolas" pitchFamily="49" charset="0"/>
              </a:rPr>
              <a:t>S:set </a:t>
            </a:r>
            <a:r>
              <a:rPr lang="pt-BR" sz="2400" dirty="0">
                <a:latin typeface="Consolas" pitchFamily="49" charset="0"/>
                <a:cs typeface="Consolas" pitchFamily="49" charset="0"/>
              </a:rPr>
              <a:t>:: {inv(H, </a:t>
            </a:r>
            <a:r>
              <a:rPr lang="pt-BR" sz="2400" dirty="0" smtClean="0">
                <a:latin typeface="Consolas" pitchFamily="49" charset="0"/>
                <a:cs typeface="Consolas" pitchFamily="49" charset="0"/>
              </a:rPr>
              <a:t>S</a:t>
            </a:r>
            <a:r>
              <a:rPr lang="pt-BR" sz="2400" dirty="0">
                <a:latin typeface="Consolas" pitchFamily="49" charset="0"/>
                <a:cs typeface="Consolas" pitchFamily="49" charset="0"/>
              </a:rPr>
              <a:t>)}</a:t>
            </a:r>
          </a:p>
          <a:p>
            <a:r>
              <a:rPr lang="pt-BR" sz="2400" dirty="0">
                <a:latin typeface="Consolas" pitchFamily="49" charset="0"/>
                <a:cs typeface="Consolas" pitchFamily="49" charset="0"/>
              </a:rPr>
              <a:t>  inv(H, </a:t>
            </a:r>
            <a:r>
              <a:rPr lang="pt-BR" sz="2400" dirty="0" smtClean="0">
                <a:latin typeface="Consolas" pitchFamily="49" charset="0"/>
                <a:cs typeface="Consolas" pitchFamily="49" charset="0"/>
              </a:rPr>
              <a:t>S</a:t>
            </a:r>
            <a:r>
              <a:rPr lang="pt-BR" sz="2400" dirty="0">
                <a:latin typeface="Consolas" pitchFamily="49" charset="0"/>
                <a:cs typeface="Consolas" pitchFamily="49" charset="0"/>
              </a:rPr>
              <a:t>) &lt;==&gt;</a:t>
            </a:r>
          </a:p>
          <a:p>
            <a:r>
              <a:rPr lang="pt-BR" sz="2400" dirty="0">
                <a:latin typeface="Consolas" pitchFamily="49" charset="0"/>
                <a:cs typeface="Consolas" pitchFamily="49" charset="0"/>
              </a:rPr>
              <a:t>    (</a:t>
            </a:r>
            <a:r>
              <a:rPr lang="pt-BR" sz="2400" b="1" dirty="0">
                <a:latin typeface="Consolas" pitchFamily="49" charset="0"/>
                <a:cs typeface="Consolas" pitchFamily="49" charset="0"/>
              </a:rPr>
              <a:t>forall</a:t>
            </a:r>
            <a:r>
              <a:rPr lang="pt-BR" sz="2400" dirty="0">
                <a:latin typeface="Consolas" pitchFamily="49" charset="0"/>
                <a:cs typeface="Consolas" pitchFamily="49" charset="0"/>
              </a:rPr>
              <a:t> n:ptr :: </a:t>
            </a:r>
            <a:r>
              <a:rPr lang="pt-BR" sz="2400" dirty="0" smtClean="0">
                <a:latin typeface="Consolas" pitchFamily="49" charset="0"/>
                <a:cs typeface="Consolas" pitchFamily="49" charset="0"/>
              </a:rPr>
              <a:t>{in(n, S)}</a:t>
            </a:r>
          </a:p>
          <a:p>
            <a:r>
              <a:rPr lang="pt-BR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2400" dirty="0" smtClean="0">
                <a:latin typeface="Consolas" pitchFamily="49" charset="0"/>
                <a:cs typeface="Consolas" pitchFamily="49" charset="0"/>
              </a:rPr>
              <a:t>        in(n</a:t>
            </a:r>
            <a:r>
              <a:rPr lang="pt-BR" sz="2400" dirty="0">
                <a:latin typeface="Consolas" pitchFamily="49" charset="0"/>
                <a:cs typeface="Consolas" pitchFamily="49" charset="0"/>
              </a:rPr>
              <a:t>, S) ==&gt;</a:t>
            </a:r>
          </a:p>
          <a:p>
            <a:r>
              <a:rPr lang="pt-BR" sz="2400" dirty="0">
                <a:latin typeface="Consolas" pitchFamily="49" charset="0"/>
                <a:cs typeface="Consolas" pitchFamily="49" charset="0"/>
              </a:rPr>
              <a:t>         </a:t>
            </a:r>
            <a:r>
              <a:rPr lang="pt-BR" sz="2400" dirty="0" smtClean="0">
                <a:latin typeface="Consolas" pitchFamily="49" charset="0"/>
                <a:cs typeface="Consolas" pitchFamily="49" charset="0"/>
              </a:rPr>
              <a:t>     </a:t>
            </a:r>
            <a:r>
              <a:rPr lang="pt-BR" sz="2400" dirty="0">
                <a:latin typeface="Consolas" pitchFamily="49" charset="0"/>
                <a:cs typeface="Consolas" pitchFamily="49" charset="0"/>
              </a:rPr>
              <a:t>H[n, </a:t>
            </a:r>
            <a:r>
              <a:rPr lang="pt-BR" sz="2400" dirty="0" smtClean="0">
                <a:latin typeface="Consolas" pitchFamily="49" charset="0"/>
                <a:cs typeface="Consolas" pitchFamily="49" charset="0"/>
              </a:rPr>
              <a:t>data] </a:t>
            </a:r>
            <a:r>
              <a:rPr lang="pt-BR" sz="2400" dirty="0">
                <a:latin typeface="Consolas" pitchFamily="49" charset="0"/>
                <a:cs typeface="Consolas" pitchFamily="49" charset="0"/>
              </a:rPr>
              <a:t>!= null </a:t>
            </a:r>
            <a:r>
              <a:rPr lang="pt-BR" sz="2400" dirty="0" smtClean="0">
                <a:latin typeface="Consolas" pitchFamily="49" charset="0"/>
                <a:cs typeface="Consolas" pitchFamily="49" charset="0"/>
              </a:rPr>
              <a:t>&amp;&amp;</a:t>
            </a:r>
          </a:p>
          <a:p>
            <a:r>
              <a:rPr lang="pt-BR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2400" dirty="0" smtClean="0">
                <a:latin typeface="Consolas" pitchFamily="49" charset="0"/>
                <a:cs typeface="Consolas" pitchFamily="49" charset="0"/>
              </a:rPr>
              <a:t>             (H[n, next] != null ==&gt;</a:t>
            </a:r>
            <a:endParaRPr lang="pt-BR" sz="2400" dirty="0">
              <a:latin typeface="Consolas" pitchFamily="49" charset="0"/>
              <a:cs typeface="Consolas" pitchFamily="49" charset="0"/>
            </a:endParaRPr>
          </a:p>
          <a:p>
            <a:r>
              <a:rPr lang="pt-BR" sz="2400" dirty="0">
                <a:latin typeface="Consolas" pitchFamily="49" charset="0"/>
                <a:cs typeface="Consolas" pitchFamily="49" charset="0"/>
              </a:rPr>
              <a:t>         </a:t>
            </a:r>
            <a:r>
              <a:rPr lang="pt-BR" sz="2400" dirty="0" smtClean="0">
                <a:latin typeface="Consolas" pitchFamily="49" charset="0"/>
                <a:cs typeface="Consolas" pitchFamily="49" charset="0"/>
              </a:rPr>
              <a:t>        H[H[n</a:t>
            </a:r>
            <a:r>
              <a:rPr lang="pt-BR" sz="2400" dirty="0">
                <a:latin typeface="Consolas" pitchFamily="49" charset="0"/>
                <a:cs typeface="Consolas" pitchFamily="49" charset="0"/>
              </a:rPr>
              <a:t>, next], prev] == </a:t>
            </a:r>
            <a:r>
              <a:rPr lang="pt-BR" sz="2400" dirty="0" smtClean="0">
                <a:latin typeface="Consolas" pitchFamily="49" charset="0"/>
                <a:cs typeface="Consolas" pitchFamily="49" charset="0"/>
              </a:rPr>
              <a:t>n) </a:t>
            </a:r>
            <a:r>
              <a:rPr lang="pt-BR" sz="2400" dirty="0">
                <a:latin typeface="Consolas" pitchFamily="49" charset="0"/>
                <a:cs typeface="Consolas" pitchFamily="49" charset="0"/>
              </a:rPr>
              <a:t>&amp;&amp;</a:t>
            </a:r>
          </a:p>
          <a:p>
            <a:r>
              <a:rPr lang="pt-BR" sz="2400" dirty="0">
                <a:latin typeface="Consolas" pitchFamily="49" charset="0"/>
                <a:cs typeface="Consolas" pitchFamily="49" charset="0"/>
              </a:rPr>
              <a:t>         </a:t>
            </a:r>
            <a:r>
              <a:rPr lang="pt-BR" sz="2400" dirty="0" smtClean="0">
                <a:latin typeface="Consolas" pitchFamily="49" charset="0"/>
                <a:cs typeface="Consolas" pitchFamily="49" charset="0"/>
              </a:rPr>
              <a:t>     </a:t>
            </a:r>
            <a:r>
              <a:rPr lang="pt-BR" sz="2400" dirty="0">
                <a:latin typeface="Consolas" pitchFamily="49" charset="0"/>
                <a:cs typeface="Consolas" pitchFamily="49" charset="0"/>
              </a:rPr>
              <a:t>in(H[n, next], S) &amp;&amp;</a:t>
            </a:r>
          </a:p>
          <a:p>
            <a:r>
              <a:rPr lang="pt-BR" sz="2400" dirty="0">
                <a:latin typeface="Consolas" pitchFamily="49" charset="0"/>
                <a:cs typeface="Consolas" pitchFamily="49" charset="0"/>
              </a:rPr>
              <a:t>         </a:t>
            </a:r>
            <a:r>
              <a:rPr lang="pt-BR" sz="2400" dirty="0" smtClean="0">
                <a:latin typeface="Consolas" pitchFamily="49" charset="0"/>
                <a:cs typeface="Consolas" pitchFamily="49" charset="0"/>
              </a:rPr>
              <a:t>     </a:t>
            </a:r>
            <a:r>
              <a:rPr lang="pt-BR" sz="2400" dirty="0">
                <a:latin typeface="Consolas" pitchFamily="49" charset="0"/>
                <a:cs typeface="Consolas" pitchFamily="49" charset="0"/>
              </a:rPr>
              <a:t>in(H[n, prev], S)))</a:t>
            </a:r>
            <a:endParaRPr lang="en-US" sz="2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8596" y="1500174"/>
            <a:ext cx="821180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inv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(H, S)</a:t>
            </a:r>
            <a:r>
              <a:rPr lang="en-US" sz="2400" dirty="0" smtClean="0"/>
              <a:t>: nodes in set S form a doubly-linked list in heap H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dirty="0"/>
              <a:t>data is </a:t>
            </a:r>
            <a:r>
              <a:rPr lang="en-US" sz="2400" dirty="0" smtClean="0"/>
              <a:t>non-null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dirty="0" err="1"/>
              <a:t>prev</a:t>
            </a:r>
            <a:r>
              <a:rPr lang="en-US" sz="2400" dirty="0"/>
              <a:t> link in the next node points back </a:t>
            </a:r>
            <a:r>
              <a:rPr lang="en-US" sz="2400" dirty="0" smtClean="0"/>
              <a:t>here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dirty="0" smtClean="0"/>
              <a:t>S is next- and </a:t>
            </a:r>
            <a:r>
              <a:rPr lang="en-US" sz="2400" dirty="0" err="1" smtClean="0"/>
              <a:t>prev</a:t>
            </a:r>
            <a:r>
              <a:rPr lang="en-US" sz="2400" dirty="0" smtClean="0"/>
              <a:t>-closed</a:t>
            </a:r>
          </a:p>
        </p:txBody>
      </p:sp>
    </p:spTree>
    <p:extLst>
      <p:ext uri="{BB962C8B-B14F-4D97-AF65-F5344CB8AC3E}">
        <p14:creationId xmlns:p14="http://schemas.microsoft.com/office/powerpoint/2007/7/12/main" val="1336664515"/>
      </p:ext>
    </p:extLst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of The Axiom Profiler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07/7/12/main" val="2860350415"/>
      </p:ext>
    </p:extLst>
  </p:cSld>
  <p:clrMapOvr>
    <a:masterClrMapping/>
  </p:clrMapOvr>
  <p:transition xmlns:p14="http://schemas.microsoft.com/office/powerpoint/2007/7/12/main"/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Axiom Profiler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28A0092B-C50C-407e-A947-70E740481C1C">
                <a14:useLocalDpi xmlns:a14="http://schemas.microsoft.com/office/drawing/2007/7/7/main" val="0"/>
              </a:ext>
            </a:extLst>
          </a:blip>
          <a:srcRect/>
          <a:stretch>
            <a:fillRect/>
          </a:stretch>
        </p:blipFill>
        <p:spPr bwMode="auto">
          <a:xfrm>
            <a:off x="928662" y="1428736"/>
            <a:ext cx="7248525" cy="52197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07/7/7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07/7/7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07/7/7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07/7/12/main" val="39494876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Prevent Loop </a:t>
            </a:r>
            <a:br>
              <a:rPr lang="en-US" dirty="0" smtClean="0"/>
            </a:br>
            <a:r>
              <a:rPr lang="en-US" dirty="0" smtClean="0"/>
              <a:t>By Splitting Next-</a:t>
            </a:r>
            <a:r>
              <a:rPr lang="en-US" dirty="0" err="1" smtClean="0"/>
              <a:t>closedness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71472" y="1643050"/>
            <a:ext cx="7661072" cy="489364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sz="2400" dirty="0">
                <a:latin typeface="Consolas" pitchFamily="49" charset="0"/>
                <a:cs typeface="Consolas" pitchFamily="49" charset="0"/>
              </a:rPr>
              <a:t>(</a:t>
            </a:r>
            <a:r>
              <a:rPr lang="pt-BR" sz="2400" b="1" dirty="0">
                <a:latin typeface="Consolas" pitchFamily="49" charset="0"/>
                <a:cs typeface="Consolas" pitchFamily="49" charset="0"/>
              </a:rPr>
              <a:t>forall</a:t>
            </a:r>
            <a:r>
              <a:rPr lang="pt-BR" sz="2400" dirty="0">
                <a:latin typeface="Consolas" pitchFamily="49" charset="0"/>
                <a:cs typeface="Consolas" pitchFamily="49" charset="0"/>
              </a:rPr>
              <a:t> H:heap, S:set :: {inv(H, S)}</a:t>
            </a:r>
          </a:p>
          <a:p>
            <a:r>
              <a:rPr lang="pt-BR" sz="2400" dirty="0">
                <a:latin typeface="Consolas" pitchFamily="49" charset="0"/>
                <a:cs typeface="Consolas" pitchFamily="49" charset="0"/>
              </a:rPr>
              <a:t>  inv(H, S) &lt;==&gt;</a:t>
            </a:r>
          </a:p>
          <a:p>
            <a:r>
              <a:rPr lang="pt-BR" sz="24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pt-BR" sz="2400" dirty="0" smtClean="0">
                <a:latin typeface="Consolas" pitchFamily="49" charset="0"/>
                <a:cs typeface="Consolas" pitchFamily="49" charset="0"/>
              </a:rPr>
              <a:t>   (</a:t>
            </a:r>
            <a:r>
              <a:rPr lang="pt-BR" sz="2400" b="1" dirty="0">
                <a:latin typeface="Consolas" pitchFamily="49" charset="0"/>
                <a:cs typeface="Consolas" pitchFamily="49" charset="0"/>
              </a:rPr>
              <a:t>forall</a:t>
            </a:r>
            <a:r>
              <a:rPr lang="pt-BR" sz="2400" dirty="0">
                <a:latin typeface="Consolas" pitchFamily="49" charset="0"/>
                <a:cs typeface="Consolas" pitchFamily="49" charset="0"/>
              </a:rPr>
              <a:t> n:ptr :: {in(n, S</a:t>
            </a:r>
            <a:r>
              <a:rPr lang="pt-BR" sz="2400" dirty="0" smtClean="0">
                <a:latin typeface="Consolas" pitchFamily="49" charset="0"/>
                <a:cs typeface="Consolas" pitchFamily="49" charset="0"/>
              </a:rPr>
              <a:t>)}</a:t>
            </a:r>
            <a:endParaRPr lang="pt-BR" sz="2400" dirty="0">
              <a:latin typeface="Consolas" pitchFamily="49" charset="0"/>
              <a:cs typeface="Consolas" pitchFamily="49" charset="0"/>
            </a:endParaRPr>
          </a:p>
          <a:p>
            <a:r>
              <a:rPr lang="pt-BR" sz="2400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pt-BR" sz="2400" dirty="0" smtClean="0">
                <a:latin typeface="Consolas" pitchFamily="49" charset="0"/>
                <a:cs typeface="Consolas" pitchFamily="49" charset="0"/>
              </a:rPr>
              <a:t>   in(n</a:t>
            </a:r>
            <a:r>
              <a:rPr lang="pt-BR" sz="2400" dirty="0">
                <a:latin typeface="Consolas" pitchFamily="49" charset="0"/>
                <a:cs typeface="Consolas" pitchFamily="49" charset="0"/>
              </a:rPr>
              <a:t>, S) </a:t>
            </a:r>
            <a:r>
              <a:rPr lang="pt-BR" sz="2400" dirty="0" smtClean="0">
                <a:latin typeface="Consolas" pitchFamily="49" charset="0"/>
                <a:cs typeface="Consolas" pitchFamily="49" charset="0"/>
              </a:rPr>
              <a:t>==&gt; </a:t>
            </a:r>
          </a:p>
          <a:p>
            <a:r>
              <a:rPr lang="pt-BR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2400" dirty="0" smtClean="0">
                <a:latin typeface="Consolas" pitchFamily="49" charset="0"/>
                <a:cs typeface="Consolas" pitchFamily="49" charset="0"/>
              </a:rPr>
              <a:t>           H[n</a:t>
            </a:r>
            <a:r>
              <a:rPr lang="pt-BR" sz="2400" dirty="0">
                <a:latin typeface="Consolas" pitchFamily="49" charset="0"/>
                <a:cs typeface="Consolas" pitchFamily="49" charset="0"/>
              </a:rPr>
              <a:t>, data] != null &amp;&amp;</a:t>
            </a:r>
          </a:p>
          <a:p>
            <a:r>
              <a:rPr lang="pt-BR" sz="2400" dirty="0" smtClean="0">
                <a:latin typeface="Consolas" pitchFamily="49" charset="0"/>
                <a:cs typeface="Consolas" pitchFamily="49" charset="0"/>
              </a:rPr>
              <a:t>            (</a:t>
            </a:r>
            <a:r>
              <a:rPr lang="pt-BR" sz="2400" dirty="0">
                <a:latin typeface="Consolas" pitchFamily="49" charset="0"/>
                <a:cs typeface="Consolas" pitchFamily="49" charset="0"/>
              </a:rPr>
              <a:t>H[n, next] != null </a:t>
            </a:r>
            <a:r>
              <a:rPr lang="pt-BR" sz="2400" dirty="0" smtClean="0">
                <a:latin typeface="Consolas" pitchFamily="49" charset="0"/>
                <a:cs typeface="Consolas" pitchFamily="49" charset="0"/>
              </a:rPr>
              <a:t>==&gt;</a:t>
            </a:r>
          </a:p>
          <a:p>
            <a:r>
              <a:rPr lang="pt-BR" sz="2400" dirty="0" smtClean="0">
                <a:latin typeface="Consolas" pitchFamily="49" charset="0"/>
                <a:cs typeface="Consolas" pitchFamily="49" charset="0"/>
              </a:rPr>
              <a:t>                H[H[n</a:t>
            </a:r>
            <a:r>
              <a:rPr lang="pt-BR" sz="2400" dirty="0">
                <a:latin typeface="Consolas" pitchFamily="49" charset="0"/>
                <a:cs typeface="Consolas" pitchFamily="49" charset="0"/>
              </a:rPr>
              <a:t>, next], prev] == n</a:t>
            </a:r>
            <a:r>
              <a:rPr lang="pt-BR" sz="2400" dirty="0" smtClean="0">
                <a:latin typeface="Consolas" pitchFamily="49" charset="0"/>
                <a:cs typeface="Consolas" pitchFamily="49" charset="0"/>
              </a:rPr>
              <a:t>))</a:t>
            </a:r>
          </a:p>
          <a:p>
            <a:endParaRPr lang="pt-BR" sz="2400" dirty="0">
              <a:latin typeface="Consolas" pitchFamily="49" charset="0"/>
              <a:cs typeface="Consolas" pitchFamily="49" charset="0"/>
            </a:endParaRPr>
          </a:p>
          <a:p>
            <a:r>
              <a:rPr lang="pt-BR" sz="24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pt-BR" sz="2400" dirty="0" smtClean="0">
                <a:latin typeface="Consolas" pitchFamily="49" charset="0"/>
                <a:cs typeface="Consolas" pitchFamily="49" charset="0"/>
              </a:rPr>
              <a:t>&amp;&amp; (</a:t>
            </a:r>
            <a:r>
              <a:rPr lang="pt-BR" sz="2400" b="1" dirty="0">
                <a:latin typeface="Consolas" pitchFamily="49" charset="0"/>
                <a:cs typeface="Consolas" pitchFamily="49" charset="0"/>
              </a:rPr>
              <a:t>forall</a:t>
            </a:r>
            <a:r>
              <a:rPr lang="pt-BR" sz="2400" dirty="0">
                <a:latin typeface="Consolas" pitchFamily="49" charset="0"/>
                <a:cs typeface="Consolas" pitchFamily="49" charset="0"/>
              </a:rPr>
              <a:t> n:ptr :: {in(H[n, next], S</a:t>
            </a:r>
            <a:r>
              <a:rPr lang="pt-BR" sz="2400" dirty="0" smtClean="0">
                <a:latin typeface="Consolas" pitchFamily="49" charset="0"/>
                <a:cs typeface="Consolas" pitchFamily="49" charset="0"/>
              </a:rPr>
              <a:t>)}</a:t>
            </a:r>
          </a:p>
          <a:p>
            <a:r>
              <a:rPr lang="pt-BR" sz="2400" dirty="0" smtClean="0">
                <a:latin typeface="Consolas" pitchFamily="49" charset="0"/>
                <a:cs typeface="Consolas" pitchFamily="49" charset="0"/>
              </a:rPr>
              <a:t>          in(n</a:t>
            </a:r>
            <a:r>
              <a:rPr lang="pt-BR" sz="2400" dirty="0">
                <a:latin typeface="Consolas" pitchFamily="49" charset="0"/>
                <a:cs typeface="Consolas" pitchFamily="49" charset="0"/>
              </a:rPr>
              <a:t>, S) ==&gt; in(H[n, next], S</a:t>
            </a:r>
            <a:r>
              <a:rPr lang="pt-BR" sz="2400" dirty="0" smtClean="0">
                <a:latin typeface="Consolas" pitchFamily="49" charset="0"/>
                <a:cs typeface="Consolas" pitchFamily="49" charset="0"/>
              </a:rPr>
              <a:t>))</a:t>
            </a:r>
          </a:p>
          <a:p>
            <a:endParaRPr lang="pt-BR" sz="2400" dirty="0">
              <a:latin typeface="Consolas" pitchFamily="49" charset="0"/>
              <a:cs typeface="Consolas" pitchFamily="49" charset="0"/>
            </a:endParaRPr>
          </a:p>
          <a:p>
            <a:r>
              <a:rPr lang="pt-BR" sz="2400" dirty="0" smtClean="0">
                <a:latin typeface="Consolas" pitchFamily="49" charset="0"/>
                <a:cs typeface="Consolas" pitchFamily="49" charset="0"/>
              </a:rPr>
              <a:t>    &amp;&amp; </a:t>
            </a:r>
            <a:r>
              <a:rPr lang="pt-BR" sz="2400" dirty="0">
                <a:latin typeface="Consolas" pitchFamily="49" charset="0"/>
                <a:cs typeface="Consolas" pitchFamily="49" charset="0"/>
              </a:rPr>
              <a:t>(</a:t>
            </a:r>
            <a:r>
              <a:rPr lang="pt-BR" sz="2400" b="1" dirty="0">
                <a:latin typeface="Consolas" pitchFamily="49" charset="0"/>
                <a:cs typeface="Consolas" pitchFamily="49" charset="0"/>
              </a:rPr>
              <a:t>forall</a:t>
            </a:r>
            <a:r>
              <a:rPr lang="pt-BR" sz="2400" dirty="0">
                <a:latin typeface="Consolas" pitchFamily="49" charset="0"/>
                <a:cs typeface="Consolas" pitchFamily="49" charset="0"/>
              </a:rPr>
              <a:t> n:ptr :: {in(H[n, prev], S)} </a:t>
            </a:r>
            <a:endParaRPr lang="pt-BR" sz="2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pt-BR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2400" dirty="0" smtClean="0">
                <a:latin typeface="Consolas" pitchFamily="49" charset="0"/>
                <a:cs typeface="Consolas" pitchFamily="49" charset="0"/>
              </a:rPr>
              <a:t>         in(n</a:t>
            </a:r>
            <a:r>
              <a:rPr lang="pt-BR" sz="2400" dirty="0">
                <a:latin typeface="Consolas" pitchFamily="49" charset="0"/>
                <a:cs typeface="Consolas" pitchFamily="49" charset="0"/>
              </a:rPr>
              <a:t>, S) ==&gt; in(H[n, prev], S</a:t>
            </a:r>
            <a:r>
              <a:rPr lang="pt-BR" sz="2400" dirty="0" smtClean="0">
                <a:latin typeface="Consolas" pitchFamily="49" charset="0"/>
                <a:cs typeface="Consolas" pitchFamily="49" charset="0"/>
              </a:rPr>
              <a:t>)))</a:t>
            </a:r>
            <a:endParaRPr lang="pt-BR" sz="24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07/7/12/main" val="2368569682"/>
      </p:ext>
    </p:extLst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a Program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71472" y="1643050"/>
            <a:ext cx="5282215" cy="304698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sz="2400" b="1" dirty="0">
                <a:latin typeface="Consolas" pitchFamily="49" charset="0"/>
                <a:cs typeface="Consolas" pitchFamily="49" charset="0"/>
              </a:rPr>
              <a:t>procedure</a:t>
            </a:r>
            <a:r>
              <a:rPr lang="pt-BR" sz="2400" dirty="0">
                <a:latin typeface="Consolas" pitchFamily="49" charset="0"/>
                <a:cs typeface="Consolas" pitchFamily="49" charset="0"/>
              </a:rPr>
              <a:t> add(S:set, q:ptr)</a:t>
            </a:r>
          </a:p>
          <a:p>
            <a:r>
              <a:rPr lang="pt-BR" sz="2400" dirty="0">
                <a:latin typeface="Consolas" pitchFamily="49" charset="0"/>
                <a:cs typeface="Consolas" pitchFamily="49" charset="0"/>
              </a:rPr>
              <a:t>  </a:t>
            </a:r>
            <a:r>
              <a:rPr lang="pt-BR" sz="2400" b="1" dirty="0">
                <a:latin typeface="Consolas" pitchFamily="49" charset="0"/>
                <a:cs typeface="Consolas" pitchFamily="49" charset="0"/>
              </a:rPr>
              <a:t>requires</a:t>
            </a:r>
            <a:r>
              <a:rPr lang="pt-BR" sz="2400" dirty="0">
                <a:latin typeface="Consolas" pitchFamily="49" charset="0"/>
                <a:cs typeface="Consolas" pitchFamily="49" charset="0"/>
              </a:rPr>
              <a:t> inv(H, S);</a:t>
            </a:r>
          </a:p>
          <a:p>
            <a:r>
              <a:rPr lang="pt-BR" sz="2400" dirty="0">
                <a:latin typeface="Consolas" pitchFamily="49" charset="0"/>
                <a:cs typeface="Consolas" pitchFamily="49" charset="0"/>
              </a:rPr>
              <a:t>  </a:t>
            </a:r>
            <a:r>
              <a:rPr lang="pt-BR" sz="2400" b="1" dirty="0">
                <a:latin typeface="Consolas" pitchFamily="49" charset="0"/>
                <a:cs typeface="Consolas" pitchFamily="49" charset="0"/>
              </a:rPr>
              <a:t>requires</a:t>
            </a:r>
            <a:r>
              <a:rPr lang="pt-BR" sz="2400" dirty="0">
                <a:latin typeface="Consolas" pitchFamily="49" charset="0"/>
                <a:cs typeface="Consolas" pitchFamily="49" charset="0"/>
              </a:rPr>
              <a:t> H[q, data] == null;</a:t>
            </a:r>
          </a:p>
          <a:p>
            <a:r>
              <a:rPr lang="pt-BR" sz="2400" dirty="0">
                <a:latin typeface="Consolas" pitchFamily="49" charset="0"/>
                <a:cs typeface="Consolas" pitchFamily="49" charset="0"/>
              </a:rPr>
              <a:t>  </a:t>
            </a:r>
            <a:r>
              <a:rPr lang="pt-BR" sz="2400" b="1" dirty="0">
                <a:latin typeface="Consolas" pitchFamily="49" charset="0"/>
                <a:cs typeface="Consolas" pitchFamily="49" charset="0"/>
              </a:rPr>
              <a:t>ensures</a:t>
            </a:r>
            <a:r>
              <a:rPr lang="pt-BR" sz="2400" dirty="0">
                <a:latin typeface="Consolas" pitchFamily="49" charset="0"/>
                <a:cs typeface="Consolas" pitchFamily="49" charset="0"/>
              </a:rPr>
              <a:t> inv(H, S);</a:t>
            </a:r>
          </a:p>
          <a:p>
            <a:r>
              <a:rPr lang="pt-BR" sz="2400" dirty="0">
                <a:latin typeface="Consolas" pitchFamily="49" charset="0"/>
                <a:cs typeface="Consolas" pitchFamily="49" charset="0"/>
              </a:rPr>
              <a:t>  </a:t>
            </a:r>
            <a:r>
              <a:rPr lang="pt-BR" sz="2400" b="1" dirty="0">
                <a:latin typeface="Consolas" pitchFamily="49" charset="0"/>
                <a:cs typeface="Consolas" pitchFamily="49" charset="0"/>
              </a:rPr>
              <a:t>modifies</a:t>
            </a:r>
            <a:r>
              <a:rPr lang="pt-BR" sz="2400" dirty="0">
                <a:latin typeface="Consolas" pitchFamily="49" charset="0"/>
                <a:cs typeface="Consolas" pitchFamily="49" charset="0"/>
              </a:rPr>
              <a:t> H;</a:t>
            </a:r>
          </a:p>
          <a:p>
            <a:r>
              <a:rPr lang="pt-BR" sz="24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pt-BR" sz="2400" dirty="0">
                <a:latin typeface="Consolas" pitchFamily="49" charset="0"/>
                <a:cs typeface="Consolas" pitchFamily="49" charset="0"/>
              </a:rPr>
              <a:t>  H := H[q, prev := null];</a:t>
            </a:r>
          </a:p>
          <a:p>
            <a:r>
              <a:rPr lang="pt-BR" sz="24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86116" y="4857760"/>
            <a:ext cx="4772460" cy="15696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sz="2400" dirty="0" smtClean="0">
                <a:latin typeface="Consolas" pitchFamily="49" charset="0"/>
                <a:cs typeface="Consolas" pitchFamily="49" charset="0"/>
              </a:rPr>
              <a:t>inv(H, S) &amp;&amp;</a:t>
            </a:r>
          </a:p>
          <a:p>
            <a:r>
              <a:rPr lang="pt-BR" sz="2400" dirty="0" smtClean="0">
                <a:latin typeface="Consolas" pitchFamily="49" charset="0"/>
                <a:cs typeface="Consolas" pitchFamily="49" charset="0"/>
              </a:rPr>
              <a:t>H[q, data] == null &amp;&amp; </a:t>
            </a:r>
          </a:p>
          <a:p>
            <a:r>
              <a:rPr lang="pt-BR" sz="2400" dirty="0" smtClean="0">
                <a:latin typeface="Consolas" pitchFamily="49" charset="0"/>
                <a:cs typeface="Consolas" pitchFamily="49" charset="0"/>
              </a:rPr>
              <a:t>G == H[q, prev := null] &amp;&amp;</a:t>
            </a:r>
          </a:p>
          <a:p>
            <a:r>
              <a:rPr lang="pt-BR" sz="24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!inv(G, S)</a:t>
            </a:r>
            <a:endParaRPr lang="pt-BR" sz="24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Line Callout 2 2"/>
          <p:cNvSpPr/>
          <p:nvPr/>
        </p:nvSpPr>
        <p:spPr>
          <a:xfrm>
            <a:off x="6643702" y="2071678"/>
            <a:ext cx="2143140" cy="857256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330781"/>
              <a:gd name="adj6" fmla="val -3236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Program correct</a:t>
            </a:r>
            <a:br>
              <a:rPr lang="en-US" dirty="0" smtClean="0"/>
            </a:br>
            <a:r>
              <a:rPr lang="en-US" dirty="0" err="1" smtClean="0"/>
              <a:t>iff</a:t>
            </a:r>
            <a:r>
              <a:rPr lang="en-US" dirty="0" smtClean="0"/>
              <a:t> formula is UNSAT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07/7/12/main" val="2081328881"/>
      </p:ext>
    </p:extLst>
  </p:cSld>
  <p:clrMapOvr>
    <a:masterClrMapping/>
  </p:clrMapOvr>
  <p:timing>
    <p:tnLst>
      <p:par>
        <p:cTn xmlns:p14="http://schemas.microsoft.com/office/powerpoint/2007/7/12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of The MODEL VIEWER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07/7/12/main" val="2659822739"/>
      </p:ext>
    </p:extLst>
  </p:cSld>
  <p:clrMapOvr>
    <a:masterClrMapping/>
  </p:clrMapOvr>
  <p:transition xmlns:p14="http://schemas.microsoft.com/office/powerpoint/2007/7/12/main"/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Model Viewer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28A0092B-C50C-407e-A947-70E740481C1C">
                <a14:useLocalDpi xmlns:a14="http://schemas.microsoft.com/office/drawing/2007/7/7/main" val="0"/>
              </a:ext>
            </a:extLst>
          </a:blip>
          <a:srcRect/>
          <a:stretch>
            <a:fillRect/>
          </a:stretch>
        </p:blipFill>
        <p:spPr bwMode="auto">
          <a:xfrm>
            <a:off x="1000100" y="1428736"/>
            <a:ext cx="7248525" cy="52292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07/7/7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07/7/7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07/7/7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07/7/12/main" val="1488828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case-study: an SMT-powered software verifier applied to a commercial operating system</a:t>
            </a:r>
          </a:p>
          <a:p>
            <a:r>
              <a:rPr lang="en-US" dirty="0" smtClean="0"/>
              <a:t>tools and methods to make this work</a:t>
            </a:r>
          </a:p>
          <a:p>
            <a:pPr lvl="1"/>
            <a:r>
              <a:rPr lang="en-US" dirty="0" smtClean="0"/>
              <a:t>trigger-engineering</a:t>
            </a:r>
          </a:p>
          <a:p>
            <a:pPr lvl="1"/>
            <a:r>
              <a:rPr lang="en-US" dirty="0" smtClean="0"/>
              <a:t>tools:</a:t>
            </a:r>
          </a:p>
          <a:p>
            <a:pPr lvl="2"/>
            <a:r>
              <a:rPr lang="en-US" dirty="0" smtClean="0"/>
              <a:t>Axiom Profiler – postmortem analysis of the search</a:t>
            </a:r>
          </a:p>
          <a:p>
            <a:pPr lvl="2"/>
            <a:r>
              <a:rPr lang="en-US" dirty="0" smtClean="0"/>
              <a:t>Model Viewers – analysis of counter examples</a:t>
            </a:r>
          </a:p>
          <a:p>
            <a:pPr lvl="2"/>
            <a:r>
              <a:rPr lang="en-US" dirty="0"/>
              <a:t>Z3 Inspector – live view of Z3 </a:t>
            </a:r>
            <a:r>
              <a:rPr lang="en-US" dirty="0" smtClean="0"/>
              <a:t>operation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07/7/12/main" val="1325883101"/>
      </p:ext>
    </p:extLst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Witnesses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85720" y="1357298"/>
            <a:ext cx="8366393" cy="40934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sz="20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pt-BR" sz="2000" b="1" dirty="0">
                <a:latin typeface="Consolas" pitchFamily="49" charset="0"/>
                <a:cs typeface="Consolas" pitchFamily="49" charset="0"/>
              </a:rPr>
              <a:t>forall</a:t>
            </a:r>
            <a:r>
              <a:rPr lang="pt-BR" sz="2000" dirty="0">
                <a:latin typeface="Consolas" pitchFamily="49" charset="0"/>
                <a:cs typeface="Consolas" pitchFamily="49" charset="0"/>
              </a:rPr>
              <a:t> n:ptr :: {in(n, S)}</a:t>
            </a:r>
          </a:p>
          <a:p>
            <a:r>
              <a:rPr lang="pt-BR" sz="2000" dirty="0" smtClean="0">
                <a:latin typeface="Consolas" pitchFamily="49" charset="0"/>
                <a:cs typeface="Consolas" pitchFamily="49" charset="0"/>
              </a:rPr>
              <a:t>  in(n</a:t>
            </a:r>
            <a:r>
              <a:rPr lang="pt-BR" sz="2000" dirty="0">
                <a:latin typeface="Consolas" pitchFamily="49" charset="0"/>
                <a:cs typeface="Consolas" pitchFamily="49" charset="0"/>
              </a:rPr>
              <a:t>, S) ==&gt; H[n, data] != null &amp;&amp;</a:t>
            </a:r>
          </a:p>
          <a:p>
            <a:r>
              <a:rPr lang="pt-BR" sz="2000" dirty="0" smtClean="0">
                <a:latin typeface="Consolas" pitchFamily="49" charset="0"/>
                <a:cs typeface="Consolas" pitchFamily="49" charset="0"/>
              </a:rPr>
              <a:t>     </a:t>
            </a:r>
            <a:r>
              <a:rPr lang="pt-BR" sz="2000" dirty="0">
                <a:latin typeface="Consolas" pitchFamily="49" charset="0"/>
                <a:cs typeface="Consolas" pitchFamily="49" charset="0"/>
              </a:rPr>
              <a:t>(H[n, next] != null </a:t>
            </a:r>
            <a:r>
              <a:rPr lang="pt-BR" sz="2000" dirty="0" smtClean="0">
                <a:latin typeface="Consolas" pitchFamily="49" charset="0"/>
                <a:cs typeface="Consolas" pitchFamily="49" charset="0"/>
              </a:rPr>
              <a:t>==&gt; </a:t>
            </a:r>
            <a:r>
              <a:rPr lang="pt-BR" sz="2000" dirty="0">
                <a:latin typeface="Consolas" pitchFamily="49" charset="0"/>
                <a:cs typeface="Consolas" pitchFamily="49" charset="0"/>
              </a:rPr>
              <a:t>H[H[n, next], prev] == n)) &amp;&amp;</a:t>
            </a:r>
          </a:p>
          <a:p>
            <a:r>
              <a:rPr lang="pt-BR" sz="20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pt-BR" sz="2000" b="1" dirty="0" smtClean="0">
                <a:latin typeface="Consolas" pitchFamily="49" charset="0"/>
                <a:cs typeface="Consolas" pitchFamily="49" charset="0"/>
              </a:rPr>
              <a:t>forall</a:t>
            </a:r>
            <a:r>
              <a:rPr lang="pt-BR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2000" dirty="0">
                <a:latin typeface="Consolas" pitchFamily="49" charset="0"/>
                <a:cs typeface="Consolas" pitchFamily="49" charset="0"/>
              </a:rPr>
              <a:t>n:ptr :: {in(H[n, next], S)}</a:t>
            </a:r>
          </a:p>
          <a:p>
            <a:r>
              <a:rPr lang="pt-BR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2000" dirty="0">
                <a:latin typeface="Consolas" pitchFamily="49" charset="0"/>
                <a:cs typeface="Consolas" pitchFamily="49" charset="0"/>
              </a:rPr>
              <a:t>in(n, S) ==&gt; in(H[n, next], S)) &amp;&amp;</a:t>
            </a:r>
          </a:p>
          <a:p>
            <a:r>
              <a:rPr lang="pt-BR" sz="20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pt-BR" sz="2000" b="1" dirty="0">
                <a:latin typeface="Consolas" pitchFamily="49" charset="0"/>
                <a:cs typeface="Consolas" pitchFamily="49" charset="0"/>
              </a:rPr>
              <a:t>forall</a:t>
            </a:r>
            <a:r>
              <a:rPr lang="pt-BR" sz="2000" dirty="0">
                <a:latin typeface="Consolas" pitchFamily="49" charset="0"/>
                <a:cs typeface="Consolas" pitchFamily="49" charset="0"/>
              </a:rPr>
              <a:t> n:ptr :: {in(H[n, prev], S)}</a:t>
            </a:r>
          </a:p>
          <a:p>
            <a:r>
              <a:rPr lang="pt-BR" sz="20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pt-BR" sz="2000" dirty="0">
                <a:latin typeface="Consolas" pitchFamily="49" charset="0"/>
                <a:cs typeface="Consolas" pitchFamily="49" charset="0"/>
              </a:rPr>
              <a:t>in(n, S) ==&gt; in(H[n, prev], S</a:t>
            </a:r>
            <a:r>
              <a:rPr lang="pt-BR" sz="2000" dirty="0" smtClean="0">
                <a:latin typeface="Consolas" pitchFamily="49" charset="0"/>
                <a:cs typeface="Consolas" pitchFamily="49" charset="0"/>
              </a:rPr>
              <a:t>)) &amp;&amp;</a:t>
            </a:r>
          </a:p>
          <a:p>
            <a:r>
              <a:rPr lang="pt-BR" sz="2000" dirty="0" smtClean="0">
                <a:latin typeface="Consolas" pitchFamily="49" charset="0"/>
                <a:cs typeface="Consolas" pitchFamily="49" charset="0"/>
              </a:rPr>
              <a:t>H[q, data] == null &amp;&amp; </a:t>
            </a:r>
          </a:p>
          <a:p>
            <a:r>
              <a:rPr lang="pt-BR" sz="2000" dirty="0" smtClean="0">
                <a:latin typeface="Consolas" pitchFamily="49" charset="0"/>
                <a:cs typeface="Consolas" pitchFamily="49" charset="0"/>
              </a:rPr>
              <a:t>G == H[q, prev := null] &amp;&amp;</a:t>
            </a:r>
          </a:p>
          <a:p>
            <a:r>
              <a:rPr lang="pt-BR" sz="20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!(</a:t>
            </a:r>
            <a:r>
              <a:rPr lang="pt-BR" sz="2000" b="1" dirty="0">
                <a:latin typeface="Consolas" pitchFamily="49" charset="0"/>
                <a:cs typeface="Consolas" pitchFamily="49" charset="0"/>
                <a:sym typeface="Wingdings" pitchFamily="2" charset="2"/>
              </a:rPr>
              <a:t>forall</a:t>
            </a:r>
            <a:r>
              <a:rPr lang="pt-BR" sz="20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 n:ptr :: {in(n, S)}</a:t>
            </a:r>
          </a:p>
          <a:p>
            <a:r>
              <a:rPr lang="pt-BR" sz="20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      in(n, S) ==&gt;</a:t>
            </a:r>
          </a:p>
          <a:p>
            <a:r>
              <a:rPr lang="pt-BR" sz="20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        </a:t>
            </a:r>
            <a:r>
              <a:rPr lang="pt-BR" sz="20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(G[n</a:t>
            </a:r>
            <a:r>
              <a:rPr lang="pt-BR" sz="20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, next] != null ==&gt;</a:t>
            </a:r>
          </a:p>
          <a:p>
            <a:r>
              <a:rPr lang="pt-BR" sz="20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           </a:t>
            </a:r>
            <a:r>
              <a:rPr lang="pt-BR" sz="20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G[G[n</a:t>
            </a:r>
            <a:r>
              <a:rPr lang="pt-BR" sz="20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, next], prev] == n</a:t>
            </a:r>
            <a:r>
              <a:rPr lang="pt-BR" sz="20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))</a:t>
            </a:r>
            <a:endParaRPr lang="pt-BR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5720" y="4143380"/>
            <a:ext cx="5429288" cy="1285884"/>
          </a:xfrm>
          <a:prstGeom prst="rect">
            <a:avLst/>
          </a:prstGeom>
          <a:noFill/>
          <a:ln w="57150">
            <a:solidFill>
              <a:srgbClr xmlns:mc="http://schemas.openxmlformats.org/markup-compatibility/2006" xmlns:a14="http://schemas.microsoft.com/office/drawing/2007/7/7/main" val="FF0000" mc:Ignorable="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929190" y="3571876"/>
            <a:ext cx="3711272" cy="101566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sz="2000" dirty="0" smtClean="0">
                <a:latin typeface="Consolas" pitchFamily="49" charset="0"/>
                <a:cs typeface="Consolas" pitchFamily="49" charset="0"/>
              </a:rPr>
              <a:t>in(n0, S) &amp;&amp; </a:t>
            </a:r>
          </a:p>
          <a:p>
            <a:r>
              <a:rPr lang="pt-BR" sz="20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G[n0, </a:t>
            </a:r>
            <a:r>
              <a:rPr lang="pt-BR" sz="20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next] != </a:t>
            </a:r>
            <a:r>
              <a:rPr lang="pt-BR" sz="20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null &amp;&amp;</a:t>
            </a:r>
            <a:endParaRPr lang="pt-BR" sz="2000" dirty="0" smtClean="0">
              <a:latin typeface="Consolas" pitchFamily="49" charset="0"/>
              <a:cs typeface="Consolas" pitchFamily="49" charset="0"/>
            </a:endParaRPr>
          </a:p>
          <a:p>
            <a:r>
              <a:rPr lang="pt-BR" sz="20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G[G[n0, </a:t>
            </a:r>
            <a:r>
              <a:rPr lang="pt-BR" sz="20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next], prev] </a:t>
            </a:r>
            <a:r>
              <a:rPr lang="pt-BR" sz="20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!= n</a:t>
            </a:r>
            <a:endParaRPr lang="pt-BR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5720" y="5572140"/>
            <a:ext cx="8334813" cy="70788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2000" dirty="0" smtClean="0">
                <a:cs typeface="Consolas" pitchFamily="49" charset="0"/>
              </a:rPr>
              <a:t>We know:</a:t>
            </a:r>
            <a:r>
              <a:rPr lang="pt-BR" sz="2000" dirty="0" smtClean="0">
                <a:latin typeface="Consolas" pitchFamily="49" charset="0"/>
                <a:cs typeface="Consolas" pitchFamily="49" charset="0"/>
              </a:rPr>
              <a:t> H[q, data] == null </a:t>
            </a:r>
            <a:r>
              <a:rPr lang="pt-BR" sz="2000" dirty="0" smtClean="0">
                <a:cs typeface="Consolas" pitchFamily="49" charset="0"/>
              </a:rPr>
              <a:t>and</a:t>
            </a:r>
            <a:r>
              <a:rPr lang="pt-BR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2000" dirty="0">
                <a:latin typeface="Consolas" pitchFamily="49" charset="0"/>
                <a:cs typeface="Consolas" pitchFamily="49" charset="0"/>
              </a:rPr>
              <a:t>H[n0, next] == G[n0, next</a:t>
            </a:r>
            <a:r>
              <a:rPr lang="pt-BR" sz="2000" dirty="0" smtClean="0">
                <a:latin typeface="Consolas" pitchFamily="49" charset="0"/>
                <a:cs typeface="Consolas" pitchFamily="49" charset="0"/>
              </a:rPr>
              <a:t>],</a:t>
            </a:r>
          </a:p>
          <a:p>
            <a:r>
              <a:rPr lang="pt-BR" sz="2000" dirty="0" smtClean="0">
                <a:cs typeface="Consolas" pitchFamily="49" charset="0"/>
              </a:rPr>
              <a:t>and thus we need:</a:t>
            </a:r>
            <a:r>
              <a:rPr lang="pt-BR" sz="2000" dirty="0" smtClean="0">
                <a:latin typeface="Consolas" pitchFamily="49" charset="0"/>
                <a:cs typeface="Consolas" pitchFamily="49" charset="0"/>
              </a:rPr>
              <a:t> in(</a:t>
            </a:r>
            <a:r>
              <a:rPr lang="pt-BR" sz="20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G[n0</a:t>
            </a:r>
            <a:r>
              <a:rPr lang="pt-BR" sz="20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, next]</a:t>
            </a:r>
            <a:r>
              <a:rPr lang="pt-BR" sz="2000" dirty="0" smtClean="0">
                <a:latin typeface="Consolas" pitchFamily="49" charset="0"/>
                <a:cs typeface="Consolas" pitchFamily="49" charset="0"/>
              </a:rPr>
              <a:t>, S) </a:t>
            </a:r>
            <a:r>
              <a:rPr lang="pt-BR" sz="2000" dirty="0" smtClean="0">
                <a:cs typeface="Consolas" pitchFamily="49" charset="0"/>
              </a:rPr>
              <a:t>to trigger</a:t>
            </a:r>
            <a:endParaRPr lang="pt-BR" sz="2000" dirty="0">
              <a:cs typeface="Consolas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15074" y="4786322"/>
            <a:ext cx="2441694" cy="70788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sz="2000" dirty="0" smtClean="0">
                <a:cs typeface="Consolas" pitchFamily="49" charset="0"/>
              </a:rPr>
              <a:t>Z3 thinks that</a:t>
            </a:r>
          </a:p>
          <a:p>
            <a:r>
              <a:rPr lang="pt-BR" sz="2000" dirty="0" smtClean="0">
                <a:latin typeface="Consolas" pitchFamily="49" charset="0"/>
                <a:cs typeface="Consolas" pitchFamily="49" charset="0"/>
              </a:rPr>
              <a:t>G</a:t>
            </a:r>
            <a:r>
              <a:rPr lang="pt-BR" sz="20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[n0</a:t>
            </a:r>
            <a:r>
              <a:rPr lang="pt-BR" sz="20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, next</a:t>
            </a:r>
            <a:r>
              <a:rPr lang="pt-BR" sz="20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]</a:t>
            </a:r>
            <a:r>
              <a:rPr lang="pt-BR" sz="2000" dirty="0" smtClean="0">
                <a:latin typeface="Consolas" pitchFamily="49" charset="0"/>
                <a:cs typeface="Consolas" pitchFamily="49" charset="0"/>
              </a:rPr>
              <a:t> == q</a:t>
            </a:r>
            <a:endParaRPr lang="pt-BR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5-Point Star 14"/>
          <p:cNvSpPr/>
          <p:nvPr/>
        </p:nvSpPr>
        <p:spPr>
          <a:xfrm>
            <a:off x="6215074" y="5929330"/>
            <a:ext cx="500066" cy="285752"/>
          </a:xfrm>
          <a:prstGeom prst="star5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5-Point Star 15"/>
          <p:cNvSpPr/>
          <p:nvPr/>
        </p:nvSpPr>
        <p:spPr>
          <a:xfrm>
            <a:off x="5572132" y="1571612"/>
            <a:ext cx="500066" cy="285752"/>
          </a:xfrm>
          <a:prstGeom prst="star5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85720" y="6357958"/>
            <a:ext cx="8334813" cy="4001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2000" dirty="0" smtClean="0">
                <a:cs typeface="Consolas" pitchFamily="49" charset="0"/>
              </a:rPr>
              <a:t>But </a:t>
            </a:r>
            <a:r>
              <a:rPr lang="pt-BR" sz="20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n0</a:t>
            </a:r>
            <a:r>
              <a:rPr lang="pt-BR" sz="2000" dirty="0" smtClean="0">
                <a:cs typeface="Consolas" pitchFamily="49" charset="0"/>
              </a:rPr>
              <a:t> is a skolem constant, so it’s hard for the user to introduce it.</a:t>
            </a:r>
          </a:p>
        </p:txBody>
      </p:sp>
    </p:spTree>
    <p:extLst>
      <p:ext uri="{BB962C8B-B14F-4D97-AF65-F5344CB8AC3E}">
        <p14:creationId xmlns:p14="http://schemas.microsoft.com/office/powerpoint/2007/7/12/main" val="3348200427"/>
      </p:ext>
    </p:extLst>
  </p:cSld>
  <p:clrMapOvr>
    <a:masterClrMapping/>
  </p:clrMapOvr>
  <p:timing>
    <p:tnLst>
      <p:par>
        <p:cTn xmlns:p14="http://schemas.microsoft.com/office/powerpoint/2007/7/12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5" grpId="0" animBg="1"/>
      <p:bldP spid="16" grpId="0" animBg="1"/>
      <p:bldP spid="1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Step Ahead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85720" y="1357298"/>
            <a:ext cx="5404043" cy="132343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sz="20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!(</a:t>
            </a:r>
            <a:r>
              <a:rPr lang="pt-BR" sz="2000" b="1" dirty="0">
                <a:latin typeface="Consolas" pitchFamily="49" charset="0"/>
                <a:cs typeface="Consolas" pitchFamily="49" charset="0"/>
                <a:sym typeface="Wingdings" pitchFamily="2" charset="2"/>
              </a:rPr>
              <a:t>forall</a:t>
            </a:r>
            <a:r>
              <a:rPr lang="pt-BR" sz="20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 n:ptr :: {in(n, S)}</a:t>
            </a:r>
          </a:p>
          <a:p>
            <a:r>
              <a:rPr lang="pt-BR" sz="20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      in(n, S) ==&gt;</a:t>
            </a:r>
          </a:p>
          <a:p>
            <a:r>
              <a:rPr lang="pt-BR" sz="20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        </a:t>
            </a:r>
            <a:r>
              <a:rPr lang="pt-BR" sz="20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(G[n</a:t>
            </a:r>
            <a:r>
              <a:rPr lang="pt-BR" sz="20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, next] != null ==&gt;</a:t>
            </a:r>
          </a:p>
          <a:p>
            <a:r>
              <a:rPr lang="pt-BR" sz="20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           </a:t>
            </a:r>
            <a:r>
              <a:rPr lang="pt-BR" sz="20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G[G[n</a:t>
            </a:r>
            <a:r>
              <a:rPr lang="pt-BR" sz="20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, next], prev] == n</a:t>
            </a:r>
            <a:r>
              <a:rPr lang="pt-BR" sz="20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))</a:t>
            </a:r>
            <a:endParaRPr lang="pt-BR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28794" y="2857496"/>
            <a:ext cx="6000792" cy="101566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2000" dirty="0" smtClean="0">
                <a:cs typeface="Consolas" pitchFamily="49" charset="0"/>
              </a:rPr>
              <a:t>Whenever proving this thing, look one step ahead, or:</a:t>
            </a:r>
          </a:p>
          <a:p>
            <a:r>
              <a:rPr lang="pt-BR" sz="2000" dirty="0" smtClean="0">
                <a:cs typeface="Consolas" pitchFamily="49" charset="0"/>
              </a:rPr>
              <a:t>i.e., get </a:t>
            </a:r>
            <a:r>
              <a:rPr lang="pt-BR" sz="2000" dirty="0" smtClean="0">
                <a:latin typeface="Consolas" pitchFamily="49" charset="0"/>
                <a:cs typeface="Consolas" pitchFamily="49" charset="0"/>
              </a:rPr>
              <a:t>in(</a:t>
            </a:r>
            <a:r>
              <a:rPr lang="pt-BR" sz="20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G[n0</a:t>
            </a:r>
            <a:r>
              <a:rPr lang="pt-BR" sz="20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, next]</a:t>
            </a:r>
            <a:r>
              <a:rPr lang="pt-BR" sz="2000" dirty="0" smtClean="0">
                <a:latin typeface="Consolas" pitchFamily="49" charset="0"/>
                <a:cs typeface="Consolas" pitchFamily="49" charset="0"/>
              </a:rPr>
              <a:t>, S) </a:t>
            </a:r>
            <a:r>
              <a:rPr lang="pt-BR" sz="2000" dirty="0" smtClean="0">
                <a:cs typeface="Consolas" pitchFamily="49" charset="0"/>
              </a:rPr>
              <a:t>activated but don’t loop. Please.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42910" y="4286256"/>
            <a:ext cx="5500726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2800" dirty="0" smtClean="0">
                <a:cs typeface="Consolas" pitchFamily="49" charset="0"/>
              </a:rPr>
              <a:t>Hack the SMT solver to do it :-)</a:t>
            </a:r>
            <a:endParaRPr lang="pt-BR" sz="2800" dirty="0">
              <a:cs typeface="Consolas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42910" y="4929198"/>
            <a:ext cx="5500726" cy="16312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20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!(</a:t>
            </a:r>
            <a:r>
              <a:rPr lang="pt-BR" sz="2000" b="1" dirty="0">
                <a:latin typeface="Consolas" pitchFamily="49" charset="0"/>
                <a:cs typeface="Consolas" pitchFamily="49" charset="0"/>
                <a:sym typeface="Wingdings" pitchFamily="2" charset="2"/>
              </a:rPr>
              <a:t>forall</a:t>
            </a:r>
            <a:r>
              <a:rPr lang="pt-BR" sz="20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 n:ptr :: {in(n, S</a:t>
            </a:r>
            <a:r>
              <a:rPr lang="pt-BR" sz="20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)}</a:t>
            </a:r>
          </a:p>
          <a:p>
            <a:r>
              <a:rPr lang="pt-BR" sz="20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pt-BR" sz="20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     </a:t>
            </a:r>
            <a:r>
              <a:rPr lang="pt-BR" sz="2000" b="1" dirty="0" smtClean="0">
                <a:solidFill>
                  <a:srgbClr xmlns:mc="http://schemas.openxmlformats.org/markup-compatibility/2006" xmlns:a14="http://schemas.microsoft.com/office/drawing/2007/7/7/main" val="FF0000" mc:Ignorable="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{ex_act(in(G[n, next]))}</a:t>
            </a:r>
            <a:endParaRPr lang="pt-BR" sz="2000" b="1" dirty="0">
              <a:solidFill>
                <a:srgbClr xmlns:mc="http://schemas.openxmlformats.org/markup-compatibility/2006" xmlns:a14="http://schemas.microsoft.com/office/drawing/2007/7/7/main" val="FF0000" mc:Ignorable=""/>
              </a:solidFill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r>
              <a:rPr lang="pt-BR" sz="20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      in(n, S) ==&gt;</a:t>
            </a:r>
          </a:p>
          <a:p>
            <a:r>
              <a:rPr lang="pt-BR" sz="20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        </a:t>
            </a:r>
            <a:r>
              <a:rPr lang="pt-BR" sz="20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(G[n</a:t>
            </a:r>
            <a:r>
              <a:rPr lang="pt-BR" sz="20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, next] != null ==&gt;</a:t>
            </a:r>
          </a:p>
          <a:p>
            <a:r>
              <a:rPr lang="pt-BR" sz="20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           </a:t>
            </a:r>
            <a:r>
              <a:rPr lang="pt-BR" sz="20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G[G[n</a:t>
            </a:r>
            <a:r>
              <a:rPr lang="pt-BR" sz="20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, next], prev] == n</a:t>
            </a:r>
            <a:r>
              <a:rPr lang="pt-BR" sz="20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))</a:t>
            </a:r>
            <a:endParaRPr lang="pt-BR" sz="20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07/7/12/main" val="533279484"/>
      </p:ext>
    </p:extLst>
  </p:cSld>
  <p:clrMapOvr>
    <a:masterClrMapping/>
  </p:clrMapOvr>
  <p:timing>
    <p:tnLst>
      <p:par>
        <p:cTn xmlns:p14="http://schemas.microsoft.com/office/powerpoint/2007/7/12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Existential Activation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71472" y="1643050"/>
            <a:ext cx="7661072" cy="489364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sz="2400" dirty="0">
                <a:latin typeface="Consolas" pitchFamily="49" charset="0"/>
                <a:cs typeface="Consolas" pitchFamily="49" charset="0"/>
              </a:rPr>
              <a:t>(</a:t>
            </a:r>
            <a:r>
              <a:rPr lang="pt-BR" sz="2400" b="1" dirty="0">
                <a:latin typeface="Consolas" pitchFamily="49" charset="0"/>
                <a:cs typeface="Consolas" pitchFamily="49" charset="0"/>
              </a:rPr>
              <a:t>forall</a:t>
            </a:r>
            <a:r>
              <a:rPr lang="pt-BR" sz="2400" dirty="0">
                <a:latin typeface="Consolas" pitchFamily="49" charset="0"/>
                <a:cs typeface="Consolas" pitchFamily="49" charset="0"/>
              </a:rPr>
              <a:t> H:heap, S:set :: {inv(H, S)}</a:t>
            </a:r>
          </a:p>
          <a:p>
            <a:r>
              <a:rPr lang="pt-BR" sz="2400" dirty="0">
                <a:latin typeface="Consolas" pitchFamily="49" charset="0"/>
                <a:cs typeface="Consolas" pitchFamily="49" charset="0"/>
              </a:rPr>
              <a:t>  inv(H, S) &lt;==&gt;</a:t>
            </a:r>
          </a:p>
          <a:p>
            <a:r>
              <a:rPr lang="pt-BR" sz="24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pt-BR" sz="2400" dirty="0" smtClean="0">
                <a:latin typeface="Consolas" pitchFamily="49" charset="0"/>
                <a:cs typeface="Consolas" pitchFamily="49" charset="0"/>
              </a:rPr>
              <a:t>   (</a:t>
            </a:r>
            <a:r>
              <a:rPr lang="pt-BR" sz="2400" b="1" dirty="0">
                <a:latin typeface="Consolas" pitchFamily="49" charset="0"/>
                <a:cs typeface="Consolas" pitchFamily="49" charset="0"/>
              </a:rPr>
              <a:t>forall</a:t>
            </a:r>
            <a:r>
              <a:rPr lang="pt-BR" sz="2400" dirty="0">
                <a:latin typeface="Consolas" pitchFamily="49" charset="0"/>
                <a:cs typeface="Consolas" pitchFamily="49" charset="0"/>
              </a:rPr>
              <a:t> n:ptr :: {in(n, S</a:t>
            </a:r>
            <a:r>
              <a:rPr lang="pt-BR" sz="2400" dirty="0" smtClean="0">
                <a:latin typeface="Consolas" pitchFamily="49" charset="0"/>
                <a:cs typeface="Consolas" pitchFamily="49" charset="0"/>
              </a:rPr>
              <a:t>)}</a:t>
            </a:r>
          </a:p>
          <a:p>
            <a:r>
              <a:rPr lang="pt-BR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24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pt-BR" sz="2400" b="1" dirty="0" smtClean="0">
                <a:solidFill>
                  <a:srgbClr xmlns:mc="http://schemas.openxmlformats.org/markup-compatibility/2006" xmlns:a14="http://schemas.microsoft.com/office/drawing/2007/7/7/main" val="FF0000" mc:Ignorable=""/>
                </a:solidFill>
                <a:latin typeface="Consolas" pitchFamily="49" charset="0"/>
                <a:cs typeface="Consolas" pitchFamily="49" charset="0"/>
              </a:rPr>
              <a:t>{ex_act(in(H[n, next], S))}</a:t>
            </a:r>
            <a:endParaRPr lang="pt-BR" sz="2400" b="1" dirty="0">
              <a:solidFill>
                <a:srgbClr xmlns:mc="http://schemas.openxmlformats.org/markup-compatibility/2006" xmlns:a14="http://schemas.microsoft.com/office/drawing/2007/7/7/main" val="FF0000" mc:Ignorable="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sz="2400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pt-BR" sz="2400" dirty="0" smtClean="0">
                <a:latin typeface="Consolas" pitchFamily="49" charset="0"/>
                <a:cs typeface="Consolas" pitchFamily="49" charset="0"/>
              </a:rPr>
              <a:t>   in(n</a:t>
            </a:r>
            <a:r>
              <a:rPr lang="pt-BR" sz="2400" dirty="0">
                <a:latin typeface="Consolas" pitchFamily="49" charset="0"/>
                <a:cs typeface="Consolas" pitchFamily="49" charset="0"/>
              </a:rPr>
              <a:t>, S) </a:t>
            </a:r>
            <a:r>
              <a:rPr lang="pt-BR" sz="2400" dirty="0" smtClean="0">
                <a:latin typeface="Consolas" pitchFamily="49" charset="0"/>
                <a:cs typeface="Consolas" pitchFamily="49" charset="0"/>
              </a:rPr>
              <a:t>==&gt; </a:t>
            </a:r>
          </a:p>
          <a:p>
            <a:r>
              <a:rPr lang="pt-BR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2400" dirty="0" smtClean="0">
                <a:latin typeface="Consolas" pitchFamily="49" charset="0"/>
                <a:cs typeface="Consolas" pitchFamily="49" charset="0"/>
              </a:rPr>
              <a:t>           H[n</a:t>
            </a:r>
            <a:r>
              <a:rPr lang="pt-BR" sz="2400" dirty="0">
                <a:latin typeface="Consolas" pitchFamily="49" charset="0"/>
                <a:cs typeface="Consolas" pitchFamily="49" charset="0"/>
              </a:rPr>
              <a:t>, data] != null &amp;&amp;</a:t>
            </a:r>
          </a:p>
          <a:p>
            <a:r>
              <a:rPr lang="pt-BR" sz="2400" dirty="0" smtClean="0">
                <a:latin typeface="Consolas" pitchFamily="49" charset="0"/>
                <a:cs typeface="Consolas" pitchFamily="49" charset="0"/>
              </a:rPr>
              <a:t>            (</a:t>
            </a:r>
            <a:r>
              <a:rPr lang="pt-BR" sz="2400" dirty="0">
                <a:latin typeface="Consolas" pitchFamily="49" charset="0"/>
                <a:cs typeface="Consolas" pitchFamily="49" charset="0"/>
              </a:rPr>
              <a:t>H[n, next] != null </a:t>
            </a:r>
            <a:r>
              <a:rPr lang="pt-BR" sz="2400" dirty="0" smtClean="0">
                <a:latin typeface="Consolas" pitchFamily="49" charset="0"/>
                <a:cs typeface="Consolas" pitchFamily="49" charset="0"/>
              </a:rPr>
              <a:t>==&gt;</a:t>
            </a:r>
          </a:p>
          <a:p>
            <a:r>
              <a:rPr lang="pt-BR" sz="2400" dirty="0" smtClean="0">
                <a:latin typeface="Consolas" pitchFamily="49" charset="0"/>
                <a:cs typeface="Consolas" pitchFamily="49" charset="0"/>
              </a:rPr>
              <a:t>                H[H[n</a:t>
            </a:r>
            <a:r>
              <a:rPr lang="pt-BR" sz="2400" dirty="0">
                <a:latin typeface="Consolas" pitchFamily="49" charset="0"/>
                <a:cs typeface="Consolas" pitchFamily="49" charset="0"/>
              </a:rPr>
              <a:t>, next], prev] == n</a:t>
            </a:r>
            <a:r>
              <a:rPr lang="pt-BR" sz="2400" dirty="0" smtClean="0">
                <a:latin typeface="Consolas" pitchFamily="49" charset="0"/>
                <a:cs typeface="Consolas" pitchFamily="49" charset="0"/>
              </a:rPr>
              <a:t>))</a:t>
            </a:r>
          </a:p>
          <a:p>
            <a:endParaRPr lang="pt-BR" sz="2400" dirty="0">
              <a:latin typeface="Consolas" pitchFamily="49" charset="0"/>
              <a:cs typeface="Consolas" pitchFamily="49" charset="0"/>
            </a:endParaRPr>
          </a:p>
          <a:p>
            <a:r>
              <a:rPr lang="pt-BR" sz="24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pt-BR" sz="2400" dirty="0" smtClean="0">
                <a:latin typeface="Consolas" pitchFamily="49" charset="0"/>
                <a:cs typeface="Consolas" pitchFamily="49" charset="0"/>
              </a:rPr>
              <a:t>&amp;&amp; (</a:t>
            </a:r>
            <a:r>
              <a:rPr lang="pt-BR" sz="2400" b="1" dirty="0">
                <a:latin typeface="Consolas" pitchFamily="49" charset="0"/>
                <a:cs typeface="Consolas" pitchFamily="49" charset="0"/>
              </a:rPr>
              <a:t>forall</a:t>
            </a:r>
            <a:r>
              <a:rPr lang="pt-BR" sz="2400" dirty="0">
                <a:latin typeface="Consolas" pitchFamily="49" charset="0"/>
                <a:cs typeface="Consolas" pitchFamily="49" charset="0"/>
              </a:rPr>
              <a:t> n:ptr :: {in(H[n, next], S</a:t>
            </a:r>
            <a:r>
              <a:rPr lang="pt-BR" sz="2400" dirty="0" smtClean="0">
                <a:latin typeface="Consolas" pitchFamily="49" charset="0"/>
                <a:cs typeface="Consolas" pitchFamily="49" charset="0"/>
              </a:rPr>
              <a:t>)}</a:t>
            </a:r>
          </a:p>
          <a:p>
            <a:r>
              <a:rPr lang="pt-BR" sz="2400" dirty="0" smtClean="0">
                <a:latin typeface="Consolas" pitchFamily="49" charset="0"/>
                <a:cs typeface="Consolas" pitchFamily="49" charset="0"/>
              </a:rPr>
              <a:t>          in(n</a:t>
            </a:r>
            <a:r>
              <a:rPr lang="pt-BR" sz="2400" dirty="0">
                <a:latin typeface="Consolas" pitchFamily="49" charset="0"/>
                <a:cs typeface="Consolas" pitchFamily="49" charset="0"/>
              </a:rPr>
              <a:t>, S) ==&gt; in(H[n, next], S</a:t>
            </a:r>
            <a:r>
              <a:rPr lang="pt-BR" sz="2400" dirty="0" smtClean="0">
                <a:latin typeface="Consolas" pitchFamily="49" charset="0"/>
                <a:cs typeface="Consolas" pitchFamily="49" charset="0"/>
              </a:rPr>
              <a:t>))</a:t>
            </a:r>
            <a:endParaRPr lang="pt-BR" sz="2400" dirty="0">
              <a:latin typeface="Consolas" pitchFamily="49" charset="0"/>
              <a:cs typeface="Consolas" pitchFamily="49" charset="0"/>
            </a:endParaRPr>
          </a:p>
          <a:p>
            <a:r>
              <a:rPr lang="pt-BR" sz="2400" dirty="0" smtClean="0">
                <a:latin typeface="Consolas" pitchFamily="49" charset="0"/>
                <a:cs typeface="Consolas" pitchFamily="49" charset="0"/>
              </a:rPr>
              <a:t>    &amp;&amp; </a:t>
            </a:r>
            <a:r>
              <a:rPr lang="pt-BR" sz="2400" dirty="0">
                <a:latin typeface="Consolas" pitchFamily="49" charset="0"/>
                <a:cs typeface="Consolas" pitchFamily="49" charset="0"/>
              </a:rPr>
              <a:t>(</a:t>
            </a:r>
            <a:r>
              <a:rPr lang="pt-BR" sz="2400" b="1" dirty="0">
                <a:latin typeface="Consolas" pitchFamily="49" charset="0"/>
                <a:cs typeface="Consolas" pitchFamily="49" charset="0"/>
              </a:rPr>
              <a:t>forall</a:t>
            </a:r>
            <a:r>
              <a:rPr lang="pt-BR" sz="2400" dirty="0">
                <a:latin typeface="Consolas" pitchFamily="49" charset="0"/>
                <a:cs typeface="Consolas" pitchFamily="49" charset="0"/>
              </a:rPr>
              <a:t> n:ptr :: {in(H[n, prev], S)} </a:t>
            </a:r>
            <a:endParaRPr lang="pt-BR" sz="2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pt-BR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2400" dirty="0" smtClean="0">
                <a:latin typeface="Consolas" pitchFamily="49" charset="0"/>
                <a:cs typeface="Consolas" pitchFamily="49" charset="0"/>
              </a:rPr>
              <a:t>         in(n</a:t>
            </a:r>
            <a:r>
              <a:rPr lang="pt-BR" sz="2400" dirty="0">
                <a:latin typeface="Consolas" pitchFamily="49" charset="0"/>
                <a:cs typeface="Consolas" pitchFamily="49" charset="0"/>
              </a:rPr>
              <a:t>, S) ==&gt; in(H[n, prev], S</a:t>
            </a:r>
            <a:r>
              <a:rPr lang="pt-BR" sz="2400" dirty="0" smtClean="0">
                <a:latin typeface="Consolas" pitchFamily="49" charset="0"/>
                <a:cs typeface="Consolas" pitchFamily="49" charset="0"/>
              </a:rPr>
              <a:t>)))</a:t>
            </a:r>
            <a:endParaRPr lang="pt-BR" sz="2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Line Callout 2 5"/>
          <p:cNvSpPr/>
          <p:nvPr/>
        </p:nvSpPr>
        <p:spPr>
          <a:xfrm>
            <a:off x="6215074" y="1142984"/>
            <a:ext cx="2500330" cy="928694"/>
          </a:xfrm>
          <a:prstGeom prst="borderCallout2">
            <a:avLst>
              <a:gd name="adj1" fmla="val 114000"/>
              <a:gd name="adj2" fmla="val 50101"/>
              <a:gd name="adj3" fmla="val 145037"/>
              <a:gd name="adj4" fmla="val 50513"/>
              <a:gd name="adj5" fmla="val 194907"/>
              <a:gd name="adj6" fmla="val 22102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When proving this quantifier, use lemma trigged by 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07/7/12/main" val="3386941878"/>
      </p:ext>
    </p:extLst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VCC In Action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07/7/12/main" val="2271725708"/>
      </p:ext>
    </p:extLst>
  </p:cSld>
  <p:clrMapOvr>
    <a:masterClrMapping/>
  </p:clrMapOvr>
  <p:transition xmlns:p14="http://schemas.microsoft.com/office/powerpoint/2007/7/12/main"/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VCC Visual Studio Plugin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28A0092B-C50C-407e-A947-70E740481C1C">
                <a14:useLocalDpi xmlns:a14="http://schemas.microsoft.com/office/drawing/2007/7/7/main" val="0"/>
              </a:ext>
            </a:extLst>
          </a:blip>
          <a:srcRect/>
          <a:stretch>
            <a:fillRect/>
          </a:stretch>
        </p:blipFill>
        <p:spPr bwMode="auto">
          <a:xfrm>
            <a:off x="785786" y="1285860"/>
            <a:ext cx="7620000" cy="53435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07/7/7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07/7/7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07/7/7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07/7/12/main" val="30540848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VCC: Failed Verification Attempt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28A0092B-C50C-407e-A947-70E740481C1C">
                <a14:useLocalDpi xmlns:a14="http://schemas.microsoft.com/office/drawing/2007/7/7/main" val="0"/>
              </a:ext>
            </a:extLst>
          </a:blip>
          <a:srcRect/>
          <a:stretch>
            <a:fillRect/>
          </a:stretch>
        </p:blipFill>
        <p:spPr bwMode="auto">
          <a:xfrm>
            <a:off x="785786" y="1428736"/>
            <a:ext cx="7648575" cy="53435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07/7/7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07/7/7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07/7/7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07/7/12/main" val="28275233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VCC-Specific Model Viewer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28A0092B-C50C-407e-A947-70E740481C1C">
                <a14:useLocalDpi xmlns:a14="http://schemas.microsoft.com/office/drawing/2007/7/7/main" val="0"/>
              </a:ext>
            </a:extLst>
          </a:blip>
          <a:srcRect/>
          <a:stretch>
            <a:fillRect/>
          </a:stretch>
        </p:blipFill>
        <p:spPr bwMode="auto">
          <a:xfrm>
            <a:off x="857224" y="1285860"/>
            <a:ext cx="7639050" cy="53435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07/7/7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07/7/7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07/7/7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07/7/12/main" val="17415277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VCC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version of the spec</a:t>
            </a:r>
          </a:p>
          <a:p>
            <a:r>
              <a:rPr lang="en-US" dirty="0" smtClean="0"/>
              <a:t>verify, fail</a:t>
            </a:r>
          </a:p>
          <a:p>
            <a:r>
              <a:rPr lang="en-US" dirty="0" smtClean="0"/>
              <a:t>add assertions or look at the model to see why it failed</a:t>
            </a:r>
          </a:p>
          <a:p>
            <a:pPr lvl="1"/>
            <a:r>
              <a:rPr lang="en-US" dirty="0" smtClean="0"/>
              <a:t>for bigger functions, do it a couple of lines at a time, moving focus window down</a:t>
            </a:r>
          </a:p>
          <a:p>
            <a:r>
              <a:rPr lang="en-US" dirty="0" smtClean="0"/>
              <a:t>repeat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07/7/12/main" val="2148055801"/>
      </p:ext>
    </p:extLst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Verification Attempt Time</a:t>
            </a:r>
            <a:br>
              <a:rPr lang="en-US" dirty="0" smtClean="0"/>
            </a:br>
            <a:r>
              <a:rPr lang="en-US" dirty="0" err="1" smtClean="0"/>
              <a:t>vs</a:t>
            </a:r>
            <a:r>
              <a:rPr lang="en-US" dirty="0" smtClean="0"/>
              <a:t> Satisfaction and Productivity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28A0092B-C50C-407e-A947-70E740481C1C">
                <a14:useLocalDpi xmlns:a14="http://schemas.microsoft.com/office/drawing/2007/7/7/main" val="0"/>
              </a:ext>
            </a:extLst>
          </a:blip>
          <a:srcRect/>
          <a:stretch>
            <a:fillRect/>
          </a:stretch>
        </p:blipFill>
        <p:spPr bwMode="auto">
          <a:xfrm>
            <a:off x="428596" y="1500174"/>
            <a:ext cx="8278437" cy="471490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07/7/7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07/7/7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07/7/7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07/7/12/main" val="2759116484"/>
      </p:ext>
    </p:extLst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WANT it TO go FASTER?</a:t>
            </a:r>
            <a:br>
              <a:rPr lang="en-US" dirty="0" smtClean="0"/>
            </a:br>
            <a:r>
              <a:rPr lang="en-US" dirty="0" smtClean="0"/>
              <a:t>Profile!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07/7/12/main" val="4112945085"/>
      </p:ext>
    </p:extLst>
  </p:cSld>
  <p:clrMapOvr>
    <a:masterClrMapping/>
  </p:clrMapOvr>
  <p:transition xmlns:p14="http://schemas.microsoft.com/office/powerpoint/2007/7/12/main"/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Windows Hypervisor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virtualization platform</a:t>
            </a:r>
          </a:p>
          <a:p>
            <a:pPr lvl="1"/>
            <a:r>
              <a:rPr lang="en-US" dirty="0" smtClean="0"/>
              <a:t>thin layer of software between guest operating systems and the hardware</a:t>
            </a:r>
          </a:p>
          <a:p>
            <a:r>
              <a:rPr lang="en-US" dirty="0" smtClean="0"/>
              <a:t>essentially a small operating system</a:t>
            </a:r>
          </a:p>
          <a:p>
            <a:pPr lvl="1"/>
            <a:r>
              <a:rPr lang="en-US" dirty="0" smtClean="0"/>
              <a:t>small by OS standards: 100kloc of C, 5kloc x64 </a:t>
            </a:r>
            <a:r>
              <a:rPr lang="en-US" dirty="0" err="1" smtClean="0"/>
              <a:t>asm</a:t>
            </a:r>
            <a:endParaRPr lang="en-US" dirty="0" smtClean="0"/>
          </a:p>
          <a:p>
            <a:r>
              <a:rPr lang="en-US" dirty="0"/>
              <a:t>scheduler, memory allocator, </a:t>
            </a:r>
            <a:r>
              <a:rPr lang="en-US" dirty="0" err="1" smtClean="0"/>
              <a:t>etc</a:t>
            </a:r>
            <a:endParaRPr lang="en-US" dirty="0" smtClean="0"/>
          </a:p>
          <a:p>
            <a:pPr lvl="1"/>
            <a:r>
              <a:rPr lang="en-US" dirty="0" smtClean="0"/>
              <a:t>lock-free </a:t>
            </a:r>
            <a:r>
              <a:rPr lang="en-US" dirty="0"/>
              <a:t>data </a:t>
            </a:r>
            <a:r>
              <a:rPr lang="en-US" dirty="0" smtClean="0"/>
              <a:t>structures</a:t>
            </a:r>
          </a:p>
          <a:p>
            <a:r>
              <a:rPr lang="en-US" dirty="0" smtClean="0"/>
              <a:t>shipping with Windows Server 2008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07/7/12/main" val="2755410768"/>
      </p:ext>
    </p:extLst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Causal DAG</a:t>
            </a:r>
            <a:endParaRPr 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28A0092B-C50C-407e-A947-70E740481C1C">
                <a14:useLocalDpi xmlns:a14="http://schemas.microsoft.com/office/drawing/2007/7/7/main" val="0"/>
              </a:ext>
            </a:extLst>
          </a:blip>
          <a:srcRect/>
          <a:stretch>
            <a:fillRect/>
          </a:stretch>
        </p:blipFill>
        <p:spPr bwMode="auto">
          <a:xfrm>
            <a:off x="642910" y="1435533"/>
            <a:ext cx="7786742" cy="50653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07/7/7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07/7/7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07/7/7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28A0092B-C50C-407e-A947-70E740481C1C">
                <a14:useLocalDpi xmlns:a14="http://schemas.microsoft.com/office/drawing/2007/7/7/main" val="0"/>
              </a:ext>
            </a:extLst>
          </a:blip>
          <a:srcRect/>
          <a:stretch>
            <a:fillRect/>
          </a:stretch>
        </p:blipFill>
        <p:spPr bwMode="auto">
          <a:xfrm>
            <a:off x="2071670" y="1285860"/>
            <a:ext cx="2714644" cy="75319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07/7/7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07/7/7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07/7/7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07/7/12/main" val="599859415"/>
      </p:ext>
    </p:extLst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 In The Causal DAG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28A0092B-C50C-407e-A947-70E740481C1C">
                <a14:useLocalDpi xmlns:a14="http://schemas.microsoft.com/office/drawing/2007/7/7/main" val="0"/>
              </a:ext>
            </a:extLst>
          </a:blip>
          <a:srcRect/>
          <a:stretch>
            <a:fillRect/>
          </a:stretch>
        </p:blipFill>
        <p:spPr bwMode="auto">
          <a:xfrm>
            <a:off x="2214546" y="2071678"/>
            <a:ext cx="4743450" cy="36576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07/7/7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07/7/7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07/7/7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07/7/12/main" val="1261010255"/>
      </p:ext>
    </p:extLst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 In The Causal DAG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28A0092B-C50C-407e-A947-70E740481C1C">
                <a14:useLocalDpi xmlns:a14="http://schemas.microsoft.com/office/drawing/2007/7/7/main" val="0"/>
              </a:ext>
            </a:extLst>
          </a:blip>
          <a:srcRect/>
          <a:stretch>
            <a:fillRect/>
          </a:stretch>
        </p:blipFill>
        <p:spPr bwMode="auto">
          <a:xfrm>
            <a:off x="2857488" y="2786058"/>
            <a:ext cx="3943350" cy="29527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07/7/7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07/7/7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07/7/7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07/7/12/main" val="693086922"/>
      </p:ext>
    </p:extLst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 In The Causal DAG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28A0092B-C50C-407e-A947-70E740481C1C">
                <a14:useLocalDpi xmlns:a14="http://schemas.microsoft.com/office/drawing/2007/7/7/main" val="0"/>
              </a:ext>
            </a:extLst>
          </a:blip>
          <a:srcRect/>
          <a:stretch>
            <a:fillRect/>
          </a:stretch>
        </p:blipFill>
        <p:spPr bwMode="auto">
          <a:xfrm>
            <a:off x="1643042" y="1571612"/>
            <a:ext cx="5686425" cy="43910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07/7/7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07/7/7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07/7/7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07/7/12/main" val="983660652"/>
      </p:ext>
    </p:extLst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Browsing The Causal DAG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28A0092B-C50C-407e-A947-70E740481C1C">
                <a14:useLocalDpi xmlns:a14="http://schemas.microsoft.com/office/drawing/2007/7/7/main" val="0"/>
              </a:ext>
            </a:extLst>
          </a:blip>
          <a:srcRect/>
          <a:stretch>
            <a:fillRect/>
          </a:stretch>
        </p:blipFill>
        <p:spPr bwMode="auto">
          <a:xfrm>
            <a:off x="642910" y="1285860"/>
            <a:ext cx="7648575" cy="53530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07/7/7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07/7/7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07/7/7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07/7/12/main" val="2500043945"/>
      </p:ext>
    </p:extLst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Inspector: </a:t>
            </a:r>
            <a:br>
              <a:rPr lang="en-US" dirty="0" smtClean="0"/>
            </a:br>
            <a:r>
              <a:rPr lang="en-US" dirty="0" smtClean="0"/>
              <a:t>Control to the people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07/7/12/main" val="1179968764"/>
      </p:ext>
    </p:extLst>
  </p:cSld>
  <p:clrMapOvr>
    <a:masterClrMapping/>
  </p:clrMapOvr>
  <p:transition xmlns:p14="http://schemas.microsoft.com/office/powerpoint/2007/7/12/main"/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Inspector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ask Z3 to state the current model from time to time</a:t>
            </a:r>
          </a:p>
          <a:p>
            <a:pPr lvl="1"/>
            <a:r>
              <a:rPr lang="en-US" dirty="0" smtClean="0"/>
              <a:t>in forms of labels</a:t>
            </a:r>
          </a:p>
          <a:p>
            <a:r>
              <a:rPr lang="en-US" dirty="0" smtClean="0"/>
              <a:t>translate such models to error messages</a:t>
            </a:r>
          </a:p>
          <a:p>
            <a:r>
              <a:rPr lang="en-US" dirty="0" smtClean="0"/>
              <a:t>display all possible error message and blink the current 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07/7/12/main" val="239544135"/>
      </p:ext>
    </p:extLst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Screenshot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28A0092B-C50C-407e-A947-70E740481C1C">
                <a14:useLocalDpi xmlns:a14="http://schemas.microsoft.com/office/drawing/2007/7/7/main" val="0"/>
              </a:ext>
            </a:extLst>
          </a:blip>
          <a:srcRect/>
          <a:stretch>
            <a:fillRect/>
          </a:stretch>
        </p:blipFill>
        <p:spPr bwMode="auto">
          <a:xfrm>
            <a:off x="714348" y="1428736"/>
            <a:ext cx="7648575" cy="53435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07/7/7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07/7/7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07/7/7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07/7/12/main" val="429123288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numbers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07/7/12/main" val="761046123"/>
      </p:ext>
    </p:extLst>
  </p:cSld>
  <p:clrMapOvr>
    <a:masterClrMapping/>
  </p:clrMapOvr>
  <p:transition xmlns:p14="http://schemas.microsoft.com/office/powerpoint/2007/7/12/main"/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Limits on Matching Depth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matching depth on one of the list functions</a:t>
            </a:r>
          </a:p>
          <a:p>
            <a:pPr lvl="1"/>
            <a:r>
              <a:rPr lang="en-US" dirty="0" smtClean="0"/>
              <a:t>10 heap related (10 heap updates in the function)</a:t>
            </a:r>
          </a:p>
          <a:p>
            <a:pPr lvl="1"/>
            <a:r>
              <a:rPr lang="en-US" dirty="0" smtClean="0"/>
              <a:t>6 user-defined (different levels of expansion of the invariant)</a:t>
            </a:r>
          </a:p>
          <a:p>
            <a:pPr lvl="1"/>
            <a:r>
              <a:rPr lang="en-US" dirty="0" smtClean="0"/>
              <a:t>total of 17</a:t>
            </a:r>
          </a:p>
          <a:p>
            <a:r>
              <a:rPr lang="en-US" dirty="0" smtClean="0"/>
              <a:t>the looping example shows that number of instances can be easily exponential with depth</a:t>
            </a:r>
          </a:p>
        </p:txBody>
      </p:sp>
    </p:spTree>
    <p:extLst>
      <p:ext uri="{BB962C8B-B14F-4D97-AF65-F5344CB8AC3E}">
        <p14:creationId xmlns:p14="http://schemas.microsoft.com/office/powerpoint/2007/7/12/main" val="2999647132"/>
      </p:ext>
    </p:extLst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verisoft 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72132" y="2214554"/>
            <a:ext cx="3215089" cy="226127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274638"/>
            <a:ext cx="8186766" cy="108266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Hypervisor Verification (2007 – 2010)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14514"/>
            <a:ext cx="8229600" cy="425769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800" dirty="0" smtClean="0"/>
              <a:t>Partners:</a:t>
            </a:r>
          </a:p>
          <a:p>
            <a:r>
              <a:rPr lang="en-US" sz="2800" dirty="0" smtClean="0"/>
              <a:t>European Microsoft Innovation Center</a:t>
            </a:r>
          </a:p>
          <a:p>
            <a:r>
              <a:rPr lang="en-US" sz="2800" dirty="0" smtClean="0"/>
              <a:t>Microsoft Research Redmond</a:t>
            </a:r>
          </a:p>
          <a:p>
            <a:r>
              <a:rPr lang="en-US" sz="2800" dirty="0" smtClean="0"/>
              <a:t>Microsoft’s Windows Div.</a:t>
            </a:r>
          </a:p>
          <a:p>
            <a:r>
              <a:rPr lang="en-US" sz="2800" dirty="0" err="1" smtClean="0"/>
              <a:t>Universität</a:t>
            </a:r>
            <a:r>
              <a:rPr lang="en-US" sz="2800" dirty="0" smtClean="0"/>
              <a:t> des </a:t>
            </a:r>
            <a:r>
              <a:rPr lang="en-US" sz="2800" dirty="0" err="1" smtClean="0"/>
              <a:t>Saarlandes</a:t>
            </a:r>
            <a:endParaRPr lang="en-US" sz="2800" dirty="0" smtClean="0"/>
          </a:p>
          <a:p>
            <a:r>
              <a:rPr lang="en-US" sz="2800" dirty="0" smtClean="0"/>
              <a:t>German Research Center for Artificial </a:t>
            </a:r>
            <a:r>
              <a:rPr lang="en-US" sz="2800" dirty="0" err="1" smtClean="0"/>
              <a:t>Inteligence</a:t>
            </a:r>
            <a:endParaRPr lang="en-US" sz="2800" dirty="0" smtClean="0"/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r>
              <a:rPr lang="en-US" sz="2400" dirty="0" smtClean="0"/>
              <a:t>co-funded by the German Ministry of Education and Research</a:t>
            </a:r>
          </a:p>
          <a:p>
            <a:pPr algn="r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  <a:hlinkClick r:id="rId3"/>
              </a:rPr>
              <a:t>http://www.verisoftxt.de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 xmlns:p14="http://schemas.microsoft.com/office/powerpoint/2007/7/12/main"/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Scale of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prelude: 300 quantifiers, 50 multi-triggers</a:t>
            </a:r>
          </a:p>
          <a:p>
            <a:r>
              <a:rPr lang="en-US" dirty="0" smtClean="0"/>
              <a:t>Hypervisor program-specific background predicate:</a:t>
            </a:r>
          </a:p>
          <a:p>
            <a:pPr lvl="1"/>
            <a:r>
              <a:rPr lang="en-US" dirty="0" smtClean="0"/>
              <a:t>300 types, 1500 fields =&gt; 13000 axioms</a:t>
            </a:r>
          </a:p>
          <a:p>
            <a:pPr lvl="1"/>
            <a:r>
              <a:rPr lang="en-US" dirty="0" smtClean="0"/>
              <a:t>type description dwarfs VC for the function itself</a:t>
            </a:r>
          </a:p>
          <a:p>
            <a:r>
              <a:rPr lang="en-US" dirty="0" smtClean="0"/>
              <a:t>even Z3 E-matching indices didn’t take that lightly</a:t>
            </a:r>
          </a:p>
          <a:p>
            <a:r>
              <a:rPr lang="en-US" dirty="0" smtClean="0"/>
              <a:t>without proper guidance any SMT solver is likely to be lost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07/7/12/main" val="3240652111"/>
      </p:ext>
    </p:extLst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Performance, Performance, Performance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Experience from the Hyper-V verification</a:t>
            </a:r>
          </a:p>
          <a:p>
            <a:r>
              <a:rPr lang="en-US" b="1" dirty="0" smtClean="0"/>
              <a:t>successful</a:t>
            </a:r>
            <a:r>
              <a:rPr lang="en-US" dirty="0" smtClean="0"/>
              <a:t> verifications: </a:t>
            </a:r>
          </a:p>
          <a:p>
            <a:pPr lvl="1"/>
            <a:r>
              <a:rPr lang="en-US" dirty="0" smtClean="0"/>
              <a:t>typical: 0.5–500s, average 25s</a:t>
            </a:r>
          </a:p>
          <a:p>
            <a:pPr lvl="1"/>
            <a:r>
              <a:rPr lang="en-US" dirty="0" smtClean="0"/>
              <a:t>current max: 2 500s</a:t>
            </a:r>
          </a:p>
          <a:p>
            <a:pPr lvl="1"/>
            <a:r>
              <a:rPr lang="en-US" dirty="0" smtClean="0"/>
              <a:t>all time max: 50 000s (down to 1 000s with Z3v2)</a:t>
            </a:r>
          </a:p>
          <a:p>
            <a:r>
              <a:rPr lang="en-US" dirty="0"/>
              <a:t>acceptable time for </a:t>
            </a:r>
            <a:r>
              <a:rPr lang="en-US" b="1" dirty="0"/>
              <a:t>interactive</a:t>
            </a:r>
            <a:r>
              <a:rPr lang="en-US" dirty="0"/>
              <a:t> work: &lt; </a:t>
            </a:r>
            <a:r>
              <a:rPr lang="en-US" dirty="0" smtClean="0"/>
              <a:t>30s</a:t>
            </a:r>
          </a:p>
          <a:p>
            <a:r>
              <a:rPr lang="en-US" dirty="0" smtClean="0"/>
              <a:t>annotations (since Nov 2008):</a:t>
            </a:r>
          </a:p>
          <a:p>
            <a:pPr lvl="1"/>
            <a:r>
              <a:rPr lang="en-US" dirty="0" smtClean="0"/>
              <a:t>15 000 lines</a:t>
            </a:r>
          </a:p>
          <a:p>
            <a:pPr lvl="1"/>
            <a:r>
              <a:rPr lang="en-US" dirty="0" smtClean="0"/>
              <a:t>400 functions</a:t>
            </a:r>
          </a:p>
          <a:p>
            <a:pPr lvl="1"/>
            <a:r>
              <a:rPr lang="en-US" dirty="0" smtClean="0"/>
              <a:t>ca. 20% of codebase verified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VCC Performance Trends Nov 08 – Mar 09</a:t>
            </a:r>
            <a:endParaRPr lang="en-US" sz="3600" dirty="0"/>
          </a:p>
        </p:txBody>
      </p:sp>
      <p:sp>
        <p:nvSpPr>
          <p:cNvPr id="5" name="Rectangular Callout 4"/>
          <p:cNvSpPr/>
          <p:nvPr/>
        </p:nvSpPr>
        <p:spPr>
          <a:xfrm>
            <a:off x="6786578" y="5494766"/>
            <a:ext cx="1862523" cy="434564"/>
          </a:xfrm>
          <a:prstGeom prst="wedgeRectCallout">
            <a:avLst>
              <a:gd name="adj1" fmla="val 19637"/>
              <a:gd name="adj2" fmla="val -144408"/>
            </a:avLst>
          </a:prstGeom>
          <a:solidFill>
            <a:srgbClr xmlns:mc="http://schemas.openxmlformats.org/markup-compatibility/2006" xmlns:a14="http://schemas.microsoft.com/office/drawing/2007/7/7/main" val="4F81BD" mc:Ignorable=""/>
          </a:solidFill>
          <a:ln w="25400" cap="flat" cmpd="sng" algn="ctr">
            <a:solidFill>
              <a:srgbClr xmlns:mc="http://schemas.openxmlformats.org/markup-compatibility/2006" xmlns:a14="http://schemas.microsoft.com/office/drawing/2007/7/7/main" val="4F81BD" mc:Ignorable="">
                <a:shade val="50000"/>
              </a:srgbClr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Attempt to improve Boogie/Z3 interaction</a:t>
            </a:r>
            <a:endParaRPr lang="en-US" dirty="0"/>
          </a:p>
        </p:txBody>
      </p:sp>
      <p:sp>
        <p:nvSpPr>
          <p:cNvPr id="6" name="Rectangular Callout 5"/>
          <p:cNvSpPr/>
          <p:nvPr/>
        </p:nvSpPr>
        <p:spPr>
          <a:xfrm>
            <a:off x="2714612" y="1428736"/>
            <a:ext cx="1862523" cy="434616"/>
          </a:xfrm>
          <a:prstGeom prst="wedgeRectCallout">
            <a:avLst>
              <a:gd name="adj1" fmla="val -53235"/>
              <a:gd name="adj2" fmla="val 93094"/>
            </a:avLst>
          </a:prstGeom>
          <a:solidFill>
            <a:srgbClr xmlns:mc="http://schemas.openxmlformats.org/markup-compatibility/2006" xmlns:a14="http://schemas.microsoft.com/office/drawing/2007/7/7/main" val="4F81BD" mc:Ignorable=""/>
          </a:solidFill>
          <a:ln w="25400" cap="flat" cmpd="sng" algn="ctr">
            <a:solidFill>
              <a:srgbClr xmlns:mc="http://schemas.openxmlformats.org/markup-compatibility/2006" xmlns:a14="http://schemas.microsoft.com/office/drawing/2007/7/7/main" val="4F81BD" mc:Ignorable="">
                <a:shade val="50000"/>
              </a:srgbClr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Modification in invariant checking</a:t>
            </a:r>
          </a:p>
          <a:p>
            <a:endParaRPr lang="en-US" dirty="0"/>
          </a:p>
        </p:txBody>
      </p:sp>
      <p:sp>
        <p:nvSpPr>
          <p:cNvPr id="7" name="Rectangular Callout 6"/>
          <p:cNvSpPr/>
          <p:nvPr/>
        </p:nvSpPr>
        <p:spPr>
          <a:xfrm>
            <a:off x="4643438" y="5643578"/>
            <a:ext cx="1295668" cy="285752"/>
          </a:xfrm>
          <a:prstGeom prst="wedgeRectCallout">
            <a:avLst>
              <a:gd name="adj1" fmla="val -20785"/>
              <a:gd name="adj2" fmla="val -170870"/>
            </a:avLst>
          </a:prstGeom>
          <a:solidFill>
            <a:srgbClr xmlns:mc="http://schemas.openxmlformats.org/markup-compatibility/2006" xmlns:a14="http://schemas.microsoft.com/office/drawing/2007/7/7/main" val="4F81BD" mc:Ignorable=""/>
          </a:solidFill>
          <a:ln w="25400" cap="flat" cmpd="sng" algn="ctr">
            <a:solidFill>
              <a:srgbClr xmlns:mc="http://schemas.openxmlformats.org/markup-compatibility/2006" xmlns:a14="http://schemas.microsoft.com/office/drawing/2007/7/7/main" val="4F81BD" mc:Ignorable="">
                <a:shade val="50000"/>
              </a:srgbClr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Switch to Boogie2</a:t>
            </a:r>
          </a:p>
          <a:p>
            <a:endParaRPr lang="en-US" dirty="0"/>
          </a:p>
        </p:txBody>
      </p:sp>
      <p:sp>
        <p:nvSpPr>
          <p:cNvPr id="8" name="Rectangular Callout 7"/>
          <p:cNvSpPr/>
          <p:nvPr/>
        </p:nvSpPr>
        <p:spPr>
          <a:xfrm>
            <a:off x="6215074" y="2000240"/>
            <a:ext cx="1295669" cy="289692"/>
          </a:xfrm>
          <a:prstGeom prst="wedgeRectCallout">
            <a:avLst>
              <a:gd name="adj1" fmla="val -21355"/>
              <a:gd name="adj2" fmla="val 128434"/>
            </a:avLst>
          </a:prstGeom>
          <a:solidFill>
            <a:srgbClr xmlns:mc="http://schemas.openxmlformats.org/markup-compatibility/2006" xmlns:a14="http://schemas.microsoft.com/office/drawing/2007/7/7/main" val="4F81BD" mc:Ignorable=""/>
          </a:solidFill>
          <a:ln w="25400" cap="flat" cmpd="sng" algn="ctr">
            <a:solidFill>
              <a:srgbClr xmlns:mc="http://schemas.openxmlformats.org/markup-compatibility/2006" xmlns:a14="http://schemas.microsoft.com/office/drawing/2007/7/7/main" val="4F81BD" mc:Ignorable="">
                <a:shade val="50000"/>
              </a:srgbClr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Switch to Z3 v2</a:t>
            </a:r>
          </a:p>
          <a:p>
            <a:endParaRPr lang="en-US" dirty="0"/>
          </a:p>
        </p:txBody>
      </p:sp>
      <p:sp>
        <p:nvSpPr>
          <p:cNvPr id="9" name="Rectangular Callout 8"/>
          <p:cNvSpPr/>
          <p:nvPr/>
        </p:nvSpPr>
        <p:spPr>
          <a:xfrm>
            <a:off x="7286644" y="2714620"/>
            <a:ext cx="1376647" cy="289692"/>
          </a:xfrm>
          <a:prstGeom prst="wedgeRectCallout">
            <a:avLst>
              <a:gd name="adj1" fmla="val 27902"/>
              <a:gd name="adj2" fmla="val 289033"/>
            </a:avLst>
          </a:prstGeom>
          <a:solidFill>
            <a:srgbClr xmlns:mc="http://schemas.openxmlformats.org/markup-compatibility/2006" xmlns:a14="http://schemas.microsoft.com/office/drawing/2007/7/7/main" val="4F81BD" mc:Ignorable=""/>
          </a:solidFill>
          <a:ln w="25400" cap="flat" cmpd="sng" algn="ctr">
            <a:solidFill>
              <a:srgbClr xmlns:mc="http://schemas.openxmlformats.org/markup-compatibility/2006" xmlns:a14="http://schemas.microsoft.com/office/drawing/2007/7/7/main" val="4F81BD" mc:Ignorable="">
                <a:shade val="50000"/>
              </a:srgbClr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Z3 v2 update </a:t>
            </a:r>
            <a:br>
              <a:rPr lang="en-US" dirty="0" smtClean="0"/>
            </a:br>
            <a:endParaRPr lang="en-US" dirty="0" smtClean="0"/>
          </a:p>
          <a:p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28A0092B-C50C-407e-A947-70E740481C1C">
                <a14:useLocalDpi xmlns:a14="http://schemas.microsoft.com/office/drawing/2007/7/7/main" val="0"/>
              </a:ext>
            </a:extLst>
          </a:blip>
          <a:stretch>
            <a:fillRect/>
          </a:stretch>
        </p:blipFill>
        <p:spPr>
          <a:xfrm>
            <a:off x="4050" y="0"/>
            <a:ext cx="91359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07/7/12/main" val="2526127794"/>
      </p:ext>
    </p:extLst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07/7/12/main"/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4768865"/>
          </a:xfrm>
        </p:spPr>
        <p:txBody>
          <a:bodyPr>
            <a:normAutofit/>
          </a:bodyPr>
          <a:lstStyle/>
          <a:p>
            <a:r>
              <a:rPr lang="en-US" dirty="0"/>
              <a:t>program a custom theory for the SMT </a:t>
            </a:r>
            <a:r>
              <a:rPr lang="en-US" dirty="0" smtClean="0"/>
              <a:t>solver</a:t>
            </a:r>
          </a:p>
          <a:p>
            <a:r>
              <a:rPr lang="en-US" dirty="0" smtClean="0"/>
              <a:t>like for a “normal” programming language</a:t>
            </a:r>
          </a:p>
          <a:p>
            <a:pPr lvl="1"/>
            <a:r>
              <a:rPr lang="en-US" dirty="0" smtClean="0"/>
              <a:t>debug models (model viewers)</a:t>
            </a:r>
          </a:p>
          <a:p>
            <a:pPr lvl="1"/>
            <a:r>
              <a:rPr lang="en-US" dirty="0" smtClean="0"/>
              <a:t>profile traces (axiom profiler)</a:t>
            </a:r>
          </a:p>
          <a:p>
            <a:pPr lvl="1"/>
            <a:r>
              <a:rPr lang="en-US" dirty="0" smtClean="0"/>
              <a:t>profile with sampling (the inspector)</a:t>
            </a:r>
          </a:p>
          <a:p>
            <a:r>
              <a:rPr lang="en-US" dirty="0" smtClean="0"/>
              <a:t>but:</a:t>
            </a:r>
          </a:p>
          <a:p>
            <a:pPr lvl="1"/>
            <a:r>
              <a:rPr lang="en-US" dirty="0" smtClean="0"/>
              <a:t>lack of clear semantics</a:t>
            </a:r>
          </a:p>
          <a:p>
            <a:pPr lvl="1"/>
            <a:r>
              <a:rPr lang="en-US" dirty="0" smtClean="0"/>
              <a:t>possibly not the best programming model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VCC Is Available!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source code available for non-commercial purposes at </a:t>
            </a:r>
            <a:r>
              <a:rPr lang="en-US" dirty="0" smtClean="0">
                <a:hlinkClick r:id="rId2"/>
              </a:rPr>
              <a:t>http://vcc.codeplex.com/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includes the SMT tools!</a:t>
            </a:r>
          </a:p>
          <a:p>
            <a:r>
              <a:rPr lang="en-US" dirty="0" smtClean="0"/>
              <a:t>further information linked from there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07/7/12/main" val="224877414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583931">
            <a:off x="321724" y="2779899"/>
            <a:ext cx="8258204" cy="917596"/>
          </a:xfrm>
        </p:spPr>
        <p:txBody>
          <a:bodyPr>
            <a:noAutofit/>
          </a:bodyPr>
          <a:lstStyle/>
          <a:p>
            <a:pPr algn="ctr"/>
            <a:r>
              <a:rPr lang="en-US" sz="9600" dirty="0" smtClean="0">
                <a:solidFill>
                  <a:schemeClr val="accent1"/>
                </a:solidFill>
              </a:rPr>
              <a:t>Thank You!</a:t>
            </a:r>
            <a:endParaRPr lang="en-US" sz="96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Goal: Full-blown Verification For Everyone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functional properties</a:t>
            </a:r>
          </a:p>
          <a:p>
            <a:pPr lvl="1"/>
            <a:r>
              <a:rPr lang="en-US" dirty="0" smtClean="0"/>
              <a:t>but even memory safety depends on functional correctness of complex data structures and concurrency protocols</a:t>
            </a:r>
            <a:endParaRPr lang="en-US" dirty="0"/>
          </a:p>
          <a:p>
            <a:r>
              <a:rPr lang="en-US" dirty="0" smtClean="0"/>
              <a:t>automatic</a:t>
            </a:r>
          </a:p>
          <a:p>
            <a:r>
              <a:rPr lang="en-US" dirty="0" smtClean="0"/>
              <a:t>exercised </a:t>
            </a:r>
            <a:r>
              <a:rPr lang="en-US" dirty="0"/>
              <a:t>on real code</a:t>
            </a:r>
          </a:p>
          <a:p>
            <a:pPr lvl="1"/>
            <a:r>
              <a:rPr lang="en-US" dirty="0"/>
              <a:t>scalable – modular</a:t>
            </a:r>
          </a:p>
          <a:p>
            <a:pPr lvl="1"/>
            <a:r>
              <a:rPr lang="en-US" dirty="0"/>
              <a:t>concurrency</a:t>
            </a:r>
          </a:p>
          <a:p>
            <a:pPr lvl="1"/>
            <a:r>
              <a:rPr lang="en-US" dirty="0"/>
              <a:t>not changing existing code</a:t>
            </a:r>
          </a:p>
          <a:p>
            <a:r>
              <a:rPr lang="en-US" dirty="0" smtClean="0"/>
              <a:t>necessary tool support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07/7/12/main" val="102307741"/>
      </p:ext>
    </p:extLst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VCC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deductive verifier for C</a:t>
            </a:r>
          </a:p>
          <a:p>
            <a:r>
              <a:rPr lang="en-US" dirty="0" smtClean="0"/>
              <a:t>verification methodology centered around</a:t>
            </a:r>
          </a:p>
          <a:p>
            <a:pPr lvl="1"/>
            <a:r>
              <a:rPr lang="en-US" dirty="0" smtClean="0"/>
              <a:t>two-state invariants</a:t>
            </a:r>
          </a:p>
          <a:p>
            <a:pPr lvl="1"/>
            <a:r>
              <a:rPr lang="en-US" dirty="0" smtClean="0"/>
              <a:t>ownership system</a:t>
            </a:r>
          </a:p>
          <a:p>
            <a:pPr lvl="1"/>
            <a:r>
              <a:rPr lang="en-US" dirty="0" smtClean="0"/>
              <a:t>concurrency</a:t>
            </a:r>
          </a:p>
          <a:p>
            <a:r>
              <a:rPr lang="en-US" dirty="0" smtClean="0"/>
              <a:t>uses Boogie and Z3 (or other Boogie-supported </a:t>
            </a:r>
            <a:r>
              <a:rPr lang="en-US" dirty="0" err="1" smtClean="0"/>
              <a:t>provers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07/7/12/main" val="1633885948"/>
      </p:ext>
    </p:extLst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VCC Architecture</a:t>
            </a:r>
            <a:endParaRPr lang="en-US" dirty="0"/>
          </a:p>
        </p:txBody>
      </p:sp>
      <p:sp>
        <p:nvSpPr>
          <p:cNvPr id="5" name="Folded Corner 4"/>
          <p:cNvSpPr/>
          <p:nvPr/>
        </p:nvSpPr>
        <p:spPr>
          <a:xfrm rot="5400000">
            <a:off x="4607719" y="1678769"/>
            <a:ext cx="4643470" cy="4000529"/>
          </a:xfrm>
          <a:prstGeom prst="foldedCorne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28596" y="274638"/>
            <a:ext cx="825820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 cap="small" baseline="0">
                <a:solidFill>
                  <a:schemeClr val="tx1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07/7/7/main" val="000000" mc:Ignorable="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 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5143505" y="1500175"/>
            <a:ext cx="3664277" cy="2083568"/>
            <a:chOff x="285720" y="1357298"/>
            <a:chExt cx="3571900" cy="2257562"/>
          </a:xfrm>
        </p:grpSpPr>
        <p:sp>
          <p:nvSpPr>
            <p:cNvPr id="8" name="Flowchart: Document 7"/>
            <p:cNvSpPr/>
            <p:nvPr/>
          </p:nvSpPr>
          <p:spPr>
            <a:xfrm>
              <a:off x="285720" y="1357298"/>
              <a:ext cx="3571900" cy="2214578"/>
            </a:xfrm>
            <a:prstGeom prst="flowChartDocumen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r>
                <a:rPr lang="en-US" sz="1200" kern="1400" dirty="0" smtClean="0">
                  <a:solidFill>
                    <a:schemeClr val="tx1"/>
                  </a:solidFill>
                  <a:latin typeface="Consolas"/>
                </a:rPr>
                <a:t>$</a:t>
              </a:r>
              <a:r>
                <a:rPr lang="en-US" sz="1200" kern="1400" dirty="0" err="1" smtClean="0">
                  <a:solidFill>
                    <a:schemeClr val="tx1"/>
                  </a:solidFill>
                  <a:latin typeface="Consolas"/>
                </a:rPr>
                <a:t>ref_cnt</a:t>
              </a:r>
              <a:r>
                <a:rPr lang="en-US" sz="1200" kern="1400" dirty="0" smtClean="0">
                  <a:solidFill>
                    <a:schemeClr val="tx1"/>
                  </a:solidFill>
                  <a:latin typeface="Consolas"/>
                </a:rPr>
                <a:t>(old($s), #p) == $</a:t>
              </a:r>
              <a:r>
                <a:rPr lang="en-US" sz="1200" kern="1400" dirty="0" err="1" smtClean="0">
                  <a:solidFill>
                    <a:schemeClr val="tx1"/>
                  </a:solidFill>
                  <a:latin typeface="Consolas"/>
                </a:rPr>
                <a:t>ref_cnt</a:t>
              </a:r>
              <a:r>
                <a:rPr lang="en-US" sz="1200" kern="1400" dirty="0" smtClean="0">
                  <a:solidFill>
                    <a:schemeClr val="tx1"/>
                  </a:solidFill>
                  <a:latin typeface="Consolas"/>
                </a:rPr>
                <a:t>($s, #p) &amp;&amp; $</a:t>
              </a:r>
              <a:r>
                <a:rPr lang="en-US" sz="1200" kern="1400" dirty="0" err="1" smtClean="0">
                  <a:solidFill>
                    <a:schemeClr val="tx1"/>
                  </a:solidFill>
                  <a:latin typeface="Consolas"/>
                </a:rPr>
                <a:t>ite.bool</a:t>
              </a:r>
              <a:r>
                <a:rPr lang="en-US" sz="1200" kern="1400" dirty="0" smtClean="0">
                  <a:solidFill>
                    <a:schemeClr val="tx1"/>
                  </a:solidFill>
                  <a:latin typeface="Consolas"/>
                </a:rPr>
                <a:t>($</a:t>
              </a:r>
              <a:r>
                <a:rPr lang="en-US" sz="1200" kern="1400" dirty="0" err="1" smtClean="0">
                  <a:solidFill>
                    <a:schemeClr val="tx1"/>
                  </a:solidFill>
                  <a:latin typeface="Consolas"/>
                </a:rPr>
                <a:t>set_in</a:t>
              </a:r>
              <a:r>
                <a:rPr lang="en-US" sz="1200" kern="1400" dirty="0" smtClean="0">
                  <a:solidFill>
                    <a:schemeClr val="tx1"/>
                  </a:solidFill>
                  <a:latin typeface="Consolas"/>
                </a:rPr>
                <a:t>(#p, $owns(old($s), owner)),</a:t>
              </a:r>
            </a:p>
            <a:p>
              <a:r>
                <a:rPr lang="en-US" sz="1200" kern="1400" dirty="0" smtClean="0">
                  <a:solidFill>
                    <a:schemeClr val="tx1"/>
                  </a:solidFill>
                  <a:latin typeface="Consolas"/>
                </a:rPr>
                <a:t>   $</a:t>
              </a:r>
              <a:r>
                <a:rPr lang="en-US" sz="1200" kern="1400" dirty="0" err="1" smtClean="0">
                  <a:solidFill>
                    <a:schemeClr val="tx1"/>
                  </a:solidFill>
                  <a:latin typeface="Consolas"/>
                </a:rPr>
                <a:t>ite.bool</a:t>
              </a:r>
              <a:r>
                <a:rPr lang="en-US" sz="1200" kern="1400" dirty="0" smtClean="0">
                  <a:solidFill>
                    <a:schemeClr val="tx1"/>
                  </a:solidFill>
                  <a:latin typeface="Consolas"/>
                </a:rPr>
                <a:t>($</a:t>
              </a:r>
              <a:r>
                <a:rPr lang="en-US" sz="1200" kern="1400" dirty="0" err="1" smtClean="0">
                  <a:solidFill>
                    <a:schemeClr val="tx1"/>
                  </a:solidFill>
                  <a:latin typeface="Consolas"/>
                </a:rPr>
                <a:t>set_in</a:t>
              </a:r>
              <a:r>
                <a:rPr lang="en-US" sz="1200" kern="1400" dirty="0" smtClean="0">
                  <a:solidFill>
                    <a:schemeClr val="tx1"/>
                  </a:solidFill>
                  <a:latin typeface="Consolas"/>
                </a:rPr>
                <a:t>(#p, owns), </a:t>
              </a:r>
            </a:p>
            <a:p>
              <a:r>
                <a:rPr lang="en-US" sz="1200" kern="1400" dirty="0" smtClean="0">
                  <a:solidFill>
                    <a:schemeClr val="tx1"/>
                  </a:solidFill>
                  <a:latin typeface="Consolas"/>
                </a:rPr>
                <a:t>   $</a:t>
              </a:r>
              <a:r>
                <a:rPr lang="en-US" sz="1200" kern="1400" dirty="0" err="1" smtClean="0">
                  <a:solidFill>
                    <a:schemeClr val="tx1"/>
                  </a:solidFill>
                  <a:latin typeface="Consolas"/>
                </a:rPr>
                <a:t>st_eq</a:t>
              </a:r>
              <a:r>
                <a:rPr lang="en-US" sz="1200" kern="1400" dirty="0" smtClean="0">
                  <a:solidFill>
                    <a:schemeClr val="tx1"/>
                  </a:solidFill>
                  <a:latin typeface="Consolas"/>
                </a:rPr>
                <a:t>(old($s), $s, #p), </a:t>
              </a:r>
            </a:p>
            <a:p>
              <a:r>
                <a:rPr lang="en-US" sz="1200" kern="1400" dirty="0" smtClean="0">
                  <a:solidFill>
                    <a:schemeClr val="tx1"/>
                  </a:solidFill>
                  <a:latin typeface="Consolas"/>
                </a:rPr>
                <a:t>   $wrapped($s, #p, $</a:t>
              </a:r>
              <a:r>
                <a:rPr lang="en-US" sz="1200" kern="1400" dirty="0" err="1" smtClean="0">
                  <a:solidFill>
                    <a:schemeClr val="tx1"/>
                  </a:solidFill>
                  <a:latin typeface="Consolas"/>
                </a:rPr>
                <a:t>typ</a:t>
              </a:r>
              <a:r>
                <a:rPr lang="en-US" sz="1200" kern="1400" dirty="0" smtClean="0">
                  <a:solidFill>
                    <a:schemeClr val="tx1"/>
                  </a:solidFill>
                  <a:latin typeface="Consolas"/>
                </a:rPr>
                <a:t>(#p)) &amp;&amp; </a:t>
              </a:r>
            </a:p>
            <a:p>
              <a:r>
                <a:rPr lang="en-US" sz="1200" kern="1400" dirty="0" smtClean="0">
                  <a:solidFill>
                    <a:schemeClr val="tx1"/>
                  </a:solidFill>
                  <a:latin typeface="Consolas"/>
                </a:rPr>
                <a:t>   $</a:t>
              </a:r>
              <a:r>
                <a:rPr lang="en-US" sz="1200" kern="1400" dirty="0" err="1" smtClean="0">
                  <a:solidFill>
                    <a:schemeClr val="tx1"/>
                  </a:solidFill>
                  <a:latin typeface="Consolas"/>
                </a:rPr>
                <a:t>timestamp_is_now</a:t>
              </a:r>
              <a:r>
                <a:rPr lang="en-US" sz="1200" kern="1400" dirty="0" smtClean="0">
                  <a:solidFill>
                    <a:schemeClr val="tx1"/>
                  </a:solidFill>
                  <a:latin typeface="Consolas"/>
                </a:rPr>
                <a:t>($s, #p)),</a:t>
              </a:r>
            </a:p>
            <a:p>
              <a:r>
                <a:rPr lang="en-US" sz="1200" kern="1400" dirty="0" smtClean="0">
                  <a:solidFill>
                    <a:schemeClr val="tx1"/>
                  </a:solidFill>
                  <a:latin typeface="Consolas"/>
                </a:rPr>
                <a:t>$</a:t>
              </a:r>
              <a:r>
                <a:rPr lang="en-US" sz="1200" kern="1400" dirty="0" err="1" smtClean="0">
                  <a:solidFill>
                    <a:schemeClr val="tx1"/>
                  </a:solidFill>
                  <a:latin typeface="Consolas"/>
                </a:rPr>
                <a:t>ite.bool</a:t>
              </a:r>
              <a:r>
                <a:rPr lang="en-US" sz="1200" kern="1400" dirty="0" smtClean="0">
                  <a:solidFill>
                    <a:schemeClr val="tx1"/>
                  </a:solidFill>
                  <a:latin typeface="Consolas"/>
                </a:rPr>
                <a:t>($</a:t>
              </a:r>
              <a:r>
                <a:rPr lang="en-US" sz="1200" kern="1400" dirty="0" err="1" smtClean="0">
                  <a:solidFill>
                    <a:schemeClr val="tx1"/>
                  </a:solidFill>
                  <a:latin typeface="Consolas"/>
                </a:rPr>
                <a:t>set_in</a:t>
              </a:r>
              <a:r>
                <a:rPr lang="en-US" sz="1200" kern="1400" dirty="0" smtClean="0">
                  <a:solidFill>
                    <a:schemeClr val="tx1"/>
                  </a:solidFill>
                  <a:latin typeface="Consolas"/>
                </a:rPr>
                <a:t>(#p, owns), </a:t>
              </a:r>
            </a:p>
            <a:p>
              <a:r>
                <a:rPr lang="en-US" sz="1200" kern="1400" dirty="0" smtClean="0">
                  <a:solidFill>
                    <a:schemeClr val="tx1"/>
                  </a:solidFill>
                  <a:latin typeface="Consolas"/>
                </a:rPr>
                <a:t>$owner($s, #p) == owner &amp;&amp; $closed($s, </a:t>
              </a:r>
            </a:p>
            <a:p>
              <a:r>
                <a:rPr lang="en-US" sz="1200" kern="1400" dirty="0" smtClean="0">
                  <a:solidFill>
                    <a:schemeClr val="tx1"/>
                  </a:solidFill>
                  <a:latin typeface="Consolas"/>
                </a:rPr>
                <a:t> 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260639" y="3214686"/>
              <a:ext cx="2543982" cy="4001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i="1" dirty="0" smtClean="0"/>
                <a:t>Generated Boogie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57159" y="1505539"/>
            <a:ext cx="3664277" cy="2043897"/>
            <a:chOff x="285720" y="1357298"/>
            <a:chExt cx="3571900" cy="2214578"/>
          </a:xfrm>
        </p:grpSpPr>
        <p:sp>
          <p:nvSpPr>
            <p:cNvPr id="11" name="Flowchart: Document 10"/>
            <p:cNvSpPr/>
            <p:nvPr/>
          </p:nvSpPr>
          <p:spPr>
            <a:xfrm>
              <a:off x="285720" y="1357298"/>
              <a:ext cx="3571900" cy="2214578"/>
            </a:xfrm>
            <a:prstGeom prst="flowChartDocumen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r>
                <a:rPr lang="en-US" sz="1200" kern="1400" dirty="0" smtClean="0">
                  <a:solidFill>
                    <a:srgbClr xmlns:mc="http://schemas.openxmlformats.org/markup-compatibility/2006" xmlns:a14="http://schemas.microsoft.com/office/drawing/2007/7/7/main" val="0000FF" mc:Ignorable=""/>
                  </a:solidFill>
                  <a:latin typeface="Consolas"/>
                </a:rPr>
                <a:t>#include</a:t>
              </a:r>
              <a:r>
                <a:rPr lang="en-US" sz="1200" kern="1400" dirty="0" smtClean="0">
                  <a:solidFill>
                    <a:srgbClr xmlns:mc="http://schemas.openxmlformats.org/markup-compatibility/2006" xmlns:a14="http://schemas.microsoft.com/office/drawing/2007/7/7/main" val="000000" mc:Ignorable=""/>
                  </a:solidFill>
                  <a:latin typeface="Consolas"/>
                </a:rPr>
                <a:t> </a:t>
              </a:r>
              <a:r>
                <a:rPr lang="en-US" sz="1200" kern="1400" dirty="0" smtClean="0">
                  <a:solidFill>
                    <a:srgbClr xmlns:mc="http://schemas.openxmlformats.org/markup-compatibility/2006" xmlns:a14="http://schemas.microsoft.com/office/drawing/2007/7/7/main" val="A31515" mc:Ignorable=""/>
                  </a:solidFill>
                  <a:latin typeface="Consolas"/>
                </a:rPr>
                <a:t>&lt;vcc2.h&gt;</a:t>
              </a:r>
              <a:endParaRPr lang="en-US" sz="1200" kern="1400" dirty="0" smtClean="0">
                <a:solidFill>
                  <a:srgbClr xmlns:mc="http://schemas.openxmlformats.org/markup-compatibility/2006" xmlns:a14="http://schemas.microsoft.com/office/drawing/2007/7/7/main" val="000000" mc:Ignorable=""/>
                </a:solidFill>
                <a:latin typeface="Consolas"/>
              </a:endParaRPr>
            </a:p>
            <a:p>
              <a:r>
                <a:rPr lang="en-US" sz="1200" kern="1400" dirty="0" smtClean="0">
                  <a:solidFill>
                    <a:srgbClr xmlns:mc="http://schemas.openxmlformats.org/markup-compatibility/2006" xmlns:a14="http://schemas.microsoft.com/office/drawing/2007/7/7/main" val="A31515" mc:Ignorable=""/>
                  </a:solidFill>
                  <a:latin typeface="Consolas"/>
                </a:rPr>
                <a:t> </a:t>
              </a:r>
              <a:endParaRPr lang="en-US" sz="1200" kern="1400" dirty="0" smtClean="0">
                <a:solidFill>
                  <a:srgbClr xmlns:mc="http://schemas.openxmlformats.org/markup-compatibility/2006" xmlns:a14="http://schemas.microsoft.com/office/drawing/2007/7/7/main" val="000000" mc:Ignorable=""/>
                </a:solidFill>
                <a:latin typeface="Consolas"/>
              </a:endParaRPr>
            </a:p>
            <a:p>
              <a:r>
                <a:rPr lang="en-US" sz="1200" kern="1400" dirty="0" err="1" smtClean="0">
                  <a:solidFill>
                    <a:srgbClr xmlns:mc="http://schemas.openxmlformats.org/markup-compatibility/2006" xmlns:a14="http://schemas.microsoft.com/office/drawing/2007/7/7/main" val="0000FF" mc:Ignorable=""/>
                  </a:solidFill>
                  <a:latin typeface="Consolas"/>
                </a:rPr>
                <a:t>typedef</a:t>
              </a:r>
              <a:r>
                <a:rPr lang="en-US" sz="1200" kern="1400" dirty="0" smtClean="0">
                  <a:solidFill>
                    <a:srgbClr xmlns:mc="http://schemas.openxmlformats.org/markup-compatibility/2006" xmlns:a14="http://schemas.microsoft.com/office/drawing/2007/7/7/main" val="000000" mc:Ignorable=""/>
                  </a:solidFill>
                  <a:latin typeface="Consolas"/>
                </a:rPr>
                <a:t> </a:t>
              </a:r>
              <a:r>
                <a:rPr lang="en-US" sz="1200" kern="1400" dirty="0" err="1" smtClean="0">
                  <a:solidFill>
                    <a:srgbClr xmlns:mc="http://schemas.openxmlformats.org/markup-compatibility/2006" xmlns:a14="http://schemas.microsoft.com/office/drawing/2007/7/7/main" val="0000FF" mc:Ignorable=""/>
                  </a:solidFill>
                  <a:latin typeface="Consolas"/>
                </a:rPr>
                <a:t>struct</a:t>
              </a:r>
              <a:r>
                <a:rPr lang="en-US" sz="1200" kern="1400" dirty="0" smtClean="0">
                  <a:solidFill>
                    <a:srgbClr xmlns:mc="http://schemas.openxmlformats.org/markup-compatibility/2006" xmlns:a14="http://schemas.microsoft.com/office/drawing/2007/7/7/main" val="000000" mc:Ignorable=""/>
                  </a:solidFill>
                  <a:latin typeface="Consolas"/>
                </a:rPr>
                <a:t> _BITMAP {</a:t>
              </a:r>
            </a:p>
            <a:p>
              <a:r>
                <a:rPr lang="en-US" sz="1200" kern="1400" dirty="0" smtClean="0">
                  <a:solidFill>
                    <a:srgbClr xmlns:mc="http://schemas.openxmlformats.org/markup-compatibility/2006" xmlns:a14="http://schemas.microsoft.com/office/drawing/2007/7/7/main" val="000000" mc:Ignorable=""/>
                  </a:solidFill>
                  <a:latin typeface="Consolas"/>
                </a:rPr>
                <a:t>  UINT32 Size;      </a:t>
              </a:r>
              <a:r>
                <a:rPr lang="en-US" sz="1200" kern="1400" dirty="0" smtClean="0">
                  <a:solidFill>
                    <a:srgbClr xmlns:mc="http://schemas.openxmlformats.org/markup-compatibility/2006" xmlns:a14="http://schemas.microsoft.com/office/drawing/2007/7/7/main" val="008000" mc:Ignorable=""/>
                  </a:solidFill>
                  <a:latin typeface="Consolas"/>
                </a:rPr>
                <a:t>// Number of bits … </a:t>
              </a:r>
              <a:endParaRPr lang="en-US" sz="1200" kern="1400" dirty="0" smtClean="0">
                <a:solidFill>
                  <a:srgbClr xmlns:mc="http://schemas.openxmlformats.org/markup-compatibility/2006" xmlns:a14="http://schemas.microsoft.com/office/drawing/2007/7/7/main" val="000000" mc:Ignorable=""/>
                </a:solidFill>
                <a:latin typeface="Consolas"/>
              </a:endParaRPr>
            </a:p>
            <a:p>
              <a:r>
                <a:rPr lang="en-US" sz="1200" kern="1400" dirty="0" smtClean="0">
                  <a:solidFill>
                    <a:srgbClr xmlns:mc="http://schemas.openxmlformats.org/markup-compatibility/2006" xmlns:a14="http://schemas.microsoft.com/office/drawing/2007/7/7/main" val="000000" mc:Ignorable=""/>
                  </a:solidFill>
                  <a:latin typeface="Consolas"/>
                </a:rPr>
                <a:t>  PUINT32 Buffer;   </a:t>
              </a:r>
              <a:r>
                <a:rPr lang="en-US" sz="1200" kern="1400" dirty="0" smtClean="0">
                  <a:solidFill>
                    <a:srgbClr xmlns:mc="http://schemas.openxmlformats.org/markup-compatibility/2006" xmlns:a14="http://schemas.microsoft.com/office/drawing/2007/7/7/main" val="008000" mc:Ignorable=""/>
                  </a:solidFill>
                  <a:latin typeface="Consolas"/>
                </a:rPr>
                <a:t>// Memory to store …</a:t>
              </a:r>
              <a:endParaRPr lang="en-US" sz="1200" kern="1400" dirty="0" smtClean="0">
                <a:solidFill>
                  <a:srgbClr xmlns:mc="http://schemas.openxmlformats.org/markup-compatibility/2006" xmlns:a14="http://schemas.microsoft.com/office/drawing/2007/7/7/main" val="000000" mc:Ignorable=""/>
                </a:solidFill>
                <a:latin typeface="Consolas"/>
              </a:endParaRPr>
            </a:p>
            <a:p>
              <a:r>
                <a:rPr lang="en-US" sz="1200" kern="1400" dirty="0" smtClean="0">
                  <a:solidFill>
                    <a:srgbClr xmlns:mc="http://schemas.openxmlformats.org/markup-compatibility/2006" xmlns:a14="http://schemas.microsoft.com/office/drawing/2007/7/7/main" val="008000" mc:Ignorable=""/>
                  </a:solidFill>
                  <a:latin typeface="Consolas"/>
                </a:rPr>
                <a:t> </a:t>
              </a:r>
              <a:endParaRPr lang="en-US" sz="1200" kern="1400" dirty="0" smtClean="0">
                <a:solidFill>
                  <a:srgbClr xmlns:mc="http://schemas.openxmlformats.org/markup-compatibility/2006" xmlns:a14="http://schemas.microsoft.com/office/drawing/2007/7/7/main" val="000000" mc:Ignorable=""/>
                </a:solidFill>
                <a:latin typeface="Consolas"/>
              </a:endParaRPr>
            </a:p>
            <a:p>
              <a:r>
                <a:rPr lang="en-US" sz="1200" kern="1400" dirty="0" smtClean="0">
                  <a:solidFill>
                    <a:srgbClr xmlns:mc="http://schemas.openxmlformats.org/markup-compatibility/2006" xmlns:a14="http://schemas.microsoft.com/office/drawing/2007/7/7/main" val="000000" mc:Ignorable=""/>
                  </a:solidFill>
                  <a:latin typeface="Consolas"/>
                </a:rPr>
                <a:t>  </a:t>
              </a:r>
              <a:r>
                <a:rPr lang="en-US" sz="1200" kern="1400" dirty="0" smtClean="0">
                  <a:solidFill>
                    <a:srgbClr xmlns:mc="http://schemas.openxmlformats.org/markup-compatibility/2006" xmlns:a14="http://schemas.microsoft.com/office/drawing/2007/7/7/main" val="008000" mc:Ignorable=""/>
                  </a:solidFill>
                  <a:latin typeface="Consolas"/>
                </a:rPr>
                <a:t>// private invariants</a:t>
              </a:r>
              <a:endParaRPr lang="en-US" sz="1200" kern="1400" dirty="0" smtClean="0">
                <a:solidFill>
                  <a:srgbClr xmlns:mc="http://schemas.openxmlformats.org/markup-compatibility/2006" xmlns:a14="http://schemas.microsoft.com/office/drawing/2007/7/7/main" val="000000" mc:Ignorable=""/>
                </a:solidFill>
                <a:latin typeface="Consolas"/>
              </a:endParaRPr>
            </a:p>
            <a:p>
              <a:r>
                <a:rPr lang="en-US" sz="1200" kern="1400" dirty="0" smtClean="0">
                  <a:solidFill>
                    <a:srgbClr xmlns:mc="http://schemas.openxmlformats.org/markup-compatibility/2006" xmlns:a14="http://schemas.microsoft.com/office/drawing/2007/7/7/main" val="000000" mc:Ignorable=""/>
                  </a:solidFill>
                  <a:latin typeface="Consolas"/>
                </a:rPr>
                <a:t>  </a:t>
              </a:r>
              <a:r>
                <a:rPr lang="en-US" sz="1200" kern="1400" dirty="0" smtClean="0">
                  <a:solidFill>
                    <a:srgbClr xmlns:mc="http://schemas.openxmlformats.org/markup-compatibility/2006" xmlns:a14="http://schemas.microsoft.com/office/drawing/2007/7/7/main" val="0000FF" mc:Ignorable=""/>
                  </a:solidFill>
                  <a:latin typeface="Consolas"/>
                </a:rPr>
                <a:t>invariant</a:t>
              </a:r>
              <a:r>
                <a:rPr lang="en-US" sz="1200" kern="1400" dirty="0" smtClean="0">
                  <a:solidFill>
                    <a:srgbClr xmlns:mc="http://schemas.openxmlformats.org/markup-compatibility/2006" xmlns:a14="http://schemas.microsoft.com/office/drawing/2007/7/7/main" val="000000" mc:Ignorable=""/>
                  </a:solidFill>
                  <a:latin typeface="Consolas"/>
                </a:rPr>
                <a:t>(Size &gt; 0 &amp;&amp; Size % 32 == 0) </a:t>
              </a:r>
            </a:p>
            <a:p>
              <a:r>
                <a:rPr lang="en-US" sz="1200" kern="1400" dirty="0" smtClean="0">
                  <a:solidFill>
                    <a:srgbClr xmlns:mc="http://schemas.openxmlformats.org/markup-compatibility/2006" xmlns:a14="http://schemas.microsoft.com/office/drawing/2007/7/7/main" val="000000" mc:Ignorable=""/>
                  </a:solidFill>
                  <a:latin typeface="Consolas"/>
                </a:rPr>
                <a:t>  </a:t>
              </a:r>
              <a:r>
                <a:rPr lang="en-US" sz="1200" kern="1400" dirty="0" smtClean="0">
                  <a:solidFill>
                    <a:srgbClr xmlns:mc="http://schemas.openxmlformats.org/markup-compatibility/2006" xmlns:a14="http://schemas.microsoft.com/office/drawing/2007/7/7/main" val="0000FF" mc:Ignorable=""/>
                  </a:solidFill>
                  <a:latin typeface="Consolas"/>
                </a:rPr>
                <a:t>… </a:t>
              </a:r>
              <a:endParaRPr lang="en-US" sz="1200" kern="1400" dirty="0" smtClean="0">
                <a:solidFill>
                  <a:srgbClr xmlns:mc="http://schemas.openxmlformats.org/markup-compatibility/2006" xmlns:a14="http://schemas.microsoft.com/office/drawing/2007/7/7/main" val="000000" mc:Ignorable=""/>
                </a:solidFill>
                <a:latin typeface="Consolas"/>
              </a:endParaRPr>
            </a:p>
            <a:p>
              <a:r>
                <a:rPr lang="en-US" kern="1400" dirty="0" smtClean="0">
                  <a:solidFill>
                    <a:srgbClr xmlns:mc="http://schemas.openxmlformats.org/markup-compatibility/2006" xmlns:a14="http://schemas.microsoft.com/office/drawing/2007/7/7/main" val="000000" mc:Ignorable=""/>
                  </a:solidFill>
                  <a:latin typeface="Segoe UI"/>
                </a:rPr>
                <a:t> </a:t>
              </a:r>
            </a:p>
            <a:p>
              <a:pPr algn="ctr"/>
              <a:endParaRPr lang="en-US" sz="12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428860" y="1428736"/>
              <a:ext cx="137576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i="1" dirty="0" smtClean="0"/>
                <a:t>Annotated C</a:t>
              </a:r>
            </a:p>
            <a:p>
              <a:r>
                <a:rPr lang="en-US" dirty="0" smtClean="0"/>
                <a:t> </a:t>
              </a:r>
            </a:p>
            <a:p>
              <a:endParaRPr lang="en-US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214415" y="3786191"/>
            <a:ext cx="3233149" cy="1655216"/>
            <a:chOff x="285720" y="1357298"/>
            <a:chExt cx="3233149" cy="1655216"/>
          </a:xfrm>
        </p:grpSpPr>
        <p:sp>
          <p:nvSpPr>
            <p:cNvPr id="14" name="Flowchart: Document 13"/>
            <p:cNvSpPr/>
            <p:nvPr/>
          </p:nvSpPr>
          <p:spPr>
            <a:xfrm>
              <a:off x="285720" y="1357298"/>
              <a:ext cx="3214710" cy="1500198"/>
            </a:xfrm>
            <a:prstGeom prst="flowChartDocumen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r>
                <a:rPr lang="en-US" sz="1200" kern="1400" dirty="0">
                  <a:solidFill>
                    <a:schemeClr val="tx1"/>
                  </a:solidFill>
                  <a:latin typeface="Consolas"/>
                </a:rPr>
                <a:t>:assumption</a:t>
              </a:r>
            </a:p>
            <a:p>
              <a:r>
                <a:rPr lang="en-US" sz="1200" kern="1400" dirty="0">
                  <a:solidFill>
                    <a:schemeClr val="tx1"/>
                  </a:solidFill>
                  <a:latin typeface="Consolas"/>
                </a:rPr>
                <a:t>  (</a:t>
              </a:r>
              <a:r>
                <a:rPr lang="en-US" sz="1200" kern="1400" dirty="0" err="1">
                  <a:solidFill>
                    <a:schemeClr val="tx1"/>
                  </a:solidFill>
                  <a:latin typeface="Consolas"/>
                </a:rPr>
                <a:t>forall</a:t>
              </a:r>
              <a:r>
                <a:rPr lang="en-US" sz="1200" kern="1400" dirty="0">
                  <a:solidFill>
                    <a:schemeClr val="tx1"/>
                  </a:solidFill>
                  <a:latin typeface="Consolas"/>
                </a:rPr>
                <a:t> (?x </a:t>
              </a:r>
              <a:r>
                <a:rPr lang="en-US" sz="1200" kern="1400" dirty="0" err="1">
                  <a:solidFill>
                    <a:schemeClr val="tx1"/>
                  </a:solidFill>
                  <a:latin typeface="Consolas"/>
                </a:rPr>
                <a:t>Int</a:t>
              </a:r>
              <a:r>
                <a:rPr lang="en-US" sz="1200" kern="1400" dirty="0">
                  <a:solidFill>
                    <a:schemeClr val="tx1"/>
                  </a:solidFill>
                  <a:latin typeface="Consolas"/>
                </a:rPr>
                <a:t>) (?y </a:t>
              </a:r>
              <a:r>
                <a:rPr lang="en-US" sz="1200" kern="1400" dirty="0" err="1">
                  <a:solidFill>
                    <a:schemeClr val="tx1"/>
                  </a:solidFill>
                  <a:latin typeface="Consolas"/>
                </a:rPr>
                <a:t>Int</a:t>
              </a:r>
              <a:r>
                <a:rPr lang="en-US" sz="1200" kern="1400" dirty="0">
                  <a:solidFill>
                    <a:schemeClr val="tx1"/>
                  </a:solidFill>
                  <a:latin typeface="Consolas"/>
                </a:rPr>
                <a:t>)</a:t>
              </a:r>
            </a:p>
            <a:p>
              <a:r>
                <a:rPr lang="en-US" sz="1200" kern="1400" dirty="0">
                  <a:solidFill>
                    <a:schemeClr val="tx1"/>
                  </a:solidFill>
                  <a:latin typeface="Consolas"/>
                </a:rPr>
                <a:t>    (</a:t>
              </a:r>
              <a:r>
                <a:rPr lang="en-US" sz="1200" kern="1400" dirty="0" err="1">
                  <a:solidFill>
                    <a:schemeClr val="tx1"/>
                  </a:solidFill>
                  <a:latin typeface="Consolas"/>
                </a:rPr>
                <a:t>iff</a:t>
              </a:r>
              <a:endParaRPr lang="en-US" sz="1200" kern="1400" dirty="0">
                <a:solidFill>
                  <a:schemeClr val="tx1"/>
                </a:solidFill>
                <a:latin typeface="Consolas"/>
              </a:endParaRPr>
            </a:p>
            <a:p>
              <a:r>
                <a:rPr lang="en-US" sz="1200" kern="1400" dirty="0">
                  <a:solidFill>
                    <a:schemeClr val="tx1"/>
                  </a:solidFill>
                  <a:latin typeface="Consolas"/>
                </a:rPr>
                <a:t>      (= (</a:t>
              </a:r>
              <a:r>
                <a:rPr lang="en-US" sz="1200" kern="1400" dirty="0" err="1">
                  <a:solidFill>
                    <a:schemeClr val="tx1"/>
                  </a:solidFill>
                  <a:latin typeface="Consolas"/>
                </a:rPr>
                <a:t>IntEqual</a:t>
              </a:r>
              <a:r>
                <a:rPr lang="en-US" sz="1200" kern="1400" dirty="0">
                  <a:solidFill>
                    <a:schemeClr val="tx1"/>
                  </a:solidFill>
                  <a:latin typeface="Consolas"/>
                </a:rPr>
                <a:t> ?x ?y) </a:t>
              </a:r>
              <a:r>
                <a:rPr lang="en-US" sz="1200" kern="1400" dirty="0" err="1">
                  <a:solidFill>
                    <a:schemeClr val="tx1"/>
                  </a:solidFill>
                  <a:latin typeface="Consolas"/>
                </a:rPr>
                <a:t>boolTrue</a:t>
              </a:r>
              <a:r>
                <a:rPr lang="en-US" sz="1200" kern="1400" dirty="0">
                  <a:solidFill>
                    <a:schemeClr val="tx1"/>
                  </a:solidFill>
                  <a:latin typeface="Consolas"/>
                </a:rPr>
                <a:t>)</a:t>
              </a:r>
            </a:p>
            <a:p>
              <a:r>
                <a:rPr lang="en-US" sz="1200" kern="1400" dirty="0">
                  <a:solidFill>
                    <a:schemeClr val="tx1"/>
                  </a:solidFill>
                  <a:latin typeface="Consolas"/>
                </a:rPr>
                <a:t>      (= ?x ?y)))      </a:t>
              </a:r>
              <a:endParaRPr lang="en-US" sz="1200" kern="1400" dirty="0" smtClean="0">
                <a:solidFill>
                  <a:schemeClr val="tx1"/>
                </a:solidFill>
                <a:latin typeface="Consolas"/>
              </a:endParaRPr>
            </a:p>
            <a:p>
              <a:r>
                <a:rPr lang="en-US" sz="1200" kern="1400" dirty="0" smtClean="0">
                  <a:solidFill>
                    <a:schemeClr val="tx1"/>
                  </a:solidFill>
                  <a:latin typeface="Consolas"/>
                </a:rPr>
                <a:t> :formula</a:t>
              </a:r>
            </a:p>
            <a:p>
              <a:r>
                <a:rPr lang="en-US" sz="1200" kern="1400" dirty="0">
                  <a:solidFill>
                    <a:schemeClr val="tx1"/>
                  </a:solidFill>
                  <a:latin typeface="Consolas"/>
                </a:rPr>
                <a:t> </a:t>
              </a:r>
              <a:r>
                <a:rPr lang="en-US" sz="1200" kern="1400" dirty="0" smtClean="0">
                  <a:solidFill>
                    <a:schemeClr val="tx1"/>
                  </a:solidFill>
                  <a:latin typeface="Consolas"/>
                </a:rPr>
                <a:t>  (</a:t>
              </a:r>
              <a:r>
                <a:rPr lang="en-US" sz="1200" kern="1400" dirty="0" err="1" smtClean="0">
                  <a:solidFill>
                    <a:schemeClr val="tx1"/>
                  </a:solidFill>
                  <a:latin typeface="Consolas"/>
                </a:rPr>
                <a:t>flet</a:t>
              </a:r>
              <a:r>
                <a:rPr lang="en-US" sz="1200" kern="1400" dirty="0" smtClean="0">
                  <a:solidFill>
                    <a:schemeClr val="tx1"/>
                  </a:solidFill>
                  <a:latin typeface="Consolas"/>
                </a:rPr>
                <a:t> ...</a:t>
              </a:r>
            </a:p>
            <a:p>
              <a:endParaRPr lang="en-US" sz="1200" kern="1400" dirty="0" smtClean="0">
                <a:solidFill>
                  <a:schemeClr val="tx1"/>
                </a:solidFill>
                <a:latin typeface="Consolas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143108" y="2643182"/>
              <a:ext cx="13757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i="1" dirty="0" smtClean="0"/>
                <a:t>SMT</a:t>
              </a:r>
            </a:p>
          </p:txBody>
        </p:sp>
      </p:grpSp>
      <p:sp>
        <p:nvSpPr>
          <p:cNvPr id="16" name="Right Arrow 15"/>
          <p:cNvSpPr/>
          <p:nvPr/>
        </p:nvSpPr>
        <p:spPr>
          <a:xfrm>
            <a:off x="3643307" y="2000241"/>
            <a:ext cx="1857388" cy="1000132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Document 17"/>
          <p:cNvSpPr/>
          <p:nvPr/>
        </p:nvSpPr>
        <p:spPr>
          <a:xfrm>
            <a:off x="5214943" y="3786191"/>
            <a:ext cx="3357585" cy="1643073"/>
          </a:xfrm>
          <a:prstGeom prst="flowChart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1200" kern="1400" dirty="0" smtClean="0">
                <a:solidFill>
                  <a:schemeClr val="tx1"/>
                </a:solidFill>
                <a:latin typeface="Consolas"/>
              </a:rPr>
              <a:t>owner)),</a:t>
            </a:r>
          </a:p>
          <a:p>
            <a:r>
              <a:rPr lang="en-US" sz="1200" kern="1400" dirty="0" smtClean="0">
                <a:solidFill>
                  <a:schemeClr val="tx1"/>
                </a:solidFill>
                <a:latin typeface="Consolas"/>
              </a:rPr>
              <a:t>   $</a:t>
            </a:r>
            <a:r>
              <a:rPr lang="en-US" sz="1200" kern="1400" dirty="0" err="1" smtClean="0">
                <a:solidFill>
                  <a:schemeClr val="tx1"/>
                </a:solidFill>
                <a:latin typeface="Consolas"/>
              </a:rPr>
              <a:t>ite.bool</a:t>
            </a:r>
            <a:r>
              <a:rPr lang="en-US" sz="1200" kern="1400" dirty="0" smtClean="0">
                <a:solidFill>
                  <a:schemeClr val="tx1"/>
                </a:solidFill>
                <a:latin typeface="Consolas"/>
              </a:rPr>
              <a:t>($</a:t>
            </a:r>
            <a:r>
              <a:rPr lang="en-US" sz="1200" kern="1400" dirty="0" err="1" smtClean="0">
                <a:solidFill>
                  <a:schemeClr val="tx1"/>
                </a:solidFill>
                <a:latin typeface="Consolas"/>
              </a:rPr>
              <a:t>set_in</a:t>
            </a:r>
            <a:r>
              <a:rPr lang="en-US" sz="1200" kern="1400" dirty="0" smtClean="0">
                <a:solidFill>
                  <a:schemeClr val="tx1"/>
                </a:solidFill>
                <a:latin typeface="Consolas"/>
              </a:rPr>
              <a:t>(#p, owns), </a:t>
            </a:r>
          </a:p>
          <a:p>
            <a:r>
              <a:rPr lang="en-US" sz="1200" kern="1400" dirty="0" smtClean="0">
                <a:solidFill>
                  <a:schemeClr val="tx1"/>
                </a:solidFill>
                <a:latin typeface="Consolas"/>
              </a:rPr>
              <a:t>   $</a:t>
            </a:r>
            <a:r>
              <a:rPr lang="en-US" sz="1200" kern="1400" dirty="0" err="1" smtClean="0">
                <a:solidFill>
                  <a:schemeClr val="tx1"/>
                </a:solidFill>
                <a:latin typeface="Consolas"/>
              </a:rPr>
              <a:t>st_eq</a:t>
            </a:r>
            <a:r>
              <a:rPr lang="en-US" sz="1200" kern="1400" dirty="0" smtClean="0">
                <a:solidFill>
                  <a:schemeClr val="tx1"/>
                </a:solidFill>
                <a:latin typeface="Consolas"/>
              </a:rPr>
              <a:t>(old($s), $s, #p), </a:t>
            </a:r>
          </a:p>
          <a:p>
            <a:r>
              <a:rPr lang="en-US" sz="1200" kern="1400" dirty="0" smtClean="0">
                <a:solidFill>
                  <a:schemeClr val="tx1"/>
                </a:solidFill>
                <a:latin typeface="Consolas"/>
              </a:rPr>
              <a:t>   $wrapped($s, #p, $</a:t>
            </a:r>
            <a:r>
              <a:rPr lang="en-US" sz="1200" kern="1400" dirty="0" err="1" smtClean="0">
                <a:solidFill>
                  <a:schemeClr val="tx1"/>
                </a:solidFill>
                <a:latin typeface="Consolas"/>
              </a:rPr>
              <a:t>typ</a:t>
            </a:r>
            <a:r>
              <a:rPr lang="en-US" sz="1200" kern="1400" dirty="0" smtClean="0">
                <a:solidFill>
                  <a:schemeClr val="tx1"/>
                </a:solidFill>
                <a:latin typeface="Consolas"/>
              </a:rPr>
              <a:t>(#p)) &amp;&amp; </a:t>
            </a:r>
          </a:p>
          <a:p>
            <a:r>
              <a:rPr lang="en-US" sz="1200" kern="1400" dirty="0" smtClean="0">
                <a:solidFill>
                  <a:schemeClr val="tx1"/>
                </a:solidFill>
                <a:latin typeface="Consolas"/>
              </a:rPr>
              <a:t>   $</a:t>
            </a:r>
            <a:r>
              <a:rPr lang="en-US" sz="1200" kern="1400" dirty="0" err="1" smtClean="0">
                <a:solidFill>
                  <a:schemeClr val="tx1"/>
                </a:solidFill>
                <a:latin typeface="Consolas"/>
              </a:rPr>
              <a:t>timestamp_is_now</a:t>
            </a:r>
            <a:r>
              <a:rPr lang="en-US" sz="1200" kern="1400" dirty="0" smtClean="0">
                <a:solidFill>
                  <a:schemeClr val="tx1"/>
                </a:solidFill>
                <a:latin typeface="Consolas"/>
              </a:rPr>
              <a:t>($s, #p)),</a:t>
            </a:r>
          </a:p>
          <a:p>
            <a:r>
              <a:rPr lang="en-US" sz="1200" kern="1400" dirty="0" smtClean="0">
                <a:solidFill>
                  <a:schemeClr val="tx1"/>
                </a:solidFill>
                <a:latin typeface="Consolas"/>
              </a:rPr>
              <a:t>$</a:t>
            </a:r>
            <a:r>
              <a:rPr lang="en-US" sz="1200" kern="1400" dirty="0" err="1" smtClean="0">
                <a:solidFill>
                  <a:schemeClr val="tx1"/>
                </a:solidFill>
                <a:latin typeface="Consolas"/>
              </a:rPr>
              <a:t>ite.bool</a:t>
            </a:r>
            <a:r>
              <a:rPr lang="en-US" sz="1200" kern="1400" dirty="0" smtClean="0">
                <a:solidFill>
                  <a:schemeClr val="tx1"/>
                </a:solidFill>
                <a:latin typeface="Consolas"/>
              </a:rPr>
              <a:t>($</a:t>
            </a:r>
            <a:r>
              <a:rPr lang="en-US" sz="1200" kern="1400" dirty="0" err="1" smtClean="0">
                <a:solidFill>
                  <a:schemeClr val="tx1"/>
                </a:solidFill>
                <a:latin typeface="Consolas"/>
              </a:rPr>
              <a:t>set_in</a:t>
            </a:r>
            <a:r>
              <a:rPr lang="en-US" sz="1200" kern="1400" dirty="0" smtClean="0">
                <a:solidFill>
                  <a:schemeClr val="tx1"/>
                </a:solidFill>
                <a:latin typeface="Consolas"/>
              </a:rPr>
              <a:t>(#p, owns), </a:t>
            </a:r>
          </a:p>
          <a:p>
            <a:r>
              <a:rPr lang="en-US" sz="1200" kern="1400" dirty="0" smtClean="0">
                <a:solidFill>
                  <a:schemeClr val="tx1"/>
                </a:solidFill>
                <a:latin typeface="Consolas"/>
              </a:rPr>
              <a:t>$owner($s, #p) == owner &amp;&amp; $closed($s, </a:t>
            </a:r>
          </a:p>
          <a:p>
            <a:r>
              <a:rPr lang="en-US" sz="1200" kern="1400" dirty="0" smtClean="0">
                <a:solidFill>
                  <a:schemeClr val="tx1"/>
                </a:solidFill>
                <a:latin typeface="Consolas"/>
              </a:rPr>
              <a:t> </a:t>
            </a:r>
          </a:p>
        </p:txBody>
      </p:sp>
      <p:pic>
        <p:nvPicPr>
          <p:cNvPr id="19" name="Picture 18" descr="vcc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071935" y="2071679"/>
            <a:ext cx="716644" cy="71438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xmlns:mc="http://schemas.openxmlformats.org/markup-compatibility/2006" xmlns:a14="http://schemas.microsoft.com/office/drawing/2007/7/7/main" val="000000" mc:Ignorable="">
                <a:alpha val="70000"/>
              </a:srgbClr>
            </a:outerShdw>
          </a:effectLst>
        </p:spPr>
      </p:pic>
      <p:sp>
        <p:nvSpPr>
          <p:cNvPr id="20" name="TextBox 19"/>
          <p:cNvSpPr txBox="1"/>
          <p:nvPr/>
        </p:nvSpPr>
        <p:spPr>
          <a:xfrm>
            <a:off x="7215207" y="5357827"/>
            <a:ext cx="1411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i="1" dirty="0" smtClean="0"/>
              <a:t>VCC Prelude</a:t>
            </a:r>
          </a:p>
        </p:txBody>
      </p:sp>
      <p:sp>
        <p:nvSpPr>
          <p:cNvPr id="21" name="Right Arrow 20"/>
          <p:cNvSpPr/>
          <p:nvPr/>
        </p:nvSpPr>
        <p:spPr>
          <a:xfrm rot="18458593" flipH="1">
            <a:off x="3928663" y="3730380"/>
            <a:ext cx="1407955" cy="725254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 rot="18328828">
            <a:off x="4329762" y="3769006"/>
            <a:ext cx="84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effectLst>
                  <a:outerShdw blurRad="38100" dist="38100" dir="2700000" algn="tl">
                    <a:srgbClr xmlns:mc="http://schemas.openxmlformats.org/markup-compatibility/2006" xmlns:a14="http://schemas.microsoft.com/office/drawing/2007/7/7/main" val="000000" mc:Ignorable="">
                      <a:alpha val="43137"/>
                    </a:srgbClr>
                  </a:outerShdw>
                </a:effectLst>
              </a:rPr>
              <a:t>Boogie</a:t>
            </a:r>
            <a:endParaRPr lang="en-US" b="1" i="1" dirty="0">
              <a:effectLst>
                <a:outerShdw blurRad="38100" dist="38100" dir="2700000" algn="tl">
                  <a:srgbClr xmlns:mc="http://schemas.openxmlformats.org/markup-compatibility/2006" xmlns:a14="http://schemas.microsoft.com/office/drawing/2007/7/7/main" val="000000" mc:Ignorable="">
                    <a:alpha val="43137"/>
                  </a:srgbClr>
                </a:outerShdw>
              </a:effectLst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1071538" y="5786454"/>
            <a:ext cx="2000264" cy="857257"/>
            <a:chOff x="2500299" y="5857893"/>
            <a:chExt cx="2000264" cy="857257"/>
          </a:xfrm>
        </p:grpSpPr>
        <p:sp>
          <p:nvSpPr>
            <p:cNvPr id="4" name="Folded Corner 3"/>
            <p:cNvSpPr/>
            <p:nvPr/>
          </p:nvSpPr>
          <p:spPr>
            <a:xfrm rot="5400000">
              <a:off x="3071802" y="5286390"/>
              <a:ext cx="857257" cy="2000264"/>
            </a:xfrm>
            <a:prstGeom prst="foldedCorner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 24"/>
            <p:cNvSpPr/>
            <p:nvPr/>
          </p:nvSpPr>
          <p:spPr>
            <a:xfrm>
              <a:off x="2571737" y="6000769"/>
              <a:ext cx="428628" cy="571504"/>
            </a:xfrm>
            <a:custGeom>
              <a:avLst/>
              <a:gdLst>
                <a:gd name="connsiteX0" fmla="*/ 0 w 1600200"/>
                <a:gd name="connsiteY0" fmla="*/ 0 h 1981200"/>
                <a:gd name="connsiteX1" fmla="*/ 800100 w 1600200"/>
                <a:gd name="connsiteY1" fmla="*/ 0 h 1981200"/>
                <a:gd name="connsiteX2" fmla="*/ 800100 w 1600200"/>
                <a:gd name="connsiteY2" fmla="*/ 1181100 h 1981200"/>
                <a:gd name="connsiteX3" fmla="*/ 1600200 w 1600200"/>
                <a:gd name="connsiteY3" fmla="*/ 1181100 h 1981200"/>
                <a:gd name="connsiteX4" fmla="*/ 1600200 w 1600200"/>
                <a:gd name="connsiteY4" fmla="*/ 1981200 h 1981200"/>
                <a:gd name="connsiteX5" fmla="*/ 0 w 1600200"/>
                <a:gd name="connsiteY5" fmla="*/ 1981200 h 1981200"/>
                <a:gd name="connsiteX6" fmla="*/ 0 w 1600200"/>
                <a:gd name="connsiteY6" fmla="*/ 0 h 1981200"/>
                <a:gd name="connsiteX0" fmla="*/ 611024 w 2211224"/>
                <a:gd name="connsiteY0" fmla="*/ 0 h 2361488"/>
                <a:gd name="connsiteX1" fmla="*/ 1411124 w 2211224"/>
                <a:gd name="connsiteY1" fmla="*/ 0 h 2361488"/>
                <a:gd name="connsiteX2" fmla="*/ 1411124 w 2211224"/>
                <a:gd name="connsiteY2" fmla="*/ 1181100 h 2361488"/>
                <a:gd name="connsiteX3" fmla="*/ 2211224 w 2211224"/>
                <a:gd name="connsiteY3" fmla="*/ 1181100 h 2361488"/>
                <a:gd name="connsiteX4" fmla="*/ 2211224 w 2211224"/>
                <a:gd name="connsiteY4" fmla="*/ 1981200 h 2361488"/>
                <a:gd name="connsiteX5" fmla="*/ 611024 w 2211224"/>
                <a:gd name="connsiteY5" fmla="*/ 1981200 h 2361488"/>
                <a:gd name="connsiteX6" fmla="*/ 0 w 2211224"/>
                <a:gd name="connsiteY6" fmla="*/ 2361488 h 2361488"/>
                <a:gd name="connsiteX7" fmla="*/ 611024 w 2211224"/>
                <a:gd name="connsiteY7" fmla="*/ 0 h 2361488"/>
                <a:gd name="connsiteX0" fmla="*/ 611024 w 2211224"/>
                <a:gd name="connsiteY0" fmla="*/ 0 h 3656888"/>
                <a:gd name="connsiteX1" fmla="*/ 1411124 w 2211224"/>
                <a:gd name="connsiteY1" fmla="*/ 0 h 3656888"/>
                <a:gd name="connsiteX2" fmla="*/ 1411124 w 2211224"/>
                <a:gd name="connsiteY2" fmla="*/ 1181100 h 3656888"/>
                <a:gd name="connsiteX3" fmla="*/ 2211224 w 2211224"/>
                <a:gd name="connsiteY3" fmla="*/ 1181100 h 3656888"/>
                <a:gd name="connsiteX4" fmla="*/ 2211224 w 2211224"/>
                <a:gd name="connsiteY4" fmla="*/ 1981200 h 3656888"/>
                <a:gd name="connsiteX5" fmla="*/ 611024 w 2211224"/>
                <a:gd name="connsiteY5" fmla="*/ 1981200 h 3656888"/>
                <a:gd name="connsiteX6" fmla="*/ 1515454 w 2211224"/>
                <a:gd name="connsiteY6" fmla="*/ 3656888 h 3656888"/>
                <a:gd name="connsiteX7" fmla="*/ 0 w 2211224"/>
                <a:gd name="connsiteY7" fmla="*/ 2361488 h 3656888"/>
                <a:gd name="connsiteX8" fmla="*/ 611024 w 2211224"/>
                <a:gd name="connsiteY8" fmla="*/ 0 h 3656888"/>
                <a:gd name="connsiteX0" fmla="*/ 611024 w 2439824"/>
                <a:gd name="connsiteY0" fmla="*/ 0 h 3656888"/>
                <a:gd name="connsiteX1" fmla="*/ 1411124 w 2439824"/>
                <a:gd name="connsiteY1" fmla="*/ 0 h 3656888"/>
                <a:gd name="connsiteX2" fmla="*/ 1411124 w 2439824"/>
                <a:gd name="connsiteY2" fmla="*/ 1181100 h 3656888"/>
                <a:gd name="connsiteX3" fmla="*/ 2211224 w 2439824"/>
                <a:gd name="connsiteY3" fmla="*/ 1181100 h 3656888"/>
                <a:gd name="connsiteX4" fmla="*/ 2211224 w 2439824"/>
                <a:gd name="connsiteY4" fmla="*/ 1981200 h 3656888"/>
                <a:gd name="connsiteX5" fmla="*/ 2439824 w 2439824"/>
                <a:gd name="connsiteY5" fmla="*/ 2895600 h 3656888"/>
                <a:gd name="connsiteX6" fmla="*/ 1515454 w 2439824"/>
                <a:gd name="connsiteY6" fmla="*/ 3656888 h 3656888"/>
                <a:gd name="connsiteX7" fmla="*/ 0 w 2439824"/>
                <a:gd name="connsiteY7" fmla="*/ 2361488 h 3656888"/>
                <a:gd name="connsiteX8" fmla="*/ 611024 w 2439824"/>
                <a:gd name="connsiteY8" fmla="*/ 0 h 3656888"/>
                <a:gd name="connsiteX0" fmla="*/ 611024 w 2211224"/>
                <a:gd name="connsiteY0" fmla="*/ 0 h 3656888"/>
                <a:gd name="connsiteX1" fmla="*/ 1411124 w 2211224"/>
                <a:gd name="connsiteY1" fmla="*/ 0 h 3656888"/>
                <a:gd name="connsiteX2" fmla="*/ 1411124 w 2211224"/>
                <a:gd name="connsiteY2" fmla="*/ 1181100 h 3656888"/>
                <a:gd name="connsiteX3" fmla="*/ 2211224 w 2211224"/>
                <a:gd name="connsiteY3" fmla="*/ 1181100 h 3656888"/>
                <a:gd name="connsiteX4" fmla="*/ 2211224 w 2211224"/>
                <a:gd name="connsiteY4" fmla="*/ 1981200 h 3656888"/>
                <a:gd name="connsiteX5" fmla="*/ 1515454 w 2211224"/>
                <a:gd name="connsiteY5" fmla="*/ 3656888 h 3656888"/>
                <a:gd name="connsiteX6" fmla="*/ 0 w 2211224"/>
                <a:gd name="connsiteY6" fmla="*/ 2361488 h 3656888"/>
                <a:gd name="connsiteX7" fmla="*/ 611024 w 2211224"/>
                <a:gd name="connsiteY7" fmla="*/ 0 h 3656888"/>
                <a:gd name="connsiteX0" fmla="*/ 17388 w 2228612"/>
                <a:gd name="connsiteY0" fmla="*/ 2361488 h 3656888"/>
                <a:gd name="connsiteX1" fmla="*/ 1428512 w 2228612"/>
                <a:gd name="connsiteY1" fmla="*/ 0 h 3656888"/>
                <a:gd name="connsiteX2" fmla="*/ 1428512 w 2228612"/>
                <a:gd name="connsiteY2" fmla="*/ 1181100 h 3656888"/>
                <a:gd name="connsiteX3" fmla="*/ 2228612 w 2228612"/>
                <a:gd name="connsiteY3" fmla="*/ 1181100 h 3656888"/>
                <a:gd name="connsiteX4" fmla="*/ 2228612 w 2228612"/>
                <a:gd name="connsiteY4" fmla="*/ 1981200 h 3656888"/>
                <a:gd name="connsiteX5" fmla="*/ 1532842 w 2228612"/>
                <a:gd name="connsiteY5" fmla="*/ 3656888 h 3656888"/>
                <a:gd name="connsiteX6" fmla="*/ 17388 w 2228612"/>
                <a:gd name="connsiteY6" fmla="*/ 2361488 h 3656888"/>
                <a:gd name="connsiteX0" fmla="*/ 17388 w 2228612"/>
                <a:gd name="connsiteY0" fmla="*/ 1377119 h 2672519"/>
                <a:gd name="connsiteX1" fmla="*/ 1428512 w 2228612"/>
                <a:gd name="connsiteY1" fmla="*/ 196731 h 2672519"/>
                <a:gd name="connsiteX2" fmla="*/ 2228612 w 2228612"/>
                <a:gd name="connsiteY2" fmla="*/ 196731 h 2672519"/>
                <a:gd name="connsiteX3" fmla="*/ 2228612 w 2228612"/>
                <a:gd name="connsiteY3" fmla="*/ 996831 h 2672519"/>
                <a:gd name="connsiteX4" fmla="*/ 1532842 w 2228612"/>
                <a:gd name="connsiteY4" fmla="*/ 2672519 h 2672519"/>
                <a:gd name="connsiteX5" fmla="*/ 17388 w 2228612"/>
                <a:gd name="connsiteY5" fmla="*/ 1377119 h 2672519"/>
                <a:gd name="connsiteX0" fmla="*/ 17388 w 2361962"/>
                <a:gd name="connsiteY0" fmla="*/ 1339138 h 2634538"/>
                <a:gd name="connsiteX1" fmla="*/ 1428512 w 2361962"/>
                <a:gd name="connsiteY1" fmla="*/ 1911350 h 2634538"/>
                <a:gd name="connsiteX2" fmla="*/ 2228612 w 2361962"/>
                <a:gd name="connsiteY2" fmla="*/ 158750 h 2634538"/>
                <a:gd name="connsiteX3" fmla="*/ 2228612 w 2361962"/>
                <a:gd name="connsiteY3" fmla="*/ 958850 h 2634538"/>
                <a:gd name="connsiteX4" fmla="*/ 1532842 w 2361962"/>
                <a:gd name="connsiteY4" fmla="*/ 2634538 h 2634538"/>
                <a:gd name="connsiteX5" fmla="*/ 17388 w 2361962"/>
                <a:gd name="connsiteY5" fmla="*/ 1339138 h 2634538"/>
                <a:gd name="connsiteX0" fmla="*/ 17388 w 2361962"/>
                <a:gd name="connsiteY0" fmla="*/ 1339138 h 2634538"/>
                <a:gd name="connsiteX1" fmla="*/ 1428512 w 2361962"/>
                <a:gd name="connsiteY1" fmla="*/ 1911350 h 2634538"/>
                <a:gd name="connsiteX2" fmla="*/ 2228612 w 2361962"/>
                <a:gd name="connsiteY2" fmla="*/ 158750 h 2634538"/>
                <a:gd name="connsiteX3" fmla="*/ 2228612 w 2361962"/>
                <a:gd name="connsiteY3" fmla="*/ 958850 h 2634538"/>
                <a:gd name="connsiteX4" fmla="*/ 1532842 w 2361962"/>
                <a:gd name="connsiteY4" fmla="*/ 2634538 h 2634538"/>
                <a:gd name="connsiteX5" fmla="*/ 17388 w 2361962"/>
                <a:gd name="connsiteY5" fmla="*/ 1339138 h 2634538"/>
                <a:gd name="connsiteX0" fmla="*/ 0 w 2344574"/>
                <a:gd name="connsiteY0" fmla="*/ 1339138 h 2634538"/>
                <a:gd name="connsiteX1" fmla="*/ 1411124 w 2344574"/>
                <a:gd name="connsiteY1" fmla="*/ 1911350 h 2634538"/>
                <a:gd name="connsiteX2" fmla="*/ 2211224 w 2344574"/>
                <a:gd name="connsiteY2" fmla="*/ 158750 h 2634538"/>
                <a:gd name="connsiteX3" fmla="*/ 2211224 w 2344574"/>
                <a:gd name="connsiteY3" fmla="*/ 958850 h 2634538"/>
                <a:gd name="connsiteX4" fmla="*/ 1515454 w 2344574"/>
                <a:gd name="connsiteY4" fmla="*/ 2634538 h 2634538"/>
                <a:gd name="connsiteX5" fmla="*/ 0 w 2344574"/>
                <a:gd name="connsiteY5" fmla="*/ 1339138 h 2634538"/>
                <a:gd name="connsiteX0" fmla="*/ 0 w 2211224"/>
                <a:gd name="connsiteY0" fmla="*/ 380288 h 1675688"/>
                <a:gd name="connsiteX1" fmla="*/ 1411124 w 2211224"/>
                <a:gd name="connsiteY1" fmla="*/ 952500 h 1675688"/>
                <a:gd name="connsiteX2" fmla="*/ 2211224 w 2211224"/>
                <a:gd name="connsiteY2" fmla="*/ 0 h 1675688"/>
                <a:gd name="connsiteX3" fmla="*/ 1515454 w 2211224"/>
                <a:gd name="connsiteY3" fmla="*/ 1675688 h 1675688"/>
                <a:gd name="connsiteX4" fmla="*/ 0 w 2211224"/>
                <a:gd name="connsiteY4" fmla="*/ 380288 h 1675688"/>
                <a:gd name="connsiteX0" fmla="*/ 0 w 1677824"/>
                <a:gd name="connsiteY0" fmla="*/ 0 h 2057400"/>
                <a:gd name="connsiteX1" fmla="*/ 877724 w 1677824"/>
                <a:gd name="connsiteY1" fmla="*/ 1334212 h 2057400"/>
                <a:gd name="connsiteX2" fmla="*/ 1677824 w 1677824"/>
                <a:gd name="connsiteY2" fmla="*/ 381712 h 2057400"/>
                <a:gd name="connsiteX3" fmla="*/ 982054 w 1677824"/>
                <a:gd name="connsiteY3" fmla="*/ 2057400 h 2057400"/>
                <a:gd name="connsiteX4" fmla="*/ 0 w 1677824"/>
                <a:gd name="connsiteY4" fmla="*/ 0 h 2057400"/>
                <a:gd name="connsiteX0" fmla="*/ 0 w 1525424"/>
                <a:gd name="connsiteY0" fmla="*/ 0 h 2057400"/>
                <a:gd name="connsiteX1" fmla="*/ 877724 w 1525424"/>
                <a:gd name="connsiteY1" fmla="*/ 1334212 h 2057400"/>
                <a:gd name="connsiteX2" fmla="*/ 1525424 w 1525424"/>
                <a:gd name="connsiteY2" fmla="*/ 762712 h 2057400"/>
                <a:gd name="connsiteX3" fmla="*/ 982054 w 1525424"/>
                <a:gd name="connsiteY3" fmla="*/ 2057400 h 2057400"/>
                <a:gd name="connsiteX4" fmla="*/ 0 w 1525424"/>
                <a:gd name="connsiteY4" fmla="*/ 0 h 2057400"/>
                <a:gd name="connsiteX0" fmla="*/ 0 w 1525424"/>
                <a:gd name="connsiteY0" fmla="*/ 0 h 2057400"/>
                <a:gd name="connsiteX1" fmla="*/ 1030124 w 1525424"/>
                <a:gd name="connsiteY1" fmla="*/ 1334212 h 2057400"/>
                <a:gd name="connsiteX2" fmla="*/ 1525424 w 1525424"/>
                <a:gd name="connsiteY2" fmla="*/ 762712 h 2057400"/>
                <a:gd name="connsiteX3" fmla="*/ 982054 w 1525424"/>
                <a:gd name="connsiteY3" fmla="*/ 2057400 h 2057400"/>
                <a:gd name="connsiteX4" fmla="*/ 0 w 1525424"/>
                <a:gd name="connsiteY4" fmla="*/ 0 h 2057400"/>
                <a:gd name="connsiteX0" fmla="*/ 0 w 1525424"/>
                <a:gd name="connsiteY0" fmla="*/ 0 h 2057400"/>
                <a:gd name="connsiteX1" fmla="*/ 1030124 w 1525424"/>
                <a:gd name="connsiteY1" fmla="*/ 1334212 h 2057400"/>
                <a:gd name="connsiteX2" fmla="*/ 1525424 w 1525424"/>
                <a:gd name="connsiteY2" fmla="*/ 762712 h 2057400"/>
                <a:gd name="connsiteX3" fmla="*/ 982054 w 1525424"/>
                <a:gd name="connsiteY3" fmla="*/ 2057400 h 2057400"/>
                <a:gd name="connsiteX4" fmla="*/ 0 w 1525424"/>
                <a:gd name="connsiteY4" fmla="*/ 0 h 2057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5424" h="2057400">
                  <a:moveTo>
                    <a:pt x="0" y="0"/>
                  </a:moveTo>
                  <a:lnTo>
                    <a:pt x="1030124" y="1334212"/>
                  </a:lnTo>
                  <a:lnTo>
                    <a:pt x="1525424" y="762712"/>
                  </a:lnTo>
                  <a:lnTo>
                    <a:pt x="982054" y="20574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xmlns:mc="http://schemas.openxmlformats.org/markup-compatibility/2006" xmlns:a14="http://schemas.microsoft.com/office/drawing/2007/7/7/main" val="43FC24" mc:Ignorable=""/>
            </a:solidFill>
            <a:ln>
              <a:solidFill>
                <a:srgbClr xmlns:mc="http://schemas.openxmlformats.org/markup-compatibility/2006" xmlns:a14="http://schemas.microsoft.com/office/drawing/2007/7/7/main" val="24AC04" mc:Ignorable="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&quot;No&quot; Symbol 25"/>
            <p:cNvSpPr/>
            <p:nvPr/>
          </p:nvSpPr>
          <p:spPr>
            <a:xfrm>
              <a:off x="3143241" y="6072207"/>
              <a:ext cx="571504" cy="500066"/>
            </a:xfrm>
            <a:prstGeom prst="noSmoking">
              <a:avLst>
                <a:gd name="adj" fmla="val 16148"/>
              </a:avLst>
            </a:prstGeom>
            <a:solidFill>
              <a:srgbClr xmlns:mc="http://schemas.openxmlformats.org/markup-compatibility/2006" xmlns:a14="http://schemas.microsoft.com/office/drawing/2007/7/7/main" val="FF0000" mc:Ignorable=""/>
            </a:solidFill>
            <a:ln>
              <a:solidFill>
                <a:srgbClr xmlns:mc="http://schemas.openxmlformats.org/markup-compatibility/2006" xmlns:a14="http://schemas.microsoft.com/office/drawing/2007/7/7/main" val="C00000" mc:Ignorable="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27" name="Group 189"/>
            <p:cNvGrpSpPr/>
            <p:nvPr/>
          </p:nvGrpSpPr>
          <p:grpSpPr>
            <a:xfrm>
              <a:off x="3857621" y="6072207"/>
              <a:ext cx="551023" cy="469584"/>
              <a:chOff x="914400" y="1447800"/>
              <a:chExt cx="1905000" cy="1981200"/>
            </a:xfrm>
          </p:grpSpPr>
          <p:sp>
            <p:nvSpPr>
              <p:cNvPr id="28" name="Oval 27"/>
              <p:cNvSpPr/>
              <p:nvPr/>
            </p:nvSpPr>
            <p:spPr>
              <a:xfrm>
                <a:off x="914400" y="1447800"/>
                <a:ext cx="1905000" cy="19812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Freeform 28"/>
              <p:cNvSpPr/>
              <p:nvPr/>
            </p:nvSpPr>
            <p:spPr>
              <a:xfrm>
                <a:off x="1676400" y="1524000"/>
                <a:ext cx="742950" cy="1022291"/>
              </a:xfrm>
              <a:custGeom>
                <a:avLst/>
                <a:gdLst>
                  <a:gd name="connsiteX0" fmla="*/ 0 w 990600"/>
                  <a:gd name="connsiteY0" fmla="*/ 419100 h 838200"/>
                  <a:gd name="connsiteX1" fmla="*/ 247650 w 990600"/>
                  <a:gd name="connsiteY1" fmla="*/ 419100 h 838200"/>
                  <a:gd name="connsiteX2" fmla="*/ 247650 w 990600"/>
                  <a:gd name="connsiteY2" fmla="*/ 0 h 838200"/>
                  <a:gd name="connsiteX3" fmla="*/ 742950 w 990600"/>
                  <a:gd name="connsiteY3" fmla="*/ 0 h 838200"/>
                  <a:gd name="connsiteX4" fmla="*/ 742950 w 990600"/>
                  <a:gd name="connsiteY4" fmla="*/ 419100 h 838200"/>
                  <a:gd name="connsiteX5" fmla="*/ 990600 w 990600"/>
                  <a:gd name="connsiteY5" fmla="*/ 419100 h 838200"/>
                  <a:gd name="connsiteX6" fmla="*/ 495300 w 990600"/>
                  <a:gd name="connsiteY6" fmla="*/ 838200 h 838200"/>
                  <a:gd name="connsiteX7" fmla="*/ 0 w 990600"/>
                  <a:gd name="connsiteY7" fmla="*/ 419100 h 838200"/>
                  <a:gd name="connsiteX0" fmla="*/ 0 w 1219200"/>
                  <a:gd name="connsiteY0" fmla="*/ 0 h 1028700"/>
                  <a:gd name="connsiteX1" fmla="*/ 476250 w 1219200"/>
                  <a:gd name="connsiteY1" fmla="*/ 609600 h 1028700"/>
                  <a:gd name="connsiteX2" fmla="*/ 476250 w 1219200"/>
                  <a:gd name="connsiteY2" fmla="*/ 190500 h 1028700"/>
                  <a:gd name="connsiteX3" fmla="*/ 971550 w 1219200"/>
                  <a:gd name="connsiteY3" fmla="*/ 190500 h 1028700"/>
                  <a:gd name="connsiteX4" fmla="*/ 971550 w 1219200"/>
                  <a:gd name="connsiteY4" fmla="*/ 609600 h 1028700"/>
                  <a:gd name="connsiteX5" fmla="*/ 1219200 w 1219200"/>
                  <a:gd name="connsiteY5" fmla="*/ 609600 h 1028700"/>
                  <a:gd name="connsiteX6" fmla="*/ 723900 w 1219200"/>
                  <a:gd name="connsiteY6" fmla="*/ 1028700 h 1028700"/>
                  <a:gd name="connsiteX7" fmla="*/ 0 w 1219200"/>
                  <a:gd name="connsiteY7" fmla="*/ 0 h 1028700"/>
                  <a:gd name="connsiteX0" fmla="*/ 0 w 1219200"/>
                  <a:gd name="connsiteY0" fmla="*/ 0 h 1028700"/>
                  <a:gd name="connsiteX1" fmla="*/ 476250 w 1219200"/>
                  <a:gd name="connsiteY1" fmla="*/ 609600 h 1028700"/>
                  <a:gd name="connsiteX2" fmla="*/ 971550 w 1219200"/>
                  <a:gd name="connsiteY2" fmla="*/ 190500 h 1028700"/>
                  <a:gd name="connsiteX3" fmla="*/ 971550 w 1219200"/>
                  <a:gd name="connsiteY3" fmla="*/ 609600 h 1028700"/>
                  <a:gd name="connsiteX4" fmla="*/ 1219200 w 1219200"/>
                  <a:gd name="connsiteY4" fmla="*/ 609600 h 1028700"/>
                  <a:gd name="connsiteX5" fmla="*/ 723900 w 1219200"/>
                  <a:gd name="connsiteY5" fmla="*/ 1028700 h 1028700"/>
                  <a:gd name="connsiteX6" fmla="*/ 0 w 1219200"/>
                  <a:gd name="connsiteY6" fmla="*/ 0 h 1028700"/>
                  <a:gd name="connsiteX0" fmla="*/ 1219200 w 1219200"/>
                  <a:gd name="connsiteY0" fmla="*/ 609600 h 1028700"/>
                  <a:gd name="connsiteX1" fmla="*/ 723900 w 1219200"/>
                  <a:gd name="connsiteY1" fmla="*/ 1028700 h 1028700"/>
                  <a:gd name="connsiteX2" fmla="*/ 0 w 1219200"/>
                  <a:gd name="connsiteY2" fmla="*/ 0 h 1028700"/>
                  <a:gd name="connsiteX3" fmla="*/ 476250 w 1219200"/>
                  <a:gd name="connsiteY3" fmla="*/ 609600 h 1028700"/>
                  <a:gd name="connsiteX4" fmla="*/ 971550 w 1219200"/>
                  <a:gd name="connsiteY4" fmla="*/ 190500 h 1028700"/>
                  <a:gd name="connsiteX5" fmla="*/ 1062990 w 1219200"/>
                  <a:gd name="connsiteY5" fmla="*/ 701040 h 1028700"/>
                  <a:gd name="connsiteX0" fmla="*/ 723900 w 1062990"/>
                  <a:gd name="connsiteY0" fmla="*/ 1028700 h 1028700"/>
                  <a:gd name="connsiteX1" fmla="*/ 0 w 1062990"/>
                  <a:gd name="connsiteY1" fmla="*/ 0 h 1028700"/>
                  <a:gd name="connsiteX2" fmla="*/ 476250 w 1062990"/>
                  <a:gd name="connsiteY2" fmla="*/ 609600 h 1028700"/>
                  <a:gd name="connsiteX3" fmla="*/ 971550 w 1062990"/>
                  <a:gd name="connsiteY3" fmla="*/ 190500 h 1028700"/>
                  <a:gd name="connsiteX4" fmla="*/ 1062990 w 1062990"/>
                  <a:gd name="connsiteY4" fmla="*/ 701040 h 1028700"/>
                  <a:gd name="connsiteX0" fmla="*/ 723900 w 971550"/>
                  <a:gd name="connsiteY0" fmla="*/ 1028700 h 1028700"/>
                  <a:gd name="connsiteX1" fmla="*/ 0 w 971550"/>
                  <a:gd name="connsiteY1" fmla="*/ 0 h 1028700"/>
                  <a:gd name="connsiteX2" fmla="*/ 476250 w 971550"/>
                  <a:gd name="connsiteY2" fmla="*/ 609600 h 1028700"/>
                  <a:gd name="connsiteX3" fmla="*/ 971550 w 971550"/>
                  <a:gd name="connsiteY3" fmla="*/ 190500 h 1028700"/>
                  <a:gd name="connsiteX0" fmla="*/ 419100 w 971550"/>
                  <a:gd name="connsiteY0" fmla="*/ 723900 h 723900"/>
                  <a:gd name="connsiteX1" fmla="*/ 0 w 971550"/>
                  <a:gd name="connsiteY1" fmla="*/ 0 h 723900"/>
                  <a:gd name="connsiteX2" fmla="*/ 476250 w 971550"/>
                  <a:gd name="connsiteY2" fmla="*/ 609600 h 723900"/>
                  <a:gd name="connsiteX3" fmla="*/ 971550 w 971550"/>
                  <a:gd name="connsiteY3" fmla="*/ 190500 h 723900"/>
                  <a:gd name="connsiteX0" fmla="*/ 419100 w 971550"/>
                  <a:gd name="connsiteY0" fmla="*/ 723900 h 723900"/>
                  <a:gd name="connsiteX1" fmla="*/ 0 w 971550"/>
                  <a:gd name="connsiteY1" fmla="*/ 0 h 723900"/>
                  <a:gd name="connsiteX2" fmla="*/ 476250 w 971550"/>
                  <a:gd name="connsiteY2" fmla="*/ 609600 h 723900"/>
                  <a:gd name="connsiteX3" fmla="*/ 495656 w 971550"/>
                  <a:gd name="connsiteY3" fmla="*/ 598562 h 723900"/>
                  <a:gd name="connsiteX4" fmla="*/ 971550 w 971550"/>
                  <a:gd name="connsiteY4" fmla="*/ 190500 h 723900"/>
                  <a:gd name="connsiteX0" fmla="*/ 114300 w 666750"/>
                  <a:gd name="connsiteY0" fmla="*/ 876300 h 876300"/>
                  <a:gd name="connsiteX1" fmla="*/ 0 w 666750"/>
                  <a:gd name="connsiteY1" fmla="*/ 0 h 876300"/>
                  <a:gd name="connsiteX2" fmla="*/ 171450 w 666750"/>
                  <a:gd name="connsiteY2" fmla="*/ 762000 h 876300"/>
                  <a:gd name="connsiteX3" fmla="*/ 190856 w 666750"/>
                  <a:gd name="connsiteY3" fmla="*/ 750962 h 876300"/>
                  <a:gd name="connsiteX4" fmla="*/ 666750 w 666750"/>
                  <a:gd name="connsiteY4" fmla="*/ 342900 h 876300"/>
                  <a:gd name="connsiteX0" fmla="*/ 114300 w 819150"/>
                  <a:gd name="connsiteY0" fmla="*/ 876300 h 876300"/>
                  <a:gd name="connsiteX1" fmla="*/ 0 w 819150"/>
                  <a:gd name="connsiteY1" fmla="*/ 0 h 876300"/>
                  <a:gd name="connsiteX2" fmla="*/ 171450 w 819150"/>
                  <a:gd name="connsiteY2" fmla="*/ 762000 h 876300"/>
                  <a:gd name="connsiteX3" fmla="*/ 190856 w 819150"/>
                  <a:gd name="connsiteY3" fmla="*/ 750962 h 876300"/>
                  <a:gd name="connsiteX4" fmla="*/ 819150 w 819150"/>
                  <a:gd name="connsiteY4" fmla="*/ 800100 h 876300"/>
                  <a:gd name="connsiteX0" fmla="*/ 114300 w 819150"/>
                  <a:gd name="connsiteY0" fmla="*/ 876300 h 876300"/>
                  <a:gd name="connsiteX1" fmla="*/ 0 w 819150"/>
                  <a:gd name="connsiteY1" fmla="*/ 0 h 876300"/>
                  <a:gd name="connsiteX2" fmla="*/ 171450 w 819150"/>
                  <a:gd name="connsiteY2" fmla="*/ 762000 h 876300"/>
                  <a:gd name="connsiteX3" fmla="*/ 190856 w 819150"/>
                  <a:gd name="connsiteY3" fmla="*/ 750962 h 876300"/>
                  <a:gd name="connsiteX4" fmla="*/ 819150 w 819150"/>
                  <a:gd name="connsiteY4" fmla="*/ 800100 h 876300"/>
                  <a:gd name="connsiteX0" fmla="*/ 114300 w 819150"/>
                  <a:gd name="connsiteY0" fmla="*/ 876300 h 876300"/>
                  <a:gd name="connsiteX1" fmla="*/ 0 w 819150"/>
                  <a:gd name="connsiteY1" fmla="*/ 0 h 876300"/>
                  <a:gd name="connsiteX2" fmla="*/ 171450 w 819150"/>
                  <a:gd name="connsiteY2" fmla="*/ 762000 h 876300"/>
                  <a:gd name="connsiteX3" fmla="*/ 190856 w 819150"/>
                  <a:gd name="connsiteY3" fmla="*/ 750962 h 876300"/>
                  <a:gd name="connsiteX4" fmla="*/ 819150 w 819150"/>
                  <a:gd name="connsiteY4" fmla="*/ 495300 h 876300"/>
                  <a:gd name="connsiteX0" fmla="*/ 114300 w 514350"/>
                  <a:gd name="connsiteY0" fmla="*/ 876300 h 876300"/>
                  <a:gd name="connsiteX1" fmla="*/ 0 w 514350"/>
                  <a:gd name="connsiteY1" fmla="*/ 0 h 876300"/>
                  <a:gd name="connsiteX2" fmla="*/ 171450 w 514350"/>
                  <a:gd name="connsiteY2" fmla="*/ 762000 h 876300"/>
                  <a:gd name="connsiteX3" fmla="*/ 190856 w 514350"/>
                  <a:gd name="connsiteY3" fmla="*/ 750962 h 876300"/>
                  <a:gd name="connsiteX4" fmla="*/ 514350 w 514350"/>
                  <a:gd name="connsiteY4" fmla="*/ 647700 h 876300"/>
                  <a:gd name="connsiteX0" fmla="*/ 114300 w 590550"/>
                  <a:gd name="connsiteY0" fmla="*/ 876300 h 876300"/>
                  <a:gd name="connsiteX1" fmla="*/ 0 w 590550"/>
                  <a:gd name="connsiteY1" fmla="*/ 0 h 876300"/>
                  <a:gd name="connsiteX2" fmla="*/ 171450 w 590550"/>
                  <a:gd name="connsiteY2" fmla="*/ 762000 h 876300"/>
                  <a:gd name="connsiteX3" fmla="*/ 190856 w 590550"/>
                  <a:gd name="connsiteY3" fmla="*/ 750962 h 876300"/>
                  <a:gd name="connsiteX4" fmla="*/ 590550 w 590550"/>
                  <a:gd name="connsiteY4" fmla="*/ 647700 h 876300"/>
                  <a:gd name="connsiteX0" fmla="*/ 114300 w 742950"/>
                  <a:gd name="connsiteY0" fmla="*/ 876300 h 876300"/>
                  <a:gd name="connsiteX1" fmla="*/ 0 w 742950"/>
                  <a:gd name="connsiteY1" fmla="*/ 0 h 876300"/>
                  <a:gd name="connsiteX2" fmla="*/ 171450 w 742950"/>
                  <a:gd name="connsiteY2" fmla="*/ 762000 h 876300"/>
                  <a:gd name="connsiteX3" fmla="*/ 190856 w 742950"/>
                  <a:gd name="connsiteY3" fmla="*/ 750962 h 876300"/>
                  <a:gd name="connsiteX4" fmla="*/ 742950 w 742950"/>
                  <a:gd name="connsiteY4" fmla="*/ 647700 h 876300"/>
                  <a:gd name="connsiteX0" fmla="*/ 114300 w 742950"/>
                  <a:gd name="connsiteY0" fmla="*/ 946091 h 946091"/>
                  <a:gd name="connsiteX1" fmla="*/ 0 w 742950"/>
                  <a:gd name="connsiteY1" fmla="*/ 69791 h 946091"/>
                  <a:gd name="connsiteX2" fmla="*/ 7121 w 742950"/>
                  <a:gd name="connsiteY2" fmla="*/ 0 h 946091"/>
                  <a:gd name="connsiteX3" fmla="*/ 171450 w 742950"/>
                  <a:gd name="connsiteY3" fmla="*/ 831791 h 946091"/>
                  <a:gd name="connsiteX4" fmla="*/ 190856 w 742950"/>
                  <a:gd name="connsiteY4" fmla="*/ 820753 h 946091"/>
                  <a:gd name="connsiteX5" fmla="*/ 742950 w 742950"/>
                  <a:gd name="connsiteY5" fmla="*/ 717491 h 946091"/>
                  <a:gd name="connsiteX0" fmla="*/ 114300 w 742950"/>
                  <a:gd name="connsiteY0" fmla="*/ 1022291 h 1022291"/>
                  <a:gd name="connsiteX1" fmla="*/ 0 w 742950"/>
                  <a:gd name="connsiteY1" fmla="*/ 69791 h 1022291"/>
                  <a:gd name="connsiteX2" fmla="*/ 7121 w 742950"/>
                  <a:gd name="connsiteY2" fmla="*/ 0 h 1022291"/>
                  <a:gd name="connsiteX3" fmla="*/ 171450 w 742950"/>
                  <a:gd name="connsiteY3" fmla="*/ 831791 h 1022291"/>
                  <a:gd name="connsiteX4" fmla="*/ 190856 w 742950"/>
                  <a:gd name="connsiteY4" fmla="*/ 820753 h 1022291"/>
                  <a:gd name="connsiteX5" fmla="*/ 742950 w 742950"/>
                  <a:gd name="connsiteY5" fmla="*/ 717491 h 1022291"/>
                  <a:gd name="connsiteX0" fmla="*/ 114300 w 742950"/>
                  <a:gd name="connsiteY0" fmla="*/ 1022291 h 1022291"/>
                  <a:gd name="connsiteX1" fmla="*/ 0 w 742950"/>
                  <a:gd name="connsiteY1" fmla="*/ 69791 h 1022291"/>
                  <a:gd name="connsiteX2" fmla="*/ 7121 w 742950"/>
                  <a:gd name="connsiteY2" fmla="*/ 0 h 1022291"/>
                  <a:gd name="connsiteX3" fmla="*/ 171450 w 742950"/>
                  <a:gd name="connsiteY3" fmla="*/ 831791 h 1022291"/>
                  <a:gd name="connsiteX4" fmla="*/ 190856 w 742950"/>
                  <a:gd name="connsiteY4" fmla="*/ 896953 h 1022291"/>
                  <a:gd name="connsiteX5" fmla="*/ 742950 w 742950"/>
                  <a:gd name="connsiteY5" fmla="*/ 717491 h 10222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42950" h="1022291">
                    <a:moveTo>
                      <a:pt x="114300" y="1022291"/>
                    </a:moveTo>
                    <a:lnTo>
                      <a:pt x="0" y="69791"/>
                    </a:lnTo>
                    <a:lnTo>
                      <a:pt x="7121" y="0"/>
                    </a:lnTo>
                    <a:lnTo>
                      <a:pt x="171450" y="831791"/>
                    </a:lnTo>
                    <a:lnTo>
                      <a:pt x="190856" y="896953"/>
                    </a:lnTo>
                    <a:lnTo>
                      <a:pt x="742950" y="717491"/>
                    </a:lnTo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0" name="TextBox 29"/>
          <p:cNvSpPr txBox="1"/>
          <p:nvPr/>
        </p:nvSpPr>
        <p:spPr>
          <a:xfrm>
            <a:off x="3929058" y="6143644"/>
            <a:ext cx="5000660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/>
              <a:t>Available at </a:t>
            </a:r>
            <a:r>
              <a:rPr lang="en-US" sz="2400" dirty="0" smtClean="0">
                <a:hlinkClick r:id="rId3"/>
              </a:rPr>
              <a:t>http://vcc.codeplex.com/</a:t>
            </a:r>
            <a:r>
              <a:rPr lang="en-US" sz="2400" dirty="0" smtClean="0"/>
              <a:t> </a:t>
            </a:r>
            <a:endParaRPr lang="en-US" sz="2400" dirty="0"/>
          </a:p>
        </p:txBody>
      </p:sp>
      <p:grpSp>
        <p:nvGrpSpPr>
          <p:cNvPr id="32" name="Group 31"/>
          <p:cNvGrpSpPr/>
          <p:nvPr/>
        </p:nvGrpSpPr>
        <p:grpSpPr>
          <a:xfrm>
            <a:off x="1785918" y="5000636"/>
            <a:ext cx="725254" cy="999918"/>
            <a:chOff x="2713996" y="5019637"/>
            <a:chExt cx="725254" cy="999918"/>
          </a:xfrm>
        </p:grpSpPr>
        <p:sp>
          <p:nvSpPr>
            <p:cNvPr id="23" name="Right Arrow 22"/>
            <p:cNvSpPr/>
            <p:nvPr/>
          </p:nvSpPr>
          <p:spPr>
            <a:xfrm rot="4267303">
              <a:off x="2576664" y="5156969"/>
              <a:ext cx="999918" cy="725254"/>
            </a:xfrm>
            <a:prstGeom prst="rightArrow">
              <a:avLst>
                <a:gd name="adj1" fmla="val 50000"/>
                <a:gd name="adj2" fmla="val 50000"/>
              </a:avLst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 rot="4187208">
              <a:off x="2794170" y="5138008"/>
              <a:ext cx="53893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 smtClean="0">
                  <a:effectLst>
                    <a:outerShdw blurRad="38100" dist="38100" dir="2700000" algn="tl">
                      <a:srgbClr xmlns:mc="http://schemas.openxmlformats.org/markup-compatibility/2006" xmlns:a14="http://schemas.microsoft.com/office/drawing/2007/7/7/main" val="000000" mc:Ignorable="">
                        <a:alpha val="43137"/>
                      </a:srgbClr>
                    </a:outerShdw>
                  </a:effectLst>
                </a:rPr>
                <a:t>Z3</a:t>
              </a:r>
              <a:endParaRPr lang="en-US" sz="2800" b="1" i="1" dirty="0">
                <a:effectLst>
                  <a:outerShdw blurRad="38100" dist="38100" dir="2700000" algn="tl">
                    <a:srgbClr xmlns:mc="http://schemas.openxmlformats.org/markup-compatibility/2006" xmlns:a14="http://schemas.microsoft.com/office/drawing/2007/7/7/main" val="000000" mc:Ignorable="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07/7/12/main" val="1271928599"/>
      </p:ext>
    </p:extLst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Verification 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annotation language</a:t>
            </a:r>
          </a:p>
          <a:p>
            <a:pPr lvl="1"/>
            <a:r>
              <a:rPr lang="en-US" dirty="0" smtClean="0"/>
              <a:t>e.g., first-order logic, higher-order logic, separation logic; + specific features</a:t>
            </a:r>
          </a:p>
          <a:p>
            <a:r>
              <a:rPr lang="en-US" dirty="0" smtClean="0"/>
              <a:t>specification concepts</a:t>
            </a:r>
          </a:p>
          <a:p>
            <a:pPr lvl="1"/>
            <a:r>
              <a:rPr lang="en-US" dirty="0" smtClean="0"/>
              <a:t>ownership, type invariants, permissions</a:t>
            </a:r>
          </a:p>
          <a:p>
            <a:r>
              <a:rPr lang="en-US" dirty="0" smtClean="0"/>
              <a:t>modeling of the programming language semantics</a:t>
            </a:r>
          </a:p>
          <a:p>
            <a:pPr lvl="1"/>
            <a:r>
              <a:rPr lang="en-US" dirty="0" smtClean="0"/>
              <a:t>how precise, what assumptions, etc.</a:t>
            </a:r>
          </a:p>
          <a:p>
            <a:r>
              <a:rPr lang="en-US" dirty="0" smtClean="0"/>
              <a:t>specification idioms</a:t>
            </a:r>
          </a:p>
        </p:txBody>
      </p:sp>
    </p:spTree>
    <p:extLst>
      <p:ext uri="{BB962C8B-B14F-4D97-AF65-F5344CB8AC3E}">
        <p14:creationId xmlns:p14="http://schemas.microsoft.com/office/powerpoint/2007/7/12/main" val="4156330710"/>
      </p:ext>
    </p:extLst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Verification Methodology</a:t>
            </a:r>
            <a:br>
              <a:rPr lang="en-US" dirty="0" smtClean="0"/>
            </a:br>
            <a:r>
              <a:rPr lang="en-US" dirty="0" smtClean="0"/>
              <a:t>As An SMT Theory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complex</a:t>
            </a:r>
          </a:p>
          <a:p>
            <a:pPr lvl="1"/>
            <a:r>
              <a:rPr lang="en-US" dirty="0" smtClean="0"/>
              <a:t>all input language + specification language constructions</a:t>
            </a:r>
          </a:p>
          <a:p>
            <a:r>
              <a:rPr lang="en-US" dirty="0" smtClean="0"/>
              <a:t>evolving with the verification tool</a:t>
            </a:r>
          </a:p>
          <a:p>
            <a:r>
              <a:rPr lang="en-US" dirty="0" smtClean="0"/>
              <a:t>not practical to implement as part of SMT solver</a:t>
            </a:r>
          </a:p>
          <a:p>
            <a:r>
              <a:rPr lang="en-US" dirty="0" smtClean="0"/>
              <a:t>instead encoded using first-order logic</a:t>
            </a:r>
          </a:p>
        </p:txBody>
      </p:sp>
    </p:spTree>
    <p:extLst>
      <p:ext uri="{BB962C8B-B14F-4D97-AF65-F5344CB8AC3E}">
        <p14:creationId xmlns:p14="http://schemas.microsoft.com/office/powerpoint/2007/7/12/main" val="3160076173"/>
      </p:ext>
    </p:extLst>
  </p:cSld>
  <p:clrMapOvr>
    <a:masterClrMapping/>
  </p:clrMapOvr>
  <p:timing>
    <p:tnLst>
      <p:par>
        <p:cTn xmlns:p14="http://schemas.microsoft.com/office/powerpoint/2007/7/12/main"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xmlns:mc="http://schemas.openxmlformats.org/markup-compatibility/2006" xmlns:a14="http://schemas.microsoft.com/office/drawing/2007/7/7/main" val="1F497D" mc:Ignorable=""/>
      </a:dk2>
      <a:lt2>
        <a:srgbClr xmlns:mc="http://schemas.openxmlformats.org/markup-compatibility/2006" xmlns:a14="http://schemas.microsoft.com/office/drawing/2007/7/7/main" val="EEECE1" mc:Ignorable=""/>
      </a:lt2>
      <a:accent1>
        <a:srgbClr xmlns:mc="http://schemas.openxmlformats.org/markup-compatibility/2006" xmlns:a14="http://schemas.microsoft.com/office/drawing/2007/7/7/main" val="4F81BD" mc:Ignorable=""/>
      </a:accent1>
      <a:accent2>
        <a:srgbClr xmlns:mc="http://schemas.openxmlformats.org/markup-compatibility/2006" xmlns:a14="http://schemas.microsoft.com/office/drawing/2007/7/7/main" val="C0504D" mc:Ignorable=""/>
      </a:accent2>
      <a:accent3>
        <a:srgbClr xmlns:mc="http://schemas.openxmlformats.org/markup-compatibility/2006" xmlns:a14="http://schemas.microsoft.com/office/drawing/2007/7/7/main" val="9BBB59" mc:Ignorable=""/>
      </a:accent3>
      <a:accent4>
        <a:srgbClr xmlns:mc="http://schemas.openxmlformats.org/markup-compatibility/2006" xmlns:a14="http://schemas.microsoft.com/office/drawing/2007/7/7/main" val="8064A2" mc:Ignorable=""/>
      </a:accent4>
      <a:accent5>
        <a:srgbClr xmlns:mc="http://schemas.openxmlformats.org/markup-compatibility/2006" xmlns:a14="http://schemas.microsoft.com/office/drawing/2007/7/7/main" val="4BACC6" mc:Ignorable=""/>
      </a:accent5>
      <a:accent6>
        <a:srgbClr xmlns:mc="http://schemas.openxmlformats.org/markup-compatibility/2006" xmlns:a14="http://schemas.microsoft.com/office/drawing/2007/7/7/main" val="F79646" mc:Ignorable=""/>
      </a:accent6>
      <a:hlink>
        <a:srgbClr xmlns:mc="http://schemas.openxmlformats.org/markup-compatibility/2006" xmlns:a14="http://schemas.microsoft.com/office/drawing/2007/7/7/main" val="0000FF" mc:Ignorable=""/>
      </a:hlink>
      <a:folHlink>
        <a:srgbClr xmlns:mc="http://schemas.openxmlformats.org/markup-compatibility/2006" xmlns:a14="http://schemas.microsoft.com/office/drawing/2007/7/7/main" val="800080" mc:Ignorable="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xmlns:mc="http://schemas.openxmlformats.org/markup-compatibility/2006" xmlns:a14="http://schemas.microsoft.com/office/drawing/2007/7/7/main" val="000000" mc:Ignorable="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xmlns:mc="http://schemas.openxmlformats.org/markup-compatibility/2006" xmlns:a14="http://schemas.microsoft.com/office/drawing/2007/7/7/main" val="000000" mc:Ignorable="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xmlns:mc="http://schemas.openxmlformats.org/markup-compatibility/2006" xmlns:a14="http://schemas.microsoft.com/office/drawing/2007/7/7/main" val="000000" mc:Ignorable="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xmlns:mc="http://schemas.openxmlformats.org/markup-compatibility/2006" xmlns:a14="http://schemas.microsoft.com/office/drawing/2007/7/7/main" val="1F497D" mc:Ignorable=""/>
      </a:dk2>
      <a:lt2>
        <a:srgbClr xmlns:mc="http://schemas.openxmlformats.org/markup-compatibility/2006" xmlns:a14="http://schemas.microsoft.com/office/drawing/2007/7/7/main" val="EEECE1" mc:Ignorable=""/>
      </a:lt2>
      <a:accent1>
        <a:srgbClr xmlns:mc="http://schemas.openxmlformats.org/markup-compatibility/2006" xmlns:a14="http://schemas.microsoft.com/office/drawing/2007/7/7/main" val="4F81BD" mc:Ignorable=""/>
      </a:accent1>
      <a:accent2>
        <a:srgbClr xmlns:mc="http://schemas.openxmlformats.org/markup-compatibility/2006" xmlns:a14="http://schemas.microsoft.com/office/drawing/2007/7/7/main" val="C0504D" mc:Ignorable=""/>
      </a:accent2>
      <a:accent3>
        <a:srgbClr xmlns:mc="http://schemas.openxmlformats.org/markup-compatibility/2006" xmlns:a14="http://schemas.microsoft.com/office/drawing/2007/7/7/main" val="9BBB59" mc:Ignorable=""/>
      </a:accent3>
      <a:accent4>
        <a:srgbClr xmlns:mc="http://schemas.openxmlformats.org/markup-compatibility/2006" xmlns:a14="http://schemas.microsoft.com/office/drawing/2007/7/7/main" val="8064A2" mc:Ignorable=""/>
      </a:accent4>
      <a:accent5>
        <a:srgbClr xmlns:mc="http://schemas.openxmlformats.org/markup-compatibility/2006" xmlns:a14="http://schemas.microsoft.com/office/drawing/2007/7/7/main" val="4BACC6" mc:Ignorable=""/>
      </a:accent5>
      <a:accent6>
        <a:srgbClr xmlns:mc="http://schemas.openxmlformats.org/markup-compatibility/2006" xmlns:a14="http://schemas.microsoft.com/office/drawing/2007/7/7/main" val="F79646" mc:Ignorable=""/>
      </a:accent6>
      <a:hlink>
        <a:srgbClr xmlns:mc="http://schemas.openxmlformats.org/markup-compatibility/2006" xmlns:a14="http://schemas.microsoft.com/office/drawing/2007/7/7/main" val="0000FF" mc:Ignorable=""/>
      </a:hlink>
      <a:folHlink>
        <a:srgbClr xmlns:mc="http://schemas.openxmlformats.org/markup-compatibility/2006" xmlns:a14="http://schemas.microsoft.com/office/drawing/2007/7/7/main" val="800080" mc:Ignorable="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xmlns:mc="http://schemas.openxmlformats.org/markup-compatibility/2006" xmlns:a14="http://schemas.microsoft.com/office/drawing/2007/7/7/main" val="000000" mc:Ignorable="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07/7/7/main" val="000000" mc:Ignorable="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07/7/7/main" val="000000" mc:Ignorable="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outs:outSpaceData xmlns:outs="http://schemas.microsoft.com/office/2009/outspace/metadata">
  <outs:relatedDates>
    <outs:relatedDate>
      <outs:type>3</outs:type>
      <outs:displayName>Last Modified</outs:displayName>
      <outs:dateTime>2009-08-01T21:30:09Z</outs:dateTime>
      <outs:isPinned>true</outs:isPinned>
    </outs:relatedDate>
    <outs:relatedDate>
      <outs:type>2</outs:type>
      <outs:displayName>Created</outs:displayName>
      <outs:dateTime>2009-05-14T12:56:02Z</outs:dateTime>
      <outs:isPinned>true</outs:isPinned>
    </outs:relatedDate>
    <outs:relatedDate>
      <outs:type>4</outs:type>
      <outs:displayName>Last Printed</outs:displayName>
      <outs:dateTime>2009-08-01T08:10:34Z</outs:dateTime>
      <outs:isPinned>true</outs:isPinned>
    </outs:relatedDate>
  </outs:relatedDates>
  <outs:relatedDocuments>
    <outs:relatedDocument>
      <outs:type>2</outs:type>
      <outs:displayName>Other documents in current folder</outs:displayName>
      <outs:uri/>
      <outs:isPinned>true</outs:isPinned>
    </outs:relatedDocument>
  </outs:relatedDocuments>
  <outs:relatedPeople>
    <outs:relatedPeopleItem>
      <outs:category>Author</outs:category>
      <outs:people>
        <outs:relatedPerson>
          <outs:displayName>Thomas Santen, Stephan Tobies, Michal Moskal, Markus Dahlweid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>
        <outs:relatedPerson>
          <outs:displayName>Michal Moskal</outs:displayName>
          <outs:accountName/>
        </outs:relatedPerson>
      </outs:people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propertyMetadataList xmlns="http://schemas.microsoft.com/office/2009/outspace/metadata">
    <propertyMetadata>
      <type>0</type>
      <propertyId>2228224</propertyId>
      <propertyName/>
      <isPinned>true</isPinned>
    </propertyMetadata>
    <propertyMetadata>
      <type>0</type>
      <propertyId>1114115</propertyId>
      <propertyName/>
      <isPinned>true</isPinned>
    </propertyMetadata>
    <propertyMetadata>
      <type>0</type>
      <propertyId>1114117</propertyId>
      <propertyName/>
      <isPinned>true</isPinned>
    </propertyMetadata>
    <propertyMetadata>
      <type>0</type>
      <propertyId>589825</propertyId>
      <propertyName/>
      <isPinned>false</isPinned>
    </propertyMetadata>
    <propertyMetadata>
      <type>0</type>
      <propertyId>1114116</propertyId>
      <propertyName/>
      <isPinned>false</isPinned>
    </propertyMetadata>
    <propertyMetadata>
      <type>0</type>
      <propertyId>14</propertyId>
      <propertyName/>
      <isPinned>true</isPinned>
    </propertyMetadata>
    <propertyMetadata>
      <type>0</type>
      <propertyId>8</propertyId>
      <propertyName/>
      <isPinned>true</isPinned>
    </propertyMetadata>
    <propertyMetadata>
      <type>0</type>
      <propertyId>6</propertyId>
      <propertyName/>
      <isPinned>false</isPinned>
    </propertyMetadata>
    <propertyMetadata>
      <type>0</type>
      <propertyId>1114118</propertyId>
      <propertyName/>
      <isPinned>false</isPinned>
    </propertyMetadata>
    <propertyMetadata>
      <type>0</type>
      <propertyId>1179649</propertyId>
      <propertyName/>
      <isPinned>false</isPinned>
    </propertyMetadata>
    <propertyMetadata>
      <type>0</type>
      <propertyId>655365</propertyId>
      <propertyName/>
      <isPinned>false</isPinned>
    </propertyMetadata>
    <propertyMetadata>
      <type>0</type>
      <propertyId>1</propertyId>
      <propertyName/>
      <isPinned>false</isPinned>
    </propertyMetadata>
    <propertyMetadata>
      <type>0</type>
      <propertyId>0</propertyId>
      <propertyName/>
      <isPinned>true</isPinned>
    </propertyMetadata>
    <propertyMetadata>
      <type>0</type>
      <propertyId>13</propertyId>
      <propertyName/>
      <isPinned>false</isPinned>
    </propertyMetadata>
    <propertyMetadata>
      <type>0</type>
      <propertyId>1179653</propertyId>
      <propertyName/>
      <isPinned>false</isPinned>
    </propertyMetadata>
    <propertyMetadata>
      <type>0</type>
      <propertyId>22</propertyId>
      <propertyName/>
      <isPinned>false</isPinned>
    </propertyMetadata>
  </propertyMetadataList>
  <outs:corruptMetadataWasLost/>
</outs:outSpaceDat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A2604FE587D234AA221DB2C0C5C9D5F" ma:contentTypeVersion="0" ma:contentTypeDescription="Create a new document." ma:contentTypeScope="" ma:versionID="a3dd11d5737bffa24c122e33a3bd5699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99AF8AF6-6423-44CB-8B6D-D979A19EBE8C}">
  <ds:schemaRefs>
    <ds:schemaRef ds:uri="http://schemas.microsoft.com/office/2009/outspace/metadata"/>
  </ds:schemaRefs>
</ds:datastoreItem>
</file>

<file path=customXml/itemProps2.xml><?xml version="1.0" encoding="utf-8"?>
<ds:datastoreItem xmlns:ds="http://schemas.openxmlformats.org/officeDocument/2006/customXml" ds:itemID="{1192D380-9F17-4D15-9166-984C4BA5B1F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0A8846D-B813-49A0-B2D8-A199261C4C46}">
  <ds:schemaRefs>
    <ds:schemaRef ds:uri="http://purl.org/dc/elements/1.1/"/>
    <ds:schemaRef ds:uri="http://schemas.openxmlformats.org/package/2006/metadata/core-properties"/>
    <ds:schemaRef ds:uri="http://schemas.microsoft.com/office/2006/metadata/properties"/>
    <ds:schemaRef ds:uri="http://www.w3.org/XML/1998/namespace"/>
    <ds:schemaRef ds:uri="http://purl.org/dc/dcmitype/"/>
    <ds:schemaRef ds:uri="http://schemas.microsoft.com/office/2006/documentManagement/types"/>
    <ds:schemaRef ds:uri="http://purl.org/dc/terms/"/>
  </ds:schemaRefs>
</ds:datastoreItem>
</file>

<file path=customXml/itemProps4.xml><?xml version="1.0" encoding="utf-8"?>
<ds:datastoreItem xmlns:ds="http://schemas.openxmlformats.org/officeDocument/2006/customXml" ds:itemID="{5A36D6D7-D163-40D7-B820-633CE6DF922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9153</TotalTime>
  <Words>1763</Words>
  <Application>Microsoft Office PowerPoint</Application>
  <PresentationFormat>On-screen Show (4:3)</PresentationFormat>
  <Paragraphs>284</Paragraphs>
  <Slides>46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7" baseType="lpstr">
      <vt:lpstr>Larissa-Design</vt:lpstr>
      <vt:lpstr>Programming with Triggers</vt:lpstr>
      <vt:lpstr>Outline</vt:lpstr>
      <vt:lpstr>Windows Hypervisor</vt:lpstr>
      <vt:lpstr>Hypervisor Verification (2007 – 2010)</vt:lpstr>
      <vt:lpstr>Goal: Full-blown Verification For Everyone</vt:lpstr>
      <vt:lpstr>VCC</vt:lpstr>
      <vt:lpstr>VCC Architecture</vt:lpstr>
      <vt:lpstr>A Verification Methodology</vt:lpstr>
      <vt:lpstr>Verification Methodology As An SMT Theory</vt:lpstr>
      <vt:lpstr>Programming With Triggers</vt:lpstr>
      <vt:lpstr>Triggers</vt:lpstr>
      <vt:lpstr>Causal DAG</vt:lpstr>
      <vt:lpstr> A List Invariant</vt:lpstr>
      <vt:lpstr>Demo of The Axiom Profiler</vt:lpstr>
      <vt:lpstr>The Axiom Profiler</vt:lpstr>
      <vt:lpstr>Prevent Loop  By Splitting Next-closedness</vt:lpstr>
      <vt:lpstr>Check a Program</vt:lpstr>
      <vt:lpstr>Demo of The MODEL VIEWER</vt:lpstr>
      <vt:lpstr>The Model Viewer</vt:lpstr>
      <vt:lpstr>Witnesses</vt:lpstr>
      <vt:lpstr>One Step Ahead</vt:lpstr>
      <vt:lpstr>Existential Activation</vt:lpstr>
      <vt:lpstr>VCC In Action</vt:lpstr>
      <vt:lpstr>VCC Visual Studio Plugin</vt:lpstr>
      <vt:lpstr>VCC: Failed Verification Attempt</vt:lpstr>
      <vt:lpstr>VCC-Specific Model Viewer</vt:lpstr>
      <vt:lpstr>Working With VCC</vt:lpstr>
      <vt:lpstr>Verification Attempt Time vs Satisfaction and Productivity</vt:lpstr>
      <vt:lpstr>WANT it TO go FASTER? Profile!</vt:lpstr>
      <vt:lpstr>Causal DAG</vt:lpstr>
      <vt:lpstr>Cost In The Causal DAG</vt:lpstr>
      <vt:lpstr>Cost In The Causal DAG</vt:lpstr>
      <vt:lpstr>Cost In The Causal DAG</vt:lpstr>
      <vt:lpstr>Browsing The Causal DAG</vt:lpstr>
      <vt:lpstr>The Inspector:  Control to the people</vt:lpstr>
      <vt:lpstr>The Inspector</vt:lpstr>
      <vt:lpstr>Screenshot</vt:lpstr>
      <vt:lpstr>Some numbers</vt:lpstr>
      <vt:lpstr>Limits on Matching Depth</vt:lpstr>
      <vt:lpstr>Scale of Problems</vt:lpstr>
      <vt:lpstr>Performance, Performance, Performance</vt:lpstr>
      <vt:lpstr>VCC Performance Trends Nov 08 – Mar 09</vt:lpstr>
      <vt:lpstr>summary</vt:lpstr>
      <vt:lpstr>Summary</vt:lpstr>
      <vt:lpstr>VCC Is Available!</vt:lpstr>
      <vt:lpstr>Thank You!</vt:lpstr>
    </vt:vector>
  </TitlesOfParts>
  <Company>European Microsoft Innovation Center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Verifying Real C Programs with VCC</dc:title>
  <dc:creator>Thomas Santen, Stephan Tobies, Michal Moskal, Markus Dahlweid</dc:creator>
  <cp:lastModifiedBy>Michal Moskal</cp:lastModifiedBy>
  <cp:revision>287</cp:revision>
  <cp:lastPrinted>2009-08-01T08:10:34Z</cp:lastPrinted>
  <dcterms:created xsi:type="dcterms:W3CDTF">2009-05-14T12:56:02Z</dcterms:created>
  <dcterms:modified xsi:type="dcterms:W3CDTF">2009-08-10T20:27:21Z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0x010100CA2604FE587D234AA221DB2C0C5C9D5F</vt:lpwstr>
  </property>
</Properties>
</file>