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03" r:id="rId2"/>
  </p:sldMasterIdLst>
  <p:notesMasterIdLst>
    <p:notesMasterId r:id="rId32"/>
  </p:notesMasterIdLst>
  <p:handoutMasterIdLst>
    <p:handoutMasterId r:id="rId33"/>
  </p:handoutMasterIdLst>
  <p:sldIdLst>
    <p:sldId id="313" r:id="rId3"/>
    <p:sldId id="356" r:id="rId4"/>
    <p:sldId id="368" r:id="rId5"/>
    <p:sldId id="364" r:id="rId6"/>
    <p:sldId id="380" r:id="rId7"/>
    <p:sldId id="365" r:id="rId8"/>
    <p:sldId id="336" r:id="rId9"/>
    <p:sldId id="339" r:id="rId10"/>
    <p:sldId id="354" r:id="rId11"/>
    <p:sldId id="355" r:id="rId12"/>
    <p:sldId id="366" r:id="rId13"/>
    <p:sldId id="359" r:id="rId14"/>
    <p:sldId id="361" r:id="rId15"/>
    <p:sldId id="360" r:id="rId16"/>
    <p:sldId id="362" r:id="rId17"/>
    <p:sldId id="367" r:id="rId18"/>
    <p:sldId id="370" r:id="rId19"/>
    <p:sldId id="371" r:id="rId20"/>
    <p:sldId id="378" r:id="rId21"/>
    <p:sldId id="379" r:id="rId22"/>
    <p:sldId id="381" r:id="rId23"/>
    <p:sldId id="369" r:id="rId24"/>
    <p:sldId id="372" r:id="rId25"/>
    <p:sldId id="373" r:id="rId26"/>
    <p:sldId id="375" r:id="rId27"/>
    <p:sldId id="374" r:id="rId28"/>
    <p:sldId id="376" r:id="rId29"/>
    <p:sldId id="377" r:id="rId30"/>
    <p:sldId id="353" r:id="rId31"/>
  </p:sldIdLst>
  <p:sldSz cx="9144000" cy="6858000" type="screen4x3"/>
  <p:notesSz cx="6858000" cy="9144000"/>
  <p:defaultTextStyle>
    <a:defPPr>
      <a:defRPr lang="en-US"/>
    </a:defPPr>
    <a:lvl1pPr marL="0" algn="l" defTabSz="34294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34294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34294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34294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34294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34294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34294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34294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34294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B744DD-5C24-4B91-992C-088CBAC29CBE}">
          <p14:sldIdLst>
            <p14:sldId id="313"/>
            <p14:sldId id="356"/>
            <p14:sldId id="368"/>
            <p14:sldId id="364"/>
            <p14:sldId id="380"/>
            <p14:sldId id="365"/>
            <p14:sldId id="336"/>
            <p14:sldId id="339"/>
            <p14:sldId id="354"/>
            <p14:sldId id="355"/>
            <p14:sldId id="366"/>
            <p14:sldId id="359"/>
            <p14:sldId id="361"/>
            <p14:sldId id="360"/>
            <p14:sldId id="362"/>
            <p14:sldId id="367"/>
            <p14:sldId id="370"/>
            <p14:sldId id="371"/>
            <p14:sldId id="378"/>
            <p14:sldId id="379"/>
            <p14:sldId id="381"/>
            <p14:sldId id="369"/>
            <p14:sldId id="372"/>
            <p14:sldId id="373"/>
            <p14:sldId id="375"/>
            <p14:sldId id="374"/>
            <p14:sldId id="376"/>
            <p14:sldId id="377"/>
            <p14:sldId id="35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469"/>
    <a:srgbClr val="FF6600"/>
    <a:srgbClr val="FFFFFF"/>
    <a:srgbClr val="A3A3A3"/>
    <a:srgbClr val="3B3B3B"/>
    <a:srgbClr val="F78C46"/>
    <a:srgbClr val="FF6B96"/>
    <a:srgbClr val="A5FFFF"/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-1416" y="-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8E623-FE03-E243-9F58-DF8230088D1E}" type="datetimeFigureOut">
              <a:rPr lang="en-US" smtClean="0"/>
              <a:t>6/11/15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CABDE-0C25-AC4D-BF56-9FC0177E1A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455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9312F-256E-314A-86FD-BF9A8D9D4AB9}" type="datetimeFigureOut">
              <a:rPr lang="en-US" smtClean="0"/>
              <a:t>6/11/15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6D783-2304-FC45-9B85-3EF5BD1D9A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42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_title copy.jp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8" r="14911"/>
          <a:stretch/>
        </p:blipFill>
        <p:spPr>
          <a:xfrm>
            <a:off x="-8467" y="-8467"/>
            <a:ext cx="9233101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8013" y="4707466"/>
            <a:ext cx="8285930" cy="1110217"/>
          </a:xfrm>
        </p:spPr>
        <p:txBody>
          <a:bodyPr>
            <a:normAutofit/>
          </a:bodyPr>
          <a:lstStyle>
            <a:lvl1pPr algn="l">
              <a:defRPr sz="3200" b="1">
                <a:latin typeface="+mj-lt"/>
              </a:defRPr>
            </a:lvl1pPr>
          </a:lstStyle>
          <a:p>
            <a:r>
              <a:rPr lang="en-US" dirty="0" smtClean="0"/>
              <a:t>The PRESENTATION TITLE</a:t>
            </a:r>
            <a:br>
              <a:rPr lang="en-US" dirty="0" smtClean="0"/>
            </a:br>
            <a:r>
              <a:rPr lang="en-US" dirty="0" smtClean="0"/>
              <a:t>may be one or two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8013" y="5919287"/>
            <a:ext cx="8285931" cy="455528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rgbClr val="FFFFFF"/>
                </a:solidFill>
                <a:latin typeface="+mj-lt"/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57" y="3653368"/>
            <a:ext cx="1596790" cy="70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105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2">
    <p:bg>
      <p:bgPr>
        <a:blipFill dpi="0" rotWithShape="1">
          <a:blip r:embed="rId2">
            <a:lum/>
          </a:blip>
          <a:srcRect/>
          <a:tile tx="0" ty="0" sx="82000" sy="82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274" y="6356352"/>
            <a:ext cx="286090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>
                <a:solidFill>
                  <a:schemeClr val="bg1">
                    <a:alpha val="70000"/>
                  </a:schemeClr>
                </a:solidFill>
                <a:ea typeface="Open Sans"/>
                <a:sym typeface="Open Sans"/>
              </a:rPr>
              <a:t>Copyright 2015 PARC, All rights reserved</a:t>
            </a:r>
            <a:endParaRPr lang="en-US" dirty="0">
              <a:solidFill>
                <a:schemeClr val="bg1">
                  <a:alpha val="70000"/>
                </a:schemeClr>
              </a:solidFill>
              <a:ea typeface="Open Sans"/>
              <a:sym typeface="Open San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1289756"/>
          </a:xfrm>
        </p:spPr>
        <p:txBody>
          <a:bodyPr>
            <a:norm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 dirty="0" smtClean="0"/>
              <a:t>ICONS 2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2072179" y="2304995"/>
            <a:ext cx="1063452" cy="874584"/>
            <a:chOff x="4184453" y="1420378"/>
            <a:chExt cx="1720213" cy="141470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4184453" y="1420378"/>
              <a:ext cx="1426353" cy="1413863"/>
            </a:xfrm>
            <a:custGeom>
              <a:avLst/>
              <a:gdLst>
                <a:gd name="T0" fmla="*/ 1256 w 1256"/>
                <a:gd name="T1" fmla="*/ 969 h 1245"/>
                <a:gd name="T2" fmla="*/ 628 w 1256"/>
                <a:gd name="T3" fmla="*/ 1245 h 1245"/>
                <a:gd name="T4" fmla="*/ 0 w 1256"/>
                <a:gd name="T5" fmla="*/ 969 h 1245"/>
                <a:gd name="T6" fmla="*/ 0 w 1256"/>
                <a:gd name="T7" fmla="*/ 277 h 1245"/>
                <a:gd name="T8" fmla="*/ 628 w 1256"/>
                <a:gd name="T9" fmla="*/ 0 h 1245"/>
                <a:gd name="T10" fmla="*/ 1256 w 1256"/>
                <a:gd name="T11" fmla="*/ 277 h 1245"/>
                <a:gd name="T12" fmla="*/ 1256 w 1256"/>
                <a:gd name="T13" fmla="*/ 969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6" h="1245">
                  <a:moveTo>
                    <a:pt x="1256" y="969"/>
                  </a:moveTo>
                  <a:lnTo>
                    <a:pt x="628" y="1245"/>
                  </a:lnTo>
                  <a:lnTo>
                    <a:pt x="0" y="969"/>
                  </a:lnTo>
                  <a:lnTo>
                    <a:pt x="0" y="277"/>
                  </a:lnTo>
                  <a:lnTo>
                    <a:pt x="628" y="0"/>
                  </a:lnTo>
                  <a:lnTo>
                    <a:pt x="1256" y="277"/>
                  </a:lnTo>
                  <a:lnTo>
                    <a:pt x="1256" y="969"/>
                  </a:lnTo>
                  <a:close/>
                </a:path>
              </a:pathLst>
            </a:custGeom>
            <a:solidFill>
              <a:srgbClr val="205469">
                <a:alpha val="62000"/>
              </a:srgbClr>
            </a:solidFill>
            <a:ln w="19050" cmpd="sng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cxnSp>
          <p:nvCxnSpPr>
            <p:cNvPr id="8" name="Straight Connector 7"/>
            <p:cNvCxnSpPr>
              <a:stCxn id="7" idx="4"/>
            </p:cNvCxnSpPr>
            <p:nvPr/>
          </p:nvCxnSpPr>
          <p:spPr>
            <a:xfrm>
              <a:off x="4897630" y="1420378"/>
              <a:ext cx="0" cy="658443"/>
            </a:xfrm>
            <a:prstGeom prst="line">
              <a:avLst/>
            </a:prstGeom>
            <a:ln w="3175">
              <a:solidFill>
                <a:srgbClr val="FFFFFF">
                  <a:alpha val="3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4192779" y="2113746"/>
              <a:ext cx="700669" cy="381203"/>
            </a:xfrm>
            <a:prstGeom prst="line">
              <a:avLst/>
            </a:prstGeom>
            <a:ln w="1270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4"/>
            </p:cNvCxnSpPr>
            <p:nvPr/>
          </p:nvCxnSpPr>
          <p:spPr>
            <a:xfrm>
              <a:off x="4897630" y="1420378"/>
              <a:ext cx="0" cy="1414704"/>
            </a:xfrm>
            <a:prstGeom prst="line">
              <a:avLst/>
            </a:prstGeom>
            <a:ln w="3175"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/>
            <p:cNvSpPr/>
            <p:nvPr/>
          </p:nvSpPr>
          <p:spPr>
            <a:xfrm>
              <a:off x="5417338" y="2304246"/>
              <a:ext cx="487328" cy="487328"/>
            </a:xfrm>
            <a:prstGeom prst="arc">
              <a:avLst>
                <a:gd name="adj1" fmla="val 10442147"/>
                <a:gd name="adj2" fmla="val 15108662"/>
              </a:avLst>
            </a:prstGeom>
            <a:ln w="12700">
              <a:solidFill>
                <a:schemeClr val="bg2">
                  <a:lumMod val="20000"/>
                  <a:lumOff val="80000"/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1976674" y="3824217"/>
            <a:ext cx="1075498" cy="975144"/>
            <a:chOff x="9619603" y="1405633"/>
            <a:chExt cx="1571101" cy="1424503"/>
          </a:xfrm>
        </p:grpSpPr>
        <p:grpSp>
          <p:nvGrpSpPr>
            <p:cNvPr id="13" name="Group 26"/>
            <p:cNvGrpSpPr>
              <a:grpSpLocks noChangeAspect="1"/>
            </p:cNvGrpSpPr>
            <p:nvPr/>
          </p:nvGrpSpPr>
          <p:grpSpPr bwMode="auto">
            <a:xfrm>
              <a:off x="9619603" y="1405633"/>
              <a:ext cx="1571101" cy="1424503"/>
              <a:chOff x="2417" y="1683"/>
              <a:chExt cx="568" cy="515"/>
            </a:xfrm>
          </p:grpSpPr>
          <p:sp>
            <p:nvSpPr>
              <p:cNvPr id="16" name="Line 27"/>
              <p:cNvSpPr>
                <a:spLocks noChangeShapeType="1"/>
              </p:cNvSpPr>
              <p:nvPr/>
            </p:nvSpPr>
            <p:spPr bwMode="auto">
              <a:xfrm flipV="1">
                <a:off x="2525" y="1982"/>
                <a:ext cx="181" cy="122"/>
              </a:xfrm>
              <a:prstGeom prst="line">
                <a:avLst/>
              </a:prstGeom>
              <a:noFill/>
              <a:ln w="19050" cap="flat" cmpd="sng">
                <a:solidFill>
                  <a:srgbClr val="CEE2E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28"/>
              <p:cNvSpPr>
                <a:spLocks/>
              </p:cNvSpPr>
              <p:nvPr/>
            </p:nvSpPr>
            <p:spPr bwMode="auto">
              <a:xfrm>
                <a:off x="2417" y="2071"/>
                <a:ext cx="125" cy="126"/>
              </a:xfrm>
              <a:custGeom>
                <a:avLst/>
                <a:gdLst>
                  <a:gd name="T0" fmla="*/ 14 w 53"/>
                  <a:gd name="T1" fmla="*/ 46 h 53"/>
                  <a:gd name="T2" fmla="*/ 46 w 53"/>
                  <a:gd name="T3" fmla="*/ 40 h 53"/>
                  <a:gd name="T4" fmla="*/ 40 w 53"/>
                  <a:gd name="T5" fmla="*/ 7 h 53"/>
                  <a:gd name="T6" fmla="*/ 7 w 53"/>
                  <a:gd name="T7" fmla="*/ 14 h 53"/>
                  <a:gd name="T8" fmla="*/ 14 w 53"/>
                  <a:gd name="T9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3">
                    <a:moveTo>
                      <a:pt x="14" y="46"/>
                    </a:moveTo>
                    <a:cubicBezTo>
                      <a:pt x="25" y="53"/>
                      <a:pt x="39" y="50"/>
                      <a:pt x="46" y="40"/>
                    </a:cubicBezTo>
                    <a:cubicBezTo>
                      <a:pt x="53" y="28"/>
                      <a:pt x="50" y="14"/>
                      <a:pt x="40" y="7"/>
                    </a:cubicBezTo>
                    <a:cubicBezTo>
                      <a:pt x="29" y="0"/>
                      <a:pt x="14" y="2"/>
                      <a:pt x="7" y="14"/>
                    </a:cubicBezTo>
                    <a:cubicBezTo>
                      <a:pt x="0" y="24"/>
                      <a:pt x="3" y="38"/>
                      <a:pt x="14" y="46"/>
                    </a:cubicBezTo>
                    <a:close/>
                  </a:path>
                </a:pathLst>
              </a:custGeom>
              <a:solidFill>
                <a:srgbClr val="205469">
                  <a:alpha val="62000"/>
                </a:srgbClr>
              </a:solidFill>
              <a:ln w="19050" cmpd="sng">
                <a:solidFill>
                  <a:schemeClr val="tx2">
                    <a:lumMod val="20000"/>
                    <a:lumOff val="80000"/>
                  </a:schemeClr>
                </a:solidFill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Line 29"/>
              <p:cNvSpPr>
                <a:spLocks noChangeShapeType="1"/>
              </p:cNvSpPr>
              <p:nvPr/>
            </p:nvSpPr>
            <p:spPr bwMode="auto">
              <a:xfrm flipH="1" flipV="1">
                <a:off x="2701" y="1982"/>
                <a:ext cx="175" cy="118"/>
              </a:xfrm>
              <a:prstGeom prst="line">
                <a:avLst/>
              </a:prstGeom>
              <a:noFill/>
              <a:ln w="19050" cap="flat" cmpd="sng">
                <a:solidFill>
                  <a:srgbClr val="CEE2E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30"/>
              <p:cNvSpPr>
                <a:spLocks noChangeAspect="1"/>
              </p:cNvSpPr>
              <p:nvPr/>
            </p:nvSpPr>
            <p:spPr bwMode="auto">
              <a:xfrm>
                <a:off x="2860" y="2072"/>
                <a:ext cx="125" cy="126"/>
              </a:xfrm>
              <a:custGeom>
                <a:avLst/>
                <a:gdLst>
                  <a:gd name="T0" fmla="*/ 39 w 53"/>
                  <a:gd name="T1" fmla="*/ 46 h 53"/>
                  <a:gd name="T2" fmla="*/ 7 w 53"/>
                  <a:gd name="T3" fmla="*/ 40 h 53"/>
                  <a:gd name="T4" fmla="*/ 13 w 53"/>
                  <a:gd name="T5" fmla="*/ 7 h 53"/>
                  <a:gd name="T6" fmla="*/ 46 w 53"/>
                  <a:gd name="T7" fmla="*/ 14 h 53"/>
                  <a:gd name="T8" fmla="*/ 39 w 53"/>
                  <a:gd name="T9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3">
                    <a:moveTo>
                      <a:pt x="39" y="46"/>
                    </a:moveTo>
                    <a:cubicBezTo>
                      <a:pt x="29" y="53"/>
                      <a:pt x="14" y="50"/>
                      <a:pt x="7" y="40"/>
                    </a:cubicBezTo>
                    <a:cubicBezTo>
                      <a:pt x="0" y="28"/>
                      <a:pt x="3" y="14"/>
                      <a:pt x="13" y="7"/>
                    </a:cubicBezTo>
                    <a:cubicBezTo>
                      <a:pt x="24" y="0"/>
                      <a:pt x="39" y="2"/>
                      <a:pt x="46" y="14"/>
                    </a:cubicBezTo>
                    <a:cubicBezTo>
                      <a:pt x="53" y="24"/>
                      <a:pt x="50" y="38"/>
                      <a:pt x="39" y="46"/>
                    </a:cubicBezTo>
                    <a:close/>
                  </a:path>
                </a:pathLst>
              </a:custGeom>
              <a:solidFill>
                <a:srgbClr val="205469">
                  <a:alpha val="62000"/>
                </a:srgbClr>
              </a:solidFill>
              <a:ln w="19050" cmpd="sng">
                <a:solidFill>
                  <a:schemeClr val="tx2">
                    <a:lumMod val="20000"/>
                    <a:lumOff val="80000"/>
                  </a:schemeClr>
                </a:solidFill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0" name="Freeform 31"/>
              <p:cNvSpPr>
                <a:spLocks/>
              </p:cNvSpPr>
              <p:nvPr/>
            </p:nvSpPr>
            <p:spPr bwMode="auto">
              <a:xfrm>
                <a:off x="2639" y="1683"/>
                <a:ext cx="126" cy="126"/>
              </a:xfrm>
              <a:custGeom>
                <a:avLst/>
                <a:gdLst>
                  <a:gd name="T0" fmla="*/ 36 w 53"/>
                  <a:gd name="T1" fmla="*/ 5 h 53"/>
                  <a:gd name="T2" fmla="*/ 49 w 53"/>
                  <a:gd name="T3" fmla="*/ 35 h 53"/>
                  <a:gd name="T4" fmla="*/ 18 w 53"/>
                  <a:gd name="T5" fmla="*/ 48 h 53"/>
                  <a:gd name="T6" fmla="*/ 6 w 53"/>
                  <a:gd name="T7" fmla="*/ 17 h 53"/>
                  <a:gd name="T8" fmla="*/ 36 w 53"/>
                  <a:gd name="T9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3">
                    <a:moveTo>
                      <a:pt x="36" y="5"/>
                    </a:moveTo>
                    <a:cubicBezTo>
                      <a:pt x="48" y="10"/>
                      <a:pt x="53" y="24"/>
                      <a:pt x="49" y="35"/>
                    </a:cubicBezTo>
                    <a:cubicBezTo>
                      <a:pt x="43" y="47"/>
                      <a:pt x="30" y="53"/>
                      <a:pt x="18" y="48"/>
                    </a:cubicBezTo>
                    <a:cubicBezTo>
                      <a:pt x="6" y="43"/>
                      <a:pt x="0" y="29"/>
                      <a:pt x="6" y="17"/>
                    </a:cubicBezTo>
                    <a:cubicBezTo>
                      <a:pt x="10" y="5"/>
                      <a:pt x="24" y="0"/>
                      <a:pt x="36" y="5"/>
                    </a:cubicBezTo>
                    <a:close/>
                  </a:path>
                </a:pathLst>
              </a:custGeom>
              <a:solidFill>
                <a:srgbClr val="205469">
                  <a:alpha val="62000"/>
                </a:srgbClr>
              </a:solidFill>
              <a:ln w="19050" cmpd="sng">
                <a:solidFill>
                  <a:schemeClr val="tx2">
                    <a:lumMod val="20000"/>
                    <a:lumOff val="80000"/>
                  </a:schemeClr>
                </a:solidFill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Line 32"/>
              <p:cNvSpPr>
                <a:spLocks noChangeShapeType="1"/>
              </p:cNvSpPr>
              <p:nvPr/>
            </p:nvSpPr>
            <p:spPr bwMode="auto">
              <a:xfrm>
                <a:off x="2703" y="1808"/>
                <a:ext cx="0" cy="185"/>
              </a:xfrm>
              <a:prstGeom prst="line">
                <a:avLst/>
              </a:prstGeom>
              <a:noFill/>
              <a:ln w="19050" cap="flat" cmpd="sng">
                <a:solidFill>
                  <a:srgbClr val="CEE2E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10102712" y="1939514"/>
              <a:ext cx="615948" cy="61594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Arc 14"/>
            <p:cNvSpPr/>
            <p:nvPr/>
          </p:nvSpPr>
          <p:spPr>
            <a:xfrm>
              <a:off x="10268779" y="2097871"/>
              <a:ext cx="364408" cy="364408"/>
            </a:xfrm>
            <a:prstGeom prst="arc">
              <a:avLst>
                <a:gd name="adj1" fmla="val 10442147"/>
                <a:gd name="adj2" fmla="val 15108662"/>
              </a:avLst>
            </a:prstGeom>
            <a:ln w="1270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516841" y="3863178"/>
            <a:ext cx="589166" cy="940297"/>
            <a:chOff x="7209573" y="1384564"/>
            <a:chExt cx="904251" cy="1443168"/>
          </a:xfrm>
        </p:grpSpPr>
        <p:grpSp>
          <p:nvGrpSpPr>
            <p:cNvPr id="23" name="Group 18"/>
            <p:cNvGrpSpPr>
              <a:grpSpLocks noChangeAspect="1"/>
            </p:cNvGrpSpPr>
            <p:nvPr/>
          </p:nvGrpSpPr>
          <p:grpSpPr bwMode="auto">
            <a:xfrm>
              <a:off x="7209573" y="1397076"/>
              <a:ext cx="904251" cy="1430656"/>
              <a:chOff x="7740" y="63"/>
              <a:chExt cx="280" cy="443"/>
            </a:xfrm>
            <a:solidFill>
              <a:schemeClr val="bg1">
                <a:alpha val="84000"/>
              </a:schemeClr>
            </a:solidFill>
          </p:grpSpPr>
          <p:sp>
            <p:nvSpPr>
              <p:cNvPr id="28" name="Freeform 19"/>
              <p:cNvSpPr>
                <a:spLocks/>
              </p:cNvSpPr>
              <p:nvPr/>
            </p:nvSpPr>
            <p:spPr bwMode="auto">
              <a:xfrm>
                <a:off x="7774" y="63"/>
                <a:ext cx="217" cy="217"/>
              </a:xfrm>
              <a:custGeom>
                <a:avLst/>
                <a:gdLst>
                  <a:gd name="T0" fmla="*/ 46 w 92"/>
                  <a:gd name="T1" fmla="*/ 92 h 92"/>
                  <a:gd name="T2" fmla="*/ 83 w 92"/>
                  <a:gd name="T3" fmla="*/ 73 h 92"/>
                  <a:gd name="T4" fmla="*/ 92 w 92"/>
                  <a:gd name="T5" fmla="*/ 46 h 92"/>
                  <a:gd name="T6" fmla="*/ 46 w 92"/>
                  <a:gd name="T7" fmla="*/ 0 h 92"/>
                  <a:gd name="T8" fmla="*/ 0 w 92"/>
                  <a:gd name="T9" fmla="*/ 46 h 92"/>
                  <a:gd name="T10" fmla="*/ 9 w 92"/>
                  <a:gd name="T11" fmla="*/ 73 h 92"/>
                  <a:gd name="T12" fmla="*/ 46 w 92"/>
                  <a:gd name="T13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2">
                    <a:moveTo>
                      <a:pt x="46" y="92"/>
                    </a:moveTo>
                    <a:cubicBezTo>
                      <a:pt x="62" y="92"/>
                      <a:pt x="75" y="85"/>
                      <a:pt x="83" y="73"/>
                    </a:cubicBezTo>
                    <a:cubicBezTo>
                      <a:pt x="89" y="66"/>
                      <a:pt x="92" y="56"/>
                      <a:pt x="92" y="46"/>
                    </a:cubicBezTo>
                    <a:cubicBezTo>
                      <a:pt x="92" y="21"/>
                      <a:pt x="72" y="0"/>
                      <a:pt x="46" y="0"/>
                    </a:cubicBezTo>
                    <a:cubicBezTo>
                      <a:pt x="21" y="0"/>
                      <a:pt x="0" y="21"/>
                      <a:pt x="0" y="46"/>
                    </a:cubicBezTo>
                    <a:cubicBezTo>
                      <a:pt x="0" y="56"/>
                      <a:pt x="4" y="66"/>
                      <a:pt x="9" y="73"/>
                    </a:cubicBezTo>
                    <a:cubicBezTo>
                      <a:pt x="18" y="85"/>
                      <a:pt x="31" y="92"/>
                      <a:pt x="46" y="92"/>
                    </a:cubicBezTo>
                    <a:close/>
                  </a:path>
                </a:pathLst>
              </a:custGeom>
              <a:solidFill>
                <a:srgbClr val="205469">
                  <a:alpha val="62000"/>
                </a:srgbClr>
              </a:solidFill>
              <a:ln w="19050" cmpd="sng">
                <a:solidFill>
                  <a:schemeClr val="tx2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 20"/>
              <p:cNvSpPr>
                <a:spLocks/>
              </p:cNvSpPr>
              <p:nvPr/>
            </p:nvSpPr>
            <p:spPr bwMode="auto">
              <a:xfrm>
                <a:off x="7740" y="260"/>
                <a:ext cx="280" cy="246"/>
              </a:xfrm>
              <a:custGeom>
                <a:avLst/>
                <a:gdLst>
                  <a:gd name="T0" fmla="*/ 104 w 119"/>
                  <a:gd name="T1" fmla="*/ 0 h 104"/>
                  <a:gd name="T2" fmla="*/ 59 w 119"/>
                  <a:gd name="T3" fmla="*/ 22 h 104"/>
                  <a:gd name="T4" fmla="*/ 15 w 119"/>
                  <a:gd name="T5" fmla="*/ 0 h 104"/>
                  <a:gd name="T6" fmla="*/ 0 w 119"/>
                  <a:gd name="T7" fmla="*/ 13 h 104"/>
                  <a:gd name="T8" fmla="*/ 0 w 119"/>
                  <a:gd name="T9" fmla="*/ 35 h 104"/>
                  <a:gd name="T10" fmla="*/ 0 w 119"/>
                  <a:gd name="T11" fmla="*/ 37 h 104"/>
                  <a:gd name="T12" fmla="*/ 0 w 119"/>
                  <a:gd name="T13" fmla="*/ 69 h 104"/>
                  <a:gd name="T14" fmla="*/ 0 w 119"/>
                  <a:gd name="T15" fmla="*/ 92 h 104"/>
                  <a:gd name="T16" fmla="*/ 59 w 119"/>
                  <a:gd name="T17" fmla="*/ 104 h 104"/>
                  <a:gd name="T18" fmla="*/ 119 w 119"/>
                  <a:gd name="T19" fmla="*/ 92 h 104"/>
                  <a:gd name="T20" fmla="*/ 119 w 119"/>
                  <a:gd name="T21" fmla="*/ 69 h 104"/>
                  <a:gd name="T22" fmla="*/ 119 w 119"/>
                  <a:gd name="T23" fmla="*/ 37 h 104"/>
                  <a:gd name="T24" fmla="*/ 119 w 119"/>
                  <a:gd name="T25" fmla="*/ 35 h 104"/>
                  <a:gd name="T26" fmla="*/ 119 w 119"/>
                  <a:gd name="T27" fmla="*/ 13 h 104"/>
                  <a:gd name="T28" fmla="*/ 104 w 119"/>
                  <a:gd name="T2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" h="104">
                    <a:moveTo>
                      <a:pt x="104" y="0"/>
                    </a:moveTo>
                    <a:cubicBezTo>
                      <a:pt x="94" y="13"/>
                      <a:pt x="78" y="22"/>
                      <a:pt x="59" y="22"/>
                    </a:cubicBezTo>
                    <a:cubicBezTo>
                      <a:pt x="41" y="22"/>
                      <a:pt x="25" y="13"/>
                      <a:pt x="15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59" y="104"/>
                      <a:pt x="59" y="104"/>
                      <a:pt x="59" y="104"/>
                    </a:cubicBezTo>
                    <a:cubicBezTo>
                      <a:pt x="119" y="92"/>
                      <a:pt x="119" y="92"/>
                      <a:pt x="119" y="92"/>
                    </a:cubicBezTo>
                    <a:cubicBezTo>
                      <a:pt x="119" y="69"/>
                      <a:pt x="119" y="69"/>
                      <a:pt x="119" y="69"/>
                    </a:cubicBezTo>
                    <a:cubicBezTo>
                      <a:pt x="119" y="37"/>
                      <a:pt x="119" y="37"/>
                      <a:pt x="119" y="37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19" y="13"/>
                      <a:pt x="119" y="13"/>
                      <a:pt x="119" y="13"/>
                    </a:cubicBez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205469">
                  <a:alpha val="62000"/>
                </a:srgbClr>
              </a:solidFill>
              <a:ln w="19050" cmpd="sng">
                <a:solidFill>
                  <a:schemeClr val="tx2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>
                <a:off x="7775" y="260"/>
                <a:ext cx="0" cy="0"/>
              </a:xfrm>
              <a:prstGeom prst="line">
                <a:avLst/>
              </a:prstGeom>
              <a:grpFill/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>
                <a:off x="7775" y="260"/>
                <a:ext cx="0" cy="0"/>
              </a:xfrm>
              <a:prstGeom prst="line">
                <a:avLst/>
              </a:prstGeom>
              <a:grpFill/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24" name="Straight Connector 23"/>
            <p:cNvCxnSpPr>
              <a:endCxn id="28" idx="0"/>
            </p:cNvCxnSpPr>
            <p:nvPr/>
          </p:nvCxnSpPr>
          <p:spPr>
            <a:xfrm>
              <a:off x="7669772" y="1384564"/>
              <a:ext cx="1" cy="713307"/>
            </a:xfrm>
            <a:prstGeom prst="line">
              <a:avLst/>
            </a:prstGeom>
            <a:ln w="3175"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9" idx="1"/>
            </p:cNvCxnSpPr>
            <p:nvPr/>
          </p:nvCxnSpPr>
          <p:spPr>
            <a:xfrm flipH="1">
              <a:off x="7655999" y="2201339"/>
              <a:ext cx="1900" cy="615867"/>
            </a:xfrm>
            <a:prstGeom prst="line">
              <a:avLst/>
            </a:prstGeom>
            <a:ln w="1270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7328955" y="1783615"/>
              <a:ext cx="337194" cy="1"/>
            </a:xfrm>
            <a:prstGeom prst="line">
              <a:avLst/>
            </a:prstGeom>
            <a:ln w="1270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 rot="17015529">
              <a:off x="7536486" y="2111478"/>
              <a:ext cx="222174" cy="222174"/>
            </a:xfrm>
            <a:prstGeom prst="arc">
              <a:avLst>
                <a:gd name="adj1" fmla="val 10442147"/>
                <a:gd name="adj2" fmla="val 16131751"/>
              </a:avLst>
            </a:prstGeom>
            <a:ln w="1270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392732" y="2221364"/>
            <a:ext cx="1114503" cy="1114503"/>
            <a:chOff x="1329765" y="1493274"/>
            <a:chExt cx="1402874" cy="1402874"/>
          </a:xfrm>
        </p:grpSpPr>
        <p:sp>
          <p:nvSpPr>
            <p:cNvPr id="33" name="Oval 32"/>
            <p:cNvSpPr/>
            <p:nvPr/>
          </p:nvSpPr>
          <p:spPr>
            <a:xfrm flipH="1">
              <a:off x="1505401" y="1668911"/>
              <a:ext cx="1051602" cy="1051602"/>
            </a:xfrm>
            <a:prstGeom prst="ellipse">
              <a:avLst/>
            </a:prstGeom>
            <a:solidFill>
              <a:schemeClr val="accent1">
                <a:alpha val="62000"/>
              </a:schemeClr>
            </a:solidFill>
            <a:ln w="19050" cmpd="sng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/>
            <p:cNvCxnSpPr>
              <a:endCxn id="33" idx="4"/>
            </p:cNvCxnSpPr>
            <p:nvPr/>
          </p:nvCxnSpPr>
          <p:spPr>
            <a:xfrm>
              <a:off x="2031202" y="1675917"/>
              <a:ext cx="0" cy="1044596"/>
            </a:xfrm>
            <a:prstGeom prst="line">
              <a:avLst/>
            </a:prstGeom>
            <a:ln w="3175"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3" idx="2"/>
            </p:cNvCxnSpPr>
            <p:nvPr/>
          </p:nvCxnSpPr>
          <p:spPr>
            <a:xfrm flipH="1">
              <a:off x="2031203" y="2194712"/>
              <a:ext cx="525800" cy="0"/>
            </a:xfrm>
            <a:prstGeom prst="line">
              <a:avLst/>
            </a:prstGeom>
            <a:ln w="3175"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c 35"/>
            <p:cNvSpPr/>
            <p:nvPr/>
          </p:nvSpPr>
          <p:spPr>
            <a:xfrm rot="6427717">
              <a:off x="1920115" y="2083625"/>
              <a:ext cx="222174" cy="222174"/>
            </a:xfrm>
            <a:prstGeom prst="arc">
              <a:avLst>
                <a:gd name="adj1" fmla="val 10442147"/>
                <a:gd name="adj2" fmla="val 15108662"/>
              </a:avLst>
            </a:prstGeom>
            <a:ln w="12700">
              <a:solidFill>
                <a:schemeClr val="bg2">
                  <a:lumMod val="20000"/>
                  <a:lumOff val="80000"/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1329765" y="1493274"/>
              <a:ext cx="1402874" cy="1402874"/>
            </a:xfrm>
            <a:prstGeom prst="ellipse">
              <a:avLst/>
            </a:prstGeom>
            <a:ln w="12700" cmpd="sng">
              <a:solidFill>
                <a:schemeClr val="bg1">
                  <a:alpha val="63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3697010" y="1889139"/>
            <a:ext cx="1776976" cy="1776975"/>
            <a:chOff x="1337073" y="1729193"/>
            <a:chExt cx="3796442" cy="3796440"/>
          </a:xfrm>
        </p:grpSpPr>
        <p:sp>
          <p:nvSpPr>
            <p:cNvPr id="39" name="Oval 38"/>
            <p:cNvSpPr/>
            <p:nvPr/>
          </p:nvSpPr>
          <p:spPr>
            <a:xfrm>
              <a:off x="1337073" y="1729193"/>
              <a:ext cx="3796442" cy="379644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  <a:alpha val="42000"/>
                  </a:schemeClr>
                </a:gs>
                <a:gs pos="14000">
                  <a:schemeClr val="accent5">
                    <a:lumMod val="50000"/>
                    <a:alpha val="0"/>
                  </a:schemeClr>
                </a:gs>
              </a:gsLst>
              <a:lin ang="5400000" scaled="1"/>
              <a:tileRect/>
            </a:gradFill>
            <a:ln w="6350" cap="rnd" cmpd="sng">
              <a:gradFill flip="none" rotWithShape="1">
                <a:gsLst>
                  <a:gs pos="53000">
                    <a:srgbClr val="E3FEFF">
                      <a:alpha val="61000"/>
                    </a:srgbClr>
                  </a:gs>
                  <a:gs pos="0">
                    <a:schemeClr val="bg1"/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1665749" y="2054153"/>
              <a:ext cx="3146520" cy="3146521"/>
            </a:xfrm>
            <a:prstGeom prst="ellipse">
              <a:avLst/>
            </a:prstGeom>
            <a:solidFill>
              <a:srgbClr val="205469">
                <a:alpha val="48000"/>
              </a:srgbClr>
            </a:solidFill>
            <a:ln w="12700" cap="rnd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 11"/>
            <p:cNvSpPr>
              <a:spLocks/>
            </p:cNvSpPr>
            <p:nvPr/>
          </p:nvSpPr>
          <p:spPr bwMode="auto">
            <a:xfrm flipH="1">
              <a:off x="3268980" y="2065019"/>
              <a:ext cx="1558267" cy="2469832"/>
            </a:xfrm>
            <a:custGeom>
              <a:avLst/>
              <a:gdLst>
                <a:gd name="T0" fmla="*/ 496 w 504"/>
                <a:gd name="T1" fmla="*/ 0 h 778"/>
                <a:gd name="T2" fmla="*/ 0 w 504"/>
                <a:gd name="T3" fmla="*/ 496 h 778"/>
                <a:gd name="T4" fmla="*/ 89 w 504"/>
                <a:gd name="T5" fmla="*/ 778 h 778"/>
                <a:gd name="T6" fmla="*/ 504 w 504"/>
                <a:gd name="T7" fmla="*/ 500 h 778"/>
                <a:gd name="T8" fmla="*/ 504 w 504"/>
                <a:gd name="T9" fmla="*/ 0 h 778"/>
                <a:gd name="T10" fmla="*/ 496 w 504"/>
                <a:gd name="T11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4" h="778">
                  <a:moveTo>
                    <a:pt x="496" y="0"/>
                  </a:moveTo>
                  <a:cubicBezTo>
                    <a:pt x="222" y="0"/>
                    <a:pt x="0" y="222"/>
                    <a:pt x="0" y="496"/>
                  </a:cubicBezTo>
                  <a:cubicBezTo>
                    <a:pt x="0" y="601"/>
                    <a:pt x="33" y="698"/>
                    <a:pt x="89" y="778"/>
                  </a:cubicBezTo>
                  <a:cubicBezTo>
                    <a:pt x="504" y="500"/>
                    <a:pt x="504" y="500"/>
                    <a:pt x="504" y="500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501" y="0"/>
                    <a:pt x="499" y="0"/>
                    <a:pt x="496" y="0"/>
                  </a:cubicBezTo>
                  <a:close/>
                </a:path>
              </a:pathLst>
            </a:custGeom>
            <a:gradFill>
              <a:gsLst>
                <a:gs pos="0">
                  <a:srgbClr val="F78C46"/>
                </a:gs>
                <a:gs pos="100000">
                  <a:srgbClr val="FF6600"/>
                </a:gs>
              </a:gsLst>
              <a:lin ang="5400000" scaled="0"/>
            </a:gradFill>
            <a:ln w="38100">
              <a:noFill/>
            </a:ln>
            <a:effectLst>
              <a:innerShdw blurRad="127000">
                <a:prstClr val="black">
                  <a:alpha val="97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42" name="Line 27"/>
            <p:cNvSpPr>
              <a:spLocks noChangeShapeType="1"/>
            </p:cNvSpPr>
            <p:nvPr/>
          </p:nvSpPr>
          <p:spPr bwMode="auto">
            <a:xfrm rot="32639" flipV="1">
              <a:off x="1939905" y="3649982"/>
              <a:ext cx="1320357" cy="881897"/>
            </a:xfrm>
            <a:prstGeom prst="line">
              <a:avLst/>
            </a:prstGeom>
            <a:noFill/>
            <a:ln w="12700" cap="rnd" cmpd="sng">
              <a:solidFill>
                <a:srgbClr val="CEE2E8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Line 29"/>
            <p:cNvSpPr>
              <a:spLocks noChangeShapeType="1"/>
            </p:cNvSpPr>
            <p:nvPr/>
          </p:nvSpPr>
          <p:spPr bwMode="auto">
            <a:xfrm rot="32639" flipH="1" flipV="1">
              <a:off x="3240535" y="3647169"/>
              <a:ext cx="1275515" cy="856985"/>
            </a:xfrm>
            <a:prstGeom prst="line">
              <a:avLst/>
            </a:prstGeom>
            <a:noFill/>
            <a:ln w="12700" cap="rnd" cmpd="sng">
              <a:solidFill>
                <a:srgbClr val="CEE2E8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Line 32"/>
            <p:cNvSpPr>
              <a:spLocks noChangeShapeType="1"/>
            </p:cNvSpPr>
            <p:nvPr/>
          </p:nvSpPr>
          <p:spPr bwMode="auto">
            <a:xfrm rot="32639">
              <a:off x="3271564" y="2108943"/>
              <a:ext cx="0" cy="1589340"/>
            </a:xfrm>
            <a:prstGeom prst="line">
              <a:avLst/>
            </a:prstGeom>
            <a:noFill/>
            <a:ln w="12700" cap="rnd" cmpd="sng">
              <a:solidFill>
                <a:srgbClr val="CEE2E8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28"/>
            <p:cNvSpPr>
              <a:spLocks/>
            </p:cNvSpPr>
            <p:nvPr/>
          </p:nvSpPr>
          <p:spPr bwMode="auto">
            <a:xfrm rot="32639">
              <a:off x="3225818" y="1979038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8"/>
            <p:cNvSpPr>
              <a:spLocks/>
            </p:cNvSpPr>
            <p:nvPr/>
          </p:nvSpPr>
          <p:spPr bwMode="auto">
            <a:xfrm rot="32639">
              <a:off x="1886018" y="4450973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 rot="32639">
              <a:off x="4457051" y="4455452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3169631" y="3571355"/>
              <a:ext cx="181362" cy="181362"/>
            </a:xfrm>
            <a:prstGeom prst="ellipse">
              <a:avLst/>
            </a:prstGeom>
            <a:solidFill>
              <a:srgbClr val="205469"/>
            </a:solidFill>
            <a:ln w="12700" cmpd="sng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 flipH="1">
              <a:off x="1665749" y="2039827"/>
              <a:ext cx="3155606" cy="3155606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5186509" y="3541274"/>
            <a:ext cx="1766545" cy="1766544"/>
            <a:chOff x="1337073" y="1729193"/>
            <a:chExt cx="3796442" cy="3796440"/>
          </a:xfrm>
        </p:grpSpPr>
        <p:sp>
          <p:nvSpPr>
            <p:cNvPr id="51" name="Oval 50"/>
            <p:cNvSpPr/>
            <p:nvPr/>
          </p:nvSpPr>
          <p:spPr>
            <a:xfrm>
              <a:off x="1337073" y="1729193"/>
              <a:ext cx="3796442" cy="379644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  <a:alpha val="42000"/>
                  </a:schemeClr>
                </a:gs>
                <a:gs pos="14000">
                  <a:schemeClr val="accent5">
                    <a:lumMod val="50000"/>
                    <a:alpha val="0"/>
                  </a:schemeClr>
                </a:gs>
              </a:gsLst>
              <a:lin ang="5400000" scaled="1"/>
              <a:tileRect/>
            </a:gradFill>
            <a:ln w="3175" cap="rnd" cmpd="sng">
              <a:gradFill flip="none" rotWithShape="1">
                <a:gsLst>
                  <a:gs pos="53000">
                    <a:srgbClr val="E3FEFF">
                      <a:alpha val="61000"/>
                    </a:srgbClr>
                  </a:gs>
                  <a:gs pos="0">
                    <a:schemeClr val="bg1"/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1665749" y="2054153"/>
              <a:ext cx="3146520" cy="3146521"/>
            </a:xfrm>
            <a:prstGeom prst="ellipse">
              <a:avLst/>
            </a:prstGeom>
            <a:solidFill>
              <a:srgbClr val="205469">
                <a:alpha val="48000"/>
              </a:srgbClr>
            </a:solidFill>
            <a:ln w="12700" cap="rnd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1968499" y="3639808"/>
              <a:ext cx="2567609" cy="1542730"/>
            </a:xfrm>
            <a:custGeom>
              <a:avLst/>
              <a:gdLst>
                <a:gd name="T0" fmla="*/ 408 w 817"/>
                <a:gd name="T1" fmla="*/ 491 h 491"/>
                <a:gd name="T2" fmla="*/ 817 w 817"/>
                <a:gd name="T3" fmla="*/ 275 h 491"/>
                <a:gd name="T4" fmla="*/ 416 w 817"/>
                <a:gd name="T5" fmla="*/ 0 h 491"/>
                <a:gd name="T6" fmla="*/ 0 w 817"/>
                <a:gd name="T7" fmla="*/ 278 h 491"/>
                <a:gd name="T8" fmla="*/ 408 w 817"/>
                <a:gd name="T9" fmla="*/ 49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7" h="491">
                  <a:moveTo>
                    <a:pt x="408" y="491"/>
                  </a:moveTo>
                  <a:cubicBezTo>
                    <a:pt x="578" y="491"/>
                    <a:pt x="727" y="406"/>
                    <a:pt x="817" y="275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90" y="407"/>
                    <a:pt x="239" y="491"/>
                    <a:pt x="408" y="491"/>
                  </a:cubicBezTo>
                  <a:close/>
                </a:path>
              </a:pathLst>
            </a:custGeom>
            <a:gradFill>
              <a:gsLst>
                <a:gs pos="0">
                  <a:srgbClr val="F78C46"/>
                </a:gs>
                <a:gs pos="100000">
                  <a:srgbClr val="FF6600"/>
                </a:gs>
              </a:gsLst>
              <a:lin ang="5400000" scaled="0"/>
            </a:gradFill>
            <a:ln w="38100">
              <a:noFill/>
            </a:ln>
            <a:effectLst>
              <a:innerShdw blurRad="127000">
                <a:prstClr val="black">
                  <a:alpha val="97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54" name="Line 27"/>
            <p:cNvSpPr>
              <a:spLocks noChangeShapeType="1"/>
            </p:cNvSpPr>
            <p:nvPr/>
          </p:nvSpPr>
          <p:spPr bwMode="auto">
            <a:xfrm rot="32639" flipV="1">
              <a:off x="1939905" y="3649982"/>
              <a:ext cx="1320357" cy="881897"/>
            </a:xfrm>
            <a:prstGeom prst="line">
              <a:avLst/>
            </a:prstGeom>
            <a:noFill/>
            <a:ln w="12700" cap="rnd" cmpd="sng">
              <a:solidFill>
                <a:srgbClr val="CEE2E8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Line 29"/>
            <p:cNvSpPr>
              <a:spLocks noChangeShapeType="1"/>
            </p:cNvSpPr>
            <p:nvPr/>
          </p:nvSpPr>
          <p:spPr bwMode="auto">
            <a:xfrm rot="32639" flipH="1" flipV="1">
              <a:off x="3240535" y="3647169"/>
              <a:ext cx="1275515" cy="856985"/>
            </a:xfrm>
            <a:prstGeom prst="line">
              <a:avLst/>
            </a:prstGeom>
            <a:noFill/>
            <a:ln w="12700" cap="rnd" cmpd="sng">
              <a:solidFill>
                <a:srgbClr val="CEE2E8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Line 32"/>
            <p:cNvSpPr>
              <a:spLocks noChangeShapeType="1"/>
            </p:cNvSpPr>
            <p:nvPr/>
          </p:nvSpPr>
          <p:spPr bwMode="auto">
            <a:xfrm rot="32639">
              <a:off x="3271564" y="2108943"/>
              <a:ext cx="0" cy="1589340"/>
            </a:xfrm>
            <a:prstGeom prst="line">
              <a:avLst/>
            </a:prstGeom>
            <a:noFill/>
            <a:ln w="12700" cap="rnd" cmpd="sng">
              <a:solidFill>
                <a:srgbClr val="CEE2E8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 rot="32639">
              <a:off x="3225818" y="1979038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28"/>
            <p:cNvSpPr>
              <a:spLocks/>
            </p:cNvSpPr>
            <p:nvPr/>
          </p:nvSpPr>
          <p:spPr bwMode="auto">
            <a:xfrm rot="32639">
              <a:off x="1886018" y="4450973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 rot="32639">
              <a:off x="4457051" y="4455452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3169631" y="3571355"/>
              <a:ext cx="181362" cy="181362"/>
            </a:xfrm>
            <a:prstGeom prst="ellipse">
              <a:avLst/>
            </a:prstGeom>
            <a:solidFill>
              <a:srgbClr val="205469"/>
            </a:solidFill>
            <a:ln w="12700" cmpd="sng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1" name="Group 60"/>
          <p:cNvGrpSpPr/>
          <p:nvPr userDrawn="1"/>
        </p:nvGrpSpPr>
        <p:grpSpPr>
          <a:xfrm>
            <a:off x="6803573" y="1910730"/>
            <a:ext cx="1776941" cy="1776940"/>
            <a:chOff x="1337073" y="1729193"/>
            <a:chExt cx="3796442" cy="3796440"/>
          </a:xfrm>
        </p:grpSpPr>
        <p:sp>
          <p:nvSpPr>
            <p:cNvPr id="62" name="Oval 61"/>
            <p:cNvSpPr/>
            <p:nvPr/>
          </p:nvSpPr>
          <p:spPr>
            <a:xfrm>
              <a:off x="1337073" y="1729193"/>
              <a:ext cx="3796442" cy="379644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  <a:alpha val="42000"/>
                  </a:schemeClr>
                </a:gs>
                <a:gs pos="14000">
                  <a:schemeClr val="accent5">
                    <a:lumMod val="50000"/>
                    <a:alpha val="0"/>
                  </a:schemeClr>
                </a:gs>
              </a:gsLst>
              <a:lin ang="5400000" scaled="1"/>
              <a:tileRect/>
            </a:gradFill>
            <a:ln w="3175" cap="rnd" cmpd="sng">
              <a:gradFill flip="none" rotWithShape="1">
                <a:gsLst>
                  <a:gs pos="53000">
                    <a:srgbClr val="E3FEFF">
                      <a:alpha val="61000"/>
                    </a:srgbClr>
                  </a:gs>
                  <a:gs pos="0">
                    <a:schemeClr val="bg1"/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1665749" y="2054153"/>
              <a:ext cx="3146520" cy="3146521"/>
            </a:xfrm>
            <a:prstGeom prst="ellipse">
              <a:avLst/>
            </a:prstGeom>
            <a:solidFill>
              <a:srgbClr val="205469">
                <a:alpha val="48000"/>
              </a:srgbClr>
            </a:solidFill>
            <a:ln w="12700" cap="rnd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 11"/>
            <p:cNvSpPr>
              <a:spLocks/>
            </p:cNvSpPr>
            <p:nvPr/>
          </p:nvSpPr>
          <p:spPr bwMode="auto">
            <a:xfrm>
              <a:off x="1688118" y="2060002"/>
              <a:ext cx="1598811" cy="2467350"/>
            </a:xfrm>
            <a:custGeom>
              <a:avLst/>
              <a:gdLst>
                <a:gd name="T0" fmla="*/ 496 w 504"/>
                <a:gd name="T1" fmla="*/ 0 h 778"/>
                <a:gd name="T2" fmla="*/ 0 w 504"/>
                <a:gd name="T3" fmla="*/ 496 h 778"/>
                <a:gd name="T4" fmla="*/ 89 w 504"/>
                <a:gd name="T5" fmla="*/ 778 h 778"/>
                <a:gd name="T6" fmla="*/ 504 w 504"/>
                <a:gd name="T7" fmla="*/ 500 h 778"/>
                <a:gd name="T8" fmla="*/ 504 w 504"/>
                <a:gd name="T9" fmla="*/ 0 h 778"/>
                <a:gd name="T10" fmla="*/ 496 w 504"/>
                <a:gd name="T11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4" h="778">
                  <a:moveTo>
                    <a:pt x="496" y="0"/>
                  </a:moveTo>
                  <a:cubicBezTo>
                    <a:pt x="222" y="0"/>
                    <a:pt x="0" y="222"/>
                    <a:pt x="0" y="496"/>
                  </a:cubicBezTo>
                  <a:cubicBezTo>
                    <a:pt x="0" y="601"/>
                    <a:pt x="33" y="698"/>
                    <a:pt x="89" y="778"/>
                  </a:cubicBezTo>
                  <a:cubicBezTo>
                    <a:pt x="504" y="500"/>
                    <a:pt x="504" y="500"/>
                    <a:pt x="504" y="500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501" y="0"/>
                    <a:pt x="499" y="0"/>
                    <a:pt x="496" y="0"/>
                  </a:cubicBezTo>
                  <a:close/>
                </a:path>
              </a:pathLst>
            </a:custGeom>
            <a:gradFill>
              <a:gsLst>
                <a:gs pos="0">
                  <a:srgbClr val="F78C46"/>
                </a:gs>
                <a:gs pos="100000">
                  <a:srgbClr val="FF6600"/>
                </a:gs>
              </a:gsLst>
              <a:lin ang="5400000" scaled="0"/>
            </a:gradFill>
            <a:ln w="38100">
              <a:noFill/>
            </a:ln>
            <a:effectLst>
              <a:innerShdw blurRad="127000">
                <a:prstClr val="black">
                  <a:alpha val="97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65" name="Line 27"/>
            <p:cNvSpPr>
              <a:spLocks noChangeShapeType="1"/>
            </p:cNvSpPr>
            <p:nvPr/>
          </p:nvSpPr>
          <p:spPr bwMode="auto">
            <a:xfrm rot="32639" flipV="1">
              <a:off x="1939905" y="3649982"/>
              <a:ext cx="1320357" cy="881897"/>
            </a:xfrm>
            <a:prstGeom prst="line">
              <a:avLst/>
            </a:prstGeom>
            <a:noFill/>
            <a:ln w="12700" cap="rnd" cmpd="sng">
              <a:solidFill>
                <a:srgbClr val="CEE2E8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Line 29"/>
            <p:cNvSpPr>
              <a:spLocks noChangeShapeType="1"/>
            </p:cNvSpPr>
            <p:nvPr/>
          </p:nvSpPr>
          <p:spPr bwMode="auto">
            <a:xfrm rot="32639" flipH="1" flipV="1">
              <a:off x="3240535" y="3647169"/>
              <a:ext cx="1275515" cy="856985"/>
            </a:xfrm>
            <a:prstGeom prst="line">
              <a:avLst/>
            </a:prstGeom>
            <a:noFill/>
            <a:ln w="12700" cap="rnd" cmpd="sng">
              <a:solidFill>
                <a:srgbClr val="CEE2E8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Line 32"/>
            <p:cNvSpPr>
              <a:spLocks noChangeShapeType="1"/>
            </p:cNvSpPr>
            <p:nvPr/>
          </p:nvSpPr>
          <p:spPr bwMode="auto">
            <a:xfrm rot="32639">
              <a:off x="3271564" y="2108943"/>
              <a:ext cx="0" cy="1589340"/>
            </a:xfrm>
            <a:prstGeom prst="line">
              <a:avLst/>
            </a:prstGeom>
            <a:noFill/>
            <a:ln w="12700" cap="rnd" cmpd="sng">
              <a:solidFill>
                <a:srgbClr val="CEE2E8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28"/>
            <p:cNvSpPr>
              <a:spLocks/>
            </p:cNvSpPr>
            <p:nvPr/>
          </p:nvSpPr>
          <p:spPr bwMode="auto">
            <a:xfrm rot="32639">
              <a:off x="3225818" y="1979038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28"/>
            <p:cNvSpPr>
              <a:spLocks/>
            </p:cNvSpPr>
            <p:nvPr/>
          </p:nvSpPr>
          <p:spPr bwMode="auto">
            <a:xfrm rot="32639">
              <a:off x="1886018" y="4450973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 rot="32639">
              <a:off x="4457051" y="4455452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3169631" y="3571355"/>
              <a:ext cx="181362" cy="181362"/>
            </a:xfrm>
            <a:prstGeom prst="ellipse">
              <a:avLst/>
            </a:prstGeom>
            <a:solidFill>
              <a:srgbClr val="205469"/>
            </a:solidFill>
            <a:ln w="12700" cmpd="sng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 flipH="1">
              <a:off x="1665749" y="2039827"/>
              <a:ext cx="3155606" cy="3155606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3" name="Arc 72"/>
          <p:cNvSpPr/>
          <p:nvPr userDrawn="1"/>
        </p:nvSpPr>
        <p:spPr>
          <a:xfrm rot="11905019">
            <a:off x="2717843" y="2254246"/>
            <a:ext cx="451565" cy="451565"/>
          </a:xfrm>
          <a:prstGeom prst="arc">
            <a:avLst>
              <a:gd name="adj1" fmla="val 15024906"/>
              <a:gd name="adj2" fmla="val 0"/>
            </a:avLst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356350"/>
            <a:ext cx="931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6" name="TextBox 75"/>
          <p:cNvSpPr txBox="1"/>
          <p:nvPr userDrawn="1"/>
        </p:nvSpPr>
        <p:spPr>
          <a:xfrm>
            <a:off x="340146" y="5174846"/>
            <a:ext cx="3218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SzPct val="80000"/>
              <a:buFont typeface="Lucida Grande"/>
              <a:buNone/>
            </a:pPr>
            <a:r>
              <a:rPr lang="en-US" sz="1800" dirty="0" smtClean="0">
                <a:solidFill>
                  <a:schemeClr val="bg1"/>
                </a:solidFill>
                <a:latin typeface="+mn-lt"/>
                <a:cs typeface="HelveticaNeueLT Std Lt"/>
              </a:rPr>
              <a:t>Open slide master Icons 2 to copy and paste any of these icons into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99893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>
                <a:solidFill>
                  <a:schemeClr val="bg1">
                    <a:alpha val="70000"/>
                  </a:schemeClr>
                </a:solidFill>
                <a:ea typeface="Open Sans"/>
                <a:sym typeface="Open Sans"/>
              </a:rPr>
              <a:t>Copyright 2015 PARC, All rights reserved</a:t>
            </a:r>
            <a:endParaRPr lang="en-US" dirty="0">
              <a:solidFill>
                <a:schemeClr val="bg1">
                  <a:alpha val="70000"/>
                </a:schemeClr>
              </a:solidFill>
              <a:ea typeface="Open Sans"/>
              <a:sym typeface="Open San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356350"/>
            <a:ext cx="931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923994" y="1522769"/>
            <a:ext cx="8220005" cy="575733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68274" y="1549025"/>
            <a:ext cx="55572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en-US" sz="2800" b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923995" y="1518535"/>
            <a:ext cx="7788205" cy="584200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rgbClr val="20546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PLACEHOLDER TEXT</a:t>
            </a:r>
          </a:p>
        </p:txBody>
      </p:sp>
    </p:spTree>
    <p:extLst>
      <p:ext uri="{BB962C8B-B14F-4D97-AF65-F5344CB8AC3E}">
        <p14:creationId xmlns:p14="http://schemas.microsoft.com/office/powerpoint/2010/main" val="3489350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>
                <a:solidFill>
                  <a:schemeClr val="bg1">
                    <a:alpha val="70000"/>
                  </a:schemeClr>
                </a:solidFill>
                <a:ea typeface="Open Sans"/>
                <a:sym typeface="Open Sans"/>
              </a:rPr>
              <a:t>Copyright 2015 PARC, All rights reserved</a:t>
            </a:r>
            <a:endParaRPr lang="en-US" dirty="0">
              <a:solidFill>
                <a:schemeClr val="bg1">
                  <a:alpha val="70000"/>
                </a:schemeClr>
              </a:solidFill>
              <a:ea typeface="Open Sans"/>
              <a:sym typeface="Open Sans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356350"/>
            <a:ext cx="931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49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_closing copy.jp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7" t="-126" r="8835"/>
          <a:stretch/>
        </p:blipFill>
        <p:spPr>
          <a:xfrm>
            <a:off x="-33869" y="-18288"/>
            <a:ext cx="9228667" cy="6941472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06" y="2955172"/>
            <a:ext cx="2245786" cy="994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0067" y="2386639"/>
            <a:ext cx="3812587" cy="1821067"/>
          </a:xfrm>
        </p:spPr>
        <p:txBody>
          <a:bodyPr>
            <a:noAutofit/>
          </a:bodyPr>
          <a:lstStyle>
            <a:lvl1pPr>
              <a:defRPr sz="3200" b="1" baseline="0">
                <a:latin typeface="+mj-lt"/>
              </a:defRPr>
            </a:lvl1pPr>
          </a:lstStyle>
          <a:p>
            <a:r>
              <a:rPr lang="en-US" dirty="0" smtClean="0"/>
              <a:t>DIVIDER SLIDE THANK YOU </a:t>
            </a:r>
            <a:br>
              <a:rPr lang="en-US" dirty="0" smtClean="0"/>
            </a:br>
            <a:r>
              <a:rPr lang="en-US" dirty="0" smtClean="0"/>
              <a:t>or Q &amp; A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 userDrawn="1"/>
        </p:nvSpPr>
        <p:spPr>
          <a:xfrm>
            <a:off x="4581224" y="3054783"/>
            <a:ext cx="467845" cy="467845"/>
          </a:xfrm>
          <a:prstGeom prst="ellipse">
            <a:avLst/>
          </a:prstGeom>
          <a:gradFill>
            <a:gsLst>
              <a:gs pos="100000">
                <a:srgbClr val="F78C46"/>
              </a:gs>
              <a:gs pos="0">
                <a:srgbClr val="FF6600"/>
              </a:gs>
            </a:gsLst>
            <a:lin ang="5400000" scaled="0"/>
          </a:gradFill>
          <a:ln w="19050" cmpd="sng">
            <a:solidFill>
              <a:schemeClr val="bg1"/>
            </a:solidFill>
          </a:ln>
          <a:effectLst>
            <a:innerShdw blurRad="127000">
              <a:prstClr val="black">
                <a:alpha val="97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8464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plus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120714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356352"/>
            <a:ext cx="2806674" cy="365125"/>
          </a:xfrm>
        </p:spPr>
        <p:txBody>
          <a:bodyPr/>
          <a:lstStyle>
            <a:lvl1pPr>
              <a:defRPr>
                <a:solidFill>
                  <a:srgbClr val="205469"/>
                </a:solidFill>
                <a:latin typeface="+mn-lt"/>
              </a:defRPr>
            </a:lvl1pPr>
          </a:lstStyle>
          <a:p>
            <a:r>
              <a:rPr lang="en-US" smtClean="0">
                <a:ea typeface="Open Sans"/>
                <a:sym typeface="Open Sans"/>
              </a:rPr>
              <a:t>Copyright 2015 PARC, All rights reserved</a:t>
            </a:r>
            <a:endParaRPr lang="en-US" dirty="0" smtClean="0">
              <a:ea typeface="Open Sans"/>
              <a:sym typeface="Open San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4" t="19334" r="9584" b="18947"/>
          <a:stretch/>
        </p:blipFill>
        <p:spPr>
          <a:xfrm>
            <a:off x="7774969" y="6269989"/>
            <a:ext cx="1029984" cy="514992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4586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000">
                <a:solidFill>
                  <a:schemeClr val="accent1"/>
                </a:solidFill>
                <a:latin typeface="+mn-lt"/>
              </a:defRPr>
            </a:lvl2pPr>
            <a:lvl3pPr>
              <a:defRPr sz="1800">
                <a:solidFill>
                  <a:schemeClr val="accent1"/>
                </a:solidFill>
                <a:latin typeface="+mn-lt"/>
              </a:defRPr>
            </a:lvl3pPr>
            <a:lvl4pPr>
              <a:defRPr>
                <a:solidFill>
                  <a:schemeClr val="accent1"/>
                </a:solidFill>
                <a:latin typeface="+mn-lt"/>
              </a:defRPr>
            </a:lvl4pPr>
            <a:lvl5pPr>
              <a:defRPr sz="14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934024" y="6344922"/>
            <a:ext cx="1306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004935"/>
            <a:ext cx="82296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6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Title plus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356352"/>
            <a:ext cx="2806674" cy="365125"/>
          </a:xfrm>
        </p:spPr>
        <p:txBody>
          <a:bodyPr/>
          <a:lstStyle>
            <a:lvl1pPr>
              <a:defRPr>
                <a:solidFill>
                  <a:srgbClr val="205469"/>
                </a:solidFill>
                <a:latin typeface="+mn-lt"/>
              </a:defRPr>
            </a:lvl1pPr>
          </a:lstStyle>
          <a:p>
            <a:r>
              <a:rPr lang="en-US" smtClean="0">
                <a:ea typeface="Open Sans"/>
                <a:sym typeface="Open Sans"/>
              </a:rPr>
              <a:t>Copyright 2015 PARC, All rights reserved</a:t>
            </a:r>
            <a:endParaRPr lang="en-US" dirty="0" smtClean="0">
              <a:ea typeface="Open Sans"/>
              <a:sym typeface="Open San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4" t="19334" r="9584" b="18947"/>
          <a:stretch/>
        </p:blipFill>
        <p:spPr>
          <a:xfrm>
            <a:off x="7774969" y="6269989"/>
            <a:ext cx="1029984" cy="514992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934024" y="6344922"/>
            <a:ext cx="1306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5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plus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356352"/>
            <a:ext cx="2806674" cy="365125"/>
          </a:xfrm>
        </p:spPr>
        <p:txBody>
          <a:bodyPr/>
          <a:lstStyle>
            <a:lvl1pPr>
              <a:defRPr>
                <a:solidFill>
                  <a:srgbClr val="205469"/>
                </a:solidFill>
                <a:latin typeface="+mn-lt"/>
              </a:defRPr>
            </a:lvl1pPr>
          </a:lstStyle>
          <a:p>
            <a:r>
              <a:rPr lang="en-US" smtClean="0">
                <a:ea typeface="Open Sans"/>
                <a:sym typeface="Open Sans"/>
              </a:rPr>
              <a:t>Copyright 2015 PARC, All rights reserved</a:t>
            </a:r>
            <a:endParaRPr lang="en-US" dirty="0" smtClean="0">
              <a:ea typeface="Open Sans"/>
              <a:sym typeface="Open San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4" t="19334" r="9584" b="18947"/>
          <a:stretch/>
        </p:blipFill>
        <p:spPr>
          <a:xfrm>
            <a:off x="7774969" y="6269989"/>
            <a:ext cx="1029984" cy="514992"/>
          </a:xfrm>
          <a:prstGeom prst="rect">
            <a:avLst/>
          </a:prstGeom>
        </p:spPr>
      </p:pic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934024" y="6344922"/>
            <a:ext cx="1306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004935"/>
            <a:ext cx="82296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120714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4525963"/>
          </a:xfrm>
          <a:prstGeom prst="rect">
            <a:avLst/>
          </a:prstGeom>
        </p:spPr>
        <p:txBody>
          <a:bodyPr vert="horz" lIns="68589" tIns="34295" rIns="68589" bIns="34295" rtlCol="0">
            <a:noAutofit/>
          </a:bodyPr>
          <a:lstStyle>
            <a:lvl1pPr marL="457200" indent="-457200">
              <a:buFont typeface="+mj-lt"/>
              <a:buAutoNum type="arabicPeriod"/>
              <a:defRPr>
                <a:solidFill>
                  <a:srgbClr val="205469"/>
                </a:solidFill>
                <a:latin typeface="+mn-lt"/>
              </a:defRPr>
            </a:lvl1pPr>
            <a:lvl2pPr marL="800146" indent="-457200">
              <a:spcBef>
                <a:spcPts val="1200"/>
              </a:spcBef>
              <a:buFont typeface="+mj-lt"/>
              <a:buAutoNum type="alphaUcPeriod"/>
              <a:defRPr>
                <a:solidFill>
                  <a:srgbClr val="205469"/>
                </a:solidFill>
                <a:latin typeface="+mn-lt"/>
              </a:defRPr>
            </a:lvl2pPr>
            <a:lvl3pPr marL="1028791" indent="-342900">
              <a:spcBef>
                <a:spcPts val="1200"/>
              </a:spcBef>
              <a:buFont typeface="+mj-lt"/>
              <a:buAutoNum type="romanUcPeriod"/>
              <a:defRPr>
                <a:solidFill>
                  <a:srgbClr val="205469"/>
                </a:solidFill>
                <a:latin typeface="+mn-lt"/>
              </a:defRPr>
            </a:lvl3pPr>
            <a:lvl4pPr marL="1371737" indent="-342900">
              <a:spcBef>
                <a:spcPts val="1200"/>
              </a:spcBef>
              <a:buFont typeface="+mj-lt"/>
              <a:buAutoNum type="alphaLcPeriod"/>
              <a:defRPr>
                <a:solidFill>
                  <a:srgbClr val="205469"/>
                </a:solidFill>
                <a:latin typeface="+mn-lt"/>
              </a:defRPr>
            </a:lvl4pPr>
            <a:lvl5pPr marL="1714683" indent="-342900">
              <a:spcBef>
                <a:spcPts val="1200"/>
              </a:spcBef>
              <a:buFont typeface="+mj-lt"/>
              <a:buAutoNum type="romanLcPeriod"/>
              <a:defRPr>
                <a:solidFill>
                  <a:srgbClr val="205469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97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 ic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205469"/>
                </a:solidFill>
                <a:latin typeface="+mn-lt"/>
              </a:defRPr>
            </a:lvl1pPr>
          </a:lstStyle>
          <a:p>
            <a:r>
              <a:rPr lang="en-US" smtClean="0">
                <a:ea typeface="Open Sans"/>
                <a:sym typeface="Open Sans"/>
              </a:rPr>
              <a:t>Copyright 2015 PARC, All rights reserved</a:t>
            </a:r>
            <a:endParaRPr lang="en-US" dirty="0" smtClean="0">
              <a:ea typeface="Open Sans"/>
              <a:sym typeface="Open San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4" t="19334" r="9584" b="18947"/>
          <a:stretch/>
        </p:blipFill>
        <p:spPr>
          <a:xfrm>
            <a:off x="7774969" y="6269989"/>
            <a:ext cx="1029984" cy="514992"/>
          </a:xfrm>
          <a:prstGeom prst="rect">
            <a:avLst/>
          </a:prstGeom>
        </p:spPr>
      </p:pic>
      <p:grpSp>
        <p:nvGrpSpPr>
          <p:cNvPr id="67" name="Group 66"/>
          <p:cNvGrpSpPr/>
          <p:nvPr userDrawn="1"/>
        </p:nvGrpSpPr>
        <p:grpSpPr>
          <a:xfrm>
            <a:off x="1631062" y="2561383"/>
            <a:ext cx="1241663" cy="1264666"/>
            <a:chOff x="1643965" y="2912756"/>
            <a:chExt cx="1241663" cy="1264666"/>
          </a:xfrm>
        </p:grpSpPr>
        <p:sp>
          <p:nvSpPr>
            <p:cNvPr id="9" name="Oval 8"/>
            <p:cNvSpPr/>
            <p:nvPr userDrawn="1"/>
          </p:nvSpPr>
          <p:spPr>
            <a:xfrm>
              <a:off x="1729880" y="3022432"/>
              <a:ext cx="1070480" cy="1070476"/>
            </a:xfrm>
            <a:prstGeom prst="ellipse">
              <a:avLst/>
            </a:prstGeom>
            <a:solidFill>
              <a:srgbClr val="1F497D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11" name="Group 10"/>
            <p:cNvGrpSpPr/>
            <p:nvPr userDrawn="1"/>
          </p:nvGrpSpPr>
          <p:grpSpPr>
            <a:xfrm>
              <a:off x="1643965" y="2912756"/>
              <a:ext cx="1241663" cy="1264666"/>
              <a:chOff x="4862572" y="2025032"/>
              <a:chExt cx="1813880" cy="1847484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4862572" y="2025032"/>
                <a:ext cx="1813880" cy="1847484"/>
                <a:chOff x="9308149" y="4195866"/>
                <a:chExt cx="1813880" cy="1847484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315449" y="4237876"/>
                  <a:ext cx="1800225" cy="1800219"/>
                </a:xfrm>
                <a:prstGeom prst="ellipse">
                  <a:avLst/>
                </a:prstGeom>
                <a:solidFill>
                  <a:srgbClr val="205469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+mn-lt"/>
                  </a:endParaRPr>
                </a:p>
              </p:txBody>
            </p:sp>
            <p:grpSp>
              <p:nvGrpSpPr>
                <p:cNvPr id="15" name="Group 14"/>
                <p:cNvGrpSpPr/>
                <p:nvPr/>
              </p:nvGrpSpPr>
              <p:grpSpPr>
                <a:xfrm>
                  <a:off x="9308149" y="4195866"/>
                  <a:ext cx="1813880" cy="1847484"/>
                  <a:chOff x="8765224" y="4129191"/>
                  <a:chExt cx="1813880" cy="1847483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8765224" y="4162798"/>
                    <a:ext cx="1813880" cy="1813876"/>
                  </a:xfrm>
                  <a:prstGeom prst="ellipse">
                    <a:avLst/>
                  </a:prstGeom>
                  <a:ln w="9525" cmpd="sng">
                    <a:solidFill>
                      <a:srgbClr val="205469">
                        <a:alpha val="63000"/>
                      </a:srgbClr>
                    </a:solidFill>
                    <a:prstDash val="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+mn-lt"/>
                    </a:endParaRPr>
                  </a:p>
                </p:txBody>
              </p: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9666739" y="4129191"/>
                    <a:ext cx="89324" cy="410984"/>
                    <a:chOff x="8610585" y="1047546"/>
                    <a:chExt cx="216588" cy="996531"/>
                  </a:xfrm>
                </p:grpSpPr>
                <p:cxnSp>
                  <p:nvCxnSpPr>
                    <p:cNvPr id="23" name="Straight Connector 22"/>
                    <p:cNvCxnSpPr/>
                    <p:nvPr/>
                  </p:nvCxnSpPr>
                  <p:spPr>
                    <a:xfrm flipH="1">
                      <a:off x="8705196" y="1162634"/>
                      <a:ext cx="13683" cy="881443"/>
                    </a:xfrm>
                    <a:prstGeom prst="line">
                      <a:avLst/>
                    </a:prstGeom>
                    <a:ln w="15875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8610585" y="1047546"/>
                      <a:ext cx="216588" cy="216574"/>
                    </a:xfrm>
                    <a:prstGeom prst="ellipse">
                      <a:avLst/>
                    </a:prstGeom>
                    <a:solidFill>
                      <a:srgbClr val="205469"/>
                    </a:solidFill>
                    <a:ln w="19050"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8842137" y="5290703"/>
                    <a:ext cx="346024" cy="185928"/>
                  </a:xfrm>
                  <a:prstGeom prst="line">
                    <a:avLst/>
                  </a:prstGeom>
                  <a:ln w="1587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" name="Group 18"/>
                  <p:cNvGrpSpPr>
                    <a:grpSpLocks noChangeAspect="1"/>
                  </p:cNvGrpSpPr>
                  <p:nvPr/>
                </p:nvGrpSpPr>
                <p:grpSpPr>
                  <a:xfrm rot="18240000" flipV="1">
                    <a:off x="10268875" y="5214961"/>
                    <a:ext cx="158220" cy="386565"/>
                    <a:chOff x="8450013" y="1047003"/>
                    <a:chExt cx="383640" cy="937317"/>
                  </a:xfrm>
                </p:grpSpPr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 rot="18240000" flipH="1">
                      <a:off x="8219666" y="1370334"/>
                      <a:ext cx="844333" cy="383640"/>
                    </a:xfrm>
                    <a:prstGeom prst="line">
                      <a:avLst/>
                    </a:prstGeom>
                    <a:ln w="15875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Oval 21"/>
                    <p:cNvSpPr>
                      <a:spLocks noChangeAspect="1"/>
                    </p:cNvSpPr>
                    <p:nvPr/>
                  </p:nvSpPr>
                  <p:spPr>
                    <a:xfrm>
                      <a:off x="8610697" y="1047003"/>
                      <a:ext cx="203849" cy="203848"/>
                    </a:xfrm>
                    <a:prstGeom prst="ellipse">
                      <a:avLst/>
                    </a:prstGeom>
                    <a:solidFill>
                      <a:srgbClr val="205469"/>
                    </a:solidFill>
                    <a:ln w="19050"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  <p:sp>
                <p:nvSpPr>
                  <p:cNvPr id="20" name="Oval 19"/>
                  <p:cNvSpPr/>
                  <p:nvPr/>
                </p:nvSpPr>
                <p:spPr>
                  <a:xfrm>
                    <a:off x="8808517" y="5417567"/>
                    <a:ext cx="89324" cy="89319"/>
                  </a:xfrm>
                  <a:prstGeom prst="ellipse">
                    <a:avLst/>
                  </a:prstGeom>
                  <a:solidFill>
                    <a:srgbClr val="205469"/>
                  </a:solidFill>
                  <a:ln w="19050"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+mn-lt"/>
                    </a:endParaRPr>
                  </a:p>
                </p:txBody>
              </p:sp>
            </p:grpSp>
          </p:grpSp>
          <p:sp>
            <p:nvSpPr>
              <p:cNvPr id="13" name="Oval 12"/>
              <p:cNvSpPr/>
              <p:nvPr/>
            </p:nvSpPr>
            <p:spPr>
              <a:xfrm>
                <a:off x="5239851" y="2435918"/>
                <a:ext cx="1059323" cy="1059322"/>
              </a:xfrm>
              <a:prstGeom prst="ellipse">
                <a:avLst/>
              </a:prstGeom>
              <a:gradFill>
                <a:gsLst>
                  <a:gs pos="100000">
                    <a:srgbClr val="F78C46"/>
                  </a:gs>
                  <a:gs pos="0">
                    <a:srgbClr val="FF6600"/>
                  </a:gs>
                </a:gsLst>
                <a:lin ang="5400000" scaled="0"/>
              </a:gradFill>
              <a:ln w="19050" cmpd="sng">
                <a:solidFill>
                  <a:schemeClr val="bg1"/>
                </a:solidFill>
              </a:ln>
              <a:effectLst>
                <a:innerShdw blurRad="127000">
                  <a:prstClr val="black">
                    <a:alpha val="97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+mn-lt"/>
                </a:endParaRPr>
              </a:p>
            </p:txBody>
          </p:sp>
        </p:grpSp>
      </p:grpSp>
      <p:grpSp>
        <p:nvGrpSpPr>
          <p:cNvPr id="4" name="Group 3"/>
          <p:cNvGrpSpPr/>
          <p:nvPr userDrawn="1"/>
        </p:nvGrpSpPr>
        <p:grpSpPr>
          <a:xfrm>
            <a:off x="416967" y="3545086"/>
            <a:ext cx="1375664" cy="1401149"/>
            <a:chOff x="429870" y="3896459"/>
            <a:chExt cx="1375664" cy="1401149"/>
          </a:xfrm>
        </p:grpSpPr>
        <p:sp>
          <p:nvSpPr>
            <p:cNvPr id="25" name="Oval 24"/>
            <p:cNvSpPr/>
            <p:nvPr userDrawn="1"/>
          </p:nvSpPr>
          <p:spPr>
            <a:xfrm>
              <a:off x="525057" y="4017971"/>
              <a:ext cx="1186007" cy="1186002"/>
            </a:xfrm>
            <a:prstGeom prst="ellipse">
              <a:avLst/>
            </a:prstGeom>
            <a:solidFill>
              <a:schemeClr val="tx2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26" name="Group 25"/>
            <p:cNvGrpSpPr/>
            <p:nvPr userDrawn="1"/>
          </p:nvGrpSpPr>
          <p:grpSpPr>
            <a:xfrm>
              <a:off x="429870" y="3896459"/>
              <a:ext cx="1375664" cy="1401149"/>
              <a:chOff x="9308149" y="4195866"/>
              <a:chExt cx="1813880" cy="184748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315450" y="4237876"/>
                <a:ext cx="1800225" cy="1800219"/>
              </a:xfrm>
              <a:prstGeom prst="ellipse">
                <a:avLst/>
              </a:prstGeom>
              <a:solidFill>
                <a:srgbClr val="205469">
                  <a:alpha val="15000"/>
                </a:srgbClr>
              </a:solidFill>
              <a:ln w="9525" cmpd="sng">
                <a:solidFill>
                  <a:srgbClr val="205469"/>
                </a:solidFill>
                <a:prstDash val="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9308149" y="4195866"/>
                <a:ext cx="1813880" cy="1847484"/>
                <a:chOff x="8765224" y="4129191"/>
                <a:chExt cx="1813880" cy="1847483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8765224" y="4162798"/>
                  <a:ext cx="1813880" cy="1813876"/>
                </a:xfrm>
                <a:prstGeom prst="ellipse">
                  <a:avLst/>
                </a:prstGeom>
                <a:ln w="12700" cmpd="sng">
                  <a:solidFill>
                    <a:schemeClr val="bg1">
                      <a:alpha val="63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+mn-lt"/>
                  </a:endParaRPr>
                </a:p>
              </p:txBody>
            </p:sp>
            <p:grpSp>
              <p:nvGrpSpPr>
                <p:cNvPr id="30" name="Group 29"/>
                <p:cNvGrpSpPr/>
                <p:nvPr/>
              </p:nvGrpSpPr>
              <p:grpSpPr>
                <a:xfrm>
                  <a:off x="9666739" y="4129191"/>
                  <a:ext cx="89324" cy="410984"/>
                  <a:chOff x="8610585" y="1047546"/>
                  <a:chExt cx="216588" cy="996531"/>
                </a:xfrm>
              </p:grpSpPr>
              <p:cxnSp>
                <p:nvCxnSpPr>
                  <p:cNvPr id="36" name="Straight Connector 35"/>
                  <p:cNvCxnSpPr/>
                  <p:nvPr/>
                </p:nvCxnSpPr>
                <p:spPr>
                  <a:xfrm flipH="1">
                    <a:off x="8705196" y="1162634"/>
                    <a:ext cx="13683" cy="881443"/>
                  </a:xfrm>
                  <a:prstGeom prst="line">
                    <a:avLst/>
                  </a:prstGeom>
                  <a:ln w="15875">
                    <a:solidFill>
                      <a:srgbClr val="1F497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Oval 36"/>
                  <p:cNvSpPr/>
                  <p:nvPr/>
                </p:nvSpPr>
                <p:spPr>
                  <a:xfrm>
                    <a:off x="8610585" y="1047546"/>
                    <a:ext cx="216588" cy="216574"/>
                  </a:xfrm>
                  <a:prstGeom prst="ellipse">
                    <a:avLst/>
                  </a:prstGeom>
                  <a:solidFill>
                    <a:srgbClr val="205469"/>
                  </a:solidFill>
                  <a:ln w="19050"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+mn-lt"/>
                    </a:endParaRPr>
                  </a:p>
                </p:txBody>
              </p:sp>
            </p:grp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8842137" y="5290703"/>
                  <a:ext cx="346024" cy="185928"/>
                </a:xfrm>
                <a:prstGeom prst="line">
                  <a:avLst/>
                </a:prstGeom>
                <a:ln w="15875"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 rot="18240000" flipV="1">
                  <a:off x="10268875" y="5214961"/>
                  <a:ext cx="158220" cy="386565"/>
                  <a:chOff x="8450013" y="1047003"/>
                  <a:chExt cx="383640" cy="937317"/>
                </a:xfrm>
              </p:grpSpPr>
              <p:cxnSp>
                <p:nvCxnSpPr>
                  <p:cNvPr id="34" name="Straight Connector 33"/>
                  <p:cNvCxnSpPr/>
                  <p:nvPr/>
                </p:nvCxnSpPr>
                <p:spPr>
                  <a:xfrm rot="18240000" flipH="1">
                    <a:off x="8219666" y="1370334"/>
                    <a:ext cx="844333" cy="383640"/>
                  </a:xfrm>
                  <a:prstGeom prst="line">
                    <a:avLst/>
                  </a:prstGeom>
                  <a:ln w="15875">
                    <a:solidFill>
                      <a:srgbClr val="1F497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Oval 34"/>
                  <p:cNvSpPr>
                    <a:spLocks noChangeAspect="1"/>
                  </p:cNvSpPr>
                  <p:nvPr/>
                </p:nvSpPr>
                <p:spPr>
                  <a:xfrm>
                    <a:off x="8610697" y="1047003"/>
                    <a:ext cx="203849" cy="203848"/>
                  </a:xfrm>
                  <a:prstGeom prst="ellipse">
                    <a:avLst/>
                  </a:prstGeom>
                  <a:solidFill>
                    <a:srgbClr val="205469"/>
                  </a:solidFill>
                  <a:ln w="19050"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+mn-lt"/>
                    </a:endParaRPr>
                  </a:p>
                </p:txBody>
              </p:sp>
            </p:grpSp>
            <p:sp>
              <p:nvSpPr>
                <p:cNvPr id="33" name="Oval 32"/>
                <p:cNvSpPr/>
                <p:nvPr/>
              </p:nvSpPr>
              <p:spPr>
                <a:xfrm>
                  <a:off x="8808517" y="5417567"/>
                  <a:ext cx="89324" cy="89319"/>
                </a:xfrm>
                <a:prstGeom prst="ellipse">
                  <a:avLst/>
                </a:prstGeom>
                <a:solidFill>
                  <a:srgbClr val="205469"/>
                </a:solidFill>
                <a:ln w="1905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+mn-lt"/>
                  </a:endParaRPr>
                </a:p>
              </p:txBody>
            </p:sp>
          </p:grpSp>
        </p:grpSp>
        <p:sp>
          <p:nvSpPr>
            <p:cNvPr id="38" name="Oval 37"/>
            <p:cNvSpPr/>
            <p:nvPr userDrawn="1"/>
          </p:nvSpPr>
          <p:spPr>
            <a:xfrm>
              <a:off x="716002" y="4208079"/>
              <a:ext cx="803401" cy="8034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chemeClr val="bg1"/>
              </a:solidFill>
            </a:ln>
            <a:effectLst>
              <a:innerShdw blurRad="127000">
                <a:prstClr val="black">
                  <a:alpha val="97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+mn-lt"/>
              </a:endParaRPr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948814" y="2847756"/>
            <a:ext cx="348640" cy="348642"/>
            <a:chOff x="961717" y="3199129"/>
            <a:chExt cx="348640" cy="348642"/>
          </a:xfrm>
        </p:grpSpPr>
        <p:sp>
          <p:nvSpPr>
            <p:cNvPr id="39" name="Oval 38"/>
            <p:cNvSpPr/>
            <p:nvPr userDrawn="1"/>
          </p:nvSpPr>
          <p:spPr>
            <a:xfrm>
              <a:off x="961717" y="3199129"/>
              <a:ext cx="348640" cy="348642"/>
            </a:xfrm>
            <a:prstGeom prst="ellipse">
              <a:avLst/>
            </a:prstGeom>
            <a:solidFill>
              <a:srgbClr val="205469">
                <a:alpha val="57000"/>
              </a:srgbClr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n-lt"/>
                </a:rPr>
                <a:t>`</a:t>
              </a:r>
              <a:endParaRPr lang="en-US" dirty="0">
                <a:latin typeface="+mn-lt"/>
              </a:endParaRPr>
            </a:p>
          </p:txBody>
        </p:sp>
        <p:grpSp>
          <p:nvGrpSpPr>
            <p:cNvPr id="40" name="Group 39"/>
            <p:cNvGrpSpPr/>
            <p:nvPr userDrawn="1"/>
          </p:nvGrpSpPr>
          <p:grpSpPr>
            <a:xfrm flipH="1">
              <a:off x="1035815" y="3273228"/>
              <a:ext cx="200444" cy="200444"/>
              <a:chOff x="5993368" y="939860"/>
              <a:chExt cx="267613" cy="267613"/>
            </a:xfrm>
          </p:grpSpPr>
          <p:sp>
            <p:nvSpPr>
              <p:cNvPr id="41" name="Freeform 31"/>
              <p:cNvSpPr>
                <a:spLocks/>
              </p:cNvSpPr>
              <p:nvPr/>
            </p:nvSpPr>
            <p:spPr bwMode="auto">
              <a:xfrm rot="32639">
                <a:off x="6043656" y="994216"/>
                <a:ext cx="169077" cy="169077"/>
              </a:xfrm>
              <a:custGeom>
                <a:avLst/>
                <a:gdLst>
                  <a:gd name="T0" fmla="*/ 36 w 53"/>
                  <a:gd name="T1" fmla="*/ 5 h 53"/>
                  <a:gd name="T2" fmla="*/ 49 w 53"/>
                  <a:gd name="T3" fmla="*/ 35 h 53"/>
                  <a:gd name="T4" fmla="*/ 18 w 53"/>
                  <a:gd name="T5" fmla="*/ 48 h 53"/>
                  <a:gd name="T6" fmla="*/ 6 w 53"/>
                  <a:gd name="T7" fmla="*/ 17 h 53"/>
                  <a:gd name="T8" fmla="*/ 36 w 53"/>
                  <a:gd name="T9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3">
                    <a:moveTo>
                      <a:pt x="36" y="5"/>
                    </a:moveTo>
                    <a:cubicBezTo>
                      <a:pt x="48" y="10"/>
                      <a:pt x="53" y="24"/>
                      <a:pt x="49" y="35"/>
                    </a:cubicBezTo>
                    <a:cubicBezTo>
                      <a:pt x="43" y="47"/>
                      <a:pt x="30" y="53"/>
                      <a:pt x="18" y="48"/>
                    </a:cubicBezTo>
                    <a:cubicBezTo>
                      <a:pt x="6" y="43"/>
                      <a:pt x="0" y="29"/>
                      <a:pt x="6" y="17"/>
                    </a:cubicBezTo>
                    <a:cubicBezTo>
                      <a:pt x="10" y="5"/>
                      <a:pt x="24" y="0"/>
                      <a:pt x="36" y="5"/>
                    </a:cubicBezTo>
                    <a:close/>
                  </a:path>
                </a:pathLst>
              </a:custGeom>
              <a:solidFill>
                <a:srgbClr val="CBE1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 rot="20594459">
                <a:off x="5993368" y="939860"/>
                <a:ext cx="267613" cy="267613"/>
              </a:xfrm>
              <a:prstGeom prst="ellipse">
                <a:avLst/>
              </a:prstGeom>
              <a:gradFill>
                <a:gsLst>
                  <a:gs pos="100000">
                    <a:schemeClr val="accent6"/>
                  </a:gs>
                  <a:gs pos="0">
                    <a:srgbClr val="FF6600"/>
                  </a:gs>
                </a:gsLst>
                <a:lin ang="5400000" scaled="0"/>
              </a:gradFill>
              <a:ln w="19050">
                <a:solidFill>
                  <a:schemeClr val="bg1"/>
                </a:solidFill>
              </a:ln>
              <a:effectLst>
                <a:innerShdw blurRad="63500">
                  <a:prstClr val="black">
                    <a:alpha val="97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+mn-lt"/>
                </a:endParaRPr>
              </a:p>
            </p:txBody>
          </p:sp>
        </p:grpSp>
      </p:grpSp>
      <p:sp>
        <p:nvSpPr>
          <p:cNvPr id="43" name="Freeform 11"/>
          <p:cNvSpPr>
            <a:spLocks/>
          </p:cNvSpPr>
          <p:nvPr userDrawn="1"/>
        </p:nvSpPr>
        <p:spPr bwMode="auto">
          <a:xfrm>
            <a:off x="4132958" y="3444186"/>
            <a:ext cx="549964" cy="570548"/>
          </a:xfrm>
          <a:custGeom>
            <a:avLst/>
            <a:gdLst>
              <a:gd name="T0" fmla="*/ 1256 w 1256"/>
              <a:gd name="T1" fmla="*/ 969 h 1245"/>
              <a:gd name="T2" fmla="*/ 628 w 1256"/>
              <a:gd name="T3" fmla="*/ 1245 h 1245"/>
              <a:gd name="T4" fmla="*/ 0 w 1256"/>
              <a:gd name="T5" fmla="*/ 969 h 1245"/>
              <a:gd name="T6" fmla="*/ 0 w 1256"/>
              <a:gd name="T7" fmla="*/ 277 h 1245"/>
              <a:gd name="T8" fmla="*/ 628 w 1256"/>
              <a:gd name="T9" fmla="*/ 0 h 1245"/>
              <a:gd name="T10" fmla="*/ 1256 w 1256"/>
              <a:gd name="T11" fmla="*/ 277 h 1245"/>
              <a:gd name="T12" fmla="*/ 1256 w 1256"/>
              <a:gd name="T13" fmla="*/ 969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56" h="1245">
                <a:moveTo>
                  <a:pt x="1256" y="969"/>
                </a:moveTo>
                <a:lnTo>
                  <a:pt x="628" y="1245"/>
                </a:lnTo>
                <a:lnTo>
                  <a:pt x="0" y="969"/>
                </a:lnTo>
                <a:lnTo>
                  <a:pt x="0" y="277"/>
                </a:lnTo>
                <a:lnTo>
                  <a:pt x="628" y="0"/>
                </a:lnTo>
                <a:lnTo>
                  <a:pt x="1256" y="277"/>
                </a:lnTo>
                <a:lnTo>
                  <a:pt x="1256" y="969"/>
                </a:lnTo>
                <a:close/>
              </a:path>
            </a:pathLst>
          </a:custGeom>
          <a:solidFill>
            <a:schemeClr val="accent1"/>
          </a:solidFill>
          <a:ln w="12700" cmpd="sng">
            <a:solidFill>
              <a:srgbClr val="205469"/>
            </a:solidFill>
          </a:ln>
          <a:effectLst>
            <a:innerShdw blurRad="127000">
              <a:prstClr val="black">
                <a:alpha val="97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+mn-lt"/>
            </a:endParaRPr>
          </a:p>
        </p:txBody>
      </p:sp>
      <p:grpSp>
        <p:nvGrpSpPr>
          <p:cNvPr id="44" name="Group 18"/>
          <p:cNvGrpSpPr>
            <a:grpSpLocks noChangeAspect="1"/>
          </p:cNvGrpSpPr>
          <p:nvPr userDrawn="1"/>
        </p:nvGrpSpPr>
        <p:grpSpPr bwMode="auto">
          <a:xfrm>
            <a:off x="4231927" y="4976610"/>
            <a:ext cx="352026" cy="550672"/>
            <a:chOff x="7740" y="68"/>
            <a:chExt cx="280" cy="438"/>
          </a:xfrm>
          <a:solidFill>
            <a:schemeClr val="bg1">
              <a:alpha val="84000"/>
            </a:schemeClr>
          </a:solidFill>
        </p:grpSpPr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7770" y="68"/>
              <a:ext cx="217" cy="217"/>
            </a:xfrm>
            <a:custGeom>
              <a:avLst/>
              <a:gdLst>
                <a:gd name="T0" fmla="*/ 46 w 92"/>
                <a:gd name="T1" fmla="*/ 92 h 92"/>
                <a:gd name="T2" fmla="*/ 83 w 92"/>
                <a:gd name="T3" fmla="*/ 73 h 92"/>
                <a:gd name="T4" fmla="*/ 92 w 92"/>
                <a:gd name="T5" fmla="*/ 46 h 92"/>
                <a:gd name="T6" fmla="*/ 46 w 92"/>
                <a:gd name="T7" fmla="*/ 0 h 92"/>
                <a:gd name="T8" fmla="*/ 0 w 92"/>
                <a:gd name="T9" fmla="*/ 46 h 92"/>
                <a:gd name="T10" fmla="*/ 9 w 92"/>
                <a:gd name="T11" fmla="*/ 73 h 92"/>
                <a:gd name="T12" fmla="*/ 46 w 92"/>
                <a:gd name="T1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2">
                  <a:moveTo>
                    <a:pt x="46" y="92"/>
                  </a:moveTo>
                  <a:cubicBezTo>
                    <a:pt x="62" y="92"/>
                    <a:pt x="75" y="85"/>
                    <a:pt x="83" y="73"/>
                  </a:cubicBezTo>
                  <a:cubicBezTo>
                    <a:pt x="89" y="66"/>
                    <a:pt x="92" y="56"/>
                    <a:pt x="92" y="46"/>
                  </a:cubicBezTo>
                  <a:cubicBezTo>
                    <a:pt x="92" y="21"/>
                    <a:pt x="72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56"/>
                    <a:pt x="4" y="66"/>
                    <a:pt x="9" y="73"/>
                  </a:cubicBezTo>
                  <a:cubicBezTo>
                    <a:pt x="18" y="85"/>
                    <a:pt x="31" y="92"/>
                    <a:pt x="46" y="92"/>
                  </a:cubicBezTo>
                  <a:close/>
                </a:path>
              </a:pathLst>
            </a:custGeom>
            <a:gradFill>
              <a:gsLst>
                <a:gs pos="100000">
                  <a:srgbClr val="F78C46"/>
                </a:gs>
                <a:gs pos="0">
                  <a:srgbClr val="FF6600"/>
                </a:gs>
              </a:gsLst>
              <a:lin ang="5400000" scaled="0"/>
            </a:gradFill>
            <a:ln w="12700" cmpd="sng">
              <a:solidFill>
                <a:srgbClr val="205469"/>
              </a:solidFill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+mn-lt"/>
              </a:endParaRPr>
            </a:p>
          </p:txBody>
        </p:sp>
        <p:sp>
          <p:nvSpPr>
            <p:cNvPr id="46" name="Freeform 20"/>
            <p:cNvSpPr>
              <a:spLocks/>
            </p:cNvSpPr>
            <p:nvPr/>
          </p:nvSpPr>
          <p:spPr bwMode="auto">
            <a:xfrm>
              <a:off x="7740" y="260"/>
              <a:ext cx="280" cy="246"/>
            </a:xfrm>
            <a:custGeom>
              <a:avLst/>
              <a:gdLst>
                <a:gd name="T0" fmla="*/ 104 w 119"/>
                <a:gd name="T1" fmla="*/ 0 h 104"/>
                <a:gd name="T2" fmla="*/ 59 w 119"/>
                <a:gd name="T3" fmla="*/ 22 h 104"/>
                <a:gd name="T4" fmla="*/ 15 w 119"/>
                <a:gd name="T5" fmla="*/ 0 h 104"/>
                <a:gd name="T6" fmla="*/ 0 w 119"/>
                <a:gd name="T7" fmla="*/ 13 h 104"/>
                <a:gd name="T8" fmla="*/ 0 w 119"/>
                <a:gd name="T9" fmla="*/ 35 h 104"/>
                <a:gd name="T10" fmla="*/ 0 w 119"/>
                <a:gd name="T11" fmla="*/ 37 h 104"/>
                <a:gd name="T12" fmla="*/ 0 w 119"/>
                <a:gd name="T13" fmla="*/ 69 h 104"/>
                <a:gd name="T14" fmla="*/ 0 w 119"/>
                <a:gd name="T15" fmla="*/ 92 h 104"/>
                <a:gd name="T16" fmla="*/ 59 w 119"/>
                <a:gd name="T17" fmla="*/ 104 h 104"/>
                <a:gd name="T18" fmla="*/ 119 w 119"/>
                <a:gd name="T19" fmla="*/ 92 h 104"/>
                <a:gd name="T20" fmla="*/ 119 w 119"/>
                <a:gd name="T21" fmla="*/ 69 h 104"/>
                <a:gd name="T22" fmla="*/ 119 w 119"/>
                <a:gd name="T23" fmla="*/ 37 h 104"/>
                <a:gd name="T24" fmla="*/ 119 w 119"/>
                <a:gd name="T25" fmla="*/ 35 h 104"/>
                <a:gd name="T26" fmla="*/ 119 w 119"/>
                <a:gd name="T27" fmla="*/ 13 h 104"/>
                <a:gd name="T28" fmla="*/ 104 w 119"/>
                <a:gd name="T2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" h="104">
                  <a:moveTo>
                    <a:pt x="104" y="0"/>
                  </a:moveTo>
                  <a:cubicBezTo>
                    <a:pt x="94" y="13"/>
                    <a:pt x="78" y="22"/>
                    <a:pt x="59" y="22"/>
                  </a:cubicBezTo>
                  <a:cubicBezTo>
                    <a:pt x="41" y="22"/>
                    <a:pt x="25" y="13"/>
                    <a:pt x="15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59" y="104"/>
                    <a:pt x="59" y="104"/>
                    <a:pt x="59" y="104"/>
                  </a:cubicBezTo>
                  <a:cubicBezTo>
                    <a:pt x="119" y="92"/>
                    <a:pt x="119" y="92"/>
                    <a:pt x="119" y="92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35"/>
                    <a:pt x="119" y="35"/>
                    <a:pt x="119" y="35"/>
                  </a:cubicBezTo>
                  <a:cubicBezTo>
                    <a:pt x="119" y="13"/>
                    <a:pt x="119" y="13"/>
                    <a:pt x="119" y="13"/>
                  </a:cubicBezTo>
                  <a:lnTo>
                    <a:pt x="104" y="0"/>
                  </a:lnTo>
                  <a:close/>
                </a:path>
              </a:pathLst>
            </a:custGeom>
            <a:gradFill>
              <a:gsLst>
                <a:gs pos="100000">
                  <a:srgbClr val="F78C46"/>
                </a:gs>
                <a:gs pos="0">
                  <a:srgbClr val="FF6600"/>
                </a:gs>
              </a:gsLst>
              <a:lin ang="5400000" scaled="0"/>
            </a:gradFill>
            <a:ln w="12700" cmpd="sng">
              <a:solidFill>
                <a:srgbClr val="205469"/>
              </a:solidFill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+mn-lt"/>
              </a:endParaRPr>
            </a:p>
          </p:txBody>
        </p:sp>
        <p:sp>
          <p:nvSpPr>
            <p:cNvPr id="47" name="Line 21"/>
            <p:cNvSpPr>
              <a:spLocks noChangeShapeType="1"/>
            </p:cNvSpPr>
            <p:nvPr/>
          </p:nvSpPr>
          <p:spPr bwMode="auto">
            <a:xfrm>
              <a:off x="7775" y="260"/>
              <a:ext cx="0" cy="0"/>
            </a:xfrm>
            <a:prstGeom prst="line">
              <a:avLst/>
            </a:prstGeom>
            <a:gradFill flip="none" rotWithShape="1">
              <a:gsLst>
                <a:gs pos="0">
                  <a:schemeClr val="accent3">
                    <a:alpha val="83000"/>
                  </a:schemeClr>
                </a:gs>
                <a:gs pos="100000">
                  <a:schemeClr val="accent6"/>
                </a:gs>
              </a:gsLst>
              <a:lin ang="16200000" scaled="1"/>
              <a:tileRect/>
            </a:gradFill>
            <a:ln w="15875" cap="rnd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48" name="Line 22"/>
            <p:cNvSpPr>
              <a:spLocks noChangeShapeType="1"/>
            </p:cNvSpPr>
            <p:nvPr/>
          </p:nvSpPr>
          <p:spPr bwMode="auto">
            <a:xfrm>
              <a:off x="7775" y="260"/>
              <a:ext cx="0" cy="0"/>
            </a:xfrm>
            <a:prstGeom prst="line">
              <a:avLst/>
            </a:prstGeom>
            <a:gradFill flip="none" rotWithShape="1">
              <a:gsLst>
                <a:gs pos="0">
                  <a:schemeClr val="accent3">
                    <a:alpha val="83000"/>
                  </a:schemeClr>
                </a:gs>
                <a:gs pos="100000">
                  <a:schemeClr val="accent6"/>
                </a:gs>
              </a:gsLst>
              <a:lin ang="16200000" scaled="1"/>
              <a:tileRect/>
            </a:gradFill>
            <a:ln w="15875" cap="rnd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3528646" y="1614684"/>
            <a:ext cx="1758589" cy="1486940"/>
            <a:chOff x="4418768" y="499572"/>
            <a:chExt cx="4150305" cy="3709680"/>
          </a:xfrm>
        </p:grpSpPr>
        <p:grpSp>
          <p:nvGrpSpPr>
            <p:cNvPr id="50" name="Group 49"/>
            <p:cNvGrpSpPr/>
            <p:nvPr/>
          </p:nvGrpSpPr>
          <p:grpSpPr>
            <a:xfrm>
              <a:off x="6424323" y="499572"/>
              <a:ext cx="220324" cy="935530"/>
              <a:chOff x="8608715" y="1045670"/>
              <a:chExt cx="220326" cy="93553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8718878" y="1104900"/>
                <a:ext cx="0" cy="876300"/>
              </a:xfrm>
              <a:prstGeom prst="line">
                <a:avLst/>
              </a:prstGeom>
              <a:ln w="15875">
                <a:solidFill>
                  <a:srgbClr val="2054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8608715" y="1045670"/>
                <a:ext cx="220326" cy="220324"/>
              </a:xfrm>
              <a:prstGeom prst="ellipse">
                <a:avLst/>
              </a:prstGeom>
              <a:solidFill>
                <a:srgbClr val="1F497D"/>
              </a:solidFill>
              <a:ln w="190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418768" y="3490742"/>
              <a:ext cx="1060210" cy="420029"/>
              <a:chOff x="6209468" y="4182892"/>
              <a:chExt cx="1060210" cy="420029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 rot="3360000" flipH="1" flipV="1">
                <a:off x="6761678" y="3674892"/>
                <a:ext cx="0" cy="1016000"/>
              </a:xfrm>
              <a:prstGeom prst="line">
                <a:avLst/>
              </a:prstGeom>
              <a:ln w="15875">
                <a:solidFill>
                  <a:srgbClr val="2054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/>
              <p:nvPr/>
            </p:nvSpPr>
            <p:spPr>
              <a:xfrm>
                <a:off x="6209468" y="4382597"/>
                <a:ext cx="220324" cy="220324"/>
              </a:xfrm>
              <a:prstGeom prst="ellipse">
                <a:avLst/>
              </a:prstGeom>
              <a:solidFill>
                <a:srgbClr val="1F497D"/>
              </a:solidFill>
              <a:ln w="190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516471" y="3490729"/>
              <a:ext cx="1052602" cy="420042"/>
              <a:chOff x="9307171" y="4182879"/>
              <a:chExt cx="1052602" cy="420042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rot="18240000" flipV="1">
                <a:off x="9815171" y="3674879"/>
                <a:ext cx="0" cy="1016000"/>
              </a:xfrm>
              <a:prstGeom prst="line">
                <a:avLst/>
              </a:prstGeom>
              <a:ln w="15875">
                <a:solidFill>
                  <a:srgbClr val="2054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10139449" y="4382597"/>
                <a:ext cx="220324" cy="220324"/>
              </a:xfrm>
              <a:prstGeom prst="ellipse">
                <a:avLst/>
              </a:prstGeom>
              <a:solidFill>
                <a:srgbClr val="1F497D"/>
              </a:solidFill>
              <a:ln w="190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126839" y="1231900"/>
              <a:ext cx="2825361" cy="2977352"/>
              <a:chOff x="6917539" y="1924050"/>
              <a:chExt cx="2825361" cy="2977352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7116045" y="2130026"/>
                <a:ext cx="2428349" cy="2565399"/>
              </a:xfrm>
              <a:prstGeom prst="ellipse">
                <a:avLst/>
              </a:prstGeom>
              <a:gradFill>
                <a:gsLst>
                  <a:gs pos="100000">
                    <a:srgbClr val="F78C46"/>
                  </a:gs>
                  <a:gs pos="0">
                    <a:schemeClr val="accent2"/>
                  </a:gs>
                </a:gsLst>
                <a:lin ang="5400000" scaled="0"/>
              </a:gradFill>
              <a:ln w="19050" cmpd="sng">
                <a:solidFill>
                  <a:srgbClr val="205469"/>
                </a:solidFill>
              </a:ln>
              <a:effectLst>
                <a:innerShdw blurRad="127000">
                  <a:prstClr val="black">
                    <a:alpha val="97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+mn-lt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137795" y="3092499"/>
                <a:ext cx="2405065" cy="742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600" b="1" spc="100" dirty="0" smtClean="0">
                    <a:solidFill>
                      <a:schemeClr val="bg1"/>
                    </a:solidFill>
                    <a:latin typeface="+mn-lt"/>
                    <a:cs typeface="Arial Narrow"/>
                  </a:rPr>
                  <a:t>LABEL</a:t>
                </a:r>
                <a:endParaRPr lang="en-US" sz="900" b="1" spc="100" dirty="0">
                  <a:solidFill>
                    <a:schemeClr val="bg1"/>
                  </a:solidFill>
                  <a:latin typeface="+mn-lt"/>
                  <a:cs typeface="Arial Narrow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917539" y="1924050"/>
                <a:ext cx="2825361" cy="2977352"/>
              </a:xfrm>
              <a:prstGeom prst="ellipse">
                <a:avLst/>
              </a:prstGeom>
              <a:ln w="9525" cmpd="sng">
                <a:solidFill>
                  <a:srgbClr val="205469">
                    <a:alpha val="63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63" name="Hexagon 62"/>
          <p:cNvSpPr/>
          <p:nvPr userDrawn="1"/>
        </p:nvSpPr>
        <p:spPr>
          <a:xfrm>
            <a:off x="4088297" y="4195513"/>
            <a:ext cx="639287" cy="551109"/>
          </a:xfrm>
          <a:prstGeom prst="hexagon">
            <a:avLst/>
          </a:prstGeom>
          <a:gradFill>
            <a:gsLst>
              <a:gs pos="100000">
                <a:srgbClr val="F78C46"/>
              </a:gs>
              <a:gs pos="0">
                <a:schemeClr val="accent2"/>
              </a:gs>
            </a:gsLst>
            <a:lin ang="5400000" scaled="0"/>
          </a:gradFill>
          <a:ln w="12700" cmpd="sng">
            <a:solidFill>
              <a:srgbClr val="205469"/>
            </a:solidFill>
          </a:ln>
          <a:effectLst>
            <a:innerShdw blurRad="127000">
              <a:prstClr val="black">
                <a:alpha val="97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+mn-lt"/>
            </a:endParaRPr>
          </a:p>
        </p:txBody>
      </p:sp>
      <p:sp>
        <p:nvSpPr>
          <p:cNvPr id="64" name="Freeform 6"/>
          <p:cNvSpPr>
            <a:spLocks noEditPoints="1"/>
          </p:cNvSpPr>
          <p:nvPr userDrawn="1"/>
        </p:nvSpPr>
        <p:spPr bwMode="auto">
          <a:xfrm>
            <a:off x="6730560" y="2491141"/>
            <a:ext cx="658918" cy="661524"/>
          </a:xfrm>
          <a:custGeom>
            <a:avLst/>
            <a:gdLst>
              <a:gd name="T0" fmla="*/ 306 w 321"/>
              <a:gd name="T1" fmla="*/ 105 h 322"/>
              <a:gd name="T2" fmla="*/ 271 w 321"/>
              <a:gd name="T3" fmla="*/ 105 h 322"/>
              <a:gd name="T4" fmla="*/ 216 w 321"/>
              <a:gd name="T5" fmla="*/ 52 h 322"/>
              <a:gd name="T6" fmla="*/ 216 w 321"/>
              <a:gd name="T7" fmla="*/ 16 h 322"/>
              <a:gd name="T8" fmla="*/ 199 w 321"/>
              <a:gd name="T9" fmla="*/ 0 h 322"/>
              <a:gd name="T10" fmla="*/ 122 w 321"/>
              <a:gd name="T11" fmla="*/ 0 h 322"/>
              <a:gd name="T12" fmla="*/ 105 w 321"/>
              <a:gd name="T13" fmla="*/ 16 h 322"/>
              <a:gd name="T14" fmla="*/ 105 w 321"/>
              <a:gd name="T15" fmla="*/ 52 h 322"/>
              <a:gd name="T16" fmla="*/ 51 w 321"/>
              <a:gd name="T17" fmla="*/ 105 h 322"/>
              <a:gd name="T18" fmla="*/ 15 w 321"/>
              <a:gd name="T19" fmla="*/ 105 h 322"/>
              <a:gd name="T20" fmla="*/ 0 w 321"/>
              <a:gd name="T21" fmla="*/ 123 h 322"/>
              <a:gd name="T22" fmla="*/ 0 w 321"/>
              <a:gd name="T23" fmla="*/ 200 h 322"/>
              <a:gd name="T24" fmla="*/ 15 w 321"/>
              <a:gd name="T25" fmla="*/ 217 h 322"/>
              <a:gd name="T26" fmla="*/ 49 w 321"/>
              <a:gd name="T27" fmla="*/ 217 h 322"/>
              <a:gd name="T28" fmla="*/ 105 w 321"/>
              <a:gd name="T29" fmla="*/ 274 h 322"/>
              <a:gd name="T30" fmla="*/ 105 w 321"/>
              <a:gd name="T31" fmla="*/ 307 h 322"/>
              <a:gd name="T32" fmla="*/ 122 w 321"/>
              <a:gd name="T33" fmla="*/ 322 h 322"/>
              <a:gd name="T34" fmla="*/ 199 w 321"/>
              <a:gd name="T35" fmla="*/ 322 h 322"/>
              <a:gd name="T36" fmla="*/ 216 w 321"/>
              <a:gd name="T37" fmla="*/ 307 h 322"/>
              <a:gd name="T38" fmla="*/ 216 w 321"/>
              <a:gd name="T39" fmla="*/ 274 h 322"/>
              <a:gd name="T40" fmla="*/ 272 w 321"/>
              <a:gd name="T41" fmla="*/ 217 h 322"/>
              <a:gd name="T42" fmla="*/ 306 w 321"/>
              <a:gd name="T43" fmla="*/ 217 h 322"/>
              <a:gd name="T44" fmla="*/ 321 w 321"/>
              <a:gd name="T45" fmla="*/ 200 h 322"/>
              <a:gd name="T46" fmla="*/ 321 w 321"/>
              <a:gd name="T47" fmla="*/ 123 h 322"/>
              <a:gd name="T48" fmla="*/ 306 w 321"/>
              <a:gd name="T49" fmla="*/ 105 h 322"/>
              <a:gd name="T50" fmla="*/ 161 w 321"/>
              <a:gd name="T51" fmla="*/ 222 h 322"/>
              <a:gd name="T52" fmla="*/ 102 w 321"/>
              <a:gd name="T53" fmla="*/ 163 h 322"/>
              <a:gd name="T54" fmla="*/ 161 w 321"/>
              <a:gd name="T55" fmla="*/ 104 h 322"/>
              <a:gd name="T56" fmla="*/ 219 w 321"/>
              <a:gd name="T57" fmla="*/ 163 h 322"/>
              <a:gd name="T58" fmla="*/ 161 w 321"/>
              <a:gd name="T59" fmla="*/ 2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21" h="322">
                <a:moveTo>
                  <a:pt x="306" y="105"/>
                </a:moveTo>
                <a:cubicBezTo>
                  <a:pt x="271" y="105"/>
                  <a:pt x="271" y="105"/>
                  <a:pt x="271" y="105"/>
                </a:cubicBezTo>
                <a:cubicBezTo>
                  <a:pt x="259" y="82"/>
                  <a:pt x="240" y="64"/>
                  <a:pt x="216" y="52"/>
                </a:cubicBezTo>
                <a:cubicBezTo>
                  <a:pt x="216" y="16"/>
                  <a:pt x="216" y="16"/>
                  <a:pt x="216" y="16"/>
                </a:cubicBezTo>
                <a:cubicBezTo>
                  <a:pt x="216" y="7"/>
                  <a:pt x="209" y="0"/>
                  <a:pt x="199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13" y="0"/>
                  <a:pt x="105" y="7"/>
                  <a:pt x="105" y="16"/>
                </a:cubicBezTo>
                <a:cubicBezTo>
                  <a:pt x="105" y="52"/>
                  <a:pt x="105" y="52"/>
                  <a:pt x="105" y="52"/>
                </a:cubicBezTo>
                <a:cubicBezTo>
                  <a:pt x="82" y="64"/>
                  <a:pt x="63" y="82"/>
                  <a:pt x="51" y="105"/>
                </a:cubicBezTo>
                <a:cubicBezTo>
                  <a:pt x="15" y="105"/>
                  <a:pt x="15" y="105"/>
                  <a:pt x="15" y="105"/>
                </a:cubicBezTo>
                <a:cubicBezTo>
                  <a:pt x="7" y="105"/>
                  <a:pt x="0" y="113"/>
                  <a:pt x="0" y="1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09"/>
                  <a:pt x="7" y="217"/>
                  <a:pt x="15" y="217"/>
                </a:cubicBezTo>
                <a:cubicBezTo>
                  <a:pt x="49" y="217"/>
                  <a:pt x="49" y="217"/>
                  <a:pt x="49" y="217"/>
                </a:cubicBezTo>
                <a:cubicBezTo>
                  <a:pt x="61" y="241"/>
                  <a:pt x="80" y="261"/>
                  <a:pt x="105" y="274"/>
                </a:cubicBezTo>
                <a:cubicBezTo>
                  <a:pt x="105" y="307"/>
                  <a:pt x="105" y="307"/>
                  <a:pt x="105" y="307"/>
                </a:cubicBezTo>
                <a:cubicBezTo>
                  <a:pt x="105" y="315"/>
                  <a:pt x="113" y="322"/>
                  <a:pt x="122" y="322"/>
                </a:cubicBezTo>
                <a:cubicBezTo>
                  <a:pt x="199" y="322"/>
                  <a:pt x="199" y="322"/>
                  <a:pt x="199" y="322"/>
                </a:cubicBezTo>
                <a:cubicBezTo>
                  <a:pt x="209" y="322"/>
                  <a:pt x="216" y="315"/>
                  <a:pt x="216" y="307"/>
                </a:cubicBezTo>
                <a:cubicBezTo>
                  <a:pt x="216" y="274"/>
                  <a:pt x="216" y="274"/>
                  <a:pt x="216" y="274"/>
                </a:cubicBezTo>
                <a:cubicBezTo>
                  <a:pt x="241" y="261"/>
                  <a:pt x="260" y="241"/>
                  <a:pt x="272" y="217"/>
                </a:cubicBezTo>
                <a:cubicBezTo>
                  <a:pt x="306" y="217"/>
                  <a:pt x="306" y="217"/>
                  <a:pt x="306" y="217"/>
                </a:cubicBezTo>
                <a:cubicBezTo>
                  <a:pt x="314" y="217"/>
                  <a:pt x="321" y="209"/>
                  <a:pt x="321" y="200"/>
                </a:cubicBezTo>
                <a:cubicBezTo>
                  <a:pt x="321" y="123"/>
                  <a:pt x="321" y="123"/>
                  <a:pt x="321" y="123"/>
                </a:cubicBezTo>
                <a:cubicBezTo>
                  <a:pt x="321" y="113"/>
                  <a:pt x="314" y="105"/>
                  <a:pt x="306" y="105"/>
                </a:cubicBezTo>
                <a:close/>
                <a:moveTo>
                  <a:pt x="161" y="222"/>
                </a:moveTo>
                <a:cubicBezTo>
                  <a:pt x="128" y="222"/>
                  <a:pt x="102" y="195"/>
                  <a:pt x="102" y="163"/>
                </a:cubicBezTo>
                <a:cubicBezTo>
                  <a:pt x="102" y="130"/>
                  <a:pt x="128" y="104"/>
                  <a:pt x="161" y="104"/>
                </a:cubicBezTo>
                <a:cubicBezTo>
                  <a:pt x="193" y="104"/>
                  <a:pt x="219" y="130"/>
                  <a:pt x="219" y="163"/>
                </a:cubicBezTo>
                <a:cubicBezTo>
                  <a:pt x="219" y="195"/>
                  <a:pt x="193" y="222"/>
                  <a:pt x="161" y="222"/>
                </a:cubicBezTo>
                <a:close/>
              </a:path>
            </a:pathLst>
          </a:custGeom>
          <a:solidFill>
            <a:schemeClr val="tx2">
              <a:alpha val="75000"/>
            </a:schemeClr>
          </a:solidFill>
          <a:ln>
            <a:solidFill>
              <a:srgbClr val="20546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5" name="Freeform 8"/>
          <p:cNvSpPr>
            <a:spLocks noEditPoints="1"/>
          </p:cNvSpPr>
          <p:nvPr userDrawn="1"/>
        </p:nvSpPr>
        <p:spPr bwMode="auto">
          <a:xfrm>
            <a:off x="6198935" y="3897140"/>
            <a:ext cx="1764110" cy="1763102"/>
          </a:xfrm>
          <a:custGeom>
            <a:avLst/>
            <a:gdLst>
              <a:gd name="T0" fmla="*/ 686 w 741"/>
              <a:gd name="T1" fmla="*/ 328 h 740"/>
              <a:gd name="T2" fmla="*/ 696 w 741"/>
              <a:gd name="T3" fmla="*/ 221 h 740"/>
              <a:gd name="T4" fmla="*/ 667 w 741"/>
              <a:gd name="T5" fmla="*/ 147 h 740"/>
              <a:gd name="T6" fmla="*/ 613 w 741"/>
              <a:gd name="T7" fmla="*/ 165 h 740"/>
              <a:gd name="T8" fmla="*/ 565 w 741"/>
              <a:gd name="T9" fmla="*/ 66 h 740"/>
              <a:gd name="T10" fmla="*/ 503 w 741"/>
              <a:gd name="T11" fmla="*/ 17 h 740"/>
              <a:gd name="T12" fmla="*/ 462 w 741"/>
              <a:gd name="T13" fmla="*/ 64 h 740"/>
              <a:gd name="T14" fmla="*/ 366 w 741"/>
              <a:gd name="T15" fmla="*/ 14 h 740"/>
              <a:gd name="T16" fmla="*/ 287 w 741"/>
              <a:gd name="T17" fmla="*/ 12 h 740"/>
              <a:gd name="T18" fmla="*/ 280 w 741"/>
              <a:gd name="T19" fmla="*/ 63 h 740"/>
              <a:gd name="T20" fmla="*/ 172 w 741"/>
              <a:gd name="T21" fmla="*/ 73 h 740"/>
              <a:gd name="T22" fmla="*/ 101 w 741"/>
              <a:gd name="T23" fmla="*/ 110 h 740"/>
              <a:gd name="T24" fmla="*/ 125 w 741"/>
              <a:gd name="T25" fmla="*/ 162 h 740"/>
              <a:gd name="T26" fmla="*/ 40 w 741"/>
              <a:gd name="T27" fmla="*/ 226 h 740"/>
              <a:gd name="T28" fmla="*/ 5 w 741"/>
              <a:gd name="T29" fmla="*/ 298 h 740"/>
              <a:gd name="T30" fmla="*/ 50 w 741"/>
              <a:gd name="T31" fmla="*/ 325 h 740"/>
              <a:gd name="T32" fmla="*/ 47 w 741"/>
              <a:gd name="T33" fmla="*/ 399 h 740"/>
              <a:gd name="T34" fmla="*/ 2 w 741"/>
              <a:gd name="T35" fmla="*/ 426 h 740"/>
              <a:gd name="T36" fmla="*/ 37 w 741"/>
              <a:gd name="T37" fmla="*/ 497 h 740"/>
              <a:gd name="T38" fmla="*/ 115 w 741"/>
              <a:gd name="T39" fmla="*/ 571 h 740"/>
              <a:gd name="T40" fmla="*/ 90 w 741"/>
              <a:gd name="T41" fmla="*/ 616 h 740"/>
              <a:gd name="T42" fmla="*/ 156 w 741"/>
              <a:gd name="T43" fmla="*/ 661 h 740"/>
              <a:gd name="T44" fmla="*/ 263 w 741"/>
              <a:gd name="T45" fmla="*/ 676 h 740"/>
              <a:gd name="T46" fmla="*/ 269 w 741"/>
              <a:gd name="T47" fmla="*/ 728 h 740"/>
              <a:gd name="T48" fmla="*/ 349 w 741"/>
              <a:gd name="T49" fmla="*/ 725 h 740"/>
              <a:gd name="T50" fmla="*/ 368 w 741"/>
              <a:gd name="T51" fmla="*/ 693 h 740"/>
              <a:gd name="T52" fmla="*/ 460 w 741"/>
              <a:gd name="T53" fmla="*/ 715 h 740"/>
              <a:gd name="T54" fmla="*/ 539 w 741"/>
              <a:gd name="T55" fmla="*/ 702 h 740"/>
              <a:gd name="T56" fmla="*/ 533 w 741"/>
              <a:gd name="T57" fmla="*/ 648 h 740"/>
              <a:gd name="T58" fmla="*/ 631 w 741"/>
              <a:gd name="T59" fmla="*/ 605 h 740"/>
              <a:gd name="T60" fmla="*/ 687 w 741"/>
              <a:gd name="T61" fmla="*/ 549 h 740"/>
              <a:gd name="T62" fmla="*/ 657 w 741"/>
              <a:gd name="T63" fmla="*/ 511 h 740"/>
              <a:gd name="T64" fmla="*/ 720 w 741"/>
              <a:gd name="T65" fmla="*/ 422 h 740"/>
              <a:gd name="T66" fmla="*/ 740 w 741"/>
              <a:gd name="T67" fmla="*/ 345 h 740"/>
              <a:gd name="T68" fmla="*/ 215 w 741"/>
              <a:gd name="T69" fmla="*/ 372 h 740"/>
              <a:gd name="T70" fmla="*/ 520 w 741"/>
              <a:gd name="T71" fmla="*/ 372 h 740"/>
              <a:gd name="T72" fmla="*/ 215 w 741"/>
              <a:gd name="T73" fmla="*/ 372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41" h="740">
                <a:moveTo>
                  <a:pt x="726" y="330"/>
                </a:moveTo>
                <a:cubicBezTo>
                  <a:pt x="686" y="328"/>
                  <a:pt x="686" y="328"/>
                  <a:pt x="686" y="328"/>
                </a:cubicBezTo>
                <a:cubicBezTo>
                  <a:pt x="682" y="298"/>
                  <a:pt x="674" y="270"/>
                  <a:pt x="662" y="243"/>
                </a:cubicBezTo>
                <a:cubicBezTo>
                  <a:pt x="696" y="221"/>
                  <a:pt x="696" y="221"/>
                  <a:pt x="696" y="221"/>
                </a:cubicBezTo>
                <a:cubicBezTo>
                  <a:pt x="703" y="217"/>
                  <a:pt x="706" y="208"/>
                  <a:pt x="701" y="201"/>
                </a:cubicBezTo>
                <a:cubicBezTo>
                  <a:pt x="667" y="147"/>
                  <a:pt x="667" y="147"/>
                  <a:pt x="667" y="147"/>
                </a:cubicBezTo>
                <a:cubicBezTo>
                  <a:pt x="663" y="140"/>
                  <a:pt x="654" y="139"/>
                  <a:pt x="646" y="143"/>
                </a:cubicBezTo>
                <a:cubicBezTo>
                  <a:pt x="613" y="165"/>
                  <a:pt x="613" y="165"/>
                  <a:pt x="613" y="165"/>
                </a:cubicBezTo>
                <a:cubicBezTo>
                  <a:pt x="594" y="141"/>
                  <a:pt x="571" y="121"/>
                  <a:pt x="545" y="104"/>
                </a:cubicBezTo>
                <a:cubicBezTo>
                  <a:pt x="565" y="66"/>
                  <a:pt x="565" y="66"/>
                  <a:pt x="565" y="66"/>
                </a:cubicBezTo>
                <a:cubicBezTo>
                  <a:pt x="569" y="59"/>
                  <a:pt x="566" y="50"/>
                  <a:pt x="559" y="46"/>
                </a:cubicBezTo>
                <a:cubicBezTo>
                  <a:pt x="503" y="17"/>
                  <a:pt x="503" y="17"/>
                  <a:pt x="503" y="17"/>
                </a:cubicBezTo>
                <a:cubicBezTo>
                  <a:pt x="496" y="13"/>
                  <a:pt x="487" y="16"/>
                  <a:pt x="483" y="24"/>
                </a:cubicBezTo>
                <a:cubicBezTo>
                  <a:pt x="462" y="64"/>
                  <a:pt x="462" y="64"/>
                  <a:pt x="462" y="64"/>
                </a:cubicBezTo>
                <a:cubicBezTo>
                  <a:pt x="433" y="56"/>
                  <a:pt x="403" y="51"/>
                  <a:pt x="372" y="51"/>
                </a:cubicBezTo>
                <a:cubicBezTo>
                  <a:pt x="366" y="14"/>
                  <a:pt x="366" y="14"/>
                  <a:pt x="366" y="14"/>
                </a:cubicBezTo>
                <a:cubicBezTo>
                  <a:pt x="365" y="6"/>
                  <a:pt x="357" y="0"/>
                  <a:pt x="349" y="2"/>
                </a:cubicBezTo>
                <a:cubicBezTo>
                  <a:pt x="287" y="12"/>
                  <a:pt x="287" y="12"/>
                  <a:pt x="287" y="12"/>
                </a:cubicBezTo>
                <a:cubicBezTo>
                  <a:pt x="279" y="13"/>
                  <a:pt x="273" y="21"/>
                  <a:pt x="275" y="29"/>
                </a:cubicBezTo>
                <a:cubicBezTo>
                  <a:pt x="280" y="63"/>
                  <a:pt x="280" y="63"/>
                  <a:pt x="280" y="63"/>
                </a:cubicBezTo>
                <a:cubicBezTo>
                  <a:pt x="249" y="71"/>
                  <a:pt x="221" y="84"/>
                  <a:pt x="195" y="101"/>
                </a:cubicBezTo>
                <a:cubicBezTo>
                  <a:pt x="172" y="73"/>
                  <a:pt x="172" y="73"/>
                  <a:pt x="172" y="73"/>
                </a:cubicBezTo>
                <a:cubicBezTo>
                  <a:pt x="166" y="66"/>
                  <a:pt x="157" y="65"/>
                  <a:pt x="151" y="70"/>
                </a:cubicBezTo>
                <a:cubicBezTo>
                  <a:pt x="101" y="110"/>
                  <a:pt x="101" y="110"/>
                  <a:pt x="101" y="110"/>
                </a:cubicBezTo>
                <a:cubicBezTo>
                  <a:pt x="95" y="115"/>
                  <a:pt x="94" y="125"/>
                  <a:pt x="100" y="131"/>
                </a:cubicBezTo>
                <a:cubicBezTo>
                  <a:pt x="125" y="162"/>
                  <a:pt x="125" y="162"/>
                  <a:pt x="125" y="162"/>
                </a:cubicBezTo>
                <a:cubicBezTo>
                  <a:pt x="105" y="184"/>
                  <a:pt x="89" y="209"/>
                  <a:pt x="76" y="236"/>
                </a:cubicBezTo>
                <a:cubicBezTo>
                  <a:pt x="40" y="226"/>
                  <a:pt x="40" y="226"/>
                  <a:pt x="40" y="226"/>
                </a:cubicBezTo>
                <a:cubicBezTo>
                  <a:pt x="31" y="224"/>
                  <a:pt x="23" y="229"/>
                  <a:pt x="21" y="236"/>
                </a:cubicBezTo>
                <a:cubicBezTo>
                  <a:pt x="5" y="298"/>
                  <a:pt x="5" y="298"/>
                  <a:pt x="5" y="298"/>
                </a:cubicBezTo>
                <a:cubicBezTo>
                  <a:pt x="3" y="306"/>
                  <a:pt x="8" y="314"/>
                  <a:pt x="16" y="316"/>
                </a:cubicBezTo>
                <a:cubicBezTo>
                  <a:pt x="50" y="325"/>
                  <a:pt x="50" y="325"/>
                  <a:pt x="50" y="325"/>
                </a:cubicBezTo>
                <a:cubicBezTo>
                  <a:pt x="47" y="340"/>
                  <a:pt x="46" y="356"/>
                  <a:pt x="46" y="372"/>
                </a:cubicBezTo>
                <a:cubicBezTo>
                  <a:pt x="46" y="381"/>
                  <a:pt x="47" y="390"/>
                  <a:pt x="47" y="399"/>
                </a:cubicBezTo>
                <a:cubicBezTo>
                  <a:pt x="13" y="408"/>
                  <a:pt x="13" y="408"/>
                  <a:pt x="13" y="408"/>
                </a:cubicBezTo>
                <a:cubicBezTo>
                  <a:pt x="5" y="410"/>
                  <a:pt x="0" y="418"/>
                  <a:pt x="2" y="426"/>
                </a:cubicBezTo>
                <a:cubicBezTo>
                  <a:pt x="18" y="487"/>
                  <a:pt x="18" y="487"/>
                  <a:pt x="18" y="487"/>
                </a:cubicBezTo>
                <a:cubicBezTo>
                  <a:pt x="20" y="495"/>
                  <a:pt x="29" y="500"/>
                  <a:pt x="37" y="497"/>
                </a:cubicBezTo>
                <a:cubicBezTo>
                  <a:pt x="68" y="489"/>
                  <a:pt x="68" y="489"/>
                  <a:pt x="68" y="489"/>
                </a:cubicBezTo>
                <a:cubicBezTo>
                  <a:pt x="80" y="519"/>
                  <a:pt x="96" y="546"/>
                  <a:pt x="115" y="571"/>
                </a:cubicBezTo>
                <a:cubicBezTo>
                  <a:pt x="91" y="595"/>
                  <a:pt x="91" y="595"/>
                  <a:pt x="91" y="595"/>
                </a:cubicBezTo>
                <a:cubicBezTo>
                  <a:pt x="85" y="601"/>
                  <a:pt x="85" y="611"/>
                  <a:pt x="90" y="616"/>
                </a:cubicBezTo>
                <a:cubicBezTo>
                  <a:pt x="135" y="662"/>
                  <a:pt x="135" y="662"/>
                  <a:pt x="135" y="662"/>
                </a:cubicBezTo>
                <a:cubicBezTo>
                  <a:pt x="141" y="667"/>
                  <a:pt x="150" y="667"/>
                  <a:pt x="156" y="661"/>
                </a:cubicBezTo>
                <a:cubicBezTo>
                  <a:pt x="183" y="635"/>
                  <a:pt x="183" y="635"/>
                  <a:pt x="183" y="635"/>
                </a:cubicBezTo>
                <a:cubicBezTo>
                  <a:pt x="207" y="652"/>
                  <a:pt x="234" y="666"/>
                  <a:pt x="263" y="676"/>
                </a:cubicBezTo>
                <a:cubicBezTo>
                  <a:pt x="257" y="711"/>
                  <a:pt x="257" y="711"/>
                  <a:pt x="257" y="711"/>
                </a:cubicBezTo>
                <a:cubicBezTo>
                  <a:pt x="256" y="719"/>
                  <a:pt x="261" y="727"/>
                  <a:pt x="269" y="728"/>
                </a:cubicBezTo>
                <a:cubicBezTo>
                  <a:pt x="332" y="738"/>
                  <a:pt x="332" y="738"/>
                  <a:pt x="332" y="738"/>
                </a:cubicBezTo>
                <a:cubicBezTo>
                  <a:pt x="340" y="740"/>
                  <a:pt x="347" y="734"/>
                  <a:pt x="349" y="725"/>
                </a:cubicBezTo>
                <a:cubicBezTo>
                  <a:pt x="354" y="693"/>
                  <a:pt x="354" y="693"/>
                  <a:pt x="354" y="693"/>
                </a:cubicBezTo>
                <a:cubicBezTo>
                  <a:pt x="358" y="693"/>
                  <a:pt x="363" y="693"/>
                  <a:pt x="368" y="693"/>
                </a:cubicBezTo>
                <a:cubicBezTo>
                  <a:pt x="395" y="693"/>
                  <a:pt x="422" y="690"/>
                  <a:pt x="448" y="683"/>
                </a:cubicBezTo>
                <a:cubicBezTo>
                  <a:pt x="460" y="715"/>
                  <a:pt x="460" y="715"/>
                  <a:pt x="460" y="715"/>
                </a:cubicBezTo>
                <a:cubicBezTo>
                  <a:pt x="463" y="723"/>
                  <a:pt x="472" y="727"/>
                  <a:pt x="479" y="725"/>
                </a:cubicBezTo>
                <a:cubicBezTo>
                  <a:pt x="539" y="702"/>
                  <a:pt x="539" y="702"/>
                  <a:pt x="539" y="702"/>
                </a:cubicBezTo>
                <a:cubicBezTo>
                  <a:pt x="546" y="699"/>
                  <a:pt x="550" y="690"/>
                  <a:pt x="547" y="682"/>
                </a:cubicBezTo>
                <a:cubicBezTo>
                  <a:pt x="533" y="648"/>
                  <a:pt x="533" y="648"/>
                  <a:pt x="533" y="648"/>
                </a:cubicBezTo>
                <a:cubicBezTo>
                  <a:pt x="560" y="631"/>
                  <a:pt x="585" y="611"/>
                  <a:pt x="606" y="588"/>
                </a:cubicBezTo>
                <a:cubicBezTo>
                  <a:pt x="631" y="605"/>
                  <a:pt x="631" y="605"/>
                  <a:pt x="631" y="605"/>
                </a:cubicBezTo>
                <a:cubicBezTo>
                  <a:pt x="638" y="610"/>
                  <a:pt x="648" y="608"/>
                  <a:pt x="652" y="602"/>
                </a:cubicBezTo>
                <a:cubicBezTo>
                  <a:pt x="687" y="549"/>
                  <a:pt x="687" y="549"/>
                  <a:pt x="687" y="549"/>
                </a:cubicBezTo>
                <a:cubicBezTo>
                  <a:pt x="692" y="542"/>
                  <a:pt x="689" y="533"/>
                  <a:pt x="682" y="528"/>
                </a:cubicBezTo>
                <a:cubicBezTo>
                  <a:pt x="657" y="511"/>
                  <a:pt x="657" y="511"/>
                  <a:pt x="657" y="511"/>
                </a:cubicBezTo>
                <a:cubicBezTo>
                  <a:pt x="671" y="483"/>
                  <a:pt x="681" y="452"/>
                  <a:pt x="686" y="420"/>
                </a:cubicBezTo>
                <a:cubicBezTo>
                  <a:pt x="720" y="422"/>
                  <a:pt x="720" y="422"/>
                  <a:pt x="720" y="422"/>
                </a:cubicBezTo>
                <a:cubicBezTo>
                  <a:pt x="728" y="423"/>
                  <a:pt x="736" y="417"/>
                  <a:pt x="736" y="409"/>
                </a:cubicBezTo>
                <a:cubicBezTo>
                  <a:pt x="740" y="345"/>
                  <a:pt x="740" y="345"/>
                  <a:pt x="740" y="345"/>
                </a:cubicBezTo>
                <a:cubicBezTo>
                  <a:pt x="741" y="337"/>
                  <a:pt x="734" y="331"/>
                  <a:pt x="726" y="330"/>
                </a:cubicBezTo>
                <a:close/>
                <a:moveTo>
                  <a:pt x="215" y="372"/>
                </a:moveTo>
                <a:cubicBezTo>
                  <a:pt x="215" y="288"/>
                  <a:pt x="284" y="220"/>
                  <a:pt x="368" y="220"/>
                </a:cubicBezTo>
                <a:cubicBezTo>
                  <a:pt x="452" y="220"/>
                  <a:pt x="520" y="288"/>
                  <a:pt x="520" y="372"/>
                </a:cubicBezTo>
                <a:cubicBezTo>
                  <a:pt x="520" y="456"/>
                  <a:pt x="452" y="524"/>
                  <a:pt x="368" y="524"/>
                </a:cubicBezTo>
                <a:cubicBezTo>
                  <a:pt x="284" y="524"/>
                  <a:pt x="215" y="456"/>
                  <a:pt x="215" y="372"/>
                </a:cubicBezTo>
                <a:close/>
              </a:path>
            </a:pathLst>
          </a:custGeom>
          <a:solidFill>
            <a:schemeClr val="accent1">
              <a:alpha val="52000"/>
            </a:schemeClr>
          </a:solidFill>
          <a:ln>
            <a:solidFill>
              <a:srgbClr val="20546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6" name="Freeform 7"/>
          <p:cNvSpPr>
            <a:spLocks noEditPoints="1"/>
          </p:cNvSpPr>
          <p:nvPr userDrawn="1"/>
        </p:nvSpPr>
        <p:spPr bwMode="auto">
          <a:xfrm>
            <a:off x="7270826" y="2736404"/>
            <a:ext cx="1393143" cy="1393143"/>
          </a:xfrm>
          <a:custGeom>
            <a:avLst/>
            <a:gdLst>
              <a:gd name="T0" fmla="*/ 574 w 585"/>
              <a:gd name="T1" fmla="*/ 348 h 585"/>
              <a:gd name="T2" fmla="*/ 547 w 585"/>
              <a:gd name="T3" fmla="*/ 337 h 585"/>
              <a:gd name="T4" fmla="*/ 551 w 585"/>
              <a:gd name="T5" fmla="*/ 291 h 585"/>
              <a:gd name="T6" fmla="*/ 545 w 585"/>
              <a:gd name="T7" fmla="*/ 235 h 585"/>
              <a:gd name="T8" fmla="*/ 570 w 585"/>
              <a:gd name="T9" fmla="*/ 224 h 585"/>
              <a:gd name="T10" fmla="*/ 578 w 585"/>
              <a:gd name="T11" fmla="*/ 204 h 585"/>
              <a:gd name="T12" fmla="*/ 551 w 585"/>
              <a:gd name="T13" fmla="*/ 142 h 585"/>
              <a:gd name="T14" fmla="*/ 532 w 585"/>
              <a:gd name="T15" fmla="*/ 134 h 585"/>
              <a:gd name="T16" fmla="*/ 506 w 585"/>
              <a:gd name="T17" fmla="*/ 145 h 585"/>
              <a:gd name="T18" fmla="*/ 430 w 585"/>
              <a:gd name="T19" fmla="*/ 72 h 585"/>
              <a:gd name="T20" fmla="*/ 440 w 585"/>
              <a:gd name="T21" fmla="*/ 47 h 585"/>
              <a:gd name="T22" fmla="*/ 431 w 585"/>
              <a:gd name="T23" fmla="*/ 28 h 585"/>
              <a:gd name="T24" fmla="*/ 368 w 585"/>
              <a:gd name="T25" fmla="*/ 3 h 585"/>
              <a:gd name="T26" fmla="*/ 348 w 585"/>
              <a:gd name="T27" fmla="*/ 11 h 585"/>
              <a:gd name="T28" fmla="*/ 338 w 585"/>
              <a:gd name="T29" fmla="*/ 37 h 585"/>
              <a:gd name="T30" fmla="*/ 294 w 585"/>
              <a:gd name="T31" fmla="*/ 33 h 585"/>
              <a:gd name="T32" fmla="*/ 236 w 585"/>
              <a:gd name="T33" fmla="*/ 40 h 585"/>
              <a:gd name="T34" fmla="*/ 224 w 585"/>
              <a:gd name="T35" fmla="*/ 14 h 585"/>
              <a:gd name="T36" fmla="*/ 205 w 585"/>
              <a:gd name="T37" fmla="*/ 7 h 585"/>
              <a:gd name="T38" fmla="*/ 142 w 585"/>
              <a:gd name="T39" fmla="*/ 33 h 585"/>
              <a:gd name="T40" fmla="*/ 134 w 585"/>
              <a:gd name="T41" fmla="*/ 53 h 585"/>
              <a:gd name="T42" fmla="*/ 146 w 585"/>
              <a:gd name="T43" fmla="*/ 80 h 585"/>
              <a:gd name="T44" fmla="*/ 75 w 585"/>
              <a:gd name="T45" fmla="*/ 156 h 585"/>
              <a:gd name="T46" fmla="*/ 47 w 585"/>
              <a:gd name="T47" fmla="*/ 145 h 585"/>
              <a:gd name="T48" fmla="*/ 28 w 585"/>
              <a:gd name="T49" fmla="*/ 154 h 585"/>
              <a:gd name="T50" fmla="*/ 3 w 585"/>
              <a:gd name="T51" fmla="*/ 217 h 585"/>
              <a:gd name="T52" fmla="*/ 11 w 585"/>
              <a:gd name="T53" fmla="*/ 236 h 585"/>
              <a:gd name="T54" fmla="*/ 40 w 585"/>
              <a:gd name="T55" fmla="*/ 248 h 585"/>
              <a:gd name="T56" fmla="*/ 36 w 585"/>
              <a:gd name="T57" fmla="*/ 291 h 585"/>
              <a:gd name="T58" fmla="*/ 43 w 585"/>
              <a:gd name="T59" fmla="*/ 348 h 585"/>
              <a:gd name="T60" fmla="*/ 14 w 585"/>
              <a:gd name="T61" fmla="*/ 360 h 585"/>
              <a:gd name="T62" fmla="*/ 7 w 585"/>
              <a:gd name="T63" fmla="*/ 380 h 585"/>
              <a:gd name="T64" fmla="*/ 33 w 585"/>
              <a:gd name="T65" fmla="*/ 442 h 585"/>
              <a:gd name="T66" fmla="*/ 53 w 585"/>
              <a:gd name="T67" fmla="*/ 450 h 585"/>
              <a:gd name="T68" fmla="*/ 82 w 585"/>
              <a:gd name="T69" fmla="*/ 438 h 585"/>
              <a:gd name="T70" fmla="*/ 156 w 585"/>
              <a:gd name="T71" fmla="*/ 508 h 585"/>
              <a:gd name="T72" fmla="*/ 145 w 585"/>
              <a:gd name="T73" fmla="*/ 537 h 585"/>
              <a:gd name="T74" fmla="*/ 154 w 585"/>
              <a:gd name="T75" fmla="*/ 557 h 585"/>
              <a:gd name="T76" fmla="*/ 217 w 585"/>
              <a:gd name="T77" fmla="*/ 581 h 585"/>
              <a:gd name="T78" fmla="*/ 236 w 585"/>
              <a:gd name="T79" fmla="*/ 574 h 585"/>
              <a:gd name="T80" fmla="*/ 248 w 585"/>
              <a:gd name="T81" fmla="*/ 544 h 585"/>
              <a:gd name="T82" fmla="*/ 294 w 585"/>
              <a:gd name="T83" fmla="*/ 548 h 585"/>
              <a:gd name="T84" fmla="*/ 348 w 585"/>
              <a:gd name="T85" fmla="*/ 542 h 585"/>
              <a:gd name="T86" fmla="*/ 360 w 585"/>
              <a:gd name="T87" fmla="*/ 570 h 585"/>
              <a:gd name="T88" fmla="*/ 380 w 585"/>
              <a:gd name="T89" fmla="*/ 578 h 585"/>
              <a:gd name="T90" fmla="*/ 442 w 585"/>
              <a:gd name="T91" fmla="*/ 551 h 585"/>
              <a:gd name="T92" fmla="*/ 451 w 585"/>
              <a:gd name="T93" fmla="*/ 532 h 585"/>
              <a:gd name="T94" fmla="*/ 439 w 585"/>
              <a:gd name="T95" fmla="*/ 504 h 585"/>
              <a:gd name="T96" fmla="*/ 511 w 585"/>
              <a:gd name="T97" fmla="*/ 429 h 585"/>
              <a:gd name="T98" fmla="*/ 538 w 585"/>
              <a:gd name="T99" fmla="*/ 440 h 585"/>
              <a:gd name="T100" fmla="*/ 557 w 585"/>
              <a:gd name="T101" fmla="*/ 431 h 585"/>
              <a:gd name="T102" fmla="*/ 582 w 585"/>
              <a:gd name="T103" fmla="*/ 368 h 585"/>
              <a:gd name="T104" fmla="*/ 574 w 585"/>
              <a:gd name="T105" fmla="*/ 348 h 585"/>
              <a:gd name="T106" fmla="*/ 172 w 585"/>
              <a:gd name="T107" fmla="*/ 291 h 585"/>
              <a:gd name="T108" fmla="*/ 294 w 585"/>
              <a:gd name="T109" fmla="*/ 169 h 585"/>
              <a:gd name="T110" fmla="*/ 416 w 585"/>
              <a:gd name="T111" fmla="*/ 291 h 585"/>
              <a:gd name="T112" fmla="*/ 294 w 585"/>
              <a:gd name="T113" fmla="*/ 413 h 585"/>
              <a:gd name="T114" fmla="*/ 172 w 585"/>
              <a:gd name="T115" fmla="*/ 291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85" h="585">
                <a:moveTo>
                  <a:pt x="574" y="348"/>
                </a:moveTo>
                <a:cubicBezTo>
                  <a:pt x="547" y="337"/>
                  <a:pt x="547" y="337"/>
                  <a:pt x="547" y="337"/>
                </a:cubicBezTo>
                <a:cubicBezTo>
                  <a:pt x="550" y="322"/>
                  <a:pt x="551" y="307"/>
                  <a:pt x="551" y="291"/>
                </a:cubicBezTo>
                <a:cubicBezTo>
                  <a:pt x="551" y="272"/>
                  <a:pt x="549" y="253"/>
                  <a:pt x="545" y="235"/>
                </a:cubicBezTo>
                <a:cubicBezTo>
                  <a:pt x="570" y="224"/>
                  <a:pt x="570" y="224"/>
                  <a:pt x="570" y="224"/>
                </a:cubicBezTo>
                <a:cubicBezTo>
                  <a:pt x="578" y="221"/>
                  <a:pt x="581" y="212"/>
                  <a:pt x="578" y="204"/>
                </a:cubicBezTo>
                <a:cubicBezTo>
                  <a:pt x="551" y="142"/>
                  <a:pt x="551" y="142"/>
                  <a:pt x="551" y="142"/>
                </a:cubicBezTo>
                <a:cubicBezTo>
                  <a:pt x="548" y="134"/>
                  <a:pt x="539" y="131"/>
                  <a:pt x="532" y="134"/>
                </a:cubicBezTo>
                <a:cubicBezTo>
                  <a:pt x="506" y="145"/>
                  <a:pt x="506" y="145"/>
                  <a:pt x="506" y="145"/>
                </a:cubicBezTo>
                <a:cubicBezTo>
                  <a:pt x="486" y="116"/>
                  <a:pt x="460" y="91"/>
                  <a:pt x="430" y="72"/>
                </a:cubicBezTo>
                <a:cubicBezTo>
                  <a:pt x="440" y="47"/>
                  <a:pt x="440" y="47"/>
                  <a:pt x="440" y="47"/>
                </a:cubicBezTo>
                <a:cubicBezTo>
                  <a:pt x="443" y="39"/>
                  <a:pt x="439" y="31"/>
                  <a:pt x="431" y="28"/>
                </a:cubicBezTo>
                <a:cubicBezTo>
                  <a:pt x="368" y="3"/>
                  <a:pt x="368" y="3"/>
                  <a:pt x="368" y="3"/>
                </a:cubicBezTo>
                <a:cubicBezTo>
                  <a:pt x="360" y="0"/>
                  <a:pt x="351" y="3"/>
                  <a:pt x="348" y="11"/>
                </a:cubicBezTo>
                <a:cubicBezTo>
                  <a:pt x="338" y="37"/>
                  <a:pt x="338" y="37"/>
                  <a:pt x="338" y="37"/>
                </a:cubicBezTo>
                <a:cubicBezTo>
                  <a:pt x="323" y="35"/>
                  <a:pt x="309" y="33"/>
                  <a:pt x="294" y="33"/>
                </a:cubicBezTo>
                <a:cubicBezTo>
                  <a:pt x="274" y="33"/>
                  <a:pt x="254" y="36"/>
                  <a:pt x="236" y="40"/>
                </a:cubicBezTo>
                <a:cubicBezTo>
                  <a:pt x="224" y="14"/>
                  <a:pt x="224" y="14"/>
                  <a:pt x="224" y="14"/>
                </a:cubicBezTo>
                <a:cubicBezTo>
                  <a:pt x="221" y="7"/>
                  <a:pt x="212" y="3"/>
                  <a:pt x="205" y="7"/>
                </a:cubicBezTo>
                <a:cubicBezTo>
                  <a:pt x="142" y="33"/>
                  <a:pt x="142" y="33"/>
                  <a:pt x="142" y="33"/>
                </a:cubicBezTo>
                <a:cubicBezTo>
                  <a:pt x="134" y="37"/>
                  <a:pt x="131" y="45"/>
                  <a:pt x="134" y="53"/>
                </a:cubicBezTo>
                <a:cubicBezTo>
                  <a:pt x="146" y="80"/>
                  <a:pt x="146" y="80"/>
                  <a:pt x="146" y="80"/>
                </a:cubicBezTo>
                <a:cubicBezTo>
                  <a:pt x="117" y="100"/>
                  <a:pt x="93" y="126"/>
                  <a:pt x="75" y="156"/>
                </a:cubicBezTo>
                <a:cubicBezTo>
                  <a:pt x="47" y="145"/>
                  <a:pt x="47" y="145"/>
                  <a:pt x="47" y="145"/>
                </a:cubicBezTo>
                <a:cubicBezTo>
                  <a:pt x="39" y="142"/>
                  <a:pt x="31" y="146"/>
                  <a:pt x="28" y="154"/>
                </a:cubicBezTo>
                <a:cubicBezTo>
                  <a:pt x="3" y="217"/>
                  <a:pt x="3" y="217"/>
                  <a:pt x="3" y="217"/>
                </a:cubicBezTo>
                <a:cubicBezTo>
                  <a:pt x="0" y="225"/>
                  <a:pt x="3" y="233"/>
                  <a:pt x="11" y="236"/>
                </a:cubicBezTo>
                <a:cubicBezTo>
                  <a:pt x="40" y="248"/>
                  <a:pt x="40" y="248"/>
                  <a:pt x="40" y="248"/>
                </a:cubicBezTo>
                <a:cubicBezTo>
                  <a:pt x="38" y="262"/>
                  <a:pt x="36" y="276"/>
                  <a:pt x="36" y="291"/>
                </a:cubicBezTo>
                <a:cubicBezTo>
                  <a:pt x="36" y="310"/>
                  <a:pt x="39" y="329"/>
                  <a:pt x="43" y="348"/>
                </a:cubicBezTo>
                <a:cubicBezTo>
                  <a:pt x="14" y="360"/>
                  <a:pt x="14" y="360"/>
                  <a:pt x="14" y="360"/>
                </a:cubicBezTo>
                <a:cubicBezTo>
                  <a:pt x="7" y="363"/>
                  <a:pt x="3" y="372"/>
                  <a:pt x="7" y="380"/>
                </a:cubicBezTo>
                <a:cubicBezTo>
                  <a:pt x="33" y="442"/>
                  <a:pt x="33" y="442"/>
                  <a:pt x="33" y="442"/>
                </a:cubicBezTo>
                <a:cubicBezTo>
                  <a:pt x="37" y="450"/>
                  <a:pt x="45" y="454"/>
                  <a:pt x="53" y="450"/>
                </a:cubicBezTo>
                <a:cubicBezTo>
                  <a:pt x="82" y="438"/>
                  <a:pt x="82" y="438"/>
                  <a:pt x="82" y="438"/>
                </a:cubicBezTo>
                <a:cubicBezTo>
                  <a:pt x="102" y="466"/>
                  <a:pt x="127" y="490"/>
                  <a:pt x="156" y="508"/>
                </a:cubicBezTo>
                <a:cubicBezTo>
                  <a:pt x="145" y="537"/>
                  <a:pt x="145" y="537"/>
                  <a:pt x="145" y="537"/>
                </a:cubicBezTo>
                <a:cubicBezTo>
                  <a:pt x="142" y="545"/>
                  <a:pt x="146" y="553"/>
                  <a:pt x="154" y="557"/>
                </a:cubicBezTo>
                <a:cubicBezTo>
                  <a:pt x="217" y="581"/>
                  <a:pt x="217" y="581"/>
                  <a:pt x="217" y="581"/>
                </a:cubicBezTo>
                <a:cubicBezTo>
                  <a:pt x="225" y="585"/>
                  <a:pt x="233" y="581"/>
                  <a:pt x="236" y="574"/>
                </a:cubicBezTo>
                <a:cubicBezTo>
                  <a:pt x="248" y="544"/>
                  <a:pt x="248" y="544"/>
                  <a:pt x="248" y="544"/>
                </a:cubicBezTo>
                <a:cubicBezTo>
                  <a:pt x="263" y="547"/>
                  <a:pt x="278" y="548"/>
                  <a:pt x="294" y="548"/>
                </a:cubicBezTo>
                <a:cubicBezTo>
                  <a:pt x="312" y="548"/>
                  <a:pt x="331" y="546"/>
                  <a:pt x="348" y="542"/>
                </a:cubicBezTo>
                <a:cubicBezTo>
                  <a:pt x="360" y="570"/>
                  <a:pt x="360" y="570"/>
                  <a:pt x="360" y="570"/>
                </a:cubicBezTo>
                <a:cubicBezTo>
                  <a:pt x="363" y="578"/>
                  <a:pt x="372" y="581"/>
                  <a:pt x="380" y="578"/>
                </a:cubicBezTo>
                <a:cubicBezTo>
                  <a:pt x="442" y="551"/>
                  <a:pt x="442" y="551"/>
                  <a:pt x="442" y="551"/>
                </a:cubicBezTo>
                <a:cubicBezTo>
                  <a:pt x="450" y="548"/>
                  <a:pt x="454" y="539"/>
                  <a:pt x="451" y="532"/>
                </a:cubicBezTo>
                <a:cubicBezTo>
                  <a:pt x="439" y="504"/>
                  <a:pt x="439" y="504"/>
                  <a:pt x="439" y="504"/>
                </a:cubicBezTo>
                <a:cubicBezTo>
                  <a:pt x="467" y="484"/>
                  <a:pt x="492" y="459"/>
                  <a:pt x="511" y="429"/>
                </a:cubicBezTo>
                <a:cubicBezTo>
                  <a:pt x="538" y="440"/>
                  <a:pt x="538" y="440"/>
                  <a:pt x="538" y="440"/>
                </a:cubicBezTo>
                <a:cubicBezTo>
                  <a:pt x="545" y="443"/>
                  <a:pt x="554" y="439"/>
                  <a:pt x="557" y="431"/>
                </a:cubicBezTo>
                <a:cubicBezTo>
                  <a:pt x="582" y="368"/>
                  <a:pt x="582" y="368"/>
                  <a:pt x="582" y="368"/>
                </a:cubicBezTo>
                <a:cubicBezTo>
                  <a:pt x="585" y="360"/>
                  <a:pt x="581" y="351"/>
                  <a:pt x="574" y="348"/>
                </a:cubicBezTo>
                <a:close/>
                <a:moveTo>
                  <a:pt x="172" y="291"/>
                </a:moveTo>
                <a:cubicBezTo>
                  <a:pt x="172" y="223"/>
                  <a:pt x="226" y="169"/>
                  <a:pt x="294" y="169"/>
                </a:cubicBezTo>
                <a:cubicBezTo>
                  <a:pt x="361" y="169"/>
                  <a:pt x="416" y="223"/>
                  <a:pt x="416" y="291"/>
                </a:cubicBezTo>
                <a:cubicBezTo>
                  <a:pt x="416" y="358"/>
                  <a:pt x="361" y="413"/>
                  <a:pt x="294" y="413"/>
                </a:cubicBezTo>
                <a:cubicBezTo>
                  <a:pt x="226" y="413"/>
                  <a:pt x="172" y="358"/>
                  <a:pt x="172" y="291"/>
                </a:cubicBezTo>
                <a:close/>
              </a:path>
            </a:pathLst>
          </a:custGeom>
          <a:solidFill>
            <a:srgbClr val="A5FFFF">
              <a:alpha val="39000"/>
            </a:srgbClr>
          </a:solidFill>
          <a:ln>
            <a:solidFill>
              <a:srgbClr val="20546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1289756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ICONS 1</a:t>
            </a:r>
            <a:endParaRPr lang="en-US" dirty="0"/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457200" y="1004935"/>
            <a:ext cx="82296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934024" y="6344922"/>
            <a:ext cx="1306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0" name="TextBox 69"/>
          <p:cNvSpPr txBox="1"/>
          <p:nvPr userDrawn="1"/>
        </p:nvSpPr>
        <p:spPr>
          <a:xfrm>
            <a:off x="277022" y="5314800"/>
            <a:ext cx="3745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SzPct val="80000"/>
              <a:buFont typeface="Lucida Grande"/>
              <a:buNone/>
            </a:pPr>
            <a:r>
              <a:rPr lang="en-US" sz="1600" dirty="0" smtClean="0">
                <a:solidFill>
                  <a:schemeClr val="accent1"/>
                </a:solidFill>
                <a:latin typeface="+mn-lt"/>
                <a:cs typeface="HelveticaNeueLT Std Lt"/>
              </a:rPr>
              <a:t>Open slide master White </a:t>
            </a:r>
            <a:r>
              <a:rPr lang="en-US" sz="1600" dirty="0" err="1" smtClean="0">
                <a:solidFill>
                  <a:schemeClr val="accent1"/>
                </a:solidFill>
                <a:latin typeface="+mn-lt"/>
                <a:cs typeface="HelveticaNeueLT Std Lt"/>
              </a:rPr>
              <a:t>Bkgd</a:t>
            </a:r>
            <a:r>
              <a:rPr lang="en-US" sz="1600" dirty="0" smtClean="0">
                <a:solidFill>
                  <a:schemeClr val="accent1"/>
                </a:solidFill>
                <a:latin typeface="+mn-lt"/>
                <a:cs typeface="HelveticaNeueLT Std Lt"/>
              </a:rPr>
              <a:t> Icons 1 to copy and paste any of these icons into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4854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 ic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205469"/>
                </a:solidFill>
                <a:latin typeface="+mn-lt"/>
              </a:defRPr>
            </a:lvl1pPr>
          </a:lstStyle>
          <a:p>
            <a:r>
              <a:rPr lang="en-US" smtClean="0">
                <a:ea typeface="Open Sans"/>
                <a:sym typeface="Open Sans"/>
              </a:rPr>
              <a:t>Copyright 2015 PARC, All rights reserved</a:t>
            </a:r>
            <a:endParaRPr lang="en-US" dirty="0" smtClean="0">
              <a:ea typeface="Open Sans"/>
              <a:sym typeface="Open San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4" t="19334" r="9584" b="18947"/>
          <a:stretch/>
        </p:blipFill>
        <p:spPr>
          <a:xfrm>
            <a:off x="7774969" y="6269989"/>
            <a:ext cx="1029984" cy="514992"/>
          </a:xfrm>
          <a:prstGeom prst="rect">
            <a:avLst/>
          </a:prstGeom>
        </p:spPr>
      </p:pic>
      <p:sp>
        <p:nvSpPr>
          <p:cNvPr id="6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1289756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ICONS 2</a:t>
            </a:r>
            <a:endParaRPr lang="en-US" dirty="0"/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1976674" y="3561749"/>
            <a:ext cx="1075498" cy="975144"/>
            <a:chOff x="1976674" y="3824217"/>
            <a:chExt cx="1075498" cy="975144"/>
          </a:xfrm>
        </p:grpSpPr>
        <p:grpSp>
          <p:nvGrpSpPr>
            <p:cNvPr id="75" name="Group 26"/>
            <p:cNvGrpSpPr>
              <a:grpSpLocks noChangeAspect="1"/>
            </p:cNvGrpSpPr>
            <p:nvPr userDrawn="1"/>
          </p:nvGrpSpPr>
          <p:grpSpPr bwMode="auto">
            <a:xfrm>
              <a:off x="1976674" y="3824217"/>
              <a:ext cx="1075498" cy="975144"/>
              <a:chOff x="2417" y="1683"/>
              <a:chExt cx="568" cy="515"/>
            </a:xfrm>
          </p:grpSpPr>
          <p:sp>
            <p:nvSpPr>
              <p:cNvPr id="76" name="Line 27"/>
              <p:cNvSpPr>
                <a:spLocks noChangeShapeType="1"/>
              </p:cNvSpPr>
              <p:nvPr/>
            </p:nvSpPr>
            <p:spPr bwMode="auto">
              <a:xfrm flipV="1">
                <a:off x="2525" y="1982"/>
                <a:ext cx="181" cy="122"/>
              </a:xfrm>
              <a:prstGeom prst="line">
                <a:avLst/>
              </a:prstGeom>
              <a:noFill/>
              <a:ln w="9525" cap="flat" cmpd="sng">
                <a:solidFill>
                  <a:srgbClr val="20546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28"/>
              <p:cNvSpPr>
                <a:spLocks/>
              </p:cNvSpPr>
              <p:nvPr/>
            </p:nvSpPr>
            <p:spPr bwMode="auto">
              <a:xfrm>
                <a:off x="2417" y="2071"/>
                <a:ext cx="125" cy="126"/>
              </a:xfrm>
              <a:custGeom>
                <a:avLst/>
                <a:gdLst>
                  <a:gd name="T0" fmla="*/ 14 w 53"/>
                  <a:gd name="T1" fmla="*/ 46 h 53"/>
                  <a:gd name="T2" fmla="*/ 46 w 53"/>
                  <a:gd name="T3" fmla="*/ 40 h 53"/>
                  <a:gd name="T4" fmla="*/ 40 w 53"/>
                  <a:gd name="T5" fmla="*/ 7 h 53"/>
                  <a:gd name="T6" fmla="*/ 7 w 53"/>
                  <a:gd name="T7" fmla="*/ 14 h 53"/>
                  <a:gd name="T8" fmla="*/ 14 w 53"/>
                  <a:gd name="T9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3">
                    <a:moveTo>
                      <a:pt x="14" y="46"/>
                    </a:moveTo>
                    <a:cubicBezTo>
                      <a:pt x="25" y="53"/>
                      <a:pt x="39" y="50"/>
                      <a:pt x="46" y="40"/>
                    </a:cubicBezTo>
                    <a:cubicBezTo>
                      <a:pt x="53" y="28"/>
                      <a:pt x="50" y="14"/>
                      <a:pt x="40" y="7"/>
                    </a:cubicBezTo>
                    <a:cubicBezTo>
                      <a:pt x="29" y="0"/>
                      <a:pt x="14" y="2"/>
                      <a:pt x="7" y="14"/>
                    </a:cubicBezTo>
                    <a:cubicBezTo>
                      <a:pt x="0" y="24"/>
                      <a:pt x="3" y="38"/>
                      <a:pt x="14" y="46"/>
                    </a:cubicBezTo>
                    <a:close/>
                  </a:path>
                </a:pathLst>
              </a:custGeom>
              <a:solidFill>
                <a:srgbClr val="FFFFFF">
                  <a:alpha val="62000"/>
                </a:srgbClr>
              </a:solidFill>
              <a:ln w="6350" cmpd="sng">
                <a:solidFill>
                  <a:srgbClr val="205469"/>
                </a:solidFill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78" name="Line 29"/>
              <p:cNvSpPr>
                <a:spLocks noChangeShapeType="1"/>
              </p:cNvSpPr>
              <p:nvPr/>
            </p:nvSpPr>
            <p:spPr bwMode="auto">
              <a:xfrm flipH="1" flipV="1">
                <a:off x="2701" y="1982"/>
                <a:ext cx="175" cy="118"/>
              </a:xfrm>
              <a:prstGeom prst="line">
                <a:avLst/>
              </a:prstGeom>
              <a:noFill/>
              <a:ln w="9525" cap="flat" cmpd="sng">
                <a:solidFill>
                  <a:srgbClr val="20546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30"/>
              <p:cNvSpPr>
                <a:spLocks noChangeAspect="1"/>
              </p:cNvSpPr>
              <p:nvPr/>
            </p:nvSpPr>
            <p:spPr bwMode="auto">
              <a:xfrm>
                <a:off x="2860" y="2072"/>
                <a:ext cx="125" cy="126"/>
              </a:xfrm>
              <a:custGeom>
                <a:avLst/>
                <a:gdLst>
                  <a:gd name="T0" fmla="*/ 39 w 53"/>
                  <a:gd name="T1" fmla="*/ 46 h 53"/>
                  <a:gd name="T2" fmla="*/ 7 w 53"/>
                  <a:gd name="T3" fmla="*/ 40 h 53"/>
                  <a:gd name="T4" fmla="*/ 13 w 53"/>
                  <a:gd name="T5" fmla="*/ 7 h 53"/>
                  <a:gd name="T6" fmla="*/ 46 w 53"/>
                  <a:gd name="T7" fmla="*/ 14 h 53"/>
                  <a:gd name="T8" fmla="*/ 39 w 53"/>
                  <a:gd name="T9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3">
                    <a:moveTo>
                      <a:pt x="39" y="46"/>
                    </a:moveTo>
                    <a:cubicBezTo>
                      <a:pt x="29" y="53"/>
                      <a:pt x="14" y="50"/>
                      <a:pt x="7" y="40"/>
                    </a:cubicBezTo>
                    <a:cubicBezTo>
                      <a:pt x="0" y="28"/>
                      <a:pt x="3" y="14"/>
                      <a:pt x="13" y="7"/>
                    </a:cubicBezTo>
                    <a:cubicBezTo>
                      <a:pt x="24" y="0"/>
                      <a:pt x="39" y="2"/>
                      <a:pt x="46" y="14"/>
                    </a:cubicBezTo>
                    <a:cubicBezTo>
                      <a:pt x="53" y="24"/>
                      <a:pt x="50" y="38"/>
                      <a:pt x="39" y="46"/>
                    </a:cubicBezTo>
                    <a:close/>
                  </a:path>
                </a:pathLst>
              </a:custGeom>
              <a:solidFill>
                <a:srgbClr val="FFFFFF">
                  <a:alpha val="62000"/>
                </a:srgbClr>
              </a:solidFill>
              <a:ln w="6350" cmpd="sng">
                <a:solidFill>
                  <a:srgbClr val="205469"/>
                </a:solidFill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0" name="Freeform 31"/>
              <p:cNvSpPr>
                <a:spLocks/>
              </p:cNvSpPr>
              <p:nvPr/>
            </p:nvSpPr>
            <p:spPr bwMode="auto">
              <a:xfrm>
                <a:off x="2639" y="1683"/>
                <a:ext cx="126" cy="126"/>
              </a:xfrm>
              <a:custGeom>
                <a:avLst/>
                <a:gdLst>
                  <a:gd name="T0" fmla="*/ 36 w 53"/>
                  <a:gd name="T1" fmla="*/ 5 h 53"/>
                  <a:gd name="T2" fmla="*/ 49 w 53"/>
                  <a:gd name="T3" fmla="*/ 35 h 53"/>
                  <a:gd name="T4" fmla="*/ 18 w 53"/>
                  <a:gd name="T5" fmla="*/ 48 h 53"/>
                  <a:gd name="T6" fmla="*/ 6 w 53"/>
                  <a:gd name="T7" fmla="*/ 17 h 53"/>
                  <a:gd name="T8" fmla="*/ 36 w 53"/>
                  <a:gd name="T9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3">
                    <a:moveTo>
                      <a:pt x="36" y="5"/>
                    </a:moveTo>
                    <a:cubicBezTo>
                      <a:pt x="48" y="10"/>
                      <a:pt x="53" y="24"/>
                      <a:pt x="49" y="35"/>
                    </a:cubicBezTo>
                    <a:cubicBezTo>
                      <a:pt x="43" y="47"/>
                      <a:pt x="30" y="53"/>
                      <a:pt x="18" y="48"/>
                    </a:cubicBezTo>
                    <a:cubicBezTo>
                      <a:pt x="6" y="43"/>
                      <a:pt x="0" y="29"/>
                      <a:pt x="6" y="17"/>
                    </a:cubicBezTo>
                    <a:cubicBezTo>
                      <a:pt x="10" y="5"/>
                      <a:pt x="24" y="0"/>
                      <a:pt x="36" y="5"/>
                    </a:cubicBezTo>
                    <a:close/>
                  </a:path>
                </a:pathLst>
              </a:custGeom>
              <a:solidFill>
                <a:srgbClr val="FFFFFF">
                  <a:alpha val="62000"/>
                </a:srgbClr>
              </a:solidFill>
              <a:ln w="6350" cmpd="sng">
                <a:solidFill>
                  <a:srgbClr val="205469"/>
                </a:solidFill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1" name="Line 32"/>
              <p:cNvSpPr>
                <a:spLocks noChangeShapeType="1"/>
              </p:cNvSpPr>
              <p:nvPr/>
            </p:nvSpPr>
            <p:spPr bwMode="auto">
              <a:xfrm>
                <a:off x="2703" y="1804"/>
                <a:ext cx="0" cy="185"/>
              </a:xfrm>
              <a:prstGeom prst="line">
                <a:avLst/>
              </a:prstGeom>
              <a:noFill/>
              <a:ln w="9525" cap="flat" cmpd="sng">
                <a:solidFill>
                  <a:srgbClr val="20546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82" name="Oval 81"/>
            <p:cNvSpPr/>
            <p:nvPr userDrawn="1"/>
          </p:nvSpPr>
          <p:spPr>
            <a:xfrm>
              <a:off x="2307387" y="4189685"/>
              <a:ext cx="421648" cy="421646"/>
            </a:xfrm>
            <a:prstGeom prst="ellipse">
              <a:avLst/>
            </a:prstGeom>
            <a:noFill/>
            <a:ln w="6350" cmpd="sng">
              <a:solidFill>
                <a:srgbClr val="205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83" name="Arc 82"/>
            <p:cNvSpPr/>
            <p:nvPr userDrawn="1"/>
          </p:nvSpPr>
          <p:spPr>
            <a:xfrm>
              <a:off x="2421068" y="4298089"/>
              <a:ext cx="249456" cy="249456"/>
            </a:xfrm>
            <a:prstGeom prst="arc">
              <a:avLst>
                <a:gd name="adj1" fmla="val 10442147"/>
                <a:gd name="adj2" fmla="val 15108662"/>
              </a:avLst>
            </a:prstGeom>
            <a:ln w="6350" cmpd="sng">
              <a:solidFill>
                <a:srgbClr val="205469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/>
          <p:cNvGrpSpPr/>
          <p:nvPr userDrawn="1"/>
        </p:nvGrpSpPr>
        <p:grpSpPr>
          <a:xfrm>
            <a:off x="516841" y="3600710"/>
            <a:ext cx="589166" cy="940297"/>
            <a:chOff x="516841" y="3863178"/>
            <a:chExt cx="589166" cy="940297"/>
          </a:xfrm>
        </p:grpSpPr>
        <p:grpSp>
          <p:nvGrpSpPr>
            <p:cNvPr id="84" name="Group 18"/>
            <p:cNvGrpSpPr>
              <a:grpSpLocks noChangeAspect="1"/>
            </p:cNvGrpSpPr>
            <p:nvPr userDrawn="1"/>
          </p:nvGrpSpPr>
          <p:grpSpPr bwMode="auto">
            <a:xfrm>
              <a:off x="516841" y="3871330"/>
              <a:ext cx="589166" cy="932145"/>
              <a:chOff x="7740" y="63"/>
              <a:chExt cx="280" cy="443"/>
            </a:xfrm>
            <a:solidFill>
              <a:schemeClr val="bg1">
                <a:alpha val="84000"/>
              </a:schemeClr>
            </a:solidFill>
          </p:grpSpPr>
          <p:sp>
            <p:nvSpPr>
              <p:cNvPr id="85" name="Freeform 19"/>
              <p:cNvSpPr>
                <a:spLocks/>
              </p:cNvSpPr>
              <p:nvPr/>
            </p:nvSpPr>
            <p:spPr bwMode="auto">
              <a:xfrm>
                <a:off x="7774" y="63"/>
                <a:ext cx="217" cy="217"/>
              </a:xfrm>
              <a:custGeom>
                <a:avLst/>
                <a:gdLst>
                  <a:gd name="T0" fmla="*/ 46 w 92"/>
                  <a:gd name="T1" fmla="*/ 92 h 92"/>
                  <a:gd name="T2" fmla="*/ 83 w 92"/>
                  <a:gd name="T3" fmla="*/ 73 h 92"/>
                  <a:gd name="T4" fmla="*/ 92 w 92"/>
                  <a:gd name="T5" fmla="*/ 46 h 92"/>
                  <a:gd name="T6" fmla="*/ 46 w 92"/>
                  <a:gd name="T7" fmla="*/ 0 h 92"/>
                  <a:gd name="T8" fmla="*/ 0 w 92"/>
                  <a:gd name="T9" fmla="*/ 46 h 92"/>
                  <a:gd name="T10" fmla="*/ 9 w 92"/>
                  <a:gd name="T11" fmla="*/ 73 h 92"/>
                  <a:gd name="T12" fmla="*/ 46 w 92"/>
                  <a:gd name="T13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2">
                    <a:moveTo>
                      <a:pt x="46" y="92"/>
                    </a:moveTo>
                    <a:cubicBezTo>
                      <a:pt x="62" y="92"/>
                      <a:pt x="75" y="85"/>
                      <a:pt x="83" y="73"/>
                    </a:cubicBezTo>
                    <a:cubicBezTo>
                      <a:pt x="89" y="66"/>
                      <a:pt x="92" y="56"/>
                      <a:pt x="92" y="46"/>
                    </a:cubicBezTo>
                    <a:cubicBezTo>
                      <a:pt x="92" y="21"/>
                      <a:pt x="72" y="0"/>
                      <a:pt x="46" y="0"/>
                    </a:cubicBezTo>
                    <a:cubicBezTo>
                      <a:pt x="21" y="0"/>
                      <a:pt x="0" y="21"/>
                      <a:pt x="0" y="46"/>
                    </a:cubicBezTo>
                    <a:cubicBezTo>
                      <a:pt x="0" y="56"/>
                      <a:pt x="4" y="66"/>
                      <a:pt x="9" y="73"/>
                    </a:cubicBezTo>
                    <a:cubicBezTo>
                      <a:pt x="18" y="85"/>
                      <a:pt x="31" y="92"/>
                      <a:pt x="46" y="92"/>
                    </a:cubicBezTo>
                    <a:close/>
                  </a:path>
                </a:pathLst>
              </a:custGeom>
              <a:solidFill>
                <a:srgbClr val="FFFFFF">
                  <a:alpha val="62000"/>
                </a:srgbClr>
              </a:solidFill>
              <a:ln w="9525" cmpd="sng">
                <a:solidFill>
                  <a:srgbClr val="20546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 20"/>
              <p:cNvSpPr>
                <a:spLocks/>
              </p:cNvSpPr>
              <p:nvPr/>
            </p:nvSpPr>
            <p:spPr bwMode="auto">
              <a:xfrm>
                <a:off x="7740" y="260"/>
                <a:ext cx="280" cy="246"/>
              </a:xfrm>
              <a:custGeom>
                <a:avLst/>
                <a:gdLst>
                  <a:gd name="T0" fmla="*/ 104 w 119"/>
                  <a:gd name="T1" fmla="*/ 0 h 104"/>
                  <a:gd name="T2" fmla="*/ 59 w 119"/>
                  <a:gd name="T3" fmla="*/ 22 h 104"/>
                  <a:gd name="T4" fmla="*/ 15 w 119"/>
                  <a:gd name="T5" fmla="*/ 0 h 104"/>
                  <a:gd name="T6" fmla="*/ 0 w 119"/>
                  <a:gd name="T7" fmla="*/ 13 h 104"/>
                  <a:gd name="T8" fmla="*/ 0 w 119"/>
                  <a:gd name="T9" fmla="*/ 35 h 104"/>
                  <a:gd name="T10" fmla="*/ 0 w 119"/>
                  <a:gd name="T11" fmla="*/ 37 h 104"/>
                  <a:gd name="T12" fmla="*/ 0 w 119"/>
                  <a:gd name="T13" fmla="*/ 69 h 104"/>
                  <a:gd name="T14" fmla="*/ 0 w 119"/>
                  <a:gd name="T15" fmla="*/ 92 h 104"/>
                  <a:gd name="T16" fmla="*/ 59 w 119"/>
                  <a:gd name="T17" fmla="*/ 104 h 104"/>
                  <a:gd name="T18" fmla="*/ 119 w 119"/>
                  <a:gd name="T19" fmla="*/ 92 h 104"/>
                  <a:gd name="T20" fmla="*/ 119 w 119"/>
                  <a:gd name="T21" fmla="*/ 69 h 104"/>
                  <a:gd name="T22" fmla="*/ 119 w 119"/>
                  <a:gd name="T23" fmla="*/ 37 h 104"/>
                  <a:gd name="T24" fmla="*/ 119 w 119"/>
                  <a:gd name="T25" fmla="*/ 35 h 104"/>
                  <a:gd name="T26" fmla="*/ 119 w 119"/>
                  <a:gd name="T27" fmla="*/ 13 h 104"/>
                  <a:gd name="T28" fmla="*/ 104 w 119"/>
                  <a:gd name="T2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" h="104">
                    <a:moveTo>
                      <a:pt x="104" y="0"/>
                    </a:moveTo>
                    <a:cubicBezTo>
                      <a:pt x="94" y="13"/>
                      <a:pt x="78" y="22"/>
                      <a:pt x="59" y="22"/>
                    </a:cubicBezTo>
                    <a:cubicBezTo>
                      <a:pt x="41" y="22"/>
                      <a:pt x="25" y="13"/>
                      <a:pt x="15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59" y="104"/>
                      <a:pt x="59" y="104"/>
                      <a:pt x="59" y="104"/>
                    </a:cubicBezTo>
                    <a:cubicBezTo>
                      <a:pt x="119" y="92"/>
                      <a:pt x="119" y="92"/>
                      <a:pt x="119" y="92"/>
                    </a:cubicBezTo>
                    <a:cubicBezTo>
                      <a:pt x="119" y="69"/>
                      <a:pt x="119" y="69"/>
                      <a:pt x="119" y="69"/>
                    </a:cubicBezTo>
                    <a:cubicBezTo>
                      <a:pt x="119" y="37"/>
                      <a:pt x="119" y="37"/>
                      <a:pt x="119" y="37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19" y="13"/>
                      <a:pt x="119" y="13"/>
                      <a:pt x="119" y="13"/>
                    </a:cubicBez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FFFF">
                  <a:alpha val="62000"/>
                </a:srgbClr>
              </a:solidFill>
              <a:ln w="9525" cmpd="sng">
                <a:solidFill>
                  <a:srgbClr val="20546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Line 21"/>
              <p:cNvSpPr>
                <a:spLocks noChangeShapeType="1"/>
              </p:cNvSpPr>
              <p:nvPr/>
            </p:nvSpPr>
            <p:spPr bwMode="auto">
              <a:xfrm>
                <a:off x="7775" y="260"/>
                <a:ext cx="0" cy="0"/>
              </a:xfrm>
              <a:prstGeom prst="line">
                <a:avLst/>
              </a:prstGeom>
              <a:grpFill/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8" name="Line 22"/>
              <p:cNvSpPr>
                <a:spLocks noChangeShapeType="1"/>
              </p:cNvSpPr>
              <p:nvPr/>
            </p:nvSpPr>
            <p:spPr bwMode="auto">
              <a:xfrm>
                <a:off x="7775" y="260"/>
                <a:ext cx="0" cy="0"/>
              </a:xfrm>
              <a:prstGeom prst="line">
                <a:avLst/>
              </a:prstGeom>
              <a:grpFill/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89" name="Straight Connector 88"/>
            <p:cNvCxnSpPr>
              <a:endCxn id="85" idx="0"/>
            </p:cNvCxnSpPr>
            <p:nvPr userDrawn="1"/>
          </p:nvCxnSpPr>
          <p:spPr>
            <a:xfrm>
              <a:off x="816684" y="3863178"/>
              <a:ext cx="1" cy="464756"/>
            </a:xfrm>
            <a:prstGeom prst="line">
              <a:avLst/>
            </a:prstGeom>
            <a:ln w="3175">
              <a:solidFill>
                <a:srgbClr val="2054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6" idx="1"/>
            </p:cNvCxnSpPr>
            <p:nvPr userDrawn="1"/>
          </p:nvCxnSpPr>
          <p:spPr>
            <a:xfrm flipH="1">
              <a:off x="807710" y="4395348"/>
              <a:ext cx="1238" cy="401269"/>
            </a:xfrm>
            <a:prstGeom prst="line">
              <a:avLst/>
            </a:prstGeom>
            <a:ln w="6350" cmpd="sng">
              <a:solidFill>
                <a:srgbClr val="205469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flipH="1">
              <a:off x="594625" y="4123180"/>
              <a:ext cx="219699" cy="1"/>
            </a:xfrm>
            <a:prstGeom prst="line">
              <a:avLst/>
            </a:prstGeom>
            <a:ln w="6350" cmpd="sng">
              <a:solidFill>
                <a:srgbClr val="205469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Arc 91"/>
            <p:cNvSpPr/>
            <p:nvPr userDrawn="1"/>
          </p:nvSpPr>
          <p:spPr>
            <a:xfrm rot="17015529">
              <a:off x="729842" y="4336799"/>
              <a:ext cx="144758" cy="144758"/>
            </a:xfrm>
            <a:prstGeom prst="arc">
              <a:avLst>
                <a:gd name="adj1" fmla="val 10442147"/>
                <a:gd name="adj2" fmla="val 16131751"/>
              </a:avLst>
            </a:prstGeom>
            <a:ln w="6350" cmpd="sng">
              <a:solidFill>
                <a:srgbClr val="205469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/>
          <p:cNvGrpSpPr/>
          <p:nvPr userDrawn="1"/>
        </p:nvGrpSpPr>
        <p:grpSpPr>
          <a:xfrm>
            <a:off x="392732" y="1958896"/>
            <a:ext cx="1114503" cy="1114503"/>
            <a:chOff x="392732" y="2221364"/>
            <a:chExt cx="1114503" cy="1114503"/>
          </a:xfrm>
        </p:grpSpPr>
        <p:sp>
          <p:nvSpPr>
            <p:cNvPr id="93" name="Oval 92"/>
            <p:cNvSpPr/>
            <p:nvPr userDrawn="1"/>
          </p:nvSpPr>
          <p:spPr>
            <a:xfrm flipH="1">
              <a:off x="532265" y="2360898"/>
              <a:ext cx="835438" cy="835438"/>
            </a:xfrm>
            <a:prstGeom prst="ellipse">
              <a:avLst/>
            </a:prstGeom>
            <a:solidFill>
              <a:schemeClr val="bg1">
                <a:alpha val="62000"/>
              </a:schemeClr>
            </a:solidFill>
            <a:ln w="9525" cmpd="sng">
              <a:solidFill>
                <a:srgbClr val="20546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4" name="Straight Connector 93"/>
            <p:cNvCxnSpPr>
              <a:endCxn id="93" idx="4"/>
            </p:cNvCxnSpPr>
            <p:nvPr userDrawn="1"/>
          </p:nvCxnSpPr>
          <p:spPr>
            <a:xfrm>
              <a:off x="949984" y="2366463"/>
              <a:ext cx="0" cy="829872"/>
            </a:xfrm>
            <a:prstGeom prst="line">
              <a:avLst/>
            </a:prstGeom>
            <a:ln w="3175">
              <a:solidFill>
                <a:srgbClr val="2054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93" idx="2"/>
            </p:cNvCxnSpPr>
            <p:nvPr userDrawn="1"/>
          </p:nvCxnSpPr>
          <p:spPr>
            <a:xfrm flipH="1">
              <a:off x="949984" y="2778616"/>
              <a:ext cx="417718" cy="0"/>
            </a:xfrm>
            <a:prstGeom prst="line">
              <a:avLst/>
            </a:prstGeom>
            <a:ln w="3175">
              <a:solidFill>
                <a:srgbClr val="2054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Arc 95"/>
            <p:cNvSpPr/>
            <p:nvPr userDrawn="1"/>
          </p:nvSpPr>
          <p:spPr>
            <a:xfrm rot="6427717">
              <a:off x="861731" y="2690364"/>
              <a:ext cx="176505" cy="176505"/>
            </a:xfrm>
            <a:prstGeom prst="arc">
              <a:avLst>
                <a:gd name="adj1" fmla="val 10442147"/>
                <a:gd name="adj2" fmla="val 15108662"/>
              </a:avLst>
            </a:prstGeom>
            <a:ln w="12700">
              <a:solidFill>
                <a:schemeClr val="bg2">
                  <a:lumMod val="20000"/>
                  <a:lumOff val="80000"/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/>
            <p:cNvSpPr/>
            <p:nvPr userDrawn="1"/>
          </p:nvSpPr>
          <p:spPr>
            <a:xfrm>
              <a:off x="392732" y="2221364"/>
              <a:ext cx="1114503" cy="1114503"/>
            </a:xfrm>
            <a:prstGeom prst="ellipse">
              <a:avLst/>
            </a:prstGeom>
            <a:ln w="12700" cmpd="sng">
              <a:solidFill>
                <a:schemeClr val="bg1">
                  <a:alpha val="63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2072178" y="1991778"/>
            <a:ext cx="1097230" cy="925334"/>
            <a:chOff x="2072178" y="2254246"/>
            <a:chExt cx="1097230" cy="925334"/>
          </a:xfrm>
        </p:grpSpPr>
        <p:sp>
          <p:nvSpPr>
            <p:cNvPr id="70" name="Freeform 11"/>
            <p:cNvSpPr>
              <a:spLocks/>
            </p:cNvSpPr>
            <p:nvPr userDrawn="1"/>
          </p:nvSpPr>
          <p:spPr bwMode="auto">
            <a:xfrm>
              <a:off x="2072178" y="2304996"/>
              <a:ext cx="881785" cy="874065"/>
            </a:xfrm>
            <a:custGeom>
              <a:avLst/>
              <a:gdLst>
                <a:gd name="T0" fmla="*/ 1256 w 1256"/>
                <a:gd name="T1" fmla="*/ 969 h 1245"/>
                <a:gd name="T2" fmla="*/ 628 w 1256"/>
                <a:gd name="T3" fmla="*/ 1245 h 1245"/>
                <a:gd name="T4" fmla="*/ 0 w 1256"/>
                <a:gd name="T5" fmla="*/ 969 h 1245"/>
                <a:gd name="T6" fmla="*/ 0 w 1256"/>
                <a:gd name="T7" fmla="*/ 277 h 1245"/>
                <a:gd name="T8" fmla="*/ 628 w 1256"/>
                <a:gd name="T9" fmla="*/ 0 h 1245"/>
                <a:gd name="T10" fmla="*/ 1256 w 1256"/>
                <a:gd name="T11" fmla="*/ 277 h 1245"/>
                <a:gd name="T12" fmla="*/ 1256 w 1256"/>
                <a:gd name="T13" fmla="*/ 969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6" h="1245">
                  <a:moveTo>
                    <a:pt x="1256" y="969"/>
                  </a:moveTo>
                  <a:lnTo>
                    <a:pt x="628" y="1245"/>
                  </a:lnTo>
                  <a:lnTo>
                    <a:pt x="0" y="969"/>
                  </a:lnTo>
                  <a:lnTo>
                    <a:pt x="0" y="277"/>
                  </a:lnTo>
                  <a:lnTo>
                    <a:pt x="628" y="0"/>
                  </a:lnTo>
                  <a:lnTo>
                    <a:pt x="1256" y="277"/>
                  </a:lnTo>
                  <a:lnTo>
                    <a:pt x="1256" y="969"/>
                  </a:lnTo>
                  <a:close/>
                </a:path>
              </a:pathLst>
            </a:custGeom>
            <a:solidFill>
              <a:srgbClr val="FFFFFF">
                <a:alpha val="62000"/>
              </a:srgbClr>
            </a:solidFill>
            <a:ln w="9525" cmpd="sng">
              <a:solidFill>
                <a:srgbClr val="20546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cxnSp>
          <p:nvCxnSpPr>
            <p:cNvPr id="71" name="Straight Connector 70"/>
            <p:cNvCxnSpPr>
              <a:stCxn id="70" idx="4"/>
            </p:cNvCxnSpPr>
            <p:nvPr userDrawn="1"/>
          </p:nvCxnSpPr>
          <p:spPr>
            <a:xfrm>
              <a:off x="2513071" y="2304996"/>
              <a:ext cx="0" cy="407056"/>
            </a:xfrm>
            <a:prstGeom prst="line">
              <a:avLst/>
            </a:prstGeom>
            <a:ln w="3175">
              <a:solidFill>
                <a:srgbClr val="FFFFFF">
                  <a:alpha val="3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 flipV="1">
              <a:off x="2077325" y="2733643"/>
              <a:ext cx="433160" cy="235664"/>
            </a:xfrm>
            <a:prstGeom prst="line">
              <a:avLst/>
            </a:prstGeom>
            <a:ln w="12700">
              <a:solidFill>
                <a:srgbClr val="205469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70" idx="4"/>
            </p:cNvCxnSpPr>
            <p:nvPr userDrawn="1"/>
          </p:nvCxnSpPr>
          <p:spPr>
            <a:xfrm>
              <a:off x="2513071" y="2304996"/>
              <a:ext cx="0" cy="874584"/>
            </a:xfrm>
            <a:prstGeom prst="line">
              <a:avLst/>
            </a:prstGeom>
            <a:ln w="3175">
              <a:solidFill>
                <a:srgbClr val="2054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/>
            <p:cNvSpPr/>
            <p:nvPr userDrawn="1"/>
          </p:nvSpPr>
          <p:spPr>
            <a:xfrm>
              <a:off x="2834359" y="2851412"/>
              <a:ext cx="301271" cy="301271"/>
            </a:xfrm>
            <a:prstGeom prst="arc">
              <a:avLst>
                <a:gd name="adj1" fmla="val 10442147"/>
                <a:gd name="adj2" fmla="val 15108662"/>
              </a:avLst>
            </a:prstGeom>
            <a:ln w="12700">
              <a:solidFill>
                <a:srgbClr val="205469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Arc 97"/>
            <p:cNvSpPr/>
            <p:nvPr userDrawn="1"/>
          </p:nvSpPr>
          <p:spPr>
            <a:xfrm rot="11905019">
              <a:off x="2717843" y="2254246"/>
              <a:ext cx="451565" cy="451565"/>
            </a:xfrm>
            <a:prstGeom prst="arc">
              <a:avLst>
                <a:gd name="adj1" fmla="val 15024906"/>
                <a:gd name="adj2" fmla="val 0"/>
              </a:avLst>
            </a:prstGeom>
            <a:ln w="63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9" name="Group 98"/>
          <p:cNvGrpSpPr/>
          <p:nvPr userDrawn="1"/>
        </p:nvGrpSpPr>
        <p:grpSpPr>
          <a:xfrm>
            <a:off x="3704510" y="1948969"/>
            <a:ext cx="1776976" cy="1776975"/>
            <a:chOff x="1337073" y="1729193"/>
            <a:chExt cx="3796442" cy="3796440"/>
          </a:xfrm>
        </p:grpSpPr>
        <p:sp>
          <p:nvSpPr>
            <p:cNvPr id="100" name="Oval 99"/>
            <p:cNvSpPr/>
            <p:nvPr/>
          </p:nvSpPr>
          <p:spPr>
            <a:xfrm>
              <a:off x="1337073" y="1729193"/>
              <a:ext cx="3796442" cy="3796440"/>
            </a:xfrm>
            <a:prstGeom prst="ellipse">
              <a:avLst/>
            </a:prstGeom>
            <a:noFill/>
            <a:ln w="6350" cap="rnd" cmpd="sng">
              <a:solidFill>
                <a:srgbClr val="205469">
                  <a:alpha val="61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1665749" y="2054153"/>
              <a:ext cx="3146520" cy="3146521"/>
            </a:xfrm>
            <a:prstGeom prst="ellipse">
              <a:avLst/>
            </a:prstGeom>
            <a:solidFill>
              <a:srgbClr val="205469">
                <a:alpha val="21000"/>
              </a:srgbClr>
            </a:solidFill>
            <a:ln w="12700" cap="rnd">
              <a:solidFill>
                <a:srgbClr val="20546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 11"/>
            <p:cNvSpPr>
              <a:spLocks/>
            </p:cNvSpPr>
            <p:nvPr/>
          </p:nvSpPr>
          <p:spPr bwMode="auto">
            <a:xfrm flipH="1">
              <a:off x="3268980" y="2065019"/>
              <a:ext cx="1558267" cy="2469832"/>
            </a:xfrm>
            <a:custGeom>
              <a:avLst/>
              <a:gdLst>
                <a:gd name="T0" fmla="*/ 496 w 504"/>
                <a:gd name="T1" fmla="*/ 0 h 778"/>
                <a:gd name="T2" fmla="*/ 0 w 504"/>
                <a:gd name="T3" fmla="*/ 496 h 778"/>
                <a:gd name="T4" fmla="*/ 89 w 504"/>
                <a:gd name="T5" fmla="*/ 778 h 778"/>
                <a:gd name="T6" fmla="*/ 504 w 504"/>
                <a:gd name="T7" fmla="*/ 500 h 778"/>
                <a:gd name="T8" fmla="*/ 504 w 504"/>
                <a:gd name="T9" fmla="*/ 0 h 778"/>
                <a:gd name="T10" fmla="*/ 496 w 504"/>
                <a:gd name="T11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4" h="778">
                  <a:moveTo>
                    <a:pt x="496" y="0"/>
                  </a:moveTo>
                  <a:cubicBezTo>
                    <a:pt x="222" y="0"/>
                    <a:pt x="0" y="222"/>
                    <a:pt x="0" y="496"/>
                  </a:cubicBezTo>
                  <a:cubicBezTo>
                    <a:pt x="0" y="601"/>
                    <a:pt x="33" y="698"/>
                    <a:pt x="89" y="778"/>
                  </a:cubicBezTo>
                  <a:cubicBezTo>
                    <a:pt x="504" y="500"/>
                    <a:pt x="504" y="500"/>
                    <a:pt x="504" y="500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501" y="0"/>
                    <a:pt x="499" y="0"/>
                    <a:pt x="496" y="0"/>
                  </a:cubicBezTo>
                  <a:close/>
                </a:path>
              </a:pathLst>
            </a:custGeom>
            <a:gradFill>
              <a:gsLst>
                <a:gs pos="0">
                  <a:srgbClr val="F78C46"/>
                </a:gs>
                <a:gs pos="100000">
                  <a:srgbClr val="FF6600"/>
                </a:gs>
              </a:gsLst>
              <a:lin ang="5400000" scaled="0"/>
            </a:gradFill>
            <a:ln w="38100">
              <a:noFill/>
            </a:ln>
            <a:effectLst>
              <a:innerShdw blurRad="127000">
                <a:prstClr val="black">
                  <a:alpha val="97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103" name="Line 27"/>
            <p:cNvSpPr>
              <a:spLocks noChangeShapeType="1"/>
            </p:cNvSpPr>
            <p:nvPr/>
          </p:nvSpPr>
          <p:spPr bwMode="auto">
            <a:xfrm rot="32639" flipV="1">
              <a:off x="1939905" y="3649982"/>
              <a:ext cx="1320357" cy="881897"/>
            </a:xfrm>
            <a:prstGeom prst="line">
              <a:avLst/>
            </a:prstGeom>
            <a:noFill/>
            <a:ln w="12700" cap="rnd" cmpd="sng">
              <a:solidFill>
                <a:srgbClr val="20546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Line 29"/>
            <p:cNvSpPr>
              <a:spLocks noChangeShapeType="1"/>
            </p:cNvSpPr>
            <p:nvPr/>
          </p:nvSpPr>
          <p:spPr bwMode="auto">
            <a:xfrm rot="32639" flipH="1" flipV="1">
              <a:off x="3240535" y="3647169"/>
              <a:ext cx="1275515" cy="856985"/>
            </a:xfrm>
            <a:prstGeom prst="line">
              <a:avLst/>
            </a:prstGeom>
            <a:noFill/>
            <a:ln w="12700" cap="rnd" cmpd="sng">
              <a:solidFill>
                <a:srgbClr val="20546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Line 32"/>
            <p:cNvSpPr>
              <a:spLocks noChangeShapeType="1"/>
            </p:cNvSpPr>
            <p:nvPr/>
          </p:nvSpPr>
          <p:spPr bwMode="auto">
            <a:xfrm rot="32639">
              <a:off x="3271564" y="2108943"/>
              <a:ext cx="0" cy="1589340"/>
            </a:xfrm>
            <a:prstGeom prst="line">
              <a:avLst/>
            </a:prstGeom>
            <a:noFill/>
            <a:ln w="12700" cap="rnd" cmpd="sng">
              <a:solidFill>
                <a:srgbClr val="20546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28"/>
            <p:cNvSpPr>
              <a:spLocks/>
            </p:cNvSpPr>
            <p:nvPr/>
          </p:nvSpPr>
          <p:spPr bwMode="auto">
            <a:xfrm rot="32639">
              <a:off x="3225818" y="1979038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rgbClr val="205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28"/>
            <p:cNvSpPr>
              <a:spLocks/>
            </p:cNvSpPr>
            <p:nvPr/>
          </p:nvSpPr>
          <p:spPr bwMode="auto">
            <a:xfrm rot="32639">
              <a:off x="1886018" y="4450973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rgbClr val="205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 rot="32639">
              <a:off x="4457051" y="4455452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rgbClr val="205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3169631" y="3571355"/>
              <a:ext cx="181362" cy="181362"/>
            </a:xfrm>
            <a:prstGeom prst="ellipse">
              <a:avLst/>
            </a:prstGeom>
            <a:solidFill>
              <a:srgbClr val="205469"/>
            </a:solidFill>
            <a:ln w="12700" cmpd="sng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1665749" y="2039827"/>
              <a:ext cx="3155606" cy="3155606"/>
            </a:xfrm>
            <a:prstGeom prst="ellipse">
              <a:avLst/>
            </a:prstGeom>
            <a:noFill/>
            <a:ln w="12700" cmpd="sng">
              <a:solidFill>
                <a:srgbClr val="20546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1" name="Group 110"/>
          <p:cNvGrpSpPr/>
          <p:nvPr userDrawn="1"/>
        </p:nvGrpSpPr>
        <p:grpSpPr>
          <a:xfrm>
            <a:off x="5456843" y="3320708"/>
            <a:ext cx="1766545" cy="1766544"/>
            <a:chOff x="1337073" y="1729193"/>
            <a:chExt cx="3796442" cy="3796440"/>
          </a:xfrm>
        </p:grpSpPr>
        <p:sp>
          <p:nvSpPr>
            <p:cNvPr id="112" name="Oval 111"/>
            <p:cNvSpPr/>
            <p:nvPr/>
          </p:nvSpPr>
          <p:spPr>
            <a:xfrm>
              <a:off x="1337073" y="1729193"/>
              <a:ext cx="3796442" cy="3796440"/>
            </a:xfrm>
            <a:prstGeom prst="ellipse">
              <a:avLst/>
            </a:prstGeom>
            <a:noFill/>
            <a:ln w="3175" cap="rnd" cmpd="sng">
              <a:solidFill>
                <a:srgbClr val="205469">
                  <a:alpha val="61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1665749" y="2054153"/>
              <a:ext cx="3146520" cy="3146521"/>
            </a:xfrm>
            <a:prstGeom prst="ellipse">
              <a:avLst/>
            </a:prstGeom>
            <a:solidFill>
              <a:srgbClr val="205469">
                <a:alpha val="48000"/>
              </a:srgbClr>
            </a:solidFill>
            <a:ln w="12700" cap="rnd" cmpd="sng">
              <a:solidFill>
                <a:srgbClr val="20546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Freeform 6"/>
            <p:cNvSpPr>
              <a:spLocks/>
            </p:cNvSpPr>
            <p:nvPr/>
          </p:nvSpPr>
          <p:spPr bwMode="auto">
            <a:xfrm>
              <a:off x="1968499" y="3639808"/>
              <a:ext cx="2567609" cy="1542730"/>
            </a:xfrm>
            <a:custGeom>
              <a:avLst/>
              <a:gdLst>
                <a:gd name="T0" fmla="*/ 408 w 817"/>
                <a:gd name="T1" fmla="*/ 491 h 491"/>
                <a:gd name="T2" fmla="*/ 817 w 817"/>
                <a:gd name="T3" fmla="*/ 275 h 491"/>
                <a:gd name="T4" fmla="*/ 416 w 817"/>
                <a:gd name="T5" fmla="*/ 0 h 491"/>
                <a:gd name="T6" fmla="*/ 0 w 817"/>
                <a:gd name="T7" fmla="*/ 278 h 491"/>
                <a:gd name="T8" fmla="*/ 408 w 817"/>
                <a:gd name="T9" fmla="*/ 49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7" h="491">
                  <a:moveTo>
                    <a:pt x="408" y="491"/>
                  </a:moveTo>
                  <a:cubicBezTo>
                    <a:pt x="578" y="491"/>
                    <a:pt x="727" y="406"/>
                    <a:pt x="817" y="275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90" y="407"/>
                    <a:pt x="239" y="491"/>
                    <a:pt x="408" y="491"/>
                  </a:cubicBezTo>
                  <a:close/>
                </a:path>
              </a:pathLst>
            </a:custGeom>
            <a:gradFill>
              <a:gsLst>
                <a:gs pos="0">
                  <a:srgbClr val="F78C46"/>
                </a:gs>
                <a:gs pos="100000">
                  <a:srgbClr val="FF6600"/>
                </a:gs>
              </a:gsLst>
              <a:lin ang="5400000" scaled="0"/>
            </a:gradFill>
            <a:ln w="38100">
              <a:noFill/>
            </a:ln>
            <a:effectLst>
              <a:innerShdw blurRad="127000">
                <a:prstClr val="black">
                  <a:alpha val="97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115" name="Line 27"/>
            <p:cNvSpPr>
              <a:spLocks noChangeShapeType="1"/>
            </p:cNvSpPr>
            <p:nvPr/>
          </p:nvSpPr>
          <p:spPr bwMode="auto">
            <a:xfrm rot="32639" flipV="1">
              <a:off x="1939905" y="3649982"/>
              <a:ext cx="1320357" cy="881897"/>
            </a:xfrm>
            <a:prstGeom prst="line">
              <a:avLst/>
            </a:prstGeom>
            <a:noFill/>
            <a:ln w="12700" cap="rnd" cmpd="sng">
              <a:solidFill>
                <a:srgbClr val="20546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Line 29"/>
            <p:cNvSpPr>
              <a:spLocks noChangeShapeType="1"/>
            </p:cNvSpPr>
            <p:nvPr/>
          </p:nvSpPr>
          <p:spPr bwMode="auto">
            <a:xfrm rot="32639" flipH="1" flipV="1">
              <a:off x="3240535" y="3647169"/>
              <a:ext cx="1275515" cy="856985"/>
            </a:xfrm>
            <a:prstGeom prst="line">
              <a:avLst/>
            </a:prstGeom>
            <a:noFill/>
            <a:ln w="12700" cap="rnd" cmpd="sng">
              <a:solidFill>
                <a:srgbClr val="20546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Line 32"/>
            <p:cNvSpPr>
              <a:spLocks noChangeShapeType="1"/>
            </p:cNvSpPr>
            <p:nvPr/>
          </p:nvSpPr>
          <p:spPr bwMode="auto">
            <a:xfrm rot="32639">
              <a:off x="3271564" y="2108943"/>
              <a:ext cx="0" cy="1589340"/>
            </a:xfrm>
            <a:prstGeom prst="line">
              <a:avLst/>
            </a:prstGeom>
            <a:noFill/>
            <a:ln w="12700" cap="rnd" cmpd="sng">
              <a:solidFill>
                <a:srgbClr val="20546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28"/>
            <p:cNvSpPr>
              <a:spLocks/>
            </p:cNvSpPr>
            <p:nvPr/>
          </p:nvSpPr>
          <p:spPr bwMode="auto">
            <a:xfrm rot="32639">
              <a:off x="3225818" y="1979038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rgbClr val="205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28"/>
            <p:cNvSpPr>
              <a:spLocks/>
            </p:cNvSpPr>
            <p:nvPr/>
          </p:nvSpPr>
          <p:spPr bwMode="auto">
            <a:xfrm rot="32639">
              <a:off x="1886018" y="4450973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rgbClr val="205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 rot="32639">
              <a:off x="4457051" y="4455452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rgbClr val="205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3169631" y="3571355"/>
              <a:ext cx="181362" cy="181362"/>
            </a:xfrm>
            <a:prstGeom prst="ellipse">
              <a:avLst/>
            </a:prstGeom>
            <a:solidFill>
              <a:srgbClr val="205469"/>
            </a:solidFill>
            <a:ln w="12700" cmpd="sng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22" name="Group 121"/>
          <p:cNvGrpSpPr/>
          <p:nvPr userDrawn="1"/>
        </p:nvGrpSpPr>
        <p:grpSpPr>
          <a:xfrm>
            <a:off x="6698032" y="1502606"/>
            <a:ext cx="1776941" cy="1776940"/>
            <a:chOff x="1337073" y="1729193"/>
            <a:chExt cx="3796442" cy="3796440"/>
          </a:xfrm>
        </p:grpSpPr>
        <p:sp>
          <p:nvSpPr>
            <p:cNvPr id="123" name="Oval 122"/>
            <p:cNvSpPr/>
            <p:nvPr/>
          </p:nvSpPr>
          <p:spPr>
            <a:xfrm>
              <a:off x="1337073" y="1729193"/>
              <a:ext cx="3796442" cy="3796440"/>
            </a:xfrm>
            <a:prstGeom prst="ellipse">
              <a:avLst/>
            </a:prstGeom>
            <a:noFill/>
            <a:ln w="3175" cap="rnd" cmpd="sng">
              <a:solidFill>
                <a:srgbClr val="205469">
                  <a:alpha val="61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1665749" y="2054153"/>
              <a:ext cx="3146520" cy="3146522"/>
            </a:xfrm>
            <a:prstGeom prst="ellipse">
              <a:avLst/>
            </a:prstGeom>
            <a:solidFill>
              <a:srgbClr val="205469">
                <a:alpha val="48000"/>
              </a:srgbClr>
            </a:solidFill>
            <a:ln w="12700" cap="rnd">
              <a:solidFill>
                <a:srgbClr val="20546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Freeform 11"/>
            <p:cNvSpPr>
              <a:spLocks/>
            </p:cNvSpPr>
            <p:nvPr/>
          </p:nvSpPr>
          <p:spPr bwMode="auto">
            <a:xfrm>
              <a:off x="1688118" y="2060002"/>
              <a:ext cx="1598811" cy="2467350"/>
            </a:xfrm>
            <a:custGeom>
              <a:avLst/>
              <a:gdLst>
                <a:gd name="T0" fmla="*/ 496 w 504"/>
                <a:gd name="T1" fmla="*/ 0 h 778"/>
                <a:gd name="T2" fmla="*/ 0 w 504"/>
                <a:gd name="T3" fmla="*/ 496 h 778"/>
                <a:gd name="T4" fmla="*/ 89 w 504"/>
                <a:gd name="T5" fmla="*/ 778 h 778"/>
                <a:gd name="T6" fmla="*/ 504 w 504"/>
                <a:gd name="T7" fmla="*/ 500 h 778"/>
                <a:gd name="T8" fmla="*/ 504 w 504"/>
                <a:gd name="T9" fmla="*/ 0 h 778"/>
                <a:gd name="T10" fmla="*/ 496 w 504"/>
                <a:gd name="T11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4" h="778">
                  <a:moveTo>
                    <a:pt x="496" y="0"/>
                  </a:moveTo>
                  <a:cubicBezTo>
                    <a:pt x="222" y="0"/>
                    <a:pt x="0" y="222"/>
                    <a:pt x="0" y="496"/>
                  </a:cubicBezTo>
                  <a:cubicBezTo>
                    <a:pt x="0" y="601"/>
                    <a:pt x="33" y="698"/>
                    <a:pt x="89" y="778"/>
                  </a:cubicBezTo>
                  <a:cubicBezTo>
                    <a:pt x="504" y="500"/>
                    <a:pt x="504" y="500"/>
                    <a:pt x="504" y="500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501" y="0"/>
                    <a:pt x="499" y="0"/>
                    <a:pt x="496" y="0"/>
                  </a:cubicBezTo>
                  <a:close/>
                </a:path>
              </a:pathLst>
            </a:custGeom>
            <a:gradFill>
              <a:gsLst>
                <a:gs pos="0">
                  <a:srgbClr val="F78C46"/>
                </a:gs>
                <a:gs pos="100000">
                  <a:srgbClr val="FF6600"/>
                </a:gs>
              </a:gsLst>
              <a:lin ang="5400000" scaled="0"/>
            </a:gradFill>
            <a:ln w="38100">
              <a:noFill/>
            </a:ln>
            <a:effectLst>
              <a:innerShdw blurRad="127000">
                <a:prstClr val="black">
                  <a:alpha val="97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126" name="Line 27"/>
            <p:cNvSpPr>
              <a:spLocks noChangeShapeType="1"/>
            </p:cNvSpPr>
            <p:nvPr/>
          </p:nvSpPr>
          <p:spPr bwMode="auto">
            <a:xfrm rot="32639" flipV="1">
              <a:off x="1939905" y="3649982"/>
              <a:ext cx="1320357" cy="881897"/>
            </a:xfrm>
            <a:prstGeom prst="line">
              <a:avLst/>
            </a:prstGeom>
            <a:noFill/>
            <a:ln w="12700" cap="rnd" cmpd="sng">
              <a:solidFill>
                <a:srgbClr val="20546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Line 29"/>
            <p:cNvSpPr>
              <a:spLocks noChangeShapeType="1"/>
            </p:cNvSpPr>
            <p:nvPr/>
          </p:nvSpPr>
          <p:spPr bwMode="auto">
            <a:xfrm rot="32639" flipH="1" flipV="1">
              <a:off x="3240535" y="3647169"/>
              <a:ext cx="1275515" cy="856985"/>
            </a:xfrm>
            <a:prstGeom prst="line">
              <a:avLst/>
            </a:prstGeom>
            <a:noFill/>
            <a:ln w="12700" cap="rnd" cmpd="sng">
              <a:solidFill>
                <a:srgbClr val="20546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 rot="32639">
              <a:off x="3271564" y="2108943"/>
              <a:ext cx="0" cy="1589340"/>
            </a:xfrm>
            <a:prstGeom prst="line">
              <a:avLst/>
            </a:prstGeom>
            <a:noFill/>
            <a:ln w="12700" cap="rnd" cmpd="sng">
              <a:solidFill>
                <a:srgbClr val="20546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28"/>
            <p:cNvSpPr>
              <a:spLocks/>
            </p:cNvSpPr>
            <p:nvPr/>
          </p:nvSpPr>
          <p:spPr bwMode="auto">
            <a:xfrm rot="32639">
              <a:off x="3225818" y="1979038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rgbClr val="205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28"/>
            <p:cNvSpPr>
              <a:spLocks/>
            </p:cNvSpPr>
            <p:nvPr/>
          </p:nvSpPr>
          <p:spPr bwMode="auto">
            <a:xfrm rot="32639">
              <a:off x="1886018" y="4450973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rgbClr val="205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 rot="32639">
              <a:off x="4457051" y="4455452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rgbClr val="205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3169631" y="3571355"/>
              <a:ext cx="181362" cy="181362"/>
            </a:xfrm>
            <a:prstGeom prst="ellipse">
              <a:avLst/>
            </a:prstGeom>
            <a:solidFill>
              <a:srgbClr val="205469"/>
            </a:solidFill>
            <a:ln w="12700" cmpd="sng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13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934024" y="6344922"/>
            <a:ext cx="1306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4" name="Straight Connector 133"/>
          <p:cNvCxnSpPr/>
          <p:nvPr userDrawn="1"/>
        </p:nvCxnSpPr>
        <p:spPr>
          <a:xfrm>
            <a:off x="457200" y="1004935"/>
            <a:ext cx="82296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 userDrawn="1"/>
        </p:nvSpPr>
        <p:spPr>
          <a:xfrm>
            <a:off x="277022" y="5314800"/>
            <a:ext cx="3745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SzPct val="80000"/>
              <a:buFont typeface="Lucida Grande"/>
              <a:buNone/>
            </a:pPr>
            <a:r>
              <a:rPr lang="en-US" sz="1600" dirty="0" smtClean="0">
                <a:solidFill>
                  <a:schemeClr val="accent1"/>
                </a:solidFill>
                <a:latin typeface="+mn-lt"/>
                <a:cs typeface="HelveticaNeueLT Std Lt"/>
              </a:rPr>
              <a:t>Open slide master White </a:t>
            </a:r>
            <a:r>
              <a:rPr lang="en-US" sz="1600" dirty="0" err="1" smtClean="0">
                <a:solidFill>
                  <a:schemeClr val="accent1"/>
                </a:solidFill>
                <a:latin typeface="+mn-lt"/>
                <a:cs typeface="HelveticaNeueLT Std Lt"/>
              </a:rPr>
              <a:t>Bkgd</a:t>
            </a:r>
            <a:r>
              <a:rPr lang="en-US" sz="1600" dirty="0" smtClean="0">
                <a:solidFill>
                  <a:schemeClr val="accent1"/>
                </a:solidFill>
                <a:latin typeface="+mn-lt"/>
                <a:cs typeface="HelveticaNeueLT Std Lt"/>
              </a:rPr>
              <a:t> Icons 2 to copy and paste any of these icons into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573605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White 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7"/>
          </p:nvPr>
        </p:nvSpPr>
        <p:spPr>
          <a:xfrm>
            <a:off x="447675" y="1828800"/>
            <a:ext cx="8236706" cy="4340225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934024" y="6344922"/>
            <a:ext cx="1306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0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1097279"/>
          </a:xfrm>
        </p:spPr>
        <p:txBody>
          <a:bodyPr>
            <a:norm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68274" y="6356352"/>
            <a:ext cx="2895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>
                <a:solidFill>
                  <a:schemeClr val="bg1">
                    <a:alpha val="70000"/>
                  </a:schemeClr>
                </a:solidFill>
                <a:ea typeface="Open Sans"/>
                <a:sym typeface="Open Sans"/>
              </a:rPr>
              <a:t>Copyright 2015 PARC, All rights reserved</a:t>
            </a:r>
            <a:endParaRPr lang="en-US" dirty="0">
              <a:solidFill>
                <a:schemeClr val="bg1">
                  <a:alpha val="70000"/>
                </a:schemeClr>
              </a:solidFill>
              <a:ea typeface="Open Sans"/>
              <a:sym typeface="Open Sans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457200" y="1097280"/>
            <a:ext cx="8229600" cy="4525963"/>
          </a:xfrm>
          <a:prstGeom prst="rect">
            <a:avLst/>
          </a:prstGeom>
        </p:spPr>
        <p:txBody>
          <a:bodyPr vert="horz" lIns="68589" tIns="34295" rIns="68589" bIns="34295" rtlCol="0">
            <a:noAutofit/>
          </a:bodyPr>
          <a:lstStyle>
            <a:lvl1pPr>
              <a:spcBef>
                <a:spcPts val="1200"/>
              </a:spcBef>
              <a:defRPr>
                <a:latin typeface="+mn-lt"/>
              </a:defRPr>
            </a:lvl1pPr>
            <a:lvl2pPr>
              <a:spcBef>
                <a:spcPts val="1200"/>
              </a:spcBef>
              <a:defRPr>
                <a:latin typeface="+mn-lt"/>
              </a:defRPr>
            </a:lvl2pPr>
            <a:lvl3pPr>
              <a:spcBef>
                <a:spcPts val="1200"/>
              </a:spcBef>
              <a:defRPr>
                <a:latin typeface="+mn-lt"/>
              </a:defRPr>
            </a:lvl3pPr>
            <a:lvl4pPr>
              <a:spcBef>
                <a:spcPts val="1200"/>
              </a:spcBef>
              <a:defRPr>
                <a:latin typeface="+mn-lt"/>
              </a:defRPr>
            </a:lvl4pPr>
            <a:lvl5pPr>
              <a:spcBef>
                <a:spcPts val="1200"/>
              </a:spcBef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356350"/>
            <a:ext cx="931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19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 content slid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457200" y="1801813"/>
            <a:ext cx="8229600" cy="4300537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934024" y="6344922"/>
            <a:ext cx="1306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  <a:latin typeface="HelveticaNeueLT Std Cn" panose="020B0506030502030204" pitchFamily="34" charset="0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07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Backgrou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457200" y="1909763"/>
            <a:ext cx="8229600" cy="4110037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934024" y="6344922"/>
            <a:ext cx="1306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  <a:latin typeface="HelveticaNeueLT Std Cn" panose="020B0506030502030204" pitchFamily="34" charset="0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51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934024" y="6344922"/>
            <a:ext cx="1306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0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1097279"/>
          </a:xfrm>
        </p:spPr>
        <p:txBody>
          <a:bodyPr>
            <a:norm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68274" y="6356352"/>
            <a:ext cx="2895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>
                <a:solidFill>
                  <a:schemeClr val="bg1">
                    <a:alpha val="70000"/>
                  </a:schemeClr>
                </a:solidFill>
                <a:ea typeface="Open Sans"/>
                <a:sym typeface="Open Sans"/>
              </a:rPr>
              <a:t>Copyright 2015 PARC, All rights reserved</a:t>
            </a:r>
            <a:endParaRPr lang="en-US" dirty="0">
              <a:solidFill>
                <a:schemeClr val="bg1">
                  <a:alpha val="70000"/>
                </a:schemeClr>
              </a:solidFill>
              <a:ea typeface="Open Sans"/>
              <a:sym typeface="Open Sans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457200" y="1097280"/>
            <a:ext cx="8229600" cy="4525963"/>
          </a:xfrm>
          <a:prstGeom prst="rect">
            <a:avLst/>
          </a:prstGeom>
        </p:spPr>
        <p:txBody>
          <a:bodyPr vert="horz" lIns="68589" tIns="34295" rIns="68589" bIns="34295" rtlCol="0">
            <a:noAutofit/>
          </a:bodyPr>
          <a:lstStyle>
            <a:lvl1pPr marL="457200" indent="-457200">
              <a:buFont typeface="+mj-lt"/>
              <a:buAutoNum type="arabicPeriod"/>
              <a:defRPr>
                <a:latin typeface="+mn-lt"/>
              </a:defRPr>
            </a:lvl1pPr>
            <a:lvl2pPr marL="800146" indent="-457200">
              <a:spcBef>
                <a:spcPts val="1200"/>
              </a:spcBef>
              <a:buFont typeface="+mj-lt"/>
              <a:buAutoNum type="alphaUcPeriod"/>
              <a:defRPr>
                <a:latin typeface="+mn-lt"/>
              </a:defRPr>
            </a:lvl2pPr>
            <a:lvl3pPr marL="1028791" indent="-342900">
              <a:spcBef>
                <a:spcPts val="1200"/>
              </a:spcBef>
              <a:buFont typeface="+mj-lt"/>
              <a:buAutoNum type="romanUcPeriod"/>
              <a:defRPr>
                <a:latin typeface="+mn-lt"/>
              </a:defRPr>
            </a:lvl3pPr>
            <a:lvl4pPr marL="1371737" indent="-342900">
              <a:spcBef>
                <a:spcPts val="1200"/>
              </a:spcBef>
              <a:buFont typeface="+mj-lt"/>
              <a:buAutoNum type="alphaLcPeriod"/>
              <a:defRPr>
                <a:latin typeface="+mn-lt"/>
              </a:defRPr>
            </a:lvl4pPr>
            <a:lvl5pPr marL="1714683" indent="-342900">
              <a:spcBef>
                <a:spcPts val="1200"/>
              </a:spcBef>
              <a:buFont typeface="+mj-lt"/>
              <a:buAutoNum type="romanLcPeriod"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356350"/>
            <a:ext cx="931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74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>
                <a:solidFill>
                  <a:schemeClr val="bg1">
                    <a:alpha val="70000"/>
                  </a:schemeClr>
                </a:solidFill>
                <a:ea typeface="Open Sans"/>
                <a:sym typeface="Open Sans"/>
              </a:rPr>
              <a:t>Copyright 2015 PARC, All rights reserved</a:t>
            </a:r>
            <a:endParaRPr lang="en-US" dirty="0">
              <a:solidFill>
                <a:schemeClr val="bg1">
                  <a:alpha val="70000"/>
                </a:schemeClr>
              </a:solidFill>
              <a:ea typeface="Open Sans"/>
              <a:sym typeface="Open San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735667"/>
            <a:ext cx="6800850" cy="3572933"/>
          </a:xfrm>
          <a:prstGeom prst="rect">
            <a:avLst/>
          </a:prstGeom>
          <a:solidFill>
            <a:srgbClr val="D5D5D5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8274" y="2023003"/>
            <a:ext cx="3448076" cy="1456267"/>
          </a:xfrm>
        </p:spPr>
        <p:txBody>
          <a:bodyPr anchor="b">
            <a:noAutofit/>
          </a:bodyPr>
          <a:lstStyle>
            <a:lvl1pPr>
              <a:defRPr sz="2800" b="1" baseline="0">
                <a:latin typeface="+mj-lt"/>
              </a:defRPr>
            </a:lvl1pPr>
          </a:lstStyle>
          <a:p>
            <a:r>
              <a:rPr lang="en-US" dirty="0" smtClean="0"/>
              <a:t>FIRST NAME</a:t>
            </a:r>
            <a:br>
              <a:rPr lang="en-US" dirty="0" smtClean="0"/>
            </a:br>
            <a:r>
              <a:rPr lang="en-US" dirty="0" smtClean="0"/>
              <a:t>LAST NAME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184624" y="1236133"/>
            <a:ext cx="4572000" cy="4572000"/>
          </a:xfrm>
          <a:ln w="12700">
            <a:solidFill>
              <a:schemeClr val="bg1"/>
            </a:solidFill>
          </a:ln>
        </p:spPr>
        <p:txBody>
          <a:bodyPr anchor="ctr"/>
          <a:lstStyle>
            <a:lvl1pPr marL="457200" indent="0">
              <a:buNone/>
              <a:defRPr baseline="0">
                <a:latin typeface="+mj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68300" y="3766606"/>
            <a:ext cx="3448050" cy="1440394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800">
                <a:latin typeface="+mj-lt"/>
              </a:defRPr>
            </a:lvl1pPr>
          </a:lstStyle>
          <a:p>
            <a:r>
              <a:rPr lang="en-US" sz="2000" b="0" dirty="0" smtClean="0"/>
              <a:t>TITLE,</a:t>
            </a:r>
            <a:r>
              <a:rPr lang="en-US" sz="2000" b="0" baseline="0" dirty="0" smtClean="0"/>
              <a:t> DEPARTMENT</a:t>
            </a:r>
          </a:p>
          <a:p>
            <a:r>
              <a:rPr lang="en-US" sz="2000" b="0" baseline="0" dirty="0" err="1" smtClean="0"/>
              <a:t>PARC</a:t>
            </a:r>
            <a:endParaRPr lang="en-US" sz="2000" b="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356350"/>
            <a:ext cx="931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25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735667"/>
            <a:ext cx="6800850" cy="3572933"/>
          </a:xfrm>
          <a:prstGeom prst="rect">
            <a:avLst/>
          </a:prstGeom>
          <a:solidFill>
            <a:srgbClr val="D5D5D5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383588" y="4056814"/>
            <a:ext cx="5345543" cy="575733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>
                <a:solidFill>
                  <a:schemeClr val="bg1">
                    <a:alpha val="70000"/>
                  </a:schemeClr>
                </a:solidFill>
                <a:ea typeface="Open Sans"/>
                <a:sym typeface="Open Sans"/>
              </a:rPr>
              <a:t>Copyright 2015 PARC, All rights reserved</a:t>
            </a:r>
            <a:endParaRPr lang="en-US" dirty="0">
              <a:solidFill>
                <a:schemeClr val="bg1">
                  <a:alpha val="70000"/>
                </a:schemeClr>
              </a:solidFill>
              <a:ea typeface="Open Sans"/>
              <a:sym typeface="Open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523067"/>
            <a:ext cx="3530600" cy="2150533"/>
          </a:xfrm>
        </p:spPr>
        <p:txBody>
          <a:bodyPr>
            <a:noAutofit/>
          </a:bodyPr>
          <a:lstStyle>
            <a:lvl1pPr>
              <a:defRPr sz="3000" b="1">
                <a:latin typeface="+mj-lt"/>
              </a:defRPr>
            </a:lvl1pPr>
          </a:lstStyle>
          <a:p>
            <a:r>
              <a:rPr lang="en-US" dirty="0" smtClean="0"/>
              <a:t>3 AGENDA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383589" y="2606502"/>
            <a:ext cx="5345544" cy="575733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760126" y="2663536"/>
            <a:ext cx="5557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en-US" sz="2400" b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3417457" y="2602268"/>
            <a:ext cx="5229960" cy="584200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rgbClr val="205469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PLACEHOLDER TEXT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383589" y="3327801"/>
            <a:ext cx="5345544" cy="575733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760126" y="3384835"/>
            <a:ext cx="5557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en-US" sz="2400" b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417457" y="3344734"/>
            <a:ext cx="5229958" cy="541867"/>
          </a:xfrm>
        </p:spPr>
        <p:txBody>
          <a:bodyPr anchor="ctr"/>
          <a:lstStyle>
            <a:lvl1pPr marL="0" indent="0">
              <a:buNone/>
              <a:defRPr sz="1800" baseline="0">
                <a:solidFill>
                  <a:srgbClr val="205469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PLACEHOLDER TEXT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767383" y="4113848"/>
            <a:ext cx="5557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en-US" sz="2400" b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6" name="Content Placeholder 18"/>
          <p:cNvSpPr>
            <a:spLocks noGrp="1"/>
          </p:cNvSpPr>
          <p:nvPr>
            <p:ph sz="quarter" idx="18" hasCustomPrompt="1"/>
          </p:nvPr>
        </p:nvSpPr>
        <p:spPr>
          <a:xfrm>
            <a:off x="3417457" y="4073747"/>
            <a:ext cx="5229958" cy="541867"/>
          </a:xfrm>
        </p:spPr>
        <p:txBody>
          <a:bodyPr anchor="ctr"/>
          <a:lstStyle>
            <a:lvl1pPr marL="0" indent="0">
              <a:buNone/>
              <a:defRPr sz="1800" baseline="0">
                <a:solidFill>
                  <a:srgbClr val="205469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PLACEHOLDER TEXT</a:t>
            </a: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356350"/>
            <a:ext cx="931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46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735667"/>
            <a:ext cx="6800850" cy="3572933"/>
          </a:xfrm>
          <a:prstGeom prst="rect">
            <a:avLst/>
          </a:prstGeom>
          <a:solidFill>
            <a:srgbClr val="D5D5D5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383588" y="3667351"/>
            <a:ext cx="5345543" cy="575733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>
                <a:solidFill>
                  <a:schemeClr val="bg1">
                    <a:alpha val="70000"/>
                  </a:schemeClr>
                </a:solidFill>
                <a:ea typeface="Open Sans"/>
                <a:sym typeface="Open Sans"/>
              </a:rPr>
              <a:t>Copyright 2015 PARC, All rights reserved</a:t>
            </a:r>
            <a:endParaRPr lang="en-US" dirty="0">
              <a:solidFill>
                <a:schemeClr val="bg1">
                  <a:alpha val="70000"/>
                </a:schemeClr>
              </a:solidFill>
              <a:ea typeface="Open Sans"/>
              <a:sym typeface="Open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523067"/>
            <a:ext cx="3530600" cy="2150533"/>
          </a:xfrm>
        </p:spPr>
        <p:txBody>
          <a:bodyPr>
            <a:noAutofit/>
          </a:bodyPr>
          <a:lstStyle>
            <a:lvl1pPr>
              <a:defRPr sz="3000" b="1">
                <a:latin typeface="+mj-lt"/>
              </a:defRPr>
            </a:lvl1pPr>
          </a:lstStyle>
          <a:p>
            <a:r>
              <a:rPr lang="en-US" dirty="0" smtClean="0"/>
              <a:t>4 AGENDA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383589" y="2217039"/>
            <a:ext cx="5345544" cy="575733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760126" y="2274073"/>
            <a:ext cx="5557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en-US" sz="2400" b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3417457" y="2212805"/>
            <a:ext cx="5229960" cy="584200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rgbClr val="205469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PLACEHOLDER TEXT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383589" y="2938338"/>
            <a:ext cx="5345544" cy="575733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760126" y="2995372"/>
            <a:ext cx="5557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en-US" sz="2400" b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383589" y="4364502"/>
            <a:ext cx="5334488" cy="575733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760126" y="4421536"/>
            <a:ext cx="5557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en-US" sz="2400" b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417457" y="2955271"/>
            <a:ext cx="5229958" cy="541867"/>
          </a:xfrm>
        </p:spPr>
        <p:txBody>
          <a:bodyPr anchor="ctr"/>
          <a:lstStyle>
            <a:lvl1pPr marL="0" indent="0">
              <a:buNone/>
              <a:defRPr sz="1800" baseline="0">
                <a:solidFill>
                  <a:srgbClr val="205469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PLACEHOLDER TEXT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5" hasCustomPrompt="1"/>
          </p:nvPr>
        </p:nvSpPr>
        <p:spPr>
          <a:xfrm>
            <a:off x="3417457" y="4381435"/>
            <a:ext cx="5229958" cy="54186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rgbClr val="205469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PLACEHOLDER TEXT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767383" y="3724385"/>
            <a:ext cx="5557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en-US" sz="2400" b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6" name="Content Placeholder 18"/>
          <p:cNvSpPr>
            <a:spLocks noGrp="1"/>
          </p:cNvSpPr>
          <p:nvPr>
            <p:ph sz="quarter" idx="18" hasCustomPrompt="1"/>
          </p:nvPr>
        </p:nvSpPr>
        <p:spPr>
          <a:xfrm>
            <a:off x="3417457" y="3684284"/>
            <a:ext cx="5229958" cy="541867"/>
          </a:xfrm>
        </p:spPr>
        <p:txBody>
          <a:bodyPr anchor="ctr"/>
          <a:lstStyle>
            <a:lvl1pPr marL="0" indent="0">
              <a:buNone/>
              <a:defRPr sz="1800" baseline="0">
                <a:solidFill>
                  <a:srgbClr val="205469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PLACEHOLDER TEXT</a:t>
            </a: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356350"/>
            <a:ext cx="931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5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735667"/>
            <a:ext cx="6800850" cy="3572933"/>
          </a:xfrm>
          <a:prstGeom prst="rect">
            <a:avLst/>
          </a:prstGeom>
          <a:solidFill>
            <a:srgbClr val="D5D5D5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383588" y="3260948"/>
            <a:ext cx="5345543" cy="575733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>
                <a:solidFill>
                  <a:schemeClr val="bg1">
                    <a:alpha val="70000"/>
                  </a:schemeClr>
                </a:solidFill>
                <a:ea typeface="Open Sans"/>
                <a:sym typeface="Open Sans"/>
              </a:rPr>
              <a:t>Copyright 2015 PARC, All rights reserved</a:t>
            </a:r>
            <a:endParaRPr lang="en-US" dirty="0">
              <a:solidFill>
                <a:schemeClr val="bg1">
                  <a:alpha val="70000"/>
                </a:schemeClr>
              </a:solidFill>
              <a:ea typeface="Open Sans"/>
              <a:sym typeface="Open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523067"/>
            <a:ext cx="3530600" cy="2150533"/>
          </a:xfrm>
        </p:spPr>
        <p:txBody>
          <a:bodyPr>
            <a:noAutofit/>
          </a:bodyPr>
          <a:lstStyle>
            <a:lvl1pPr>
              <a:defRPr sz="3000" b="1">
                <a:latin typeface="+mj-lt"/>
              </a:defRPr>
            </a:lvl1pPr>
          </a:lstStyle>
          <a:p>
            <a:r>
              <a:rPr lang="en-US" dirty="0" smtClean="0"/>
              <a:t>5 AGENDA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383589" y="1810636"/>
            <a:ext cx="5345544" cy="575733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760126" y="1867670"/>
            <a:ext cx="5557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en-US" sz="2400" b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3417457" y="1806402"/>
            <a:ext cx="5229960" cy="584200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rgbClr val="205469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PLACEHOLDER TEXT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383589" y="2531935"/>
            <a:ext cx="5345544" cy="575733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760126" y="2588969"/>
            <a:ext cx="5557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en-US" sz="2400" b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383589" y="3958099"/>
            <a:ext cx="5334488" cy="575733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760126" y="4015133"/>
            <a:ext cx="5557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en-US" sz="2400" b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417457" y="2548868"/>
            <a:ext cx="5229958" cy="541867"/>
          </a:xfrm>
        </p:spPr>
        <p:txBody>
          <a:bodyPr anchor="ctr"/>
          <a:lstStyle>
            <a:lvl1pPr marL="0" indent="0">
              <a:buNone/>
              <a:defRPr sz="1800" baseline="0">
                <a:solidFill>
                  <a:srgbClr val="205469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PLACEHOLDER TEXT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5" hasCustomPrompt="1"/>
          </p:nvPr>
        </p:nvSpPr>
        <p:spPr>
          <a:xfrm>
            <a:off x="3417457" y="3975032"/>
            <a:ext cx="5229958" cy="54186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rgbClr val="205469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PLACEHOLDER TEXT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767383" y="3317982"/>
            <a:ext cx="5557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en-US" sz="2400" b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3383589" y="4677217"/>
            <a:ext cx="5334488" cy="575733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2760125" y="4734251"/>
            <a:ext cx="5557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en-US" sz="2400" b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5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3417457" y="4694150"/>
            <a:ext cx="5229958" cy="54186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rgbClr val="205469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PLACEHOLDER TEXT</a:t>
            </a:r>
            <a:endParaRPr lang="en-US" dirty="0"/>
          </a:p>
        </p:txBody>
      </p:sp>
      <p:sp>
        <p:nvSpPr>
          <p:cNvPr id="36" name="Content Placeholder 18"/>
          <p:cNvSpPr>
            <a:spLocks noGrp="1"/>
          </p:cNvSpPr>
          <p:nvPr>
            <p:ph sz="quarter" idx="18" hasCustomPrompt="1"/>
          </p:nvPr>
        </p:nvSpPr>
        <p:spPr>
          <a:xfrm>
            <a:off x="3417457" y="3277881"/>
            <a:ext cx="5229958" cy="541867"/>
          </a:xfrm>
        </p:spPr>
        <p:txBody>
          <a:bodyPr anchor="ctr"/>
          <a:lstStyle>
            <a:lvl1pPr marL="0" indent="0">
              <a:buNone/>
              <a:defRPr sz="1800" baseline="0">
                <a:solidFill>
                  <a:srgbClr val="205469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PLACEHOLDER TEXT</a:t>
            </a: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356350"/>
            <a:ext cx="931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29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ernate 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>
                <a:solidFill>
                  <a:schemeClr val="bg1">
                    <a:alpha val="70000"/>
                  </a:schemeClr>
                </a:solidFill>
                <a:ea typeface="Open Sans"/>
                <a:sym typeface="Open Sans"/>
              </a:rPr>
              <a:t>Copyright 2015 PARC, All rights reserved</a:t>
            </a:r>
            <a:endParaRPr lang="en-US" dirty="0">
              <a:solidFill>
                <a:schemeClr val="bg1">
                  <a:alpha val="70000"/>
                </a:schemeClr>
              </a:solidFill>
              <a:ea typeface="Open Sans"/>
              <a:sym typeface="Open San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1413933"/>
            <a:ext cx="3862009" cy="3572933"/>
          </a:xfrm>
          <a:prstGeom prst="rect">
            <a:avLst/>
          </a:prstGeom>
          <a:solidFill>
            <a:srgbClr val="D5D5D5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236" y="1831699"/>
            <a:ext cx="3408231" cy="2737400"/>
          </a:xfrm>
        </p:spPr>
        <p:txBody>
          <a:bodyPr>
            <a:no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 dirty="0" smtClean="0"/>
              <a:t>CLICK TO EDIT 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 userDrawn="1"/>
        </p:nvSpPr>
        <p:spPr>
          <a:xfrm>
            <a:off x="4030133" y="313267"/>
            <a:ext cx="4698999" cy="5774265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342946" rtl="0" eaLnBrk="1" latinLnBrk="0" hangingPunct="1">
              <a:spcBef>
                <a:spcPts val="1200"/>
              </a:spcBef>
              <a:buSzPct val="80000"/>
              <a:buFont typeface="Arial"/>
              <a:buChar char="•"/>
              <a:defRPr sz="2000" b="0" i="0" kern="1200">
                <a:solidFill>
                  <a:srgbClr val="FFFFFF"/>
                </a:solidFill>
                <a:latin typeface="HelveticaNeueLT Std Lt"/>
                <a:ea typeface="+mn-ea"/>
                <a:cs typeface="HelveticaNeueLT Std Lt"/>
              </a:defRPr>
            </a:lvl1pPr>
            <a:lvl2pPr marL="557287" indent="-214341" algn="l" defTabSz="342946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rgbClr val="FFFFFF"/>
                </a:solidFill>
                <a:latin typeface="HelveticaNeueLT Std Lt"/>
                <a:ea typeface="+mn-ea"/>
                <a:cs typeface="HelveticaNeueLT Std Lt"/>
              </a:defRPr>
            </a:lvl2pPr>
            <a:lvl3pPr marL="857364" indent="-171473" algn="l" defTabSz="342946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FFFFFF"/>
                </a:solidFill>
                <a:latin typeface="HelveticaNeueLT Std Lt"/>
                <a:ea typeface="+mn-ea"/>
                <a:cs typeface="HelveticaNeueLT Std Lt"/>
              </a:defRPr>
            </a:lvl3pPr>
            <a:lvl4pPr marL="1200310" indent="-171473" algn="l" defTabSz="342946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FFFFFF"/>
                </a:solidFill>
                <a:latin typeface="HelveticaNeueLT Std Lt"/>
                <a:ea typeface="+mn-ea"/>
                <a:cs typeface="HelveticaNeueLT Std Lt"/>
              </a:defRPr>
            </a:lvl4pPr>
            <a:lvl5pPr marL="1543256" indent="-171473" algn="l" defTabSz="342946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FFFFFF"/>
                </a:solidFill>
                <a:latin typeface="HelveticaNeueLT Std Lt"/>
                <a:ea typeface="+mn-ea"/>
                <a:cs typeface="HelveticaNeueLT Std Lt"/>
              </a:defRPr>
            </a:lvl5pPr>
            <a:lvl6pPr marL="1886201" indent="-171473" algn="l" defTabSz="34294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34294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34294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34294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342946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Click to edit text </a:t>
            </a:r>
          </a:p>
          <a:p>
            <a:pPr marL="557287" marR="0" lvl="1" indent="-214341" algn="l" defTabSz="3429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</a:p>
          <a:p>
            <a:pPr marL="857364" marR="0" lvl="2" indent="-171473" algn="l" defTabSz="3429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</a:p>
          <a:p>
            <a:pPr marL="1200310" marR="0" lvl="3" indent="-171473" algn="l" defTabSz="3429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</a:p>
          <a:p>
            <a:pPr marL="1543256" marR="0" lvl="4" indent="-171473" algn="l" defTabSz="3429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Fifth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356350"/>
            <a:ext cx="931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9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1">
    <p:bg>
      <p:bgPr>
        <a:blipFill dpi="0" rotWithShape="1">
          <a:blip r:embed="rId2">
            <a:lum/>
          </a:blip>
          <a:srcRect/>
          <a:tile tx="0" ty="0" sx="82000" sy="82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273" y="6356352"/>
            <a:ext cx="3077659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>
                <a:solidFill>
                  <a:schemeClr val="bg1">
                    <a:alpha val="70000"/>
                  </a:schemeClr>
                </a:solidFill>
                <a:ea typeface="Open Sans"/>
                <a:sym typeface="Open Sans"/>
              </a:rPr>
              <a:t>Copyright 2015 PARC, All rights reserved</a:t>
            </a:r>
            <a:endParaRPr lang="en-US" dirty="0">
              <a:solidFill>
                <a:schemeClr val="bg1">
                  <a:alpha val="70000"/>
                </a:schemeClr>
              </a:solidFill>
              <a:ea typeface="Open Sans"/>
              <a:sym typeface="Open San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1289756"/>
          </a:xfrm>
        </p:spPr>
        <p:txBody>
          <a:bodyPr>
            <a:norm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 dirty="0" smtClean="0"/>
              <a:t>ICONS 1: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617228" y="2124019"/>
            <a:ext cx="1241663" cy="1264666"/>
            <a:chOff x="9486900" y="831850"/>
            <a:chExt cx="1813648" cy="1847248"/>
          </a:xfrm>
        </p:grpSpPr>
        <p:sp>
          <p:nvSpPr>
            <p:cNvPr id="7" name="Oval 6"/>
            <p:cNvSpPr/>
            <p:nvPr/>
          </p:nvSpPr>
          <p:spPr>
            <a:xfrm>
              <a:off x="9612392" y="992049"/>
              <a:ext cx="1563608" cy="1563602"/>
            </a:xfrm>
            <a:prstGeom prst="ellipse">
              <a:avLst/>
            </a:prstGeom>
            <a:solidFill>
              <a:schemeClr val="bg1">
                <a:lumMod val="9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486900" y="831850"/>
              <a:ext cx="1813648" cy="1847248"/>
              <a:chOff x="4862572" y="2025032"/>
              <a:chExt cx="1813880" cy="1847484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862572" y="2025032"/>
                <a:ext cx="1813880" cy="1847484"/>
                <a:chOff x="9308149" y="4195866"/>
                <a:chExt cx="1813880" cy="1847484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9315449" y="4237876"/>
                  <a:ext cx="1800225" cy="1800219"/>
                </a:xfrm>
                <a:prstGeom prst="ellipse">
                  <a:avLst/>
                </a:prstGeom>
                <a:solidFill>
                  <a:schemeClr val="bg1">
                    <a:lumMod val="95000"/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9308149" y="4195866"/>
                  <a:ext cx="1813880" cy="1847484"/>
                  <a:chOff x="8765224" y="4129191"/>
                  <a:chExt cx="1813880" cy="1847483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8765224" y="4162798"/>
                    <a:ext cx="1813880" cy="1813876"/>
                  </a:xfrm>
                  <a:prstGeom prst="ellipse">
                    <a:avLst/>
                  </a:prstGeom>
                  <a:ln w="12700" cmpd="sng">
                    <a:solidFill>
                      <a:schemeClr val="bg1">
                        <a:alpha val="63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9666739" y="4129191"/>
                    <a:ext cx="89324" cy="410984"/>
                    <a:chOff x="8610585" y="1047546"/>
                    <a:chExt cx="216588" cy="996531"/>
                  </a:xfrm>
                </p:grpSpPr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 flipH="1">
                      <a:off x="8705196" y="1162634"/>
                      <a:ext cx="13683" cy="881443"/>
                    </a:xfrm>
                    <a:prstGeom prst="line">
                      <a:avLst/>
                    </a:prstGeom>
                    <a:ln w="158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8610585" y="1047546"/>
                      <a:ext cx="216588" cy="21657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8842137" y="5290703"/>
                    <a:ext cx="346024" cy="185928"/>
                  </a:xfrm>
                  <a:prstGeom prst="line">
                    <a:avLst/>
                  </a:prstGeom>
                  <a:ln w="158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" name="Group 15"/>
                  <p:cNvGrpSpPr>
                    <a:grpSpLocks noChangeAspect="1"/>
                  </p:cNvGrpSpPr>
                  <p:nvPr/>
                </p:nvGrpSpPr>
                <p:grpSpPr>
                  <a:xfrm rot="18240000" flipV="1">
                    <a:off x="10268875" y="5214961"/>
                    <a:ext cx="158220" cy="386565"/>
                    <a:chOff x="8450013" y="1047003"/>
                    <a:chExt cx="383640" cy="937317"/>
                  </a:xfrm>
                </p:grpSpPr>
                <p:cxnSp>
                  <p:nvCxnSpPr>
                    <p:cNvPr id="18" name="Straight Connector 17"/>
                    <p:cNvCxnSpPr/>
                    <p:nvPr/>
                  </p:nvCxnSpPr>
                  <p:spPr>
                    <a:xfrm rot="18240000" flipH="1">
                      <a:off x="8219666" y="1370334"/>
                      <a:ext cx="844333" cy="383640"/>
                    </a:xfrm>
                    <a:prstGeom prst="line">
                      <a:avLst/>
                    </a:prstGeom>
                    <a:ln w="158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Oval 18"/>
                    <p:cNvSpPr>
                      <a:spLocks noChangeAspect="1"/>
                    </p:cNvSpPr>
                    <p:nvPr/>
                  </p:nvSpPr>
                  <p:spPr>
                    <a:xfrm>
                      <a:off x="8610697" y="1047003"/>
                      <a:ext cx="203849" cy="2038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17" name="Oval 16"/>
                  <p:cNvSpPr/>
                  <p:nvPr/>
                </p:nvSpPr>
                <p:spPr>
                  <a:xfrm>
                    <a:off x="8808517" y="5417567"/>
                    <a:ext cx="89324" cy="89319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10" name="Oval 9"/>
              <p:cNvSpPr/>
              <p:nvPr/>
            </p:nvSpPr>
            <p:spPr>
              <a:xfrm>
                <a:off x="5239851" y="2435918"/>
                <a:ext cx="1059323" cy="1059322"/>
              </a:xfrm>
              <a:prstGeom prst="ellipse">
                <a:avLst/>
              </a:prstGeom>
              <a:gradFill>
                <a:gsLst>
                  <a:gs pos="100000">
                    <a:srgbClr val="F78C46"/>
                  </a:gs>
                  <a:gs pos="0">
                    <a:srgbClr val="FF6600"/>
                  </a:gs>
                </a:gsLst>
                <a:lin ang="5400000" scaled="0"/>
              </a:gradFill>
              <a:ln w="19050" cmpd="sng">
                <a:solidFill>
                  <a:schemeClr val="bg1"/>
                </a:solidFill>
              </a:ln>
              <a:effectLst>
                <a:innerShdw blurRad="127000">
                  <a:prstClr val="black">
                    <a:alpha val="97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</p:grpSp>
      </p:grpSp>
      <p:grpSp>
        <p:nvGrpSpPr>
          <p:cNvPr id="22" name="Group 21"/>
          <p:cNvGrpSpPr/>
          <p:nvPr userDrawn="1"/>
        </p:nvGrpSpPr>
        <p:grpSpPr>
          <a:xfrm>
            <a:off x="403133" y="3107722"/>
            <a:ext cx="1375664" cy="1401149"/>
            <a:chOff x="5622036" y="1453133"/>
            <a:chExt cx="1375664" cy="1401149"/>
          </a:xfrm>
        </p:grpSpPr>
        <p:sp>
          <p:nvSpPr>
            <p:cNvPr id="23" name="Oval 22"/>
            <p:cNvSpPr/>
            <p:nvPr/>
          </p:nvSpPr>
          <p:spPr>
            <a:xfrm>
              <a:off x="5717223" y="1574645"/>
              <a:ext cx="1186007" cy="1186002"/>
            </a:xfrm>
            <a:prstGeom prst="ellipse">
              <a:avLst/>
            </a:prstGeom>
            <a:solidFill>
              <a:schemeClr val="bg1">
                <a:lumMod val="9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622036" y="1453133"/>
              <a:ext cx="1375664" cy="1401149"/>
              <a:chOff x="9308149" y="4195866"/>
              <a:chExt cx="1813880" cy="1847484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9315449" y="4237876"/>
                <a:ext cx="1800225" cy="1800219"/>
              </a:xfrm>
              <a:prstGeom prst="ellipse">
                <a:avLst/>
              </a:prstGeom>
              <a:solidFill>
                <a:schemeClr val="bg1">
                  <a:lumMod val="9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9308149" y="4195866"/>
                <a:ext cx="1813880" cy="1847484"/>
                <a:chOff x="8765224" y="4129191"/>
                <a:chExt cx="1813880" cy="1847483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8765224" y="4162798"/>
                  <a:ext cx="1813880" cy="1813876"/>
                </a:xfrm>
                <a:prstGeom prst="ellipse">
                  <a:avLst/>
                </a:prstGeom>
                <a:ln w="12700" cmpd="sng">
                  <a:solidFill>
                    <a:schemeClr val="bg1">
                      <a:alpha val="63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9666739" y="4129191"/>
                  <a:ext cx="89324" cy="410984"/>
                  <a:chOff x="8610585" y="1047546"/>
                  <a:chExt cx="216588" cy="996531"/>
                </a:xfrm>
              </p:grpSpPr>
              <p:cxnSp>
                <p:nvCxnSpPr>
                  <p:cNvPr id="35" name="Straight Connector 34"/>
                  <p:cNvCxnSpPr/>
                  <p:nvPr/>
                </p:nvCxnSpPr>
                <p:spPr>
                  <a:xfrm flipH="1">
                    <a:off x="8705196" y="1162634"/>
                    <a:ext cx="13683" cy="881443"/>
                  </a:xfrm>
                  <a:prstGeom prst="line">
                    <a:avLst/>
                  </a:prstGeom>
                  <a:ln w="158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/>
                  <p:cNvSpPr/>
                  <p:nvPr/>
                </p:nvSpPr>
                <p:spPr>
                  <a:xfrm>
                    <a:off x="8610585" y="1047546"/>
                    <a:ext cx="216588" cy="21657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30" name="Straight Connector 29"/>
                <p:cNvCxnSpPr/>
                <p:nvPr/>
              </p:nvCxnSpPr>
              <p:spPr>
                <a:xfrm flipV="1">
                  <a:off x="8842137" y="5290703"/>
                  <a:ext cx="346024" cy="185928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Group 30"/>
                <p:cNvGrpSpPr>
                  <a:grpSpLocks noChangeAspect="1"/>
                </p:cNvGrpSpPr>
                <p:nvPr/>
              </p:nvGrpSpPr>
              <p:grpSpPr>
                <a:xfrm rot="18240000" flipV="1">
                  <a:off x="10268875" y="5214961"/>
                  <a:ext cx="158220" cy="386565"/>
                  <a:chOff x="8450013" y="1047003"/>
                  <a:chExt cx="383640" cy="937317"/>
                </a:xfrm>
              </p:grpSpPr>
              <p:cxnSp>
                <p:nvCxnSpPr>
                  <p:cNvPr id="33" name="Straight Connector 32"/>
                  <p:cNvCxnSpPr/>
                  <p:nvPr/>
                </p:nvCxnSpPr>
                <p:spPr>
                  <a:xfrm rot="18240000" flipH="1">
                    <a:off x="8219666" y="1370334"/>
                    <a:ext cx="844333" cy="383640"/>
                  </a:xfrm>
                  <a:prstGeom prst="line">
                    <a:avLst/>
                  </a:prstGeom>
                  <a:ln w="158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Oval 33"/>
                  <p:cNvSpPr>
                    <a:spLocks noChangeAspect="1"/>
                  </p:cNvSpPr>
                  <p:nvPr/>
                </p:nvSpPr>
                <p:spPr>
                  <a:xfrm>
                    <a:off x="8610697" y="1047003"/>
                    <a:ext cx="203849" cy="2038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2" name="Oval 31"/>
                <p:cNvSpPr/>
                <p:nvPr/>
              </p:nvSpPr>
              <p:spPr>
                <a:xfrm>
                  <a:off x="8808517" y="5417567"/>
                  <a:ext cx="89324" cy="8931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5" name="Oval 24"/>
            <p:cNvSpPr/>
            <p:nvPr/>
          </p:nvSpPr>
          <p:spPr>
            <a:xfrm>
              <a:off x="5908168" y="1764753"/>
              <a:ext cx="803401" cy="8034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9050" cmpd="sng">
              <a:solidFill>
                <a:schemeClr val="bg1"/>
              </a:solidFill>
            </a:ln>
            <a:effectLst>
              <a:innerShdw blurRad="127000">
                <a:prstClr val="black">
                  <a:alpha val="97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</p:grpSp>
      <p:sp>
        <p:nvSpPr>
          <p:cNvPr id="37" name="Oval 36"/>
          <p:cNvSpPr/>
          <p:nvPr userDrawn="1"/>
        </p:nvSpPr>
        <p:spPr>
          <a:xfrm>
            <a:off x="934980" y="2410392"/>
            <a:ext cx="348640" cy="348642"/>
          </a:xfrm>
          <a:prstGeom prst="ellipse">
            <a:avLst/>
          </a:prstGeom>
          <a:solidFill>
            <a:schemeClr val="bg2">
              <a:lumMod val="20000"/>
              <a:lumOff val="80000"/>
              <a:alpha val="57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>
          <a:xfrm flipH="1">
            <a:off x="1009078" y="2484491"/>
            <a:ext cx="200444" cy="200444"/>
            <a:chOff x="5993368" y="939860"/>
            <a:chExt cx="267613" cy="267613"/>
          </a:xfrm>
        </p:grpSpPr>
        <p:sp>
          <p:nvSpPr>
            <p:cNvPr id="39" name="Freeform 31"/>
            <p:cNvSpPr>
              <a:spLocks/>
            </p:cNvSpPr>
            <p:nvPr/>
          </p:nvSpPr>
          <p:spPr bwMode="auto">
            <a:xfrm rot="32639">
              <a:off x="6043656" y="994216"/>
              <a:ext cx="169077" cy="169077"/>
            </a:xfrm>
            <a:custGeom>
              <a:avLst/>
              <a:gdLst>
                <a:gd name="T0" fmla="*/ 36 w 53"/>
                <a:gd name="T1" fmla="*/ 5 h 53"/>
                <a:gd name="T2" fmla="*/ 49 w 53"/>
                <a:gd name="T3" fmla="*/ 35 h 53"/>
                <a:gd name="T4" fmla="*/ 18 w 53"/>
                <a:gd name="T5" fmla="*/ 48 h 53"/>
                <a:gd name="T6" fmla="*/ 6 w 53"/>
                <a:gd name="T7" fmla="*/ 17 h 53"/>
                <a:gd name="T8" fmla="*/ 36 w 53"/>
                <a:gd name="T9" fmla="*/ 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36" y="5"/>
                  </a:moveTo>
                  <a:cubicBezTo>
                    <a:pt x="48" y="10"/>
                    <a:pt x="53" y="24"/>
                    <a:pt x="49" y="35"/>
                  </a:cubicBezTo>
                  <a:cubicBezTo>
                    <a:pt x="43" y="47"/>
                    <a:pt x="30" y="53"/>
                    <a:pt x="18" y="48"/>
                  </a:cubicBezTo>
                  <a:cubicBezTo>
                    <a:pt x="6" y="43"/>
                    <a:pt x="0" y="29"/>
                    <a:pt x="6" y="17"/>
                  </a:cubicBezTo>
                  <a:cubicBezTo>
                    <a:pt x="10" y="5"/>
                    <a:pt x="24" y="0"/>
                    <a:pt x="36" y="5"/>
                  </a:cubicBezTo>
                  <a:close/>
                </a:path>
              </a:pathLst>
            </a:custGeom>
            <a:solidFill>
              <a:srgbClr val="CBE1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 rot="20594459">
              <a:off x="5993368" y="939860"/>
              <a:ext cx="267613" cy="267613"/>
            </a:xfrm>
            <a:prstGeom prst="ellipse">
              <a:avLst/>
            </a:prstGeom>
            <a:gradFill>
              <a:gsLst>
                <a:gs pos="100000">
                  <a:schemeClr val="accent6"/>
                </a:gs>
                <a:gs pos="0">
                  <a:srgbClr val="FF6600"/>
                </a:gs>
              </a:gsLst>
              <a:lin ang="5400000" scaled="0"/>
            </a:gradFill>
            <a:ln w="19050">
              <a:solidFill>
                <a:schemeClr val="bg1"/>
              </a:solidFill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</p:grpSp>
      <p:sp>
        <p:nvSpPr>
          <p:cNvPr id="41" name="Freeform 11"/>
          <p:cNvSpPr>
            <a:spLocks/>
          </p:cNvSpPr>
          <p:nvPr userDrawn="1"/>
        </p:nvSpPr>
        <p:spPr bwMode="auto">
          <a:xfrm>
            <a:off x="4119124" y="3006822"/>
            <a:ext cx="549964" cy="570548"/>
          </a:xfrm>
          <a:custGeom>
            <a:avLst/>
            <a:gdLst>
              <a:gd name="T0" fmla="*/ 1256 w 1256"/>
              <a:gd name="T1" fmla="*/ 969 h 1245"/>
              <a:gd name="T2" fmla="*/ 628 w 1256"/>
              <a:gd name="T3" fmla="*/ 1245 h 1245"/>
              <a:gd name="T4" fmla="*/ 0 w 1256"/>
              <a:gd name="T5" fmla="*/ 969 h 1245"/>
              <a:gd name="T6" fmla="*/ 0 w 1256"/>
              <a:gd name="T7" fmla="*/ 277 h 1245"/>
              <a:gd name="T8" fmla="*/ 628 w 1256"/>
              <a:gd name="T9" fmla="*/ 0 h 1245"/>
              <a:gd name="T10" fmla="*/ 1256 w 1256"/>
              <a:gd name="T11" fmla="*/ 277 h 1245"/>
              <a:gd name="T12" fmla="*/ 1256 w 1256"/>
              <a:gd name="T13" fmla="*/ 969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56" h="1245">
                <a:moveTo>
                  <a:pt x="1256" y="969"/>
                </a:moveTo>
                <a:lnTo>
                  <a:pt x="628" y="1245"/>
                </a:lnTo>
                <a:lnTo>
                  <a:pt x="0" y="969"/>
                </a:lnTo>
                <a:lnTo>
                  <a:pt x="0" y="277"/>
                </a:lnTo>
                <a:lnTo>
                  <a:pt x="628" y="0"/>
                </a:lnTo>
                <a:lnTo>
                  <a:pt x="1256" y="277"/>
                </a:lnTo>
                <a:lnTo>
                  <a:pt x="1256" y="969"/>
                </a:lnTo>
                <a:close/>
              </a:path>
            </a:pathLst>
          </a:custGeom>
          <a:solidFill>
            <a:schemeClr val="accent1"/>
          </a:solidFill>
          <a:ln w="12700" cmpd="sng">
            <a:solidFill>
              <a:schemeClr val="bg1"/>
            </a:solidFill>
          </a:ln>
          <a:effectLst>
            <a:innerShdw blurRad="127000">
              <a:prstClr val="black">
                <a:alpha val="97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grpSp>
        <p:nvGrpSpPr>
          <p:cNvPr id="42" name="Group 18"/>
          <p:cNvGrpSpPr>
            <a:grpSpLocks noChangeAspect="1"/>
          </p:cNvGrpSpPr>
          <p:nvPr userDrawn="1"/>
        </p:nvGrpSpPr>
        <p:grpSpPr bwMode="auto">
          <a:xfrm>
            <a:off x="4218093" y="4539246"/>
            <a:ext cx="352026" cy="550672"/>
            <a:chOff x="7740" y="68"/>
            <a:chExt cx="280" cy="438"/>
          </a:xfrm>
          <a:solidFill>
            <a:schemeClr val="bg1">
              <a:alpha val="84000"/>
            </a:schemeClr>
          </a:solidFill>
        </p:grpSpPr>
        <p:sp>
          <p:nvSpPr>
            <p:cNvPr id="43" name="Freeform 19"/>
            <p:cNvSpPr>
              <a:spLocks/>
            </p:cNvSpPr>
            <p:nvPr/>
          </p:nvSpPr>
          <p:spPr bwMode="auto">
            <a:xfrm>
              <a:off x="7770" y="68"/>
              <a:ext cx="217" cy="217"/>
            </a:xfrm>
            <a:custGeom>
              <a:avLst/>
              <a:gdLst>
                <a:gd name="T0" fmla="*/ 46 w 92"/>
                <a:gd name="T1" fmla="*/ 92 h 92"/>
                <a:gd name="T2" fmla="*/ 83 w 92"/>
                <a:gd name="T3" fmla="*/ 73 h 92"/>
                <a:gd name="T4" fmla="*/ 92 w 92"/>
                <a:gd name="T5" fmla="*/ 46 h 92"/>
                <a:gd name="T6" fmla="*/ 46 w 92"/>
                <a:gd name="T7" fmla="*/ 0 h 92"/>
                <a:gd name="T8" fmla="*/ 0 w 92"/>
                <a:gd name="T9" fmla="*/ 46 h 92"/>
                <a:gd name="T10" fmla="*/ 9 w 92"/>
                <a:gd name="T11" fmla="*/ 73 h 92"/>
                <a:gd name="T12" fmla="*/ 46 w 92"/>
                <a:gd name="T1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2">
                  <a:moveTo>
                    <a:pt x="46" y="92"/>
                  </a:moveTo>
                  <a:cubicBezTo>
                    <a:pt x="62" y="92"/>
                    <a:pt x="75" y="85"/>
                    <a:pt x="83" y="73"/>
                  </a:cubicBezTo>
                  <a:cubicBezTo>
                    <a:pt x="89" y="66"/>
                    <a:pt x="92" y="56"/>
                    <a:pt x="92" y="46"/>
                  </a:cubicBezTo>
                  <a:cubicBezTo>
                    <a:pt x="92" y="21"/>
                    <a:pt x="72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56"/>
                    <a:pt x="4" y="66"/>
                    <a:pt x="9" y="73"/>
                  </a:cubicBezTo>
                  <a:cubicBezTo>
                    <a:pt x="18" y="85"/>
                    <a:pt x="31" y="92"/>
                    <a:pt x="46" y="92"/>
                  </a:cubicBezTo>
                  <a:close/>
                </a:path>
              </a:pathLst>
            </a:custGeom>
            <a:gradFill>
              <a:gsLst>
                <a:gs pos="100000">
                  <a:srgbClr val="F78C46"/>
                </a:gs>
                <a:gs pos="0">
                  <a:srgbClr val="FF6600"/>
                </a:gs>
              </a:gsLst>
              <a:lin ang="5400000" scaled="0"/>
            </a:gradFill>
            <a:ln w="12700" cmpd="sng">
              <a:solidFill>
                <a:schemeClr val="bg1"/>
              </a:solidFill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44" name="Freeform 20"/>
            <p:cNvSpPr>
              <a:spLocks/>
            </p:cNvSpPr>
            <p:nvPr/>
          </p:nvSpPr>
          <p:spPr bwMode="auto">
            <a:xfrm>
              <a:off x="7740" y="260"/>
              <a:ext cx="280" cy="246"/>
            </a:xfrm>
            <a:custGeom>
              <a:avLst/>
              <a:gdLst>
                <a:gd name="T0" fmla="*/ 104 w 119"/>
                <a:gd name="T1" fmla="*/ 0 h 104"/>
                <a:gd name="T2" fmla="*/ 59 w 119"/>
                <a:gd name="T3" fmla="*/ 22 h 104"/>
                <a:gd name="T4" fmla="*/ 15 w 119"/>
                <a:gd name="T5" fmla="*/ 0 h 104"/>
                <a:gd name="T6" fmla="*/ 0 w 119"/>
                <a:gd name="T7" fmla="*/ 13 h 104"/>
                <a:gd name="T8" fmla="*/ 0 w 119"/>
                <a:gd name="T9" fmla="*/ 35 h 104"/>
                <a:gd name="T10" fmla="*/ 0 w 119"/>
                <a:gd name="T11" fmla="*/ 37 h 104"/>
                <a:gd name="T12" fmla="*/ 0 w 119"/>
                <a:gd name="T13" fmla="*/ 69 h 104"/>
                <a:gd name="T14" fmla="*/ 0 w 119"/>
                <a:gd name="T15" fmla="*/ 92 h 104"/>
                <a:gd name="T16" fmla="*/ 59 w 119"/>
                <a:gd name="T17" fmla="*/ 104 h 104"/>
                <a:gd name="T18" fmla="*/ 119 w 119"/>
                <a:gd name="T19" fmla="*/ 92 h 104"/>
                <a:gd name="T20" fmla="*/ 119 w 119"/>
                <a:gd name="T21" fmla="*/ 69 h 104"/>
                <a:gd name="T22" fmla="*/ 119 w 119"/>
                <a:gd name="T23" fmla="*/ 37 h 104"/>
                <a:gd name="T24" fmla="*/ 119 w 119"/>
                <a:gd name="T25" fmla="*/ 35 h 104"/>
                <a:gd name="T26" fmla="*/ 119 w 119"/>
                <a:gd name="T27" fmla="*/ 13 h 104"/>
                <a:gd name="T28" fmla="*/ 104 w 119"/>
                <a:gd name="T2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" h="104">
                  <a:moveTo>
                    <a:pt x="104" y="0"/>
                  </a:moveTo>
                  <a:cubicBezTo>
                    <a:pt x="94" y="13"/>
                    <a:pt x="78" y="22"/>
                    <a:pt x="59" y="22"/>
                  </a:cubicBezTo>
                  <a:cubicBezTo>
                    <a:pt x="41" y="22"/>
                    <a:pt x="25" y="13"/>
                    <a:pt x="15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59" y="104"/>
                    <a:pt x="59" y="104"/>
                    <a:pt x="59" y="104"/>
                  </a:cubicBezTo>
                  <a:cubicBezTo>
                    <a:pt x="119" y="92"/>
                    <a:pt x="119" y="92"/>
                    <a:pt x="119" y="92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35"/>
                    <a:pt x="119" y="35"/>
                    <a:pt x="119" y="35"/>
                  </a:cubicBezTo>
                  <a:cubicBezTo>
                    <a:pt x="119" y="13"/>
                    <a:pt x="119" y="13"/>
                    <a:pt x="119" y="13"/>
                  </a:cubicBezTo>
                  <a:lnTo>
                    <a:pt x="104" y="0"/>
                  </a:lnTo>
                  <a:close/>
                </a:path>
              </a:pathLst>
            </a:custGeom>
            <a:gradFill>
              <a:gsLst>
                <a:gs pos="100000">
                  <a:srgbClr val="F78C46"/>
                </a:gs>
                <a:gs pos="0">
                  <a:srgbClr val="FF6600"/>
                </a:gs>
              </a:gsLst>
              <a:lin ang="5400000" scaled="0"/>
            </a:gradFill>
            <a:ln w="12700" cmpd="sng">
              <a:solidFill>
                <a:schemeClr val="bg1"/>
              </a:solidFill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7775" y="260"/>
              <a:ext cx="0" cy="0"/>
            </a:xfrm>
            <a:prstGeom prst="line">
              <a:avLst/>
            </a:prstGeom>
            <a:gradFill flip="none" rotWithShape="1">
              <a:gsLst>
                <a:gs pos="0">
                  <a:schemeClr val="accent3">
                    <a:alpha val="83000"/>
                  </a:schemeClr>
                </a:gs>
                <a:gs pos="100000">
                  <a:schemeClr val="accent6"/>
                </a:gs>
              </a:gsLst>
              <a:lin ang="16200000" scaled="1"/>
              <a:tileRect/>
            </a:gradFill>
            <a:ln w="15875" cap="rnd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>
              <a:off x="7775" y="260"/>
              <a:ext cx="0" cy="0"/>
            </a:xfrm>
            <a:prstGeom prst="line">
              <a:avLst/>
            </a:prstGeom>
            <a:gradFill flip="none" rotWithShape="1">
              <a:gsLst>
                <a:gs pos="0">
                  <a:schemeClr val="accent3">
                    <a:alpha val="83000"/>
                  </a:schemeClr>
                </a:gs>
                <a:gs pos="100000">
                  <a:schemeClr val="accent6"/>
                </a:gs>
              </a:gsLst>
              <a:lin ang="16200000" scaled="1"/>
              <a:tileRect/>
            </a:gradFill>
            <a:ln w="15875" cap="rnd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3514812" y="1177320"/>
            <a:ext cx="1758589" cy="1486940"/>
            <a:chOff x="4418768" y="499572"/>
            <a:chExt cx="4150305" cy="3709680"/>
          </a:xfrm>
        </p:grpSpPr>
        <p:grpSp>
          <p:nvGrpSpPr>
            <p:cNvPr id="48" name="Group 47"/>
            <p:cNvGrpSpPr/>
            <p:nvPr/>
          </p:nvGrpSpPr>
          <p:grpSpPr>
            <a:xfrm>
              <a:off x="6424323" y="499572"/>
              <a:ext cx="220324" cy="935530"/>
              <a:chOff x="8608715" y="1045670"/>
              <a:chExt cx="220326" cy="93553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8718878" y="1104900"/>
                <a:ext cx="0" cy="876300"/>
              </a:xfrm>
              <a:prstGeom prst="line">
                <a:avLst/>
              </a:prstGeom>
              <a:ln w="158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/>
              <p:nvPr/>
            </p:nvSpPr>
            <p:spPr>
              <a:xfrm>
                <a:off x="8608715" y="1045670"/>
                <a:ext cx="220326" cy="220324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418768" y="3490742"/>
              <a:ext cx="1060210" cy="420029"/>
              <a:chOff x="6209468" y="4182892"/>
              <a:chExt cx="1060210" cy="420029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rot="3360000" flipH="1" flipV="1">
                <a:off x="6761678" y="3674892"/>
                <a:ext cx="0" cy="1016000"/>
              </a:xfrm>
              <a:prstGeom prst="line">
                <a:avLst/>
              </a:prstGeom>
              <a:ln w="158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6209468" y="4382597"/>
                <a:ext cx="220324" cy="220324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516471" y="3490729"/>
              <a:ext cx="1052602" cy="420042"/>
              <a:chOff x="9307171" y="4182879"/>
              <a:chExt cx="1052602" cy="420042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8240000" flipV="1">
                <a:off x="9815171" y="3674879"/>
                <a:ext cx="0" cy="1016000"/>
              </a:xfrm>
              <a:prstGeom prst="line">
                <a:avLst/>
              </a:prstGeom>
              <a:ln w="158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10139449" y="4382597"/>
                <a:ext cx="220324" cy="220324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5126839" y="1231900"/>
              <a:ext cx="2825361" cy="2977352"/>
              <a:chOff x="6917539" y="1924050"/>
              <a:chExt cx="2825361" cy="297735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7116045" y="2130026"/>
                <a:ext cx="2428349" cy="2565399"/>
              </a:xfrm>
              <a:prstGeom prst="ellipse">
                <a:avLst/>
              </a:prstGeom>
              <a:gradFill>
                <a:gsLst>
                  <a:gs pos="100000">
                    <a:srgbClr val="F78C46"/>
                  </a:gs>
                  <a:gs pos="0">
                    <a:schemeClr val="accent2"/>
                  </a:gs>
                </a:gsLst>
                <a:lin ang="5400000" scaled="0"/>
              </a:gradFill>
              <a:ln w="19050" cmpd="sng">
                <a:solidFill>
                  <a:schemeClr val="bg1"/>
                </a:solidFill>
              </a:ln>
              <a:effectLst>
                <a:innerShdw blurRad="127000">
                  <a:prstClr val="black">
                    <a:alpha val="97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137795" y="3092499"/>
                <a:ext cx="2405065" cy="742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600" b="1" spc="100" dirty="0" smtClean="0">
                    <a:solidFill>
                      <a:schemeClr val="bg1"/>
                    </a:solidFill>
                    <a:latin typeface="+mn-lt"/>
                    <a:cs typeface="Arial Narrow"/>
                  </a:rPr>
                  <a:t>LABEL</a:t>
                </a:r>
                <a:endParaRPr lang="en-US" sz="900" b="1" spc="100" dirty="0">
                  <a:solidFill>
                    <a:schemeClr val="bg1"/>
                  </a:solidFill>
                  <a:latin typeface="+mn-lt"/>
                  <a:cs typeface="Arial Narrow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917539" y="1924050"/>
                <a:ext cx="2825361" cy="2977352"/>
              </a:xfrm>
              <a:prstGeom prst="ellipse">
                <a:avLst/>
              </a:prstGeom>
              <a:ln w="22225">
                <a:solidFill>
                  <a:schemeClr val="bg1">
                    <a:alpha val="63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1" name="Hexagon 60"/>
          <p:cNvSpPr/>
          <p:nvPr userDrawn="1"/>
        </p:nvSpPr>
        <p:spPr>
          <a:xfrm>
            <a:off x="4074463" y="3758149"/>
            <a:ext cx="639287" cy="551109"/>
          </a:xfrm>
          <a:prstGeom prst="hexagon">
            <a:avLst/>
          </a:prstGeom>
          <a:gradFill>
            <a:gsLst>
              <a:gs pos="100000">
                <a:srgbClr val="F78C46"/>
              </a:gs>
              <a:gs pos="0">
                <a:schemeClr val="accent2"/>
              </a:gs>
            </a:gsLst>
            <a:lin ang="5400000" scaled="0"/>
          </a:gradFill>
          <a:ln w="12700" cmpd="sng">
            <a:solidFill>
              <a:schemeClr val="bg1"/>
            </a:solidFill>
          </a:ln>
          <a:effectLst>
            <a:innerShdw blurRad="127000">
              <a:prstClr val="black">
                <a:alpha val="97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62" name="Freeform 6"/>
          <p:cNvSpPr>
            <a:spLocks noEditPoints="1"/>
          </p:cNvSpPr>
          <p:nvPr userDrawn="1"/>
        </p:nvSpPr>
        <p:spPr bwMode="auto">
          <a:xfrm>
            <a:off x="6716726" y="2053777"/>
            <a:ext cx="658918" cy="661524"/>
          </a:xfrm>
          <a:custGeom>
            <a:avLst/>
            <a:gdLst>
              <a:gd name="T0" fmla="*/ 306 w 321"/>
              <a:gd name="T1" fmla="*/ 105 h 322"/>
              <a:gd name="T2" fmla="*/ 271 w 321"/>
              <a:gd name="T3" fmla="*/ 105 h 322"/>
              <a:gd name="T4" fmla="*/ 216 w 321"/>
              <a:gd name="T5" fmla="*/ 52 h 322"/>
              <a:gd name="T6" fmla="*/ 216 w 321"/>
              <a:gd name="T7" fmla="*/ 16 h 322"/>
              <a:gd name="T8" fmla="*/ 199 w 321"/>
              <a:gd name="T9" fmla="*/ 0 h 322"/>
              <a:gd name="T10" fmla="*/ 122 w 321"/>
              <a:gd name="T11" fmla="*/ 0 h 322"/>
              <a:gd name="T12" fmla="*/ 105 w 321"/>
              <a:gd name="T13" fmla="*/ 16 h 322"/>
              <a:gd name="T14" fmla="*/ 105 w 321"/>
              <a:gd name="T15" fmla="*/ 52 h 322"/>
              <a:gd name="T16" fmla="*/ 51 w 321"/>
              <a:gd name="T17" fmla="*/ 105 h 322"/>
              <a:gd name="T18" fmla="*/ 15 w 321"/>
              <a:gd name="T19" fmla="*/ 105 h 322"/>
              <a:gd name="T20" fmla="*/ 0 w 321"/>
              <a:gd name="T21" fmla="*/ 123 h 322"/>
              <a:gd name="T22" fmla="*/ 0 w 321"/>
              <a:gd name="T23" fmla="*/ 200 h 322"/>
              <a:gd name="T24" fmla="*/ 15 w 321"/>
              <a:gd name="T25" fmla="*/ 217 h 322"/>
              <a:gd name="T26" fmla="*/ 49 w 321"/>
              <a:gd name="T27" fmla="*/ 217 h 322"/>
              <a:gd name="T28" fmla="*/ 105 w 321"/>
              <a:gd name="T29" fmla="*/ 274 h 322"/>
              <a:gd name="T30" fmla="*/ 105 w 321"/>
              <a:gd name="T31" fmla="*/ 307 h 322"/>
              <a:gd name="T32" fmla="*/ 122 w 321"/>
              <a:gd name="T33" fmla="*/ 322 h 322"/>
              <a:gd name="T34" fmla="*/ 199 w 321"/>
              <a:gd name="T35" fmla="*/ 322 h 322"/>
              <a:gd name="T36" fmla="*/ 216 w 321"/>
              <a:gd name="T37" fmla="*/ 307 h 322"/>
              <a:gd name="T38" fmla="*/ 216 w 321"/>
              <a:gd name="T39" fmla="*/ 274 h 322"/>
              <a:gd name="T40" fmla="*/ 272 w 321"/>
              <a:gd name="T41" fmla="*/ 217 h 322"/>
              <a:gd name="T42" fmla="*/ 306 w 321"/>
              <a:gd name="T43" fmla="*/ 217 h 322"/>
              <a:gd name="T44" fmla="*/ 321 w 321"/>
              <a:gd name="T45" fmla="*/ 200 h 322"/>
              <a:gd name="T46" fmla="*/ 321 w 321"/>
              <a:gd name="T47" fmla="*/ 123 h 322"/>
              <a:gd name="T48" fmla="*/ 306 w 321"/>
              <a:gd name="T49" fmla="*/ 105 h 322"/>
              <a:gd name="T50" fmla="*/ 161 w 321"/>
              <a:gd name="T51" fmla="*/ 222 h 322"/>
              <a:gd name="T52" fmla="*/ 102 w 321"/>
              <a:gd name="T53" fmla="*/ 163 h 322"/>
              <a:gd name="T54" fmla="*/ 161 w 321"/>
              <a:gd name="T55" fmla="*/ 104 h 322"/>
              <a:gd name="T56" fmla="*/ 219 w 321"/>
              <a:gd name="T57" fmla="*/ 163 h 322"/>
              <a:gd name="T58" fmla="*/ 161 w 321"/>
              <a:gd name="T59" fmla="*/ 2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21" h="322">
                <a:moveTo>
                  <a:pt x="306" y="105"/>
                </a:moveTo>
                <a:cubicBezTo>
                  <a:pt x="271" y="105"/>
                  <a:pt x="271" y="105"/>
                  <a:pt x="271" y="105"/>
                </a:cubicBezTo>
                <a:cubicBezTo>
                  <a:pt x="259" y="82"/>
                  <a:pt x="240" y="64"/>
                  <a:pt x="216" y="52"/>
                </a:cubicBezTo>
                <a:cubicBezTo>
                  <a:pt x="216" y="16"/>
                  <a:pt x="216" y="16"/>
                  <a:pt x="216" y="16"/>
                </a:cubicBezTo>
                <a:cubicBezTo>
                  <a:pt x="216" y="7"/>
                  <a:pt x="209" y="0"/>
                  <a:pt x="199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13" y="0"/>
                  <a:pt x="105" y="7"/>
                  <a:pt x="105" y="16"/>
                </a:cubicBezTo>
                <a:cubicBezTo>
                  <a:pt x="105" y="52"/>
                  <a:pt x="105" y="52"/>
                  <a:pt x="105" y="52"/>
                </a:cubicBezTo>
                <a:cubicBezTo>
                  <a:pt x="82" y="64"/>
                  <a:pt x="63" y="82"/>
                  <a:pt x="51" y="105"/>
                </a:cubicBezTo>
                <a:cubicBezTo>
                  <a:pt x="15" y="105"/>
                  <a:pt x="15" y="105"/>
                  <a:pt x="15" y="105"/>
                </a:cubicBezTo>
                <a:cubicBezTo>
                  <a:pt x="7" y="105"/>
                  <a:pt x="0" y="113"/>
                  <a:pt x="0" y="1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09"/>
                  <a:pt x="7" y="217"/>
                  <a:pt x="15" y="217"/>
                </a:cubicBezTo>
                <a:cubicBezTo>
                  <a:pt x="49" y="217"/>
                  <a:pt x="49" y="217"/>
                  <a:pt x="49" y="217"/>
                </a:cubicBezTo>
                <a:cubicBezTo>
                  <a:pt x="61" y="241"/>
                  <a:pt x="80" y="261"/>
                  <a:pt x="105" y="274"/>
                </a:cubicBezTo>
                <a:cubicBezTo>
                  <a:pt x="105" y="307"/>
                  <a:pt x="105" y="307"/>
                  <a:pt x="105" y="307"/>
                </a:cubicBezTo>
                <a:cubicBezTo>
                  <a:pt x="105" y="315"/>
                  <a:pt x="113" y="322"/>
                  <a:pt x="122" y="322"/>
                </a:cubicBezTo>
                <a:cubicBezTo>
                  <a:pt x="199" y="322"/>
                  <a:pt x="199" y="322"/>
                  <a:pt x="199" y="322"/>
                </a:cubicBezTo>
                <a:cubicBezTo>
                  <a:pt x="209" y="322"/>
                  <a:pt x="216" y="315"/>
                  <a:pt x="216" y="307"/>
                </a:cubicBezTo>
                <a:cubicBezTo>
                  <a:pt x="216" y="274"/>
                  <a:pt x="216" y="274"/>
                  <a:pt x="216" y="274"/>
                </a:cubicBezTo>
                <a:cubicBezTo>
                  <a:pt x="241" y="261"/>
                  <a:pt x="260" y="241"/>
                  <a:pt x="272" y="217"/>
                </a:cubicBezTo>
                <a:cubicBezTo>
                  <a:pt x="306" y="217"/>
                  <a:pt x="306" y="217"/>
                  <a:pt x="306" y="217"/>
                </a:cubicBezTo>
                <a:cubicBezTo>
                  <a:pt x="314" y="217"/>
                  <a:pt x="321" y="209"/>
                  <a:pt x="321" y="200"/>
                </a:cubicBezTo>
                <a:cubicBezTo>
                  <a:pt x="321" y="123"/>
                  <a:pt x="321" y="123"/>
                  <a:pt x="321" y="123"/>
                </a:cubicBezTo>
                <a:cubicBezTo>
                  <a:pt x="321" y="113"/>
                  <a:pt x="314" y="105"/>
                  <a:pt x="306" y="105"/>
                </a:cubicBezTo>
                <a:close/>
                <a:moveTo>
                  <a:pt x="161" y="222"/>
                </a:moveTo>
                <a:cubicBezTo>
                  <a:pt x="128" y="222"/>
                  <a:pt x="102" y="195"/>
                  <a:pt x="102" y="163"/>
                </a:cubicBezTo>
                <a:cubicBezTo>
                  <a:pt x="102" y="130"/>
                  <a:pt x="128" y="104"/>
                  <a:pt x="161" y="104"/>
                </a:cubicBezTo>
                <a:cubicBezTo>
                  <a:pt x="193" y="104"/>
                  <a:pt x="219" y="130"/>
                  <a:pt x="219" y="163"/>
                </a:cubicBezTo>
                <a:cubicBezTo>
                  <a:pt x="219" y="195"/>
                  <a:pt x="193" y="222"/>
                  <a:pt x="161" y="222"/>
                </a:cubicBezTo>
                <a:close/>
              </a:path>
            </a:pathLst>
          </a:custGeom>
          <a:solidFill>
            <a:schemeClr val="tx2">
              <a:lumMod val="75000"/>
              <a:alpha val="62000"/>
            </a:schemeClr>
          </a:solidFill>
          <a:ln w="3175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 8"/>
          <p:cNvSpPr>
            <a:spLocks noEditPoints="1"/>
          </p:cNvSpPr>
          <p:nvPr userDrawn="1"/>
        </p:nvSpPr>
        <p:spPr bwMode="auto">
          <a:xfrm>
            <a:off x="6185101" y="3459776"/>
            <a:ext cx="1764110" cy="1763102"/>
          </a:xfrm>
          <a:custGeom>
            <a:avLst/>
            <a:gdLst>
              <a:gd name="T0" fmla="*/ 686 w 741"/>
              <a:gd name="T1" fmla="*/ 328 h 740"/>
              <a:gd name="T2" fmla="*/ 696 w 741"/>
              <a:gd name="T3" fmla="*/ 221 h 740"/>
              <a:gd name="T4" fmla="*/ 667 w 741"/>
              <a:gd name="T5" fmla="*/ 147 h 740"/>
              <a:gd name="T6" fmla="*/ 613 w 741"/>
              <a:gd name="T7" fmla="*/ 165 h 740"/>
              <a:gd name="T8" fmla="*/ 565 w 741"/>
              <a:gd name="T9" fmla="*/ 66 h 740"/>
              <a:gd name="T10" fmla="*/ 503 w 741"/>
              <a:gd name="T11" fmla="*/ 17 h 740"/>
              <a:gd name="T12" fmla="*/ 462 w 741"/>
              <a:gd name="T13" fmla="*/ 64 h 740"/>
              <a:gd name="T14" fmla="*/ 366 w 741"/>
              <a:gd name="T15" fmla="*/ 14 h 740"/>
              <a:gd name="T16" fmla="*/ 287 w 741"/>
              <a:gd name="T17" fmla="*/ 12 h 740"/>
              <a:gd name="T18" fmla="*/ 280 w 741"/>
              <a:gd name="T19" fmla="*/ 63 h 740"/>
              <a:gd name="T20" fmla="*/ 172 w 741"/>
              <a:gd name="T21" fmla="*/ 73 h 740"/>
              <a:gd name="T22" fmla="*/ 101 w 741"/>
              <a:gd name="T23" fmla="*/ 110 h 740"/>
              <a:gd name="T24" fmla="*/ 125 w 741"/>
              <a:gd name="T25" fmla="*/ 162 h 740"/>
              <a:gd name="T26" fmla="*/ 40 w 741"/>
              <a:gd name="T27" fmla="*/ 226 h 740"/>
              <a:gd name="T28" fmla="*/ 5 w 741"/>
              <a:gd name="T29" fmla="*/ 298 h 740"/>
              <a:gd name="T30" fmla="*/ 50 w 741"/>
              <a:gd name="T31" fmla="*/ 325 h 740"/>
              <a:gd name="T32" fmla="*/ 47 w 741"/>
              <a:gd name="T33" fmla="*/ 399 h 740"/>
              <a:gd name="T34" fmla="*/ 2 w 741"/>
              <a:gd name="T35" fmla="*/ 426 h 740"/>
              <a:gd name="T36" fmla="*/ 37 w 741"/>
              <a:gd name="T37" fmla="*/ 497 h 740"/>
              <a:gd name="T38" fmla="*/ 115 w 741"/>
              <a:gd name="T39" fmla="*/ 571 h 740"/>
              <a:gd name="T40" fmla="*/ 90 w 741"/>
              <a:gd name="T41" fmla="*/ 616 h 740"/>
              <a:gd name="T42" fmla="*/ 156 w 741"/>
              <a:gd name="T43" fmla="*/ 661 h 740"/>
              <a:gd name="T44" fmla="*/ 263 w 741"/>
              <a:gd name="T45" fmla="*/ 676 h 740"/>
              <a:gd name="T46" fmla="*/ 269 w 741"/>
              <a:gd name="T47" fmla="*/ 728 h 740"/>
              <a:gd name="T48" fmla="*/ 349 w 741"/>
              <a:gd name="T49" fmla="*/ 725 h 740"/>
              <a:gd name="T50" fmla="*/ 368 w 741"/>
              <a:gd name="T51" fmla="*/ 693 h 740"/>
              <a:gd name="T52" fmla="*/ 460 w 741"/>
              <a:gd name="T53" fmla="*/ 715 h 740"/>
              <a:gd name="T54" fmla="*/ 539 w 741"/>
              <a:gd name="T55" fmla="*/ 702 h 740"/>
              <a:gd name="T56" fmla="*/ 533 w 741"/>
              <a:gd name="T57" fmla="*/ 648 h 740"/>
              <a:gd name="T58" fmla="*/ 631 w 741"/>
              <a:gd name="T59" fmla="*/ 605 h 740"/>
              <a:gd name="T60" fmla="*/ 687 w 741"/>
              <a:gd name="T61" fmla="*/ 549 h 740"/>
              <a:gd name="T62" fmla="*/ 657 w 741"/>
              <a:gd name="T63" fmla="*/ 511 h 740"/>
              <a:gd name="T64" fmla="*/ 720 w 741"/>
              <a:gd name="T65" fmla="*/ 422 h 740"/>
              <a:gd name="T66" fmla="*/ 740 w 741"/>
              <a:gd name="T67" fmla="*/ 345 h 740"/>
              <a:gd name="T68" fmla="*/ 215 w 741"/>
              <a:gd name="T69" fmla="*/ 372 h 740"/>
              <a:gd name="T70" fmla="*/ 520 w 741"/>
              <a:gd name="T71" fmla="*/ 372 h 740"/>
              <a:gd name="T72" fmla="*/ 215 w 741"/>
              <a:gd name="T73" fmla="*/ 372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41" h="740">
                <a:moveTo>
                  <a:pt x="726" y="330"/>
                </a:moveTo>
                <a:cubicBezTo>
                  <a:pt x="686" y="328"/>
                  <a:pt x="686" y="328"/>
                  <a:pt x="686" y="328"/>
                </a:cubicBezTo>
                <a:cubicBezTo>
                  <a:pt x="682" y="298"/>
                  <a:pt x="674" y="270"/>
                  <a:pt x="662" y="243"/>
                </a:cubicBezTo>
                <a:cubicBezTo>
                  <a:pt x="696" y="221"/>
                  <a:pt x="696" y="221"/>
                  <a:pt x="696" y="221"/>
                </a:cubicBezTo>
                <a:cubicBezTo>
                  <a:pt x="703" y="217"/>
                  <a:pt x="706" y="208"/>
                  <a:pt x="701" y="201"/>
                </a:cubicBezTo>
                <a:cubicBezTo>
                  <a:pt x="667" y="147"/>
                  <a:pt x="667" y="147"/>
                  <a:pt x="667" y="147"/>
                </a:cubicBezTo>
                <a:cubicBezTo>
                  <a:pt x="663" y="140"/>
                  <a:pt x="654" y="139"/>
                  <a:pt x="646" y="143"/>
                </a:cubicBezTo>
                <a:cubicBezTo>
                  <a:pt x="613" y="165"/>
                  <a:pt x="613" y="165"/>
                  <a:pt x="613" y="165"/>
                </a:cubicBezTo>
                <a:cubicBezTo>
                  <a:pt x="594" y="141"/>
                  <a:pt x="571" y="121"/>
                  <a:pt x="545" y="104"/>
                </a:cubicBezTo>
                <a:cubicBezTo>
                  <a:pt x="565" y="66"/>
                  <a:pt x="565" y="66"/>
                  <a:pt x="565" y="66"/>
                </a:cubicBezTo>
                <a:cubicBezTo>
                  <a:pt x="569" y="59"/>
                  <a:pt x="566" y="50"/>
                  <a:pt x="559" y="46"/>
                </a:cubicBezTo>
                <a:cubicBezTo>
                  <a:pt x="503" y="17"/>
                  <a:pt x="503" y="17"/>
                  <a:pt x="503" y="17"/>
                </a:cubicBezTo>
                <a:cubicBezTo>
                  <a:pt x="496" y="13"/>
                  <a:pt x="487" y="16"/>
                  <a:pt x="483" y="24"/>
                </a:cubicBezTo>
                <a:cubicBezTo>
                  <a:pt x="462" y="64"/>
                  <a:pt x="462" y="64"/>
                  <a:pt x="462" y="64"/>
                </a:cubicBezTo>
                <a:cubicBezTo>
                  <a:pt x="433" y="56"/>
                  <a:pt x="403" y="51"/>
                  <a:pt x="372" y="51"/>
                </a:cubicBezTo>
                <a:cubicBezTo>
                  <a:pt x="366" y="14"/>
                  <a:pt x="366" y="14"/>
                  <a:pt x="366" y="14"/>
                </a:cubicBezTo>
                <a:cubicBezTo>
                  <a:pt x="365" y="6"/>
                  <a:pt x="357" y="0"/>
                  <a:pt x="349" y="2"/>
                </a:cubicBezTo>
                <a:cubicBezTo>
                  <a:pt x="287" y="12"/>
                  <a:pt x="287" y="12"/>
                  <a:pt x="287" y="12"/>
                </a:cubicBezTo>
                <a:cubicBezTo>
                  <a:pt x="279" y="13"/>
                  <a:pt x="273" y="21"/>
                  <a:pt x="275" y="29"/>
                </a:cubicBezTo>
                <a:cubicBezTo>
                  <a:pt x="280" y="63"/>
                  <a:pt x="280" y="63"/>
                  <a:pt x="280" y="63"/>
                </a:cubicBezTo>
                <a:cubicBezTo>
                  <a:pt x="249" y="71"/>
                  <a:pt x="221" y="84"/>
                  <a:pt x="195" y="101"/>
                </a:cubicBezTo>
                <a:cubicBezTo>
                  <a:pt x="172" y="73"/>
                  <a:pt x="172" y="73"/>
                  <a:pt x="172" y="73"/>
                </a:cubicBezTo>
                <a:cubicBezTo>
                  <a:pt x="166" y="66"/>
                  <a:pt x="157" y="65"/>
                  <a:pt x="151" y="70"/>
                </a:cubicBezTo>
                <a:cubicBezTo>
                  <a:pt x="101" y="110"/>
                  <a:pt x="101" y="110"/>
                  <a:pt x="101" y="110"/>
                </a:cubicBezTo>
                <a:cubicBezTo>
                  <a:pt x="95" y="115"/>
                  <a:pt x="94" y="125"/>
                  <a:pt x="100" y="131"/>
                </a:cubicBezTo>
                <a:cubicBezTo>
                  <a:pt x="125" y="162"/>
                  <a:pt x="125" y="162"/>
                  <a:pt x="125" y="162"/>
                </a:cubicBezTo>
                <a:cubicBezTo>
                  <a:pt x="105" y="184"/>
                  <a:pt x="89" y="209"/>
                  <a:pt x="76" y="236"/>
                </a:cubicBezTo>
                <a:cubicBezTo>
                  <a:pt x="40" y="226"/>
                  <a:pt x="40" y="226"/>
                  <a:pt x="40" y="226"/>
                </a:cubicBezTo>
                <a:cubicBezTo>
                  <a:pt x="31" y="224"/>
                  <a:pt x="23" y="229"/>
                  <a:pt x="21" y="236"/>
                </a:cubicBezTo>
                <a:cubicBezTo>
                  <a:pt x="5" y="298"/>
                  <a:pt x="5" y="298"/>
                  <a:pt x="5" y="298"/>
                </a:cubicBezTo>
                <a:cubicBezTo>
                  <a:pt x="3" y="306"/>
                  <a:pt x="8" y="314"/>
                  <a:pt x="16" y="316"/>
                </a:cubicBezTo>
                <a:cubicBezTo>
                  <a:pt x="50" y="325"/>
                  <a:pt x="50" y="325"/>
                  <a:pt x="50" y="325"/>
                </a:cubicBezTo>
                <a:cubicBezTo>
                  <a:pt x="47" y="340"/>
                  <a:pt x="46" y="356"/>
                  <a:pt x="46" y="372"/>
                </a:cubicBezTo>
                <a:cubicBezTo>
                  <a:pt x="46" y="381"/>
                  <a:pt x="47" y="390"/>
                  <a:pt x="47" y="399"/>
                </a:cubicBezTo>
                <a:cubicBezTo>
                  <a:pt x="13" y="408"/>
                  <a:pt x="13" y="408"/>
                  <a:pt x="13" y="408"/>
                </a:cubicBezTo>
                <a:cubicBezTo>
                  <a:pt x="5" y="410"/>
                  <a:pt x="0" y="418"/>
                  <a:pt x="2" y="426"/>
                </a:cubicBezTo>
                <a:cubicBezTo>
                  <a:pt x="18" y="487"/>
                  <a:pt x="18" y="487"/>
                  <a:pt x="18" y="487"/>
                </a:cubicBezTo>
                <a:cubicBezTo>
                  <a:pt x="20" y="495"/>
                  <a:pt x="29" y="500"/>
                  <a:pt x="37" y="497"/>
                </a:cubicBezTo>
                <a:cubicBezTo>
                  <a:pt x="68" y="489"/>
                  <a:pt x="68" y="489"/>
                  <a:pt x="68" y="489"/>
                </a:cubicBezTo>
                <a:cubicBezTo>
                  <a:pt x="80" y="519"/>
                  <a:pt x="96" y="546"/>
                  <a:pt x="115" y="571"/>
                </a:cubicBezTo>
                <a:cubicBezTo>
                  <a:pt x="91" y="595"/>
                  <a:pt x="91" y="595"/>
                  <a:pt x="91" y="595"/>
                </a:cubicBezTo>
                <a:cubicBezTo>
                  <a:pt x="85" y="601"/>
                  <a:pt x="85" y="611"/>
                  <a:pt x="90" y="616"/>
                </a:cubicBezTo>
                <a:cubicBezTo>
                  <a:pt x="135" y="662"/>
                  <a:pt x="135" y="662"/>
                  <a:pt x="135" y="662"/>
                </a:cubicBezTo>
                <a:cubicBezTo>
                  <a:pt x="141" y="667"/>
                  <a:pt x="150" y="667"/>
                  <a:pt x="156" y="661"/>
                </a:cubicBezTo>
                <a:cubicBezTo>
                  <a:pt x="183" y="635"/>
                  <a:pt x="183" y="635"/>
                  <a:pt x="183" y="635"/>
                </a:cubicBezTo>
                <a:cubicBezTo>
                  <a:pt x="207" y="652"/>
                  <a:pt x="234" y="666"/>
                  <a:pt x="263" y="676"/>
                </a:cubicBezTo>
                <a:cubicBezTo>
                  <a:pt x="257" y="711"/>
                  <a:pt x="257" y="711"/>
                  <a:pt x="257" y="711"/>
                </a:cubicBezTo>
                <a:cubicBezTo>
                  <a:pt x="256" y="719"/>
                  <a:pt x="261" y="727"/>
                  <a:pt x="269" y="728"/>
                </a:cubicBezTo>
                <a:cubicBezTo>
                  <a:pt x="332" y="738"/>
                  <a:pt x="332" y="738"/>
                  <a:pt x="332" y="738"/>
                </a:cubicBezTo>
                <a:cubicBezTo>
                  <a:pt x="340" y="740"/>
                  <a:pt x="347" y="734"/>
                  <a:pt x="349" y="725"/>
                </a:cubicBezTo>
                <a:cubicBezTo>
                  <a:pt x="354" y="693"/>
                  <a:pt x="354" y="693"/>
                  <a:pt x="354" y="693"/>
                </a:cubicBezTo>
                <a:cubicBezTo>
                  <a:pt x="358" y="693"/>
                  <a:pt x="363" y="693"/>
                  <a:pt x="368" y="693"/>
                </a:cubicBezTo>
                <a:cubicBezTo>
                  <a:pt x="395" y="693"/>
                  <a:pt x="422" y="690"/>
                  <a:pt x="448" y="683"/>
                </a:cubicBezTo>
                <a:cubicBezTo>
                  <a:pt x="460" y="715"/>
                  <a:pt x="460" y="715"/>
                  <a:pt x="460" y="715"/>
                </a:cubicBezTo>
                <a:cubicBezTo>
                  <a:pt x="463" y="723"/>
                  <a:pt x="472" y="727"/>
                  <a:pt x="479" y="725"/>
                </a:cubicBezTo>
                <a:cubicBezTo>
                  <a:pt x="539" y="702"/>
                  <a:pt x="539" y="702"/>
                  <a:pt x="539" y="702"/>
                </a:cubicBezTo>
                <a:cubicBezTo>
                  <a:pt x="546" y="699"/>
                  <a:pt x="550" y="690"/>
                  <a:pt x="547" y="682"/>
                </a:cubicBezTo>
                <a:cubicBezTo>
                  <a:pt x="533" y="648"/>
                  <a:pt x="533" y="648"/>
                  <a:pt x="533" y="648"/>
                </a:cubicBezTo>
                <a:cubicBezTo>
                  <a:pt x="560" y="631"/>
                  <a:pt x="585" y="611"/>
                  <a:pt x="606" y="588"/>
                </a:cubicBezTo>
                <a:cubicBezTo>
                  <a:pt x="631" y="605"/>
                  <a:pt x="631" y="605"/>
                  <a:pt x="631" y="605"/>
                </a:cubicBezTo>
                <a:cubicBezTo>
                  <a:pt x="638" y="610"/>
                  <a:pt x="648" y="608"/>
                  <a:pt x="652" y="602"/>
                </a:cubicBezTo>
                <a:cubicBezTo>
                  <a:pt x="687" y="549"/>
                  <a:pt x="687" y="549"/>
                  <a:pt x="687" y="549"/>
                </a:cubicBezTo>
                <a:cubicBezTo>
                  <a:pt x="692" y="542"/>
                  <a:pt x="689" y="533"/>
                  <a:pt x="682" y="528"/>
                </a:cubicBezTo>
                <a:cubicBezTo>
                  <a:pt x="657" y="511"/>
                  <a:pt x="657" y="511"/>
                  <a:pt x="657" y="511"/>
                </a:cubicBezTo>
                <a:cubicBezTo>
                  <a:pt x="671" y="483"/>
                  <a:pt x="681" y="452"/>
                  <a:pt x="686" y="420"/>
                </a:cubicBezTo>
                <a:cubicBezTo>
                  <a:pt x="720" y="422"/>
                  <a:pt x="720" y="422"/>
                  <a:pt x="720" y="422"/>
                </a:cubicBezTo>
                <a:cubicBezTo>
                  <a:pt x="728" y="423"/>
                  <a:pt x="736" y="417"/>
                  <a:pt x="736" y="409"/>
                </a:cubicBezTo>
                <a:cubicBezTo>
                  <a:pt x="740" y="345"/>
                  <a:pt x="740" y="345"/>
                  <a:pt x="740" y="345"/>
                </a:cubicBezTo>
                <a:cubicBezTo>
                  <a:pt x="741" y="337"/>
                  <a:pt x="734" y="331"/>
                  <a:pt x="726" y="330"/>
                </a:cubicBezTo>
                <a:close/>
                <a:moveTo>
                  <a:pt x="215" y="372"/>
                </a:moveTo>
                <a:cubicBezTo>
                  <a:pt x="215" y="288"/>
                  <a:pt x="284" y="220"/>
                  <a:pt x="368" y="220"/>
                </a:cubicBezTo>
                <a:cubicBezTo>
                  <a:pt x="452" y="220"/>
                  <a:pt x="520" y="288"/>
                  <a:pt x="520" y="372"/>
                </a:cubicBezTo>
                <a:cubicBezTo>
                  <a:pt x="520" y="456"/>
                  <a:pt x="452" y="524"/>
                  <a:pt x="368" y="524"/>
                </a:cubicBezTo>
                <a:cubicBezTo>
                  <a:pt x="284" y="524"/>
                  <a:pt x="215" y="456"/>
                  <a:pt x="215" y="37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55000"/>
                </a:schemeClr>
              </a:gs>
              <a:gs pos="100000">
                <a:schemeClr val="accent1">
                  <a:alpha val="39000"/>
                </a:schemeClr>
              </a:gs>
            </a:gsLst>
            <a:lin ang="3600000" scaled="0"/>
            <a:tileRect/>
          </a:gra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Freeform 7"/>
          <p:cNvSpPr>
            <a:spLocks noEditPoints="1"/>
          </p:cNvSpPr>
          <p:nvPr userDrawn="1"/>
        </p:nvSpPr>
        <p:spPr bwMode="auto">
          <a:xfrm>
            <a:off x="7256992" y="2299040"/>
            <a:ext cx="1393143" cy="1393143"/>
          </a:xfrm>
          <a:custGeom>
            <a:avLst/>
            <a:gdLst>
              <a:gd name="T0" fmla="*/ 574 w 585"/>
              <a:gd name="T1" fmla="*/ 348 h 585"/>
              <a:gd name="T2" fmla="*/ 547 w 585"/>
              <a:gd name="T3" fmla="*/ 337 h 585"/>
              <a:gd name="T4" fmla="*/ 551 w 585"/>
              <a:gd name="T5" fmla="*/ 291 h 585"/>
              <a:gd name="T6" fmla="*/ 545 w 585"/>
              <a:gd name="T7" fmla="*/ 235 h 585"/>
              <a:gd name="T8" fmla="*/ 570 w 585"/>
              <a:gd name="T9" fmla="*/ 224 h 585"/>
              <a:gd name="T10" fmla="*/ 578 w 585"/>
              <a:gd name="T11" fmla="*/ 204 h 585"/>
              <a:gd name="T12" fmla="*/ 551 w 585"/>
              <a:gd name="T13" fmla="*/ 142 h 585"/>
              <a:gd name="T14" fmla="*/ 532 w 585"/>
              <a:gd name="T15" fmla="*/ 134 h 585"/>
              <a:gd name="T16" fmla="*/ 506 w 585"/>
              <a:gd name="T17" fmla="*/ 145 h 585"/>
              <a:gd name="T18" fmla="*/ 430 w 585"/>
              <a:gd name="T19" fmla="*/ 72 h 585"/>
              <a:gd name="T20" fmla="*/ 440 w 585"/>
              <a:gd name="T21" fmla="*/ 47 h 585"/>
              <a:gd name="T22" fmla="*/ 431 w 585"/>
              <a:gd name="T23" fmla="*/ 28 h 585"/>
              <a:gd name="T24" fmla="*/ 368 w 585"/>
              <a:gd name="T25" fmla="*/ 3 h 585"/>
              <a:gd name="T26" fmla="*/ 348 w 585"/>
              <a:gd name="T27" fmla="*/ 11 h 585"/>
              <a:gd name="T28" fmla="*/ 338 w 585"/>
              <a:gd name="T29" fmla="*/ 37 h 585"/>
              <a:gd name="T30" fmla="*/ 294 w 585"/>
              <a:gd name="T31" fmla="*/ 33 h 585"/>
              <a:gd name="T32" fmla="*/ 236 w 585"/>
              <a:gd name="T33" fmla="*/ 40 h 585"/>
              <a:gd name="T34" fmla="*/ 224 w 585"/>
              <a:gd name="T35" fmla="*/ 14 h 585"/>
              <a:gd name="T36" fmla="*/ 205 w 585"/>
              <a:gd name="T37" fmla="*/ 7 h 585"/>
              <a:gd name="T38" fmla="*/ 142 w 585"/>
              <a:gd name="T39" fmla="*/ 33 h 585"/>
              <a:gd name="T40" fmla="*/ 134 w 585"/>
              <a:gd name="T41" fmla="*/ 53 h 585"/>
              <a:gd name="T42" fmla="*/ 146 w 585"/>
              <a:gd name="T43" fmla="*/ 80 h 585"/>
              <a:gd name="T44" fmla="*/ 75 w 585"/>
              <a:gd name="T45" fmla="*/ 156 h 585"/>
              <a:gd name="T46" fmla="*/ 47 w 585"/>
              <a:gd name="T47" fmla="*/ 145 h 585"/>
              <a:gd name="T48" fmla="*/ 28 w 585"/>
              <a:gd name="T49" fmla="*/ 154 h 585"/>
              <a:gd name="T50" fmla="*/ 3 w 585"/>
              <a:gd name="T51" fmla="*/ 217 h 585"/>
              <a:gd name="T52" fmla="*/ 11 w 585"/>
              <a:gd name="T53" fmla="*/ 236 h 585"/>
              <a:gd name="T54" fmla="*/ 40 w 585"/>
              <a:gd name="T55" fmla="*/ 248 h 585"/>
              <a:gd name="T56" fmla="*/ 36 w 585"/>
              <a:gd name="T57" fmla="*/ 291 h 585"/>
              <a:gd name="T58" fmla="*/ 43 w 585"/>
              <a:gd name="T59" fmla="*/ 348 h 585"/>
              <a:gd name="T60" fmla="*/ 14 w 585"/>
              <a:gd name="T61" fmla="*/ 360 h 585"/>
              <a:gd name="T62" fmla="*/ 7 w 585"/>
              <a:gd name="T63" fmla="*/ 380 h 585"/>
              <a:gd name="T64" fmla="*/ 33 w 585"/>
              <a:gd name="T65" fmla="*/ 442 h 585"/>
              <a:gd name="T66" fmla="*/ 53 w 585"/>
              <a:gd name="T67" fmla="*/ 450 h 585"/>
              <a:gd name="T68" fmla="*/ 82 w 585"/>
              <a:gd name="T69" fmla="*/ 438 h 585"/>
              <a:gd name="T70" fmla="*/ 156 w 585"/>
              <a:gd name="T71" fmla="*/ 508 h 585"/>
              <a:gd name="T72" fmla="*/ 145 w 585"/>
              <a:gd name="T73" fmla="*/ 537 h 585"/>
              <a:gd name="T74" fmla="*/ 154 w 585"/>
              <a:gd name="T75" fmla="*/ 557 h 585"/>
              <a:gd name="T76" fmla="*/ 217 w 585"/>
              <a:gd name="T77" fmla="*/ 581 h 585"/>
              <a:gd name="T78" fmla="*/ 236 w 585"/>
              <a:gd name="T79" fmla="*/ 574 h 585"/>
              <a:gd name="T80" fmla="*/ 248 w 585"/>
              <a:gd name="T81" fmla="*/ 544 h 585"/>
              <a:gd name="T82" fmla="*/ 294 w 585"/>
              <a:gd name="T83" fmla="*/ 548 h 585"/>
              <a:gd name="T84" fmla="*/ 348 w 585"/>
              <a:gd name="T85" fmla="*/ 542 h 585"/>
              <a:gd name="T86" fmla="*/ 360 w 585"/>
              <a:gd name="T87" fmla="*/ 570 h 585"/>
              <a:gd name="T88" fmla="*/ 380 w 585"/>
              <a:gd name="T89" fmla="*/ 578 h 585"/>
              <a:gd name="T90" fmla="*/ 442 w 585"/>
              <a:gd name="T91" fmla="*/ 551 h 585"/>
              <a:gd name="T92" fmla="*/ 451 w 585"/>
              <a:gd name="T93" fmla="*/ 532 h 585"/>
              <a:gd name="T94" fmla="*/ 439 w 585"/>
              <a:gd name="T95" fmla="*/ 504 h 585"/>
              <a:gd name="T96" fmla="*/ 511 w 585"/>
              <a:gd name="T97" fmla="*/ 429 h 585"/>
              <a:gd name="T98" fmla="*/ 538 w 585"/>
              <a:gd name="T99" fmla="*/ 440 h 585"/>
              <a:gd name="T100" fmla="*/ 557 w 585"/>
              <a:gd name="T101" fmla="*/ 431 h 585"/>
              <a:gd name="T102" fmla="*/ 582 w 585"/>
              <a:gd name="T103" fmla="*/ 368 h 585"/>
              <a:gd name="T104" fmla="*/ 574 w 585"/>
              <a:gd name="T105" fmla="*/ 348 h 585"/>
              <a:gd name="T106" fmla="*/ 172 w 585"/>
              <a:gd name="T107" fmla="*/ 291 h 585"/>
              <a:gd name="T108" fmla="*/ 294 w 585"/>
              <a:gd name="T109" fmla="*/ 169 h 585"/>
              <a:gd name="T110" fmla="*/ 416 w 585"/>
              <a:gd name="T111" fmla="*/ 291 h 585"/>
              <a:gd name="T112" fmla="*/ 294 w 585"/>
              <a:gd name="T113" fmla="*/ 413 h 585"/>
              <a:gd name="T114" fmla="*/ 172 w 585"/>
              <a:gd name="T115" fmla="*/ 291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85" h="585">
                <a:moveTo>
                  <a:pt x="574" y="348"/>
                </a:moveTo>
                <a:cubicBezTo>
                  <a:pt x="547" y="337"/>
                  <a:pt x="547" y="337"/>
                  <a:pt x="547" y="337"/>
                </a:cubicBezTo>
                <a:cubicBezTo>
                  <a:pt x="550" y="322"/>
                  <a:pt x="551" y="307"/>
                  <a:pt x="551" y="291"/>
                </a:cubicBezTo>
                <a:cubicBezTo>
                  <a:pt x="551" y="272"/>
                  <a:pt x="549" y="253"/>
                  <a:pt x="545" y="235"/>
                </a:cubicBezTo>
                <a:cubicBezTo>
                  <a:pt x="570" y="224"/>
                  <a:pt x="570" y="224"/>
                  <a:pt x="570" y="224"/>
                </a:cubicBezTo>
                <a:cubicBezTo>
                  <a:pt x="578" y="221"/>
                  <a:pt x="581" y="212"/>
                  <a:pt x="578" y="204"/>
                </a:cubicBezTo>
                <a:cubicBezTo>
                  <a:pt x="551" y="142"/>
                  <a:pt x="551" y="142"/>
                  <a:pt x="551" y="142"/>
                </a:cubicBezTo>
                <a:cubicBezTo>
                  <a:pt x="548" y="134"/>
                  <a:pt x="539" y="131"/>
                  <a:pt x="532" y="134"/>
                </a:cubicBezTo>
                <a:cubicBezTo>
                  <a:pt x="506" y="145"/>
                  <a:pt x="506" y="145"/>
                  <a:pt x="506" y="145"/>
                </a:cubicBezTo>
                <a:cubicBezTo>
                  <a:pt x="486" y="116"/>
                  <a:pt x="460" y="91"/>
                  <a:pt x="430" y="72"/>
                </a:cubicBezTo>
                <a:cubicBezTo>
                  <a:pt x="440" y="47"/>
                  <a:pt x="440" y="47"/>
                  <a:pt x="440" y="47"/>
                </a:cubicBezTo>
                <a:cubicBezTo>
                  <a:pt x="443" y="39"/>
                  <a:pt x="439" y="31"/>
                  <a:pt x="431" y="28"/>
                </a:cubicBezTo>
                <a:cubicBezTo>
                  <a:pt x="368" y="3"/>
                  <a:pt x="368" y="3"/>
                  <a:pt x="368" y="3"/>
                </a:cubicBezTo>
                <a:cubicBezTo>
                  <a:pt x="360" y="0"/>
                  <a:pt x="351" y="3"/>
                  <a:pt x="348" y="11"/>
                </a:cubicBezTo>
                <a:cubicBezTo>
                  <a:pt x="338" y="37"/>
                  <a:pt x="338" y="37"/>
                  <a:pt x="338" y="37"/>
                </a:cubicBezTo>
                <a:cubicBezTo>
                  <a:pt x="323" y="35"/>
                  <a:pt x="309" y="33"/>
                  <a:pt x="294" y="33"/>
                </a:cubicBezTo>
                <a:cubicBezTo>
                  <a:pt x="274" y="33"/>
                  <a:pt x="254" y="36"/>
                  <a:pt x="236" y="40"/>
                </a:cubicBezTo>
                <a:cubicBezTo>
                  <a:pt x="224" y="14"/>
                  <a:pt x="224" y="14"/>
                  <a:pt x="224" y="14"/>
                </a:cubicBezTo>
                <a:cubicBezTo>
                  <a:pt x="221" y="7"/>
                  <a:pt x="212" y="3"/>
                  <a:pt x="205" y="7"/>
                </a:cubicBezTo>
                <a:cubicBezTo>
                  <a:pt x="142" y="33"/>
                  <a:pt x="142" y="33"/>
                  <a:pt x="142" y="33"/>
                </a:cubicBezTo>
                <a:cubicBezTo>
                  <a:pt x="134" y="37"/>
                  <a:pt x="131" y="45"/>
                  <a:pt x="134" y="53"/>
                </a:cubicBezTo>
                <a:cubicBezTo>
                  <a:pt x="146" y="80"/>
                  <a:pt x="146" y="80"/>
                  <a:pt x="146" y="80"/>
                </a:cubicBezTo>
                <a:cubicBezTo>
                  <a:pt x="117" y="100"/>
                  <a:pt x="93" y="126"/>
                  <a:pt x="75" y="156"/>
                </a:cubicBezTo>
                <a:cubicBezTo>
                  <a:pt x="47" y="145"/>
                  <a:pt x="47" y="145"/>
                  <a:pt x="47" y="145"/>
                </a:cubicBezTo>
                <a:cubicBezTo>
                  <a:pt x="39" y="142"/>
                  <a:pt x="31" y="146"/>
                  <a:pt x="28" y="154"/>
                </a:cubicBezTo>
                <a:cubicBezTo>
                  <a:pt x="3" y="217"/>
                  <a:pt x="3" y="217"/>
                  <a:pt x="3" y="217"/>
                </a:cubicBezTo>
                <a:cubicBezTo>
                  <a:pt x="0" y="225"/>
                  <a:pt x="3" y="233"/>
                  <a:pt x="11" y="236"/>
                </a:cubicBezTo>
                <a:cubicBezTo>
                  <a:pt x="40" y="248"/>
                  <a:pt x="40" y="248"/>
                  <a:pt x="40" y="248"/>
                </a:cubicBezTo>
                <a:cubicBezTo>
                  <a:pt x="38" y="262"/>
                  <a:pt x="36" y="276"/>
                  <a:pt x="36" y="291"/>
                </a:cubicBezTo>
                <a:cubicBezTo>
                  <a:pt x="36" y="310"/>
                  <a:pt x="39" y="329"/>
                  <a:pt x="43" y="348"/>
                </a:cubicBezTo>
                <a:cubicBezTo>
                  <a:pt x="14" y="360"/>
                  <a:pt x="14" y="360"/>
                  <a:pt x="14" y="360"/>
                </a:cubicBezTo>
                <a:cubicBezTo>
                  <a:pt x="7" y="363"/>
                  <a:pt x="3" y="372"/>
                  <a:pt x="7" y="380"/>
                </a:cubicBezTo>
                <a:cubicBezTo>
                  <a:pt x="33" y="442"/>
                  <a:pt x="33" y="442"/>
                  <a:pt x="33" y="442"/>
                </a:cubicBezTo>
                <a:cubicBezTo>
                  <a:pt x="37" y="450"/>
                  <a:pt x="45" y="454"/>
                  <a:pt x="53" y="450"/>
                </a:cubicBezTo>
                <a:cubicBezTo>
                  <a:pt x="82" y="438"/>
                  <a:pt x="82" y="438"/>
                  <a:pt x="82" y="438"/>
                </a:cubicBezTo>
                <a:cubicBezTo>
                  <a:pt x="102" y="466"/>
                  <a:pt x="127" y="490"/>
                  <a:pt x="156" y="508"/>
                </a:cubicBezTo>
                <a:cubicBezTo>
                  <a:pt x="145" y="537"/>
                  <a:pt x="145" y="537"/>
                  <a:pt x="145" y="537"/>
                </a:cubicBezTo>
                <a:cubicBezTo>
                  <a:pt x="142" y="545"/>
                  <a:pt x="146" y="553"/>
                  <a:pt x="154" y="557"/>
                </a:cubicBezTo>
                <a:cubicBezTo>
                  <a:pt x="217" y="581"/>
                  <a:pt x="217" y="581"/>
                  <a:pt x="217" y="581"/>
                </a:cubicBezTo>
                <a:cubicBezTo>
                  <a:pt x="225" y="585"/>
                  <a:pt x="233" y="581"/>
                  <a:pt x="236" y="574"/>
                </a:cubicBezTo>
                <a:cubicBezTo>
                  <a:pt x="248" y="544"/>
                  <a:pt x="248" y="544"/>
                  <a:pt x="248" y="544"/>
                </a:cubicBezTo>
                <a:cubicBezTo>
                  <a:pt x="263" y="547"/>
                  <a:pt x="278" y="548"/>
                  <a:pt x="294" y="548"/>
                </a:cubicBezTo>
                <a:cubicBezTo>
                  <a:pt x="312" y="548"/>
                  <a:pt x="331" y="546"/>
                  <a:pt x="348" y="542"/>
                </a:cubicBezTo>
                <a:cubicBezTo>
                  <a:pt x="360" y="570"/>
                  <a:pt x="360" y="570"/>
                  <a:pt x="360" y="570"/>
                </a:cubicBezTo>
                <a:cubicBezTo>
                  <a:pt x="363" y="578"/>
                  <a:pt x="372" y="581"/>
                  <a:pt x="380" y="578"/>
                </a:cubicBezTo>
                <a:cubicBezTo>
                  <a:pt x="442" y="551"/>
                  <a:pt x="442" y="551"/>
                  <a:pt x="442" y="551"/>
                </a:cubicBezTo>
                <a:cubicBezTo>
                  <a:pt x="450" y="548"/>
                  <a:pt x="454" y="539"/>
                  <a:pt x="451" y="532"/>
                </a:cubicBezTo>
                <a:cubicBezTo>
                  <a:pt x="439" y="504"/>
                  <a:pt x="439" y="504"/>
                  <a:pt x="439" y="504"/>
                </a:cubicBezTo>
                <a:cubicBezTo>
                  <a:pt x="467" y="484"/>
                  <a:pt x="492" y="459"/>
                  <a:pt x="511" y="429"/>
                </a:cubicBezTo>
                <a:cubicBezTo>
                  <a:pt x="538" y="440"/>
                  <a:pt x="538" y="440"/>
                  <a:pt x="538" y="440"/>
                </a:cubicBezTo>
                <a:cubicBezTo>
                  <a:pt x="545" y="443"/>
                  <a:pt x="554" y="439"/>
                  <a:pt x="557" y="431"/>
                </a:cubicBezTo>
                <a:cubicBezTo>
                  <a:pt x="582" y="368"/>
                  <a:pt x="582" y="368"/>
                  <a:pt x="582" y="368"/>
                </a:cubicBezTo>
                <a:cubicBezTo>
                  <a:pt x="585" y="360"/>
                  <a:pt x="581" y="351"/>
                  <a:pt x="574" y="348"/>
                </a:cubicBezTo>
                <a:close/>
                <a:moveTo>
                  <a:pt x="172" y="291"/>
                </a:moveTo>
                <a:cubicBezTo>
                  <a:pt x="172" y="223"/>
                  <a:pt x="226" y="169"/>
                  <a:pt x="294" y="169"/>
                </a:cubicBezTo>
                <a:cubicBezTo>
                  <a:pt x="361" y="169"/>
                  <a:pt x="416" y="223"/>
                  <a:pt x="416" y="291"/>
                </a:cubicBezTo>
                <a:cubicBezTo>
                  <a:pt x="416" y="358"/>
                  <a:pt x="361" y="413"/>
                  <a:pt x="294" y="413"/>
                </a:cubicBezTo>
                <a:cubicBezTo>
                  <a:pt x="226" y="413"/>
                  <a:pt x="172" y="358"/>
                  <a:pt x="172" y="291"/>
                </a:cubicBezTo>
                <a:close/>
              </a:path>
            </a:pathLst>
          </a:custGeom>
          <a:solidFill>
            <a:srgbClr val="A5FFFF">
              <a:alpha val="35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356350"/>
            <a:ext cx="931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42587" y="5195500"/>
            <a:ext cx="3218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SzPct val="80000"/>
              <a:buFont typeface="Lucida Grande"/>
              <a:buNone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HelveticaNeueLT Std Lt"/>
              </a:rPr>
              <a:t>Open slide master Icons 1 to copy and paste any of these icons into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82202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jpg"/><Relationship Id="rId21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theme" Target="../theme/theme2.xml"/><Relationship Id="rId6" Type="http://schemas.openxmlformats.org/officeDocument/2006/relationships/image" Target="../media/image6.jpg"/><Relationship Id="rId7" Type="http://schemas.openxmlformats.org/officeDocument/2006/relationships/image" Target="../media/image5.jpg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>
            <a:lum/>
          </a:blip>
          <a:srcRect/>
          <a:tile tx="0" ty="0" sx="82000" sy="82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289756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0"/>
            <a:ext cx="8229600" cy="4379206"/>
          </a:xfrm>
          <a:prstGeom prst="rect">
            <a:avLst/>
          </a:prstGeom>
        </p:spPr>
        <p:txBody>
          <a:bodyPr vert="horz" lIns="68589" tIns="34295" rIns="68589" bIns="34295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274" y="6356352"/>
            <a:ext cx="2895600" cy="365125"/>
          </a:xfrm>
          <a:prstGeom prst="rect">
            <a:avLst/>
          </a:prstGeom>
        </p:spPr>
        <p:txBody>
          <a:bodyPr vert="horz" lIns="68589" tIns="34295" rIns="68589" bIns="34295" rtlCol="0" anchor="ctr"/>
          <a:lstStyle>
            <a:lvl1pPr algn="l">
              <a:defRPr sz="800" b="0" i="0">
                <a:solidFill>
                  <a:srgbClr val="FFFFFF"/>
                </a:solidFill>
                <a:latin typeface="+mn-lt"/>
                <a:cs typeface="HelveticaNeueLT Std Cn"/>
              </a:defRPr>
            </a:lvl1pPr>
          </a:lstStyle>
          <a:p>
            <a:r>
              <a:rPr lang="en-US" smtClean="0">
                <a:solidFill>
                  <a:schemeClr val="bg1">
                    <a:alpha val="70000"/>
                  </a:schemeClr>
                </a:solidFill>
                <a:ea typeface="Open Sans"/>
                <a:sym typeface="Open Sans"/>
              </a:rPr>
              <a:t>Copyright 2015 PARC, All rights reserved</a:t>
            </a:r>
            <a:endParaRPr lang="en-US" dirty="0">
              <a:solidFill>
                <a:schemeClr val="bg1">
                  <a:alpha val="70000"/>
                </a:schemeClr>
              </a:solidFill>
              <a:ea typeface="Open Sans"/>
              <a:sym typeface="Open San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33" y="6324823"/>
            <a:ext cx="917190" cy="406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356350"/>
            <a:ext cx="1380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0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89" r:id="rId3"/>
    <p:sldLayoutId id="2147483666" r:id="rId4"/>
    <p:sldLayoutId id="2147483680" r:id="rId5"/>
    <p:sldLayoutId id="2147483709" r:id="rId6"/>
    <p:sldLayoutId id="2147483708" r:id="rId7"/>
    <p:sldLayoutId id="2147483667" r:id="rId8"/>
    <p:sldLayoutId id="2147483655" r:id="rId9"/>
    <p:sldLayoutId id="2147483686" r:id="rId10"/>
    <p:sldLayoutId id="2147483688" r:id="rId11"/>
    <p:sldLayoutId id="2147483687" r:id="rId12"/>
    <p:sldLayoutId id="2147483668" r:id="rId13"/>
    <p:sldLayoutId id="2147483664" r:id="rId14"/>
    <p:sldLayoutId id="2147483710" r:id="rId15"/>
    <p:sldLayoutId id="2147483690" r:id="rId16"/>
    <p:sldLayoutId id="2147483684" r:id="rId17"/>
    <p:sldLayoutId id="2147483685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342946" rtl="0" eaLnBrk="1" latinLnBrk="0" hangingPunct="1">
        <a:spcBef>
          <a:spcPct val="0"/>
        </a:spcBef>
        <a:buNone/>
        <a:defRPr sz="2800" b="1" i="0" kern="1200" cap="all" baseline="0">
          <a:solidFill>
            <a:srgbClr val="FFFFFF"/>
          </a:solidFill>
          <a:latin typeface="+mj-lt"/>
          <a:ea typeface="+mj-ea"/>
          <a:cs typeface="HelveticaNeueLT Std Cn"/>
        </a:defRPr>
      </a:lvl1pPr>
    </p:titleStyle>
    <p:bodyStyle>
      <a:lvl1pPr marL="342900" indent="-342900" algn="l" defTabSz="342946" rtl="0" eaLnBrk="1" latinLnBrk="0" hangingPunct="1">
        <a:spcBef>
          <a:spcPts val="1200"/>
        </a:spcBef>
        <a:buSzPct val="80000"/>
        <a:buFont typeface="Arial"/>
        <a:buChar char="•"/>
        <a:defRPr sz="2400" b="0" i="0" kern="1200">
          <a:solidFill>
            <a:srgbClr val="FFFFFF"/>
          </a:solidFill>
          <a:latin typeface="+mn-lt"/>
          <a:ea typeface="+mn-ea"/>
          <a:cs typeface="HelveticaNeueLT Std Cn" panose="020B0506030502030204" pitchFamily="34" charset="0"/>
        </a:defRPr>
      </a:lvl1pPr>
      <a:lvl2pPr marL="557287" indent="-214341" algn="l" defTabSz="342946" rtl="0" eaLnBrk="1" latinLnBrk="0" hangingPunct="1">
        <a:spcBef>
          <a:spcPts val="1200"/>
        </a:spcBef>
        <a:buFont typeface="Arial"/>
        <a:buChar char="–"/>
        <a:defRPr sz="2000" b="0" i="0" kern="1200">
          <a:solidFill>
            <a:srgbClr val="FFFFFF"/>
          </a:solidFill>
          <a:latin typeface="+mn-lt"/>
          <a:ea typeface="+mn-ea"/>
          <a:cs typeface="HelveticaNeueLT Std Cn" panose="020B0506030502030204" pitchFamily="34" charset="0"/>
        </a:defRPr>
      </a:lvl2pPr>
      <a:lvl3pPr marL="857364" indent="-171473" algn="l" defTabSz="342946" rtl="0" eaLnBrk="1" latinLnBrk="0" hangingPunct="1">
        <a:spcBef>
          <a:spcPts val="800"/>
        </a:spcBef>
        <a:buFont typeface="Arial"/>
        <a:buChar char="•"/>
        <a:defRPr sz="1800" b="0" i="0" kern="1200">
          <a:solidFill>
            <a:srgbClr val="FFFFFF"/>
          </a:solidFill>
          <a:latin typeface="+mn-lt"/>
          <a:ea typeface="+mn-ea"/>
          <a:cs typeface="HelveticaNeueLT Std Cn" panose="020B0506030502030204" pitchFamily="34" charset="0"/>
        </a:defRPr>
      </a:lvl3pPr>
      <a:lvl4pPr marL="1200310" indent="-171473" algn="l" defTabSz="342946" rtl="0" eaLnBrk="1" latinLnBrk="0" hangingPunct="1">
        <a:spcBef>
          <a:spcPts val="600"/>
        </a:spcBef>
        <a:buFont typeface="Arial"/>
        <a:buChar char="–"/>
        <a:defRPr sz="1600" b="0" i="0" kern="1200">
          <a:solidFill>
            <a:srgbClr val="FFFFFF"/>
          </a:solidFill>
          <a:latin typeface="+mn-lt"/>
          <a:ea typeface="+mn-ea"/>
          <a:cs typeface="HelveticaNeueLT Std Cn" panose="020B0506030502030204" pitchFamily="34" charset="0"/>
        </a:defRPr>
      </a:lvl4pPr>
      <a:lvl5pPr marL="1543256" indent="-171473" algn="l" defTabSz="342946" rtl="0" eaLnBrk="1" latinLnBrk="0" hangingPunct="1">
        <a:spcBef>
          <a:spcPts val="600"/>
        </a:spcBef>
        <a:buFont typeface="Arial"/>
        <a:buChar char="»"/>
        <a:defRPr sz="1400" b="0" i="0" kern="1200">
          <a:solidFill>
            <a:srgbClr val="FFFFFF"/>
          </a:solidFill>
          <a:latin typeface="+mn-lt"/>
          <a:ea typeface="+mn-ea"/>
          <a:cs typeface="HelveticaNeueLT Std Cn" panose="020B0506030502030204" pitchFamily="34" charset="0"/>
        </a:defRPr>
      </a:lvl5pPr>
      <a:lvl6pPr marL="1886201" indent="-171473" algn="l" defTabSz="34294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34294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34294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34294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_dark copy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" t="71178" r="24198" b="11194"/>
          <a:stretch/>
        </p:blipFill>
        <p:spPr>
          <a:xfrm rot="10800000">
            <a:off x="-1" y="199913"/>
            <a:ext cx="8977463" cy="12089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2359"/>
            <a:ext cx="8229600" cy="1221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10693"/>
            <a:ext cx="8229600" cy="43149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4" t="19334" r="9584" b="18947"/>
          <a:stretch/>
        </p:blipFill>
        <p:spPr>
          <a:xfrm>
            <a:off x="7774969" y="6269989"/>
            <a:ext cx="1029984" cy="514992"/>
          </a:xfrm>
          <a:prstGeom prst="rect">
            <a:avLst/>
          </a:prstGeom>
        </p:spPr>
      </p:pic>
      <p:sp>
        <p:nvSpPr>
          <p:cNvPr id="7" name="Footer Placeholder 2"/>
          <p:cNvSpPr txBox="1">
            <a:spLocks/>
          </p:cNvSpPr>
          <p:nvPr/>
        </p:nvSpPr>
        <p:spPr>
          <a:xfrm>
            <a:off x="457200" y="6356352"/>
            <a:ext cx="2806674" cy="365125"/>
          </a:xfrm>
          <a:prstGeom prst="rect">
            <a:avLst/>
          </a:prstGeom>
        </p:spPr>
        <p:txBody>
          <a:bodyPr vert="horz" lIns="68589" tIns="34295" rIns="68589" bIns="34295" rtlCol="0" anchor="ctr"/>
          <a:lstStyle>
            <a:defPPr>
              <a:defRPr lang="en-US"/>
            </a:defPPr>
            <a:lvl1pPr marL="0" algn="l" defTabSz="342946" rtl="0" eaLnBrk="1" latinLnBrk="0" hangingPunct="1">
              <a:defRPr sz="800" b="0" i="0" kern="1200">
                <a:solidFill>
                  <a:srgbClr val="205469"/>
                </a:solidFill>
                <a:latin typeface="HelveticaNeueLT Std Cn"/>
                <a:ea typeface="+mn-ea"/>
                <a:cs typeface="HelveticaNeueLT Std Cn"/>
              </a:defRPr>
            </a:lvl1pPr>
            <a:lvl2pPr marL="342946" algn="l" defTabSz="342946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342946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342946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342946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342946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342946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342946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342946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n-lt"/>
                <a:ea typeface="Open Sans"/>
                <a:sym typeface="Open Sans"/>
              </a:rPr>
              <a:t>© 2015 PARC, All rights reserved.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934024" y="6344922"/>
            <a:ext cx="1306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6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800" b="1" i="0" kern="1200" cap="all" baseline="0">
          <a:solidFill>
            <a:schemeClr val="bg1"/>
          </a:solidFill>
          <a:latin typeface="+mj-lt"/>
          <a:ea typeface="+mj-ea"/>
          <a:cs typeface="HelveticaNeueLT Std Cn"/>
        </a:defRPr>
      </a:lvl1pPr>
    </p:titleStyle>
    <p:bodyStyle>
      <a:lvl1pPr marL="342900" indent="-342900" algn="l" defTabSz="457200" rtl="0" eaLnBrk="1" latinLnBrk="0" hangingPunct="1">
        <a:spcBef>
          <a:spcPts val="1200"/>
        </a:spcBef>
        <a:buClr>
          <a:schemeClr val="accent2"/>
        </a:buClr>
        <a:buSzPct val="80000"/>
        <a:buFont typeface="Arial"/>
        <a:buChar char="•"/>
        <a:defRPr sz="2400" b="0" i="0" kern="1200">
          <a:solidFill>
            <a:srgbClr val="205469"/>
          </a:solidFill>
          <a:latin typeface="+mn-lt"/>
          <a:ea typeface="+mn-ea"/>
          <a:cs typeface="HelveticaNeueLT Std Cn" panose="020B0506030502030204" pitchFamily="34" charset="0"/>
        </a:defRPr>
      </a:lvl1pPr>
      <a:lvl2pPr marL="742950" indent="-285750" algn="l" defTabSz="457200" rtl="0" eaLnBrk="1" latinLnBrk="0" hangingPunct="1">
        <a:spcBef>
          <a:spcPts val="1200"/>
        </a:spcBef>
        <a:buClr>
          <a:schemeClr val="accent2"/>
        </a:buClr>
        <a:buFont typeface="Arial"/>
        <a:buChar char="–"/>
        <a:defRPr sz="2000" b="0" i="0" kern="1200">
          <a:solidFill>
            <a:srgbClr val="205469"/>
          </a:solidFill>
          <a:latin typeface="+mn-lt"/>
          <a:ea typeface="+mn-ea"/>
          <a:cs typeface="HelveticaNeueLT Std Cn" panose="020B0506030502030204" pitchFamily="34" charset="0"/>
        </a:defRPr>
      </a:lvl2pPr>
      <a:lvl3pPr marL="1143000" indent="-228600" algn="l" defTabSz="457200" rtl="0" eaLnBrk="1" latinLnBrk="0" hangingPunct="1">
        <a:spcBef>
          <a:spcPts val="800"/>
        </a:spcBef>
        <a:buClr>
          <a:schemeClr val="accent2"/>
        </a:buClr>
        <a:buFont typeface="Arial"/>
        <a:buChar char="•"/>
        <a:defRPr sz="1800" b="0" i="0" kern="1200">
          <a:solidFill>
            <a:srgbClr val="205469"/>
          </a:solidFill>
          <a:latin typeface="+mn-lt"/>
          <a:ea typeface="+mn-ea"/>
          <a:cs typeface="HelveticaNeueLT Std Cn" panose="020B0506030502030204" pitchFamily="34" charset="0"/>
        </a:defRPr>
      </a:lvl3pPr>
      <a:lvl4pPr marL="1600200" indent="-228600" algn="l" defTabSz="457200" rtl="0" eaLnBrk="1" latinLnBrk="0" hangingPunct="1">
        <a:spcBef>
          <a:spcPts val="600"/>
        </a:spcBef>
        <a:buClr>
          <a:schemeClr val="accent2"/>
        </a:buClr>
        <a:buFont typeface="Arial"/>
        <a:buChar char="–"/>
        <a:defRPr sz="1600" b="0" i="0" kern="1200">
          <a:solidFill>
            <a:srgbClr val="205469"/>
          </a:solidFill>
          <a:latin typeface="+mn-lt"/>
          <a:ea typeface="+mn-ea"/>
          <a:cs typeface="HelveticaNeueLT Std Cn" panose="020B0506030502030204" pitchFamily="34" charset="0"/>
        </a:defRPr>
      </a:lvl4pPr>
      <a:lvl5pPr marL="2057400" indent="-228600" algn="l" defTabSz="457200" rtl="0" eaLnBrk="1" latinLnBrk="0" hangingPunct="1">
        <a:spcBef>
          <a:spcPts val="600"/>
        </a:spcBef>
        <a:buClr>
          <a:schemeClr val="accent2"/>
        </a:buClr>
        <a:buFont typeface="Arial"/>
        <a:buChar char="»"/>
        <a:defRPr sz="1400" b="0" i="0" kern="1200">
          <a:solidFill>
            <a:srgbClr val="205469"/>
          </a:solidFill>
          <a:latin typeface="+mn-lt"/>
          <a:ea typeface="+mn-ea"/>
          <a:cs typeface="HelveticaNeueLT Std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ilpubs.stanford.edu:8090/65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867" y="333227"/>
            <a:ext cx="8285930" cy="1424508"/>
          </a:xfrm>
          <a:solidFill>
            <a:schemeClr val="tx1">
              <a:alpha val="84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b="0" dirty="0"/>
              <a:t>A Content-Centric Networking Forwarding </a:t>
            </a:r>
            <a:r>
              <a:rPr lang="en-US" b="0" dirty="0" smtClean="0"/>
              <a:t>Design for a</a:t>
            </a:r>
            <a:br>
              <a:rPr lang="en-US" b="0" dirty="0" smtClean="0"/>
            </a:br>
            <a:r>
              <a:rPr lang="en-US" b="0" dirty="0" smtClean="0"/>
              <a:t>Network </a:t>
            </a:r>
            <a:r>
              <a:rPr lang="en-US" b="0" dirty="0"/>
              <a:t>Processor</a:t>
            </a:r>
            <a:endParaRPr lang="en-US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6696" y="5123969"/>
            <a:ext cx="8285931" cy="1079133"/>
          </a:xfrm>
          <a:solidFill>
            <a:schemeClr val="tx1">
              <a:alpha val="66000"/>
            </a:schemeClr>
          </a:solidFill>
        </p:spPr>
        <p:txBody>
          <a:bodyPr>
            <a:noAutofit/>
          </a:bodyPr>
          <a:lstStyle/>
          <a:p>
            <a:r>
              <a:rPr lang="en-US" sz="1600" dirty="0" smtClean="0"/>
              <a:t>Marc Mosko, Palo Alto Research Center (PARC)</a:t>
            </a:r>
          </a:p>
          <a:p>
            <a:r>
              <a:rPr lang="en-US" sz="1600" dirty="0" smtClean="0"/>
              <a:t>IEEE ICC 2015 – Next Generation Networks (NGN)</a:t>
            </a:r>
          </a:p>
        </p:txBody>
      </p:sp>
    </p:spTree>
    <p:extLst>
      <p:ext uri="{BB962C8B-B14F-4D97-AF65-F5344CB8AC3E}">
        <p14:creationId xmlns:p14="http://schemas.microsoft.com/office/powerpoint/2010/main" val="2579030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Forwarder’s job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Copyright 2015 PARC, All rights reserved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8" name="Straight Arrow Connector 7"/>
          <p:cNvCxnSpPr>
            <a:stCxn id="11" idx="3"/>
            <a:endCxn id="12" idx="1"/>
          </p:cNvCxnSpPr>
          <p:nvPr/>
        </p:nvCxnSpPr>
        <p:spPr>
          <a:xfrm>
            <a:off x="1202002" y="1984154"/>
            <a:ext cx="3065588" cy="4976"/>
          </a:xfrm>
          <a:prstGeom prst="straightConnector1">
            <a:avLst/>
          </a:prstGeom>
          <a:ln w="12700" cmpd="sng">
            <a:solidFill>
              <a:srgbClr val="20546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7846" y="1663461"/>
            <a:ext cx="704156" cy="64138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4267590" y="1668437"/>
            <a:ext cx="704156" cy="64138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49731" y="1662075"/>
            <a:ext cx="704156" cy="64138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549730" y="3034242"/>
            <a:ext cx="704156" cy="64138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19" name="Straight Arrow Connector 18"/>
          <p:cNvCxnSpPr>
            <a:stCxn id="12" idx="3"/>
            <a:endCxn id="13" idx="1"/>
          </p:cNvCxnSpPr>
          <p:nvPr/>
        </p:nvCxnSpPr>
        <p:spPr>
          <a:xfrm flipV="1">
            <a:off x="4971746" y="1982768"/>
            <a:ext cx="2577985" cy="6362"/>
          </a:xfrm>
          <a:prstGeom prst="straightConnector1">
            <a:avLst/>
          </a:prstGeom>
          <a:ln w="12700" cmpd="sng">
            <a:solidFill>
              <a:srgbClr val="20546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4" idx="1"/>
          </p:cNvCxnSpPr>
          <p:nvPr/>
        </p:nvCxnSpPr>
        <p:spPr>
          <a:xfrm>
            <a:off x="4971746" y="1989130"/>
            <a:ext cx="2577984" cy="1365805"/>
          </a:xfrm>
          <a:prstGeom prst="straightConnector1">
            <a:avLst/>
          </a:prstGeom>
          <a:ln w="12700" cmpd="sng">
            <a:solidFill>
              <a:srgbClr val="20546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9312" y="2571013"/>
            <a:ext cx="60382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80000"/>
            </a:pPr>
            <a:r>
              <a:rPr lang="en-US" sz="2400" dirty="0" smtClean="0">
                <a:latin typeface="HelveticaNeueLT Std Lt"/>
                <a:cs typeface="HelveticaNeueLT Std Lt"/>
              </a:rPr>
              <a:t>Return data on reverse path</a:t>
            </a:r>
            <a:endParaRPr lang="en-US" sz="2400" dirty="0">
              <a:latin typeface="HelveticaNeueLT Std Lt"/>
              <a:cs typeface="HelveticaNeueLT Std Lt"/>
            </a:endParaRPr>
          </a:p>
          <a:p>
            <a:pPr algn="ctr">
              <a:buSzPct val="80000"/>
            </a:pPr>
            <a:r>
              <a:rPr lang="en-US" sz="2400" dirty="0" smtClean="0">
                <a:latin typeface="HelveticaNeueLT Std Lt"/>
                <a:cs typeface="HelveticaNeueLT Std Lt"/>
              </a:rPr>
              <a:t>----</a:t>
            </a:r>
          </a:p>
          <a:p>
            <a:pPr algn="ctr">
              <a:buSzPct val="80000"/>
            </a:pPr>
            <a:r>
              <a:rPr lang="en-US" sz="2400" dirty="0" smtClean="0">
                <a:latin typeface="HelveticaNeueLT Std Lt"/>
                <a:cs typeface="HelveticaNeueLT Std Lt"/>
              </a:rPr>
              <a:t>Pending Interest Table (PIT)</a:t>
            </a:r>
          </a:p>
          <a:p>
            <a:pPr algn="ctr">
              <a:buSzPct val="80000"/>
            </a:pPr>
            <a:endParaRPr lang="en-US" sz="2400" dirty="0">
              <a:latin typeface="HelveticaNeueLT Std Lt"/>
              <a:cs typeface="HelveticaNeueLT Std Lt"/>
            </a:endParaRPr>
          </a:p>
          <a:p>
            <a:pPr algn="ctr">
              <a:buSzPct val="80000"/>
            </a:pPr>
            <a:r>
              <a:rPr lang="en-US" sz="2400" i="1" dirty="0" smtClean="0">
                <a:latin typeface="HelveticaNeueLT Std Lt"/>
                <a:cs typeface="HelveticaNeueLT Std Lt"/>
              </a:rPr>
              <a:t>(not covered in this talk)</a:t>
            </a:r>
          </a:p>
        </p:txBody>
      </p:sp>
      <p:sp>
        <p:nvSpPr>
          <p:cNvPr id="27" name="Data 26"/>
          <p:cNvSpPr/>
          <p:nvPr/>
        </p:nvSpPr>
        <p:spPr>
          <a:xfrm flipH="1">
            <a:off x="1768983" y="1496910"/>
            <a:ext cx="1383436" cy="351547"/>
          </a:xfrm>
          <a:prstGeom prst="flowChartInputOutp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8" name="Data 27"/>
          <p:cNvSpPr/>
          <p:nvPr/>
        </p:nvSpPr>
        <p:spPr>
          <a:xfrm flipH="1">
            <a:off x="5980974" y="2477147"/>
            <a:ext cx="1383436" cy="351547"/>
          </a:xfrm>
          <a:prstGeom prst="flowChartInputOutp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66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Copyright 2015 PARC, All rights reserved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6534" y="1356396"/>
            <a:ext cx="846251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80000"/>
            </a:pPr>
            <a:r>
              <a:rPr lang="en-US" sz="3600" dirty="0" smtClean="0">
                <a:latin typeface="HelveticaNeueLT Std Lt"/>
                <a:cs typeface="HelveticaNeueLT Std Lt"/>
              </a:rPr>
              <a:t>Statistical description of </a:t>
            </a:r>
            <a:r>
              <a:rPr lang="en-US" sz="3600" dirty="0" err="1" smtClean="0">
                <a:latin typeface="HelveticaNeueLT Std Lt"/>
                <a:cs typeface="HelveticaNeueLT Std Lt"/>
              </a:rPr>
              <a:t>CCNx</a:t>
            </a:r>
            <a:r>
              <a:rPr lang="en-US" sz="3600" dirty="0" smtClean="0">
                <a:latin typeface="HelveticaNeueLT Std Lt"/>
                <a:cs typeface="HelveticaNeueLT Std Lt"/>
              </a:rPr>
              <a:t> Names</a:t>
            </a:r>
          </a:p>
          <a:p>
            <a:pPr algn="ctr">
              <a:buSzPct val="80000"/>
            </a:pPr>
            <a:r>
              <a:rPr lang="en-US" sz="3600" dirty="0">
                <a:latin typeface="HelveticaNeueLT Std Lt"/>
                <a:cs typeface="HelveticaNeueLT Std Lt"/>
              </a:rPr>
              <a:t>+</a:t>
            </a:r>
          </a:p>
          <a:p>
            <a:pPr algn="ctr">
              <a:buSzPct val="80000"/>
            </a:pPr>
            <a:r>
              <a:rPr lang="en-US" sz="3600" dirty="0" smtClean="0">
                <a:latin typeface="HelveticaNeueLT Std Lt"/>
                <a:cs typeface="HelveticaNeueLT Std Lt"/>
              </a:rPr>
              <a:t>Data Structures &amp; Algorithms</a:t>
            </a:r>
          </a:p>
          <a:p>
            <a:pPr algn="ctr">
              <a:buSzPct val="80000"/>
            </a:pPr>
            <a:r>
              <a:rPr lang="en-US" sz="3600" dirty="0" smtClean="0">
                <a:latin typeface="HelveticaNeueLT Std Lt"/>
                <a:cs typeface="HelveticaNeueLT Std Lt"/>
              </a:rPr>
              <a:t>+</a:t>
            </a:r>
          </a:p>
          <a:p>
            <a:pPr algn="ctr">
              <a:buSzPct val="80000"/>
            </a:pPr>
            <a:r>
              <a:rPr lang="en-US" sz="3600" dirty="0" smtClean="0">
                <a:latin typeface="HelveticaNeueLT Std Lt"/>
                <a:cs typeface="HelveticaNeueLT Std Lt"/>
              </a:rPr>
              <a:t>Hardware Performance Model</a:t>
            </a:r>
          </a:p>
          <a:p>
            <a:pPr algn="ctr">
              <a:buSzPct val="80000"/>
            </a:pPr>
            <a:r>
              <a:rPr lang="en-US" sz="3600" dirty="0" smtClean="0">
                <a:latin typeface="HelveticaNeueLT Std Lt"/>
                <a:cs typeface="HelveticaNeueLT Std Lt"/>
              </a:rPr>
              <a:t>=</a:t>
            </a:r>
          </a:p>
          <a:p>
            <a:pPr algn="ctr">
              <a:buSzPct val="80000"/>
            </a:pPr>
            <a:r>
              <a:rPr lang="en-US" sz="3600" dirty="0" smtClean="0">
                <a:latin typeface="HelveticaNeueLT Std Lt"/>
                <a:cs typeface="HelveticaNeueLT Std Lt"/>
              </a:rPr>
              <a:t>Expected Performance</a:t>
            </a:r>
            <a:endParaRPr lang="en-US" sz="3600" dirty="0">
              <a:latin typeface="HelveticaNeueLT Std Lt"/>
              <a:cs typeface="HelveticaNeueLT Std Lt"/>
            </a:endParaRPr>
          </a:p>
          <a:p>
            <a:pPr algn="ctr">
              <a:buSzPct val="80000"/>
            </a:pPr>
            <a:endParaRPr lang="en-US" sz="3600" dirty="0" smtClean="0">
              <a:latin typeface="HelveticaNeueLT Std Lt"/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3844040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name?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Copyright 2015 PARC, All rights reserved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1893" y="1140932"/>
            <a:ext cx="8462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80000"/>
            </a:pPr>
            <a:r>
              <a:rPr lang="en-US" sz="3600" dirty="0" smtClean="0">
                <a:latin typeface="HelveticaNeueLT Std Lt"/>
                <a:cs typeface="HelveticaNeueLT Std Lt"/>
              </a:rPr>
              <a:t>Use the Stanford </a:t>
            </a:r>
            <a:r>
              <a:rPr lang="en-US" sz="3600" dirty="0" err="1" smtClean="0">
                <a:latin typeface="HelveticaNeueLT Std Lt"/>
                <a:cs typeface="HelveticaNeueLT Std Lt"/>
              </a:rPr>
              <a:t>WebBase</a:t>
            </a:r>
            <a:r>
              <a:rPr lang="en-US" sz="3600" dirty="0" smtClean="0">
                <a:latin typeface="HelveticaNeueLT Std Lt"/>
                <a:cs typeface="HelveticaNeueLT Std Lt"/>
              </a:rPr>
              <a:t> for URIs</a:t>
            </a:r>
          </a:p>
          <a:p>
            <a:pPr algn="ctr">
              <a:buSzPct val="80000"/>
            </a:pPr>
            <a:r>
              <a:rPr lang="en-US" sz="3600" dirty="0">
                <a:latin typeface="HelveticaNeueLT Std Lt"/>
                <a:cs typeface="HelveticaNeueLT Std Lt"/>
              </a:rPr>
              <a:t>(</a:t>
            </a:r>
            <a:r>
              <a:rPr lang="en-US" sz="3600" dirty="0">
                <a:latin typeface="HelveticaNeueLT Std Lt"/>
                <a:cs typeface="HelveticaNeueLT Std Lt"/>
                <a:hlinkClick r:id="rId2"/>
              </a:rPr>
              <a:t>http://ilpubs.stanford.edu:8090/</a:t>
            </a:r>
            <a:r>
              <a:rPr lang="en-US" sz="3600" dirty="0" smtClean="0">
                <a:latin typeface="HelveticaNeueLT Std Lt"/>
                <a:cs typeface="HelveticaNeueLT Std Lt"/>
                <a:hlinkClick r:id="rId2"/>
              </a:rPr>
              <a:t>652</a:t>
            </a:r>
            <a:r>
              <a:rPr lang="en-US" sz="3600" dirty="0" smtClean="0">
                <a:latin typeface="HelveticaNeueLT Std Lt"/>
                <a:cs typeface="HelveticaNeueLT Std Lt"/>
              </a:rPr>
              <a:t>)</a:t>
            </a:r>
          </a:p>
          <a:p>
            <a:pPr algn="ctr">
              <a:buSzPct val="80000"/>
            </a:pPr>
            <a:endParaRPr lang="en-US" sz="3600" dirty="0">
              <a:latin typeface="HelveticaNeueLT Std Lt"/>
              <a:cs typeface="HelveticaNeueLT Std Lt"/>
            </a:endParaRPr>
          </a:p>
          <a:p>
            <a:pPr algn="ctr">
              <a:buSzPct val="80000"/>
            </a:pPr>
            <a:endParaRPr lang="en-US" sz="3600" dirty="0" smtClean="0">
              <a:latin typeface="HelveticaNeueLT Std Lt"/>
              <a:cs typeface="HelveticaNeueLT Std Lt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423181" y="2924492"/>
            <a:ext cx="8229600" cy="2836341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smtClean="0"/>
              <a:t>March 2014</a:t>
            </a:r>
          </a:p>
          <a:p>
            <a:pPr marL="0" indent="0" algn="ctr">
              <a:buNone/>
            </a:pPr>
            <a:r>
              <a:rPr lang="en-US" sz="3200" dirty="0" smtClean="0"/>
              <a:t>64 </a:t>
            </a:r>
            <a:r>
              <a:rPr lang="en-US" sz="3200" dirty="0"/>
              <a:t>million pages from 39,624 web sites. </a:t>
            </a: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Download of Links is 251GB.</a:t>
            </a:r>
          </a:p>
          <a:p>
            <a:pPr marL="0" indent="0" algn="ctr">
              <a:buNone/>
            </a:pPr>
            <a:r>
              <a:rPr lang="en-US" sz="3200" dirty="0"/>
              <a:t>Y</a:t>
            </a:r>
            <a:r>
              <a:rPr lang="en-US" sz="3200" dirty="0" smtClean="0"/>
              <a:t>ielded </a:t>
            </a:r>
            <a:r>
              <a:rPr lang="en-US" sz="3200" dirty="0"/>
              <a:t>275 million unique </a:t>
            </a:r>
            <a:r>
              <a:rPr lang="en-US" sz="3200" dirty="0" smtClean="0"/>
              <a:t>URIs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728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anatomy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Copyright 2015 PARC, All rights reserved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6535" y="1866706"/>
            <a:ext cx="8462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80000"/>
            </a:pPr>
            <a:r>
              <a:rPr lang="en-US" sz="3600" dirty="0" smtClean="0">
                <a:latin typeface="HelveticaNeueLT Std Lt"/>
                <a:cs typeface="HelveticaNeueLT Std Lt"/>
              </a:rPr>
              <a:t>http://</a:t>
            </a:r>
            <a:r>
              <a:rPr lang="en-US" sz="3600" dirty="0" err="1" smtClean="0">
                <a:latin typeface="HelveticaNeueLT Std Lt"/>
                <a:cs typeface="HelveticaNeueLT Std Lt"/>
              </a:rPr>
              <a:t>host.dom.tld</a:t>
            </a:r>
            <a:r>
              <a:rPr lang="en-US" sz="3600" dirty="0" smtClean="0">
                <a:latin typeface="HelveticaNeueLT Std Lt"/>
                <a:cs typeface="HelveticaNeueLT Std Lt"/>
              </a:rPr>
              <a:t>/a/b/c/</a:t>
            </a:r>
            <a:r>
              <a:rPr lang="en-US" sz="3600" dirty="0" err="1" smtClean="0">
                <a:latin typeface="HelveticaNeueLT Std Lt"/>
                <a:cs typeface="HelveticaNeueLT Std Lt"/>
              </a:rPr>
              <a:t>d?query_string</a:t>
            </a:r>
            <a:endParaRPr lang="en-US" sz="3600" dirty="0" smtClean="0">
              <a:latin typeface="HelveticaNeueLT Std Lt"/>
              <a:cs typeface="HelveticaNeueLT Std 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935" y="3481995"/>
            <a:ext cx="8462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80000"/>
            </a:pPr>
            <a:r>
              <a:rPr lang="en-US" sz="3600" dirty="0" err="1" smtClean="0">
                <a:latin typeface="HelveticaNeueLT Std Lt"/>
                <a:cs typeface="HelveticaNeueLT Std Lt"/>
              </a:rPr>
              <a:t>lci</a:t>
            </a:r>
            <a:r>
              <a:rPr lang="en-US" sz="3600" dirty="0" smtClean="0">
                <a:latin typeface="HelveticaNeueLT Std Lt"/>
                <a:cs typeface="HelveticaNeueLT Std Lt"/>
              </a:rPr>
              <a:t>:/</a:t>
            </a:r>
            <a:r>
              <a:rPr lang="en-US" sz="3600" dirty="0" err="1" smtClean="0">
                <a:solidFill>
                  <a:srgbClr val="3366FF"/>
                </a:solidFill>
                <a:latin typeface="HelveticaNeueLT Std Lt"/>
                <a:cs typeface="HelveticaNeueLT Std Lt"/>
              </a:rPr>
              <a:t>tld</a:t>
            </a:r>
            <a:r>
              <a:rPr lang="en-US" sz="3600" dirty="0" smtClean="0">
                <a:solidFill>
                  <a:srgbClr val="3366FF"/>
                </a:solidFill>
                <a:latin typeface="HelveticaNeueLT Std Lt"/>
                <a:cs typeface="HelveticaNeueLT Std Lt"/>
              </a:rPr>
              <a:t>/</a:t>
            </a:r>
            <a:r>
              <a:rPr lang="en-US" sz="3600" dirty="0" err="1" smtClean="0">
                <a:solidFill>
                  <a:srgbClr val="3366FF"/>
                </a:solidFill>
                <a:latin typeface="HelveticaNeueLT Std Lt"/>
                <a:cs typeface="HelveticaNeueLT Std Lt"/>
              </a:rPr>
              <a:t>dom</a:t>
            </a:r>
            <a:r>
              <a:rPr lang="en-US" sz="3600" dirty="0">
                <a:solidFill>
                  <a:srgbClr val="3366FF"/>
                </a:solidFill>
                <a:latin typeface="HelveticaNeueLT Std Lt"/>
                <a:cs typeface="HelveticaNeueLT Std Lt"/>
              </a:rPr>
              <a:t>/</a:t>
            </a:r>
            <a:r>
              <a:rPr lang="en-US" sz="3600" dirty="0" smtClean="0">
                <a:solidFill>
                  <a:srgbClr val="3366FF"/>
                </a:solidFill>
                <a:latin typeface="HelveticaNeueLT Std Lt"/>
                <a:cs typeface="HelveticaNeueLT Std Lt"/>
              </a:rPr>
              <a:t>host/a/b/c</a:t>
            </a:r>
            <a:r>
              <a:rPr lang="en-US" sz="3600" dirty="0" smtClean="0">
                <a:latin typeface="HelveticaNeueLT Std Lt"/>
                <a:cs typeface="HelveticaNeueLT Std Lt"/>
              </a:rPr>
              <a:t>/d/</a:t>
            </a:r>
            <a:r>
              <a:rPr lang="en-US" sz="3600" dirty="0" err="1" smtClean="0">
                <a:latin typeface="HelveticaNeueLT Std Lt"/>
                <a:cs typeface="HelveticaNeueLT Std Lt"/>
              </a:rPr>
              <a:t>query_string</a:t>
            </a:r>
            <a:endParaRPr lang="en-US" sz="3600" dirty="0" smtClean="0">
              <a:latin typeface="HelveticaNeueLT Std Lt"/>
              <a:cs typeface="HelveticaNeueLT Std Lt"/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3112714" y="2693378"/>
            <a:ext cx="805114" cy="3719443"/>
          </a:xfrm>
          <a:prstGeom prst="leftBrace">
            <a:avLst>
              <a:gd name="adj1" fmla="val 8333"/>
              <a:gd name="adj2" fmla="val 17683"/>
            </a:avLst>
          </a:prstGeom>
          <a:ln w="12700" cmpd="sng">
            <a:solidFill>
              <a:srgbClr val="20546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1709" y="4956225"/>
            <a:ext cx="3294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80000"/>
            </a:pPr>
            <a:r>
              <a:rPr lang="en-US" sz="3600" dirty="0" smtClean="0">
                <a:latin typeface="HelveticaNeueLT Std Lt"/>
                <a:cs typeface="HelveticaNeueLT Std Lt"/>
              </a:rPr>
              <a:t>Non-terminal tokens</a:t>
            </a:r>
          </a:p>
        </p:txBody>
      </p:sp>
      <p:sp>
        <p:nvSpPr>
          <p:cNvPr id="10" name="Left Brace 9"/>
          <p:cNvSpPr/>
          <p:nvPr/>
        </p:nvSpPr>
        <p:spPr>
          <a:xfrm rot="16200000">
            <a:off x="5233243" y="4353965"/>
            <a:ext cx="805114" cy="408224"/>
          </a:xfrm>
          <a:prstGeom prst="leftBrace">
            <a:avLst>
              <a:gd name="adj1" fmla="val 8333"/>
              <a:gd name="adj2" fmla="val 56572"/>
            </a:avLst>
          </a:prstGeom>
          <a:ln w="12700" cmpd="sng">
            <a:solidFill>
              <a:srgbClr val="20546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90546" y="4961200"/>
            <a:ext cx="3294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80000"/>
            </a:pPr>
            <a:r>
              <a:rPr lang="en-US" sz="3600" dirty="0" smtClean="0">
                <a:latin typeface="HelveticaNeueLT Std Lt"/>
                <a:cs typeface="HelveticaNeueLT Std Lt"/>
              </a:rPr>
              <a:t>Terminal</a:t>
            </a:r>
          </a:p>
          <a:p>
            <a:pPr algn="ctr">
              <a:buSzPct val="80000"/>
            </a:pPr>
            <a:r>
              <a:rPr lang="en-US" sz="3600" dirty="0" smtClean="0">
                <a:latin typeface="HelveticaNeueLT Std Lt"/>
                <a:cs typeface="HelveticaNeueLT Std Lt"/>
              </a:rPr>
              <a:t>token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4252364" y="2642272"/>
            <a:ext cx="589661" cy="748455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1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</a:t>
            </a:r>
            <a:r>
              <a:rPr lang="en-US" dirty="0" err="1" smtClean="0"/>
              <a:t>uri</a:t>
            </a:r>
            <a:r>
              <a:rPr lang="en-US" dirty="0" smtClean="0"/>
              <a:t> names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Copyright 2015 PARC, All rights reserved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 descr="03-2014-grap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84" y="1144158"/>
            <a:ext cx="7464912" cy="508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7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takeaway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Copyright 2015 PARC, All rights reserved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06221"/>
              </p:ext>
            </p:extLst>
          </p:nvPr>
        </p:nvGraphicFramePr>
        <p:xfrm>
          <a:off x="515826" y="1190875"/>
          <a:ext cx="81872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285"/>
                <a:gridCol w="1970233"/>
                <a:gridCol w="1539045"/>
                <a:gridCol w="1715657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mean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stdev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99% bound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 components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7.08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1.99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12.3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81715"/>
              </p:ext>
            </p:extLst>
          </p:nvPr>
        </p:nvGraphicFramePr>
        <p:xfrm>
          <a:off x="515826" y="2222835"/>
          <a:ext cx="818721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285"/>
                <a:gridCol w="1959118"/>
                <a:gridCol w="1553530"/>
                <a:gridCol w="1712286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mean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stdev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99% bound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Component Length</a:t>
                      </a:r>
                    </a:p>
                    <a:p>
                      <a:r>
                        <a:rPr lang="en-US" sz="1800" dirty="0" smtClean="0"/>
                        <a:t>(Overall With Query)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12.03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32.8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98.0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Component Length</a:t>
                      </a:r>
                    </a:p>
                    <a:p>
                      <a:r>
                        <a:rPr lang="en-US" sz="1800" dirty="0" smtClean="0"/>
                        <a:t>(Overall</a:t>
                      </a:r>
                      <a:r>
                        <a:rPr lang="en-US" sz="1800" baseline="0" dirty="0" smtClean="0"/>
                        <a:t> No Query)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11.7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38.0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Component Length</a:t>
                      </a:r>
                    </a:p>
                    <a:p>
                      <a:r>
                        <a:rPr lang="en-US" sz="1800" b="1" dirty="0" smtClean="0"/>
                        <a:t>(Non-terminal)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6.8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9.4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31.3</a:t>
                      </a:r>
                      <a:endParaRPr lang="en-US" sz="1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Component</a:t>
                      </a:r>
                      <a:r>
                        <a:rPr lang="en-US" sz="1800" baseline="0" dirty="0" smtClean="0"/>
                        <a:t> Length</a:t>
                      </a:r>
                    </a:p>
                    <a:p>
                      <a:r>
                        <a:rPr lang="en-US" sz="1800" baseline="0" dirty="0" smtClean="0"/>
                        <a:t>(Query String alone)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44.1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76.7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245.1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493229" y="5183905"/>
            <a:ext cx="8229600" cy="1228864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Some of these are too big for a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hardware hash table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42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takeaway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Copyright 2015 PARC, All rights reserved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309784" y="5353238"/>
            <a:ext cx="8229600" cy="1024985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The </a:t>
            </a:r>
            <a:r>
              <a:rPr lang="en-US" sz="2800" dirty="0" err="1" smtClean="0">
                <a:solidFill>
                  <a:srgbClr val="FF0000"/>
                </a:solidFill>
              </a:rPr>
              <a:t>QueryString</a:t>
            </a:r>
            <a:r>
              <a:rPr lang="en-US" sz="2800" dirty="0" smtClean="0">
                <a:solidFill>
                  <a:srgbClr val="FF0000"/>
                </a:solidFill>
              </a:rPr>
              <a:t> (app data) more than triples the storage requirements of the Name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328703"/>
              </p:ext>
            </p:extLst>
          </p:nvPr>
        </p:nvGraphicFramePr>
        <p:xfrm>
          <a:off x="515826" y="1190875"/>
          <a:ext cx="81872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285"/>
                <a:gridCol w="1970233"/>
                <a:gridCol w="1539045"/>
                <a:gridCol w="1715657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mean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stdev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99% bound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 components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7.08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1.99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12.3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39046"/>
              </p:ext>
            </p:extLst>
          </p:nvPr>
        </p:nvGraphicFramePr>
        <p:xfrm>
          <a:off x="515826" y="2222835"/>
          <a:ext cx="818721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285"/>
                <a:gridCol w="1959118"/>
                <a:gridCol w="1553530"/>
                <a:gridCol w="1712286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mean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stdev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99% bound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Component Length</a:t>
                      </a:r>
                    </a:p>
                    <a:p>
                      <a:r>
                        <a:rPr lang="en-US" sz="1800" dirty="0" smtClean="0"/>
                        <a:t>(Overall With Query)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12.03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32.8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98.0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Component Length</a:t>
                      </a:r>
                    </a:p>
                    <a:p>
                      <a:r>
                        <a:rPr lang="en-US" sz="1800" dirty="0" smtClean="0"/>
                        <a:t>(Overall</a:t>
                      </a:r>
                      <a:r>
                        <a:rPr lang="en-US" sz="1800" baseline="0" dirty="0" smtClean="0"/>
                        <a:t> No Query)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11.7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38.0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Component Length</a:t>
                      </a:r>
                    </a:p>
                    <a:p>
                      <a:r>
                        <a:rPr lang="en-US" sz="1800" b="1" dirty="0" smtClean="0"/>
                        <a:t>(Non-terminal)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6.8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9.4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31.3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Component</a:t>
                      </a:r>
                      <a:r>
                        <a:rPr lang="en-US" sz="1800" baseline="0" dirty="0" smtClean="0"/>
                        <a:t> Length</a:t>
                      </a:r>
                    </a:p>
                    <a:p>
                      <a:r>
                        <a:rPr lang="en-US" sz="1800" baseline="0" dirty="0" smtClean="0"/>
                        <a:t>(Query String alone)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44.1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76.7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245.1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950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incremental hybrid tables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Copyright 2015 PARC, All rights reserved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874" y="2025470"/>
            <a:ext cx="84625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80000"/>
            </a:pPr>
            <a:r>
              <a:rPr lang="en-US" sz="3200" dirty="0" smtClean="0">
                <a:latin typeface="HelveticaNeueLT Std Lt"/>
                <a:cs typeface="HelveticaNeueLT Std Lt"/>
              </a:rPr>
              <a:t>Key = </a:t>
            </a:r>
            <a:r>
              <a:rPr lang="en-US" sz="3200" dirty="0" err="1" smtClean="0">
                <a:latin typeface="HelveticaNeueLT Std Lt"/>
                <a:cs typeface="HelveticaNeueLT Std Lt"/>
              </a:rPr>
              <a:t>ParentKey</a:t>
            </a:r>
            <a:r>
              <a:rPr lang="en-US" sz="3200" dirty="0" smtClean="0">
                <a:latin typeface="HelveticaNeueLT Std Lt"/>
                <a:cs typeface="HelveticaNeueLT Std Lt"/>
              </a:rPr>
              <a:t> + </a:t>
            </a:r>
            <a:r>
              <a:rPr lang="en-US" sz="3200" dirty="0" err="1" smtClean="0">
                <a:latin typeface="HelveticaNeueLT Std Lt"/>
                <a:cs typeface="HelveticaNeueLT Std Lt"/>
              </a:rPr>
              <a:t>NameComponent</a:t>
            </a:r>
            <a:endParaRPr lang="en-US" sz="3200" dirty="0" smtClean="0">
              <a:latin typeface="HelveticaNeueLT Std Lt"/>
              <a:cs typeface="HelveticaNeueLT Std Lt"/>
            </a:endParaRPr>
          </a:p>
          <a:p>
            <a:pPr algn="ctr">
              <a:buSzPct val="80000"/>
            </a:pPr>
            <a:endParaRPr lang="en-US" sz="3200" dirty="0">
              <a:latin typeface="HelveticaNeueLT Std Lt"/>
              <a:cs typeface="HelveticaNeueLT Std Lt"/>
            </a:endParaRPr>
          </a:p>
          <a:p>
            <a:pPr algn="ctr">
              <a:buSzPct val="80000"/>
            </a:pPr>
            <a:r>
              <a:rPr lang="en-US" sz="3200" dirty="0" smtClean="0">
                <a:latin typeface="HelveticaNeueLT Std Lt"/>
                <a:cs typeface="HelveticaNeueLT Std Lt"/>
              </a:rPr>
              <a:t>Or </a:t>
            </a:r>
          </a:p>
          <a:p>
            <a:pPr algn="ctr">
              <a:buSzPct val="80000"/>
            </a:pPr>
            <a:endParaRPr lang="en-US" sz="3200" dirty="0">
              <a:latin typeface="HelveticaNeueLT Std Lt"/>
              <a:cs typeface="HelveticaNeueLT Std Lt"/>
            </a:endParaRPr>
          </a:p>
          <a:p>
            <a:pPr algn="ctr">
              <a:buSzPct val="80000"/>
            </a:pPr>
            <a:r>
              <a:rPr lang="en-US" sz="3200" dirty="0" smtClean="0">
                <a:latin typeface="HelveticaNeueLT Std Lt"/>
                <a:cs typeface="HelveticaNeueLT Std Lt"/>
              </a:rPr>
              <a:t>Key = </a:t>
            </a:r>
            <a:r>
              <a:rPr lang="en-US" sz="3200" dirty="0" err="1" smtClean="0">
                <a:latin typeface="HelveticaNeueLT Std Lt"/>
                <a:cs typeface="HelveticaNeueLT Std Lt"/>
              </a:rPr>
              <a:t>ParentKey</a:t>
            </a:r>
            <a:r>
              <a:rPr lang="en-US" sz="3200" dirty="0" smtClean="0">
                <a:latin typeface="HelveticaNeueLT Std Lt"/>
                <a:cs typeface="HelveticaNeueLT Std Lt"/>
              </a:rPr>
              <a:t> + </a:t>
            </a:r>
            <a:r>
              <a:rPr lang="en-US" sz="3200" dirty="0" err="1" smtClean="0">
                <a:latin typeface="HelveticaNeueLT Std Lt"/>
                <a:cs typeface="HelveticaNeueLT Std Lt"/>
              </a:rPr>
              <a:t>SWHash</a:t>
            </a:r>
            <a:r>
              <a:rPr lang="en-US" sz="3200" dirty="0" smtClean="0">
                <a:latin typeface="HelveticaNeueLT Std Lt"/>
                <a:cs typeface="HelveticaNeueLT Std Lt"/>
              </a:rPr>
              <a:t>(</a:t>
            </a:r>
            <a:r>
              <a:rPr lang="en-US" sz="3200" dirty="0" err="1">
                <a:latin typeface="HelveticaNeueLT Std Lt"/>
                <a:cs typeface="HelveticaNeueLT Std Lt"/>
              </a:rPr>
              <a:t>NameComponent</a:t>
            </a:r>
            <a:r>
              <a:rPr lang="en-US" sz="3200" dirty="0" smtClean="0">
                <a:latin typeface="HelveticaNeueLT Std Lt"/>
                <a:cs typeface="HelveticaNeueLT Std 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496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Copyright 2015 PARC, All rights reserved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21015" y="1521872"/>
            <a:ext cx="186110" cy="175179"/>
          </a:xfrm>
          <a:prstGeom prst="rect">
            <a:avLst/>
          </a:prstGeom>
          <a:solidFill>
            <a:srgbClr val="D5D5D5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75371" y="1552954"/>
            <a:ext cx="1238815" cy="372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apple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442134" y="1552073"/>
            <a:ext cx="955043" cy="372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pie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805490" y="1553835"/>
            <a:ext cx="470748" cy="372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34742" y="1552954"/>
            <a:ext cx="480829" cy="372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83200" y="1552953"/>
            <a:ext cx="470748" cy="372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12452" y="1552072"/>
            <a:ext cx="480829" cy="372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55243" y="1552953"/>
            <a:ext cx="470748" cy="372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47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5384495" y="1552072"/>
            <a:ext cx="480829" cy="372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5124" y="1552072"/>
            <a:ext cx="1238815" cy="372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Abcd</a:t>
            </a:r>
            <a:r>
              <a:rPr lang="en-US" sz="2000" dirty="0" smtClean="0"/>
              <a:t>…</a:t>
            </a:r>
            <a:endParaRPr lang="en-US" sz="20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332650" y="1216169"/>
            <a:ext cx="951601" cy="325480"/>
            <a:chOff x="1332650" y="1216169"/>
            <a:chExt cx="951601" cy="325480"/>
          </a:xfrm>
        </p:grpSpPr>
        <p:sp>
          <p:nvSpPr>
            <p:cNvPr id="19" name="Rectangle 18"/>
            <p:cNvSpPr/>
            <p:nvPr/>
          </p:nvSpPr>
          <p:spPr>
            <a:xfrm>
              <a:off x="1332650" y="1233872"/>
              <a:ext cx="47035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T</a:t>
              </a:r>
              <a:endParaRPr lang="en-US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13899" y="1216169"/>
              <a:ext cx="47035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L</a:t>
              </a:r>
              <a:endParaRPr lang="en-US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503506" y="1209805"/>
            <a:ext cx="951601" cy="325480"/>
            <a:chOff x="1332650" y="1216169"/>
            <a:chExt cx="951601" cy="325480"/>
          </a:xfrm>
        </p:grpSpPr>
        <p:sp>
          <p:nvSpPr>
            <p:cNvPr id="27" name="Rectangle 26"/>
            <p:cNvSpPr/>
            <p:nvPr/>
          </p:nvSpPr>
          <p:spPr>
            <a:xfrm>
              <a:off x="1332650" y="1233872"/>
              <a:ext cx="47035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T</a:t>
              </a:r>
              <a:endParaRPr lang="en-US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13899" y="1216169"/>
              <a:ext cx="47035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L</a:t>
              </a:r>
              <a:endParaRPr lang="en-US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74546" y="1221146"/>
            <a:ext cx="951601" cy="325480"/>
            <a:chOff x="1332650" y="1216169"/>
            <a:chExt cx="951601" cy="325480"/>
          </a:xfrm>
        </p:grpSpPr>
        <p:sp>
          <p:nvSpPr>
            <p:cNvPr id="30" name="Rectangle 29"/>
            <p:cNvSpPr/>
            <p:nvPr/>
          </p:nvSpPr>
          <p:spPr>
            <a:xfrm>
              <a:off x="1332650" y="1233872"/>
              <a:ext cx="47035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T</a:t>
              </a:r>
              <a:endParaRPr lang="en-US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13899" y="1216169"/>
              <a:ext cx="47035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L</a:t>
              </a:r>
              <a:endParaRPr lang="en-US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17874" y="2479078"/>
            <a:ext cx="846251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80000"/>
            </a:pPr>
            <a:r>
              <a:rPr lang="en-US" sz="2800" dirty="0" smtClean="0">
                <a:latin typeface="HelveticaNeueLT Std Lt"/>
                <a:cs typeface="HelveticaNeueLT Std Lt"/>
              </a:rPr>
              <a:t>K1 = 0x00000000 + “0x00010005apple” + pad</a:t>
            </a:r>
          </a:p>
          <a:p>
            <a:pPr>
              <a:buSzPct val="80000"/>
            </a:pPr>
            <a:r>
              <a:rPr lang="en-US" sz="2800" dirty="0">
                <a:latin typeface="HelveticaNeueLT Std Lt"/>
                <a:cs typeface="HelveticaNeueLT Std Lt"/>
              </a:rPr>
              <a:t>	</a:t>
            </a:r>
            <a:r>
              <a:rPr lang="en-US" sz="2800" dirty="0" smtClean="0">
                <a:latin typeface="HelveticaNeueLT Std Lt"/>
                <a:cs typeface="HelveticaNeueLT Std Lt"/>
              </a:rPr>
              <a:t>➤ EID = 0x00000011 + FIB entry</a:t>
            </a:r>
          </a:p>
          <a:p>
            <a:pPr>
              <a:buSzPct val="80000"/>
            </a:pPr>
            <a:endParaRPr lang="en-US" sz="2800" dirty="0">
              <a:latin typeface="HelveticaNeueLT Std Lt"/>
              <a:cs typeface="HelveticaNeueLT Std Lt"/>
            </a:endParaRPr>
          </a:p>
          <a:p>
            <a:pPr>
              <a:buSzPct val="80000"/>
            </a:pPr>
            <a:r>
              <a:rPr lang="en-US" sz="2800" dirty="0" smtClean="0">
                <a:latin typeface="HelveticaNeueLT Std Lt"/>
                <a:cs typeface="HelveticaNeueLT Std Lt"/>
              </a:rPr>
              <a:t>K2 = 0x00000011  + “0x000010003pie” + pad</a:t>
            </a:r>
          </a:p>
          <a:p>
            <a:pPr>
              <a:buSzPct val="80000"/>
            </a:pPr>
            <a:r>
              <a:rPr lang="en-US" sz="2800" dirty="0">
                <a:latin typeface="HelveticaNeueLT Std Lt"/>
                <a:cs typeface="HelveticaNeueLT Std Lt"/>
              </a:rPr>
              <a:t>	➤ EID = </a:t>
            </a:r>
            <a:r>
              <a:rPr lang="en-US" sz="2800" dirty="0" smtClean="0">
                <a:latin typeface="HelveticaNeueLT Std Lt"/>
                <a:cs typeface="HelveticaNeueLT Std Lt"/>
              </a:rPr>
              <a:t>0x00002200 </a:t>
            </a:r>
            <a:r>
              <a:rPr lang="en-US" sz="2800" dirty="0">
                <a:latin typeface="HelveticaNeueLT Std Lt"/>
                <a:cs typeface="HelveticaNeueLT Std Lt"/>
              </a:rPr>
              <a:t>+ FIB entry</a:t>
            </a:r>
            <a:r>
              <a:rPr lang="en-US" sz="2800" dirty="0" smtClean="0">
                <a:latin typeface="HelveticaNeueLT Std Lt"/>
                <a:cs typeface="HelveticaNeueLT Std Lt"/>
              </a:rPr>
              <a:t> </a:t>
            </a:r>
          </a:p>
          <a:p>
            <a:pPr>
              <a:buSzPct val="80000"/>
            </a:pPr>
            <a:endParaRPr lang="en-US" sz="2800" dirty="0">
              <a:latin typeface="HelveticaNeueLT Std Lt"/>
              <a:cs typeface="HelveticaNeueLT Std Lt"/>
            </a:endParaRPr>
          </a:p>
          <a:p>
            <a:pPr>
              <a:buSzPct val="80000"/>
            </a:pPr>
            <a:r>
              <a:rPr lang="en-US" sz="2800" dirty="0" smtClean="0">
                <a:latin typeface="HelveticaNeueLT Std Lt"/>
                <a:cs typeface="HelveticaNeueLT Std Lt"/>
              </a:rPr>
              <a:t>K3 =  0x00002200 + Hash(“0x0002002FAbcd…”</a:t>
            </a:r>
            <a:r>
              <a:rPr lang="en-US" sz="2800" dirty="0" smtClean="0">
                <a:latin typeface="HelveticaNeueLT Std Lt"/>
                <a:cs typeface="HelveticaNeueLT Std Lt"/>
              </a:rPr>
              <a:t>)</a:t>
            </a:r>
          </a:p>
          <a:p>
            <a:pPr>
              <a:buSzPct val="80000"/>
            </a:pPr>
            <a:r>
              <a:rPr lang="en-US" sz="2800" dirty="0" smtClean="0">
                <a:latin typeface="HelveticaNeueLT Std Lt"/>
                <a:cs typeface="HelveticaNeueLT Std Lt"/>
              </a:rPr>
              <a:t>	➤ </a:t>
            </a:r>
            <a:r>
              <a:rPr lang="en-US" sz="2800" dirty="0">
                <a:latin typeface="HelveticaNeueLT Std Lt"/>
                <a:cs typeface="HelveticaNeueLT Std Lt"/>
              </a:rPr>
              <a:t>EID = </a:t>
            </a:r>
            <a:r>
              <a:rPr lang="en-US" sz="2800" dirty="0" smtClean="0">
                <a:latin typeface="HelveticaNeueLT Std Lt"/>
                <a:cs typeface="HelveticaNeueLT Std Lt"/>
              </a:rPr>
              <a:t>0x00770000 </a:t>
            </a:r>
            <a:r>
              <a:rPr lang="en-US" sz="2800" dirty="0">
                <a:latin typeface="HelveticaNeueLT Std Lt"/>
                <a:cs typeface="HelveticaNeueLT Std Lt"/>
              </a:rPr>
              <a:t>+ FIB </a:t>
            </a:r>
            <a:r>
              <a:rPr lang="en-US" sz="2800" dirty="0" smtClean="0">
                <a:latin typeface="HelveticaNeueLT Std Lt"/>
                <a:cs typeface="HelveticaNeueLT Std Lt"/>
              </a:rPr>
              <a:t>entry + String ID </a:t>
            </a:r>
            <a:endParaRPr lang="en-US" sz="2800" dirty="0" smtClean="0">
              <a:latin typeface="HelveticaNeueLT Std Lt"/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3290343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Copyright 2015 PARC, All rights reserved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plane knows names N[</a:t>
            </a:r>
            <a:r>
              <a:rPr lang="en-US" dirty="0" err="1" smtClean="0"/>
              <a:t>i</a:t>
            </a:r>
            <a:r>
              <a:rPr lang="en-US" dirty="0" smtClean="0"/>
              <a:t>] with components N[</a:t>
            </a:r>
            <a:r>
              <a:rPr lang="en-US" dirty="0" err="1" smtClean="0"/>
              <a:t>i,j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It inserts FIB entries on each line card and uses a bitmap for egress card slots.  It also contains a Route ID (RID) programmed on each egress slot to resolve specific media ports.</a:t>
            </a:r>
          </a:p>
          <a:p>
            <a:pPr lvl="1"/>
            <a:r>
              <a:rPr lang="en-US" dirty="0" smtClean="0"/>
              <a:t>Fabric switching is done on the egress bitmap and carries the RID.</a:t>
            </a:r>
          </a:p>
          <a:p>
            <a:pPr lvl="1"/>
            <a:r>
              <a:rPr lang="en-US" dirty="0" smtClean="0"/>
              <a:t>On each egress card, the RID resolves to the specific egress media ports on that card.</a:t>
            </a:r>
          </a:p>
          <a:p>
            <a:pPr lvl="1"/>
            <a:r>
              <a:rPr lang="en-US" dirty="0" smtClean="0"/>
              <a:t>For name components that are too large for a hardware hash table key, the control plane also inserts the full name component in a string table identified by a String ID (SID).</a:t>
            </a:r>
          </a:p>
          <a:p>
            <a:pPr lvl="2"/>
            <a:r>
              <a:rPr lang="en-US" dirty="0" smtClean="0"/>
              <a:t>If two or more name components (plus parent id) collide, there is also a Collision ID (CID), but for the hash size used this is very rare.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3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topic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Copyright 2015 PARC, All rights reserved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3855" y="2467738"/>
            <a:ext cx="8462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80000"/>
            </a:pPr>
            <a:r>
              <a:rPr lang="en-US" sz="3600" dirty="0" smtClean="0">
                <a:latin typeface="HelveticaNeueLT Std Lt"/>
                <a:cs typeface="HelveticaNeueLT Std Lt"/>
              </a:rPr>
              <a:t>How to implement</a:t>
            </a:r>
          </a:p>
          <a:p>
            <a:pPr algn="ctr">
              <a:buSzPct val="80000"/>
            </a:pPr>
            <a:r>
              <a:rPr lang="en-US" sz="3600" dirty="0">
                <a:latin typeface="HelveticaNeueLT Std Lt"/>
                <a:cs typeface="HelveticaNeueLT Std Lt"/>
              </a:rPr>
              <a:t>t</a:t>
            </a:r>
            <a:r>
              <a:rPr lang="en-US" sz="3600" dirty="0" smtClean="0">
                <a:latin typeface="HelveticaNeueLT Std Lt"/>
                <a:cs typeface="HelveticaNeueLT Std Lt"/>
              </a:rPr>
              <a:t>oken-by-token Longest Prefix Match</a:t>
            </a:r>
          </a:p>
          <a:p>
            <a:pPr algn="ctr">
              <a:buSzPct val="80000"/>
            </a:pPr>
            <a:r>
              <a:rPr lang="en-US" sz="3600" dirty="0" smtClean="0">
                <a:latin typeface="HelveticaNeueLT Std Lt"/>
                <a:cs typeface="HelveticaNeueLT Std Lt"/>
              </a:rPr>
              <a:t>with variable length tokens</a:t>
            </a:r>
          </a:p>
          <a:p>
            <a:pPr algn="ctr">
              <a:buSzPct val="80000"/>
            </a:pPr>
            <a:r>
              <a:rPr lang="en-US" sz="3600" dirty="0">
                <a:latin typeface="HelveticaNeueLT Std Lt"/>
                <a:cs typeface="HelveticaNeueLT Std Lt"/>
              </a:rPr>
              <a:t>u</a:t>
            </a:r>
            <a:r>
              <a:rPr lang="en-US" sz="3600" dirty="0" smtClean="0">
                <a:latin typeface="HelveticaNeueLT Std Lt"/>
                <a:cs typeface="HelveticaNeueLT Std Lt"/>
              </a:rPr>
              <a:t>sing hardware-assisted hash tables</a:t>
            </a:r>
          </a:p>
        </p:txBody>
      </p:sp>
    </p:spTree>
    <p:extLst>
      <p:ext uri="{BB962C8B-B14F-4D97-AF65-F5344CB8AC3E}">
        <p14:creationId xmlns:p14="http://schemas.microsoft.com/office/powerpoint/2010/main" val="127972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Copyright 2015 PARC, All rights reserved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65503" y="1344290"/>
            <a:ext cx="1238815" cy="7604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FIB lookup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54673" y="1149683"/>
            <a:ext cx="4251275" cy="1267026"/>
          </a:xfrm>
          <a:prstGeom prst="rect">
            <a:avLst/>
          </a:prstGeom>
          <a:noFill/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81868" y="1138011"/>
            <a:ext cx="826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80000"/>
            </a:pPr>
            <a:r>
              <a:rPr lang="en-US" sz="2000" dirty="0" smtClean="0">
                <a:latin typeface="HelveticaNeueLT Std Lt"/>
                <a:cs typeface="HelveticaNeueLT Std Lt"/>
              </a:rPr>
              <a:t>Slot 0</a:t>
            </a:r>
          </a:p>
        </p:txBody>
      </p:sp>
      <p:sp>
        <p:nvSpPr>
          <p:cNvPr id="11" name="Oval 10"/>
          <p:cNvSpPr/>
          <p:nvPr/>
        </p:nvSpPr>
        <p:spPr>
          <a:xfrm>
            <a:off x="373579" y="1270418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5423" y="2420403"/>
            <a:ext cx="4251275" cy="1267026"/>
          </a:xfrm>
          <a:prstGeom prst="rect">
            <a:avLst/>
          </a:prstGeom>
          <a:noFill/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455424" y="3690359"/>
            <a:ext cx="4251275" cy="1267026"/>
          </a:xfrm>
          <a:prstGeom prst="rect">
            <a:avLst/>
          </a:prstGeom>
          <a:noFill/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456174" y="4961079"/>
            <a:ext cx="4251275" cy="1267026"/>
          </a:xfrm>
          <a:prstGeom prst="rect">
            <a:avLst/>
          </a:prstGeom>
          <a:noFill/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8" name="Oval 17"/>
          <p:cNvSpPr/>
          <p:nvPr/>
        </p:nvSpPr>
        <p:spPr>
          <a:xfrm>
            <a:off x="383808" y="1539196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4330" y="1807974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4330" y="2076751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4329" y="2598002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84558" y="2866780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75080" y="3135558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75080" y="3404335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83808" y="3867957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4037" y="4136735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84559" y="4405513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4559" y="4674290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83808" y="5147401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94037" y="5416179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4559" y="5684957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559" y="5953734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Elbow Connector 33"/>
          <p:cNvCxnSpPr>
            <a:stCxn id="20" idx="5"/>
            <a:endCxn id="7" idx="1"/>
          </p:cNvCxnSpPr>
          <p:nvPr/>
        </p:nvCxnSpPr>
        <p:spPr>
          <a:xfrm rot="5400000" flipH="1" flipV="1">
            <a:off x="1048232" y="1179738"/>
            <a:ext cx="472491" cy="1562049"/>
          </a:xfrm>
          <a:prstGeom prst="bentConnector4">
            <a:avLst>
              <a:gd name="adj1" fmla="val -243"/>
              <a:gd name="adj2" fmla="val 50709"/>
            </a:avLst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208185" y="3306851"/>
            <a:ext cx="1238815" cy="7604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Fabric</a:t>
            </a:r>
            <a:endParaRPr lang="en-US" sz="2000" dirty="0"/>
          </a:p>
        </p:txBody>
      </p:sp>
      <p:cxnSp>
        <p:nvCxnSpPr>
          <p:cNvPr id="42" name="Elbow Connector 41"/>
          <p:cNvCxnSpPr/>
          <p:nvPr/>
        </p:nvCxnSpPr>
        <p:spPr>
          <a:xfrm rot="10800000">
            <a:off x="4706701" y="3053916"/>
            <a:ext cx="1500795" cy="464226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16" idx="3"/>
          </p:cNvCxnSpPr>
          <p:nvPr/>
        </p:nvCxnSpPr>
        <p:spPr>
          <a:xfrm rot="10800000" flipV="1">
            <a:off x="4706699" y="3884898"/>
            <a:ext cx="1500796" cy="438974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6" idx="0"/>
            <a:endCxn id="8" idx="3"/>
          </p:cNvCxnSpPr>
          <p:nvPr/>
        </p:nvCxnSpPr>
        <p:spPr>
          <a:xfrm rot="16200000" flipV="1">
            <a:off x="5004944" y="1484201"/>
            <a:ext cx="1523655" cy="2121645"/>
          </a:xfrm>
          <a:prstGeom prst="bentConnector2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5400000">
            <a:off x="5003877" y="3783205"/>
            <a:ext cx="1527288" cy="2120144"/>
          </a:xfrm>
          <a:prstGeom prst="bentConnector2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631763" y="1731042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623877" y="2980722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33654" y="4260557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33654" y="5537412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34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Copyright 2015 PARC, All rights reserved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65503" y="1344290"/>
            <a:ext cx="1238815" cy="7604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FIB lookup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54673" y="1149683"/>
            <a:ext cx="4251275" cy="1267026"/>
          </a:xfrm>
          <a:prstGeom prst="rect">
            <a:avLst/>
          </a:prstGeom>
          <a:noFill/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563769" y="1378193"/>
            <a:ext cx="755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SzPct val="80000"/>
            </a:pPr>
            <a:r>
              <a:rPr lang="en-US" sz="2000" dirty="0" smtClean="0">
                <a:latin typeface="HelveticaNeueLT Std Lt"/>
                <a:cs typeface="HelveticaNeueLT Std Lt"/>
              </a:rPr>
              <a:t>0110</a:t>
            </a:r>
          </a:p>
          <a:p>
            <a:pPr algn="ctr">
              <a:buSzPct val="80000"/>
            </a:pPr>
            <a:r>
              <a:rPr lang="en-US" sz="2000" dirty="0" smtClean="0">
                <a:latin typeface="HelveticaNeueLT Std Lt"/>
                <a:cs typeface="HelveticaNeueLT Std Lt"/>
              </a:rPr>
              <a:t>“42”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1868" y="1138011"/>
            <a:ext cx="826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80000"/>
            </a:pPr>
            <a:r>
              <a:rPr lang="en-US" sz="2000" dirty="0" smtClean="0">
                <a:latin typeface="HelveticaNeueLT Std Lt"/>
                <a:cs typeface="HelveticaNeueLT Std Lt"/>
              </a:rPr>
              <a:t>Slot 0</a:t>
            </a:r>
          </a:p>
        </p:txBody>
      </p:sp>
      <p:sp>
        <p:nvSpPr>
          <p:cNvPr id="11" name="Oval 10"/>
          <p:cNvSpPr/>
          <p:nvPr/>
        </p:nvSpPr>
        <p:spPr>
          <a:xfrm>
            <a:off x="373579" y="1270418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5423" y="2420403"/>
            <a:ext cx="4251275" cy="1267026"/>
          </a:xfrm>
          <a:prstGeom prst="rect">
            <a:avLst/>
          </a:prstGeom>
          <a:noFill/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455424" y="3690359"/>
            <a:ext cx="4251275" cy="1267026"/>
          </a:xfrm>
          <a:prstGeom prst="rect">
            <a:avLst/>
          </a:prstGeom>
          <a:noFill/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456174" y="4961079"/>
            <a:ext cx="4251275" cy="1267026"/>
          </a:xfrm>
          <a:prstGeom prst="rect">
            <a:avLst/>
          </a:prstGeom>
          <a:noFill/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8" name="Oval 17"/>
          <p:cNvSpPr/>
          <p:nvPr/>
        </p:nvSpPr>
        <p:spPr>
          <a:xfrm>
            <a:off x="383808" y="1539196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4330" y="1807974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4330" y="2076751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4329" y="2598002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84558" y="2866780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75080" y="3135558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75080" y="3404335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83808" y="3867957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4037" y="4136735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84559" y="4405513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4559" y="4674290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83808" y="5147401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94037" y="5416179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4559" y="5684957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559" y="5953734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Elbow Connector 33"/>
          <p:cNvCxnSpPr>
            <a:stCxn id="20" idx="5"/>
            <a:endCxn id="7" idx="1"/>
          </p:cNvCxnSpPr>
          <p:nvPr/>
        </p:nvCxnSpPr>
        <p:spPr>
          <a:xfrm rot="5400000" flipH="1" flipV="1">
            <a:off x="1048232" y="1179738"/>
            <a:ext cx="472491" cy="1562049"/>
          </a:xfrm>
          <a:prstGeom prst="bentConnector4">
            <a:avLst>
              <a:gd name="adj1" fmla="val -243"/>
              <a:gd name="adj2" fmla="val 50709"/>
            </a:avLst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208185" y="3306851"/>
            <a:ext cx="1238815" cy="7604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Fabric</a:t>
            </a:r>
            <a:endParaRPr lang="en-US" sz="2000" dirty="0"/>
          </a:p>
        </p:txBody>
      </p:sp>
      <p:cxnSp>
        <p:nvCxnSpPr>
          <p:cNvPr id="37" name="Elbow Connector 36"/>
          <p:cNvCxnSpPr>
            <a:stCxn id="7" idx="3"/>
            <a:endCxn id="36" idx="0"/>
          </p:cNvCxnSpPr>
          <p:nvPr/>
        </p:nvCxnSpPr>
        <p:spPr>
          <a:xfrm>
            <a:off x="3304318" y="1724517"/>
            <a:ext cx="3523275" cy="1582334"/>
          </a:xfrm>
          <a:prstGeom prst="bentConnector2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09290" y="3062393"/>
            <a:ext cx="659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SzPct val="80000"/>
            </a:pPr>
            <a:r>
              <a:rPr lang="en-US" sz="2000" dirty="0" smtClean="0">
                <a:latin typeface="HelveticaNeueLT Std Lt"/>
                <a:cs typeface="HelveticaNeueLT Std Lt"/>
              </a:rPr>
              <a:t>“42”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04339" y="4348295"/>
            <a:ext cx="659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SzPct val="80000"/>
            </a:pPr>
            <a:r>
              <a:rPr lang="en-US" sz="2000" dirty="0" smtClean="0">
                <a:latin typeface="HelveticaNeueLT Std Lt"/>
                <a:cs typeface="HelveticaNeueLT Std Lt"/>
              </a:rPr>
              <a:t>“42”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056775" y="2700305"/>
            <a:ext cx="1238815" cy="7604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RID</a:t>
            </a:r>
          </a:p>
          <a:p>
            <a:pPr algn="ctr"/>
            <a:r>
              <a:rPr lang="en-US" sz="2000" dirty="0" smtClean="0"/>
              <a:t>lookup</a:t>
            </a:r>
            <a:endParaRPr lang="en-US" sz="2000" dirty="0"/>
          </a:p>
        </p:txBody>
      </p:sp>
      <p:cxnSp>
        <p:nvCxnSpPr>
          <p:cNvPr id="51" name="Elbow Connector 50"/>
          <p:cNvCxnSpPr>
            <a:stCxn id="14" idx="3"/>
            <a:endCxn id="50" idx="3"/>
          </p:cNvCxnSpPr>
          <p:nvPr/>
        </p:nvCxnSpPr>
        <p:spPr>
          <a:xfrm flipH="1">
            <a:off x="3295590" y="3053916"/>
            <a:ext cx="1411108" cy="26616"/>
          </a:xfrm>
          <a:prstGeom prst="bentConnector3">
            <a:avLst>
              <a:gd name="adj1" fmla="val -751"/>
            </a:avLst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0" idx="1"/>
            <a:endCxn id="24" idx="6"/>
          </p:cNvCxnSpPr>
          <p:nvPr/>
        </p:nvCxnSpPr>
        <p:spPr>
          <a:xfrm rot="10800000" flipV="1">
            <a:off x="526359" y="3080532"/>
            <a:ext cx="1530417" cy="394248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048047" y="3952070"/>
            <a:ext cx="1238815" cy="7604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RID</a:t>
            </a:r>
          </a:p>
          <a:p>
            <a:pPr algn="ctr"/>
            <a:r>
              <a:rPr lang="en-US" sz="2000" dirty="0" smtClean="0"/>
              <a:t>lookup</a:t>
            </a:r>
            <a:endParaRPr lang="en-US" sz="2000" dirty="0"/>
          </a:p>
        </p:txBody>
      </p:sp>
      <p:cxnSp>
        <p:nvCxnSpPr>
          <p:cNvPr id="63" name="Elbow Connector 62"/>
          <p:cNvCxnSpPr>
            <a:endCxn id="62" idx="3"/>
          </p:cNvCxnSpPr>
          <p:nvPr/>
        </p:nvCxnSpPr>
        <p:spPr>
          <a:xfrm flipH="1">
            <a:off x="3286862" y="4305681"/>
            <a:ext cx="1411108" cy="26616"/>
          </a:xfrm>
          <a:prstGeom prst="bentConnector3">
            <a:avLst>
              <a:gd name="adj1" fmla="val -751"/>
            </a:avLst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2" idx="1"/>
            <a:endCxn id="28" idx="6"/>
          </p:cNvCxnSpPr>
          <p:nvPr/>
        </p:nvCxnSpPr>
        <p:spPr>
          <a:xfrm rot="10800000" flipV="1">
            <a:off x="535837" y="4332297"/>
            <a:ext cx="1512210" cy="412438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62" idx="1"/>
            <a:endCxn id="26" idx="6"/>
          </p:cNvCxnSpPr>
          <p:nvPr/>
        </p:nvCxnSpPr>
        <p:spPr>
          <a:xfrm rot="10800000">
            <a:off x="545315" y="4207181"/>
            <a:ext cx="1502732" cy="125117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6" idx="2"/>
            <a:endCxn id="17" idx="3"/>
          </p:cNvCxnSpPr>
          <p:nvPr/>
        </p:nvCxnSpPr>
        <p:spPr>
          <a:xfrm rot="5400000">
            <a:off x="5003877" y="3770876"/>
            <a:ext cx="1527288" cy="2120144"/>
          </a:xfrm>
          <a:prstGeom prst="bentConnector2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31763" y="1669916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623877" y="2980722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633654" y="4260557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33654" y="5537412"/>
            <a:ext cx="151278" cy="14089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/>
          <p:cNvCxnSpPr>
            <a:endCxn id="14" idx="3"/>
          </p:cNvCxnSpPr>
          <p:nvPr/>
        </p:nvCxnSpPr>
        <p:spPr>
          <a:xfrm rot="10800000">
            <a:off x="4706698" y="3053917"/>
            <a:ext cx="1521172" cy="423475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16" idx="3"/>
          </p:cNvCxnSpPr>
          <p:nvPr/>
        </p:nvCxnSpPr>
        <p:spPr>
          <a:xfrm rot="10800000" flipV="1">
            <a:off x="4706699" y="3864522"/>
            <a:ext cx="1507588" cy="459349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09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TABLES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Copyright 2015 PARC, All rights reserved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87663" y="1491825"/>
            <a:ext cx="8932782" cy="4281562"/>
            <a:chOff x="87663" y="1582547"/>
            <a:chExt cx="8932782" cy="4281562"/>
          </a:xfrm>
        </p:grpSpPr>
        <p:sp>
          <p:nvSpPr>
            <p:cNvPr id="6" name="Rectangle 5"/>
            <p:cNvSpPr/>
            <p:nvPr/>
          </p:nvSpPr>
          <p:spPr>
            <a:xfrm>
              <a:off x="1715895" y="2459397"/>
              <a:ext cx="772421" cy="442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Type</a:t>
              </a:r>
              <a:endParaRPr lang="en-US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56828" y="2459397"/>
              <a:ext cx="1534421" cy="442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Value</a:t>
              </a:r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4825" y="2450645"/>
              <a:ext cx="751179" cy="442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EID</a:t>
              </a:r>
              <a:endParaRPr lang="en-US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88316" y="2459397"/>
              <a:ext cx="772421" cy="442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Len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43473" y="2092272"/>
              <a:ext cx="772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3474" y="2459397"/>
              <a:ext cx="772421" cy="442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PEID</a:t>
              </a:r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15894" y="2092272"/>
              <a:ext cx="772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84407" y="2090065"/>
              <a:ext cx="772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60737" y="2077150"/>
              <a:ext cx="153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46004" y="2448438"/>
              <a:ext cx="859182" cy="442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Bitmap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46753" y="2090065"/>
              <a:ext cx="751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46005" y="2081313"/>
              <a:ext cx="859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2B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43473" y="1582547"/>
              <a:ext cx="3847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Hash Key</a:t>
              </a:r>
              <a:endParaRPr lang="en-US" dirty="0"/>
            </a:p>
          </p:txBody>
        </p:sp>
        <p:sp>
          <p:nvSpPr>
            <p:cNvPr id="19" name="Right Brace 18"/>
            <p:cNvSpPr/>
            <p:nvPr/>
          </p:nvSpPr>
          <p:spPr>
            <a:xfrm rot="16200000">
              <a:off x="2757212" y="153262"/>
              <a:ext cx="220298" cy="384777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Brace 19"/>
            <p:cNvSpPr/>
            <p:nvPr/>
          </p:nvSpPr>
          <p:spPr>
            <a:xfrm rot="16200000">
              <a:off x="6871898" y="23629"/>
              <a:ext cx="220298" cy="407679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46753" y="1582547"/>
              <a:ext cx="4073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Result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23713" y="3455287"/>
              <a:ext cx="772421" cy="442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Type</a:t>
              </a:r>
              <a:endParaRPr lang="en-US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64646" y="3455287"/>
              <a:ext cx="1534421" cy="442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Value</a:t>
              </a:r>
              <a:endParaRPr lang="en-US" sz="16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96134" y="3455287"/>
              <a:ext cx="772421" cy="442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Len</a:t>
              </a:r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51291" y="3088162"/>
              <a:ext cx="772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51292" y="3455287"/>
              <a:ext cx="772421" cy="442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PEID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23712" y="3088162"/>
              <a:ext cx="772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92225" y="3085955"/>
              <a:ext cx="772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68555" y="3073040"/>
              <a:ext cx="153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21B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52919" y="5421237"/>
              <a:ext cx="1534421" cy="442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Hash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39564" y="5054112"/>
              <a:ext cx="772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39565" y="5421237"/>
              <a:ext cx="772421" cy="442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PEID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56828" y="5038990"/>
              <a:ext cx="153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16B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1572" y="2464771"/>
              <a:ext cx="772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16+10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1572" y="1779903"/>
              <a:ext cx="8307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Row Length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1572" y="3461568"/>
              <a:ext cx="772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r>
                <a:rPr lang="en-US" dirty="0" smtClean="0"/>
                <a:t>8+10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305187" y="2450645"/>
              <a:ext cx="859182" cy="442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RID</a:t>
              </a:r>
              <a:endParaRPr lang="en-US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02079" y="2081313"/>
              <a:ext cx="859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691719" y="3445472"/>
              <a:ext cx="751179" cy="442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EID</a:t>
              </a:r>
              <a:endParaRPr lang="en-US" sz="16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442898" y="3443265"/>
              <a:ext cx="859182" cy="442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Bitmap</a:t>
              </a:r>
              <a:endParaRPr lang="en-US" sz="1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691719" y="3073933"/>
              <a:ext cx="751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42899" y="3061018"/>
              <a:ext cx="859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2B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302081" y="3445472"/>
              <a:ext cx="859182" cy="442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RID</a:t>
              </a:r>
              <a:endParaRPr lang="en-US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02080" y="3061018"/>
              <a:ext cx="859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687809" y="5410278"/>
              <a:ext cx="751179" cy="442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EID</a:t>
              </a:r>
              <a:endParaRPr lang="en-US" sz="16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438988" y="5408071"/>
              <a:ext cx="859182" cy="442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Bitmap</a:t>
              </a:r>
              <a:endParaRPr 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87809" y="5038739"/>
              <a:ext cx="751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38989" y="5025824"/>
              <a:ext cx="859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2B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298171" y="5410278"/>
              <a:ext cx="859182" cy="442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RID</a:t>
              </a:r>
              <a:endParaRPr 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98170" y="5025824"/>
              <a:ext cx="859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157352" y="5412485"/>
              <a:ext cx="859182" cy="442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SID/CID</a:t>
              </a:r>
              <a:endParaRPr lang="en-US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157352" y="5025824"/>
              <a:ext cx="859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7663" y="5419030"/>
              <a:ext cx="772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19+</a:t>
              </a:r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949861" y="2448438"/>
              <a:ext cx="751179" cy="442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Flags</a:t>
              </a:r>
              <a:endParaRPr lang="en-US" sz="16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946755" y="3443265"/>
              <a:ext cx="751179" cy="442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Flags</a:t>
              </a:r>
              <a:endParaRPr lang="en-US" sz="16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46755" y="3071726"/>
              <a:ext cx="751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942845" y="5408071"/>
              <a:ext cx="751179" cy="442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Flags</a:t>
              </a:r>
              <a:endParaRPr 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942845" y="5036532"/>
              <a:ext cx="751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691717" y="2086590"/>
              <a:ext cx="754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 flipH="1">
              <a:off x="943473" y="2902269"/>
              <a:ext cx="1" cy="5401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951292" y="3900366"/>
              <a:ext cx="1" cy="5401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951293" y="4881134"/>
              <a:ext cx="1" cy="5401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1726819" y="4443884"/>
              <a:ext cx="772421" cy="442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Type</a:t>
              </a:r>
              <a:endParaRPr lang="en-US" sz="16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267752" y="4443884"/>
              <a:ext cx="1534421" cy="442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Value</a:t>
              </a:r>
              <a:endParaRPr lang="en-US" sz="16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99240" y="4443884"/>
              <a:ext cx="772421" cy="442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Len</a:t>
              </a:r>
              <a:endParaRPr lang="en-US" sz="16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54397" y="4076759"/>
              <a:ext cx="772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54398" y="4443884"/>
              <a:ext cx="772421" cy="442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PEID</a:t>
              </a:r>
              <a:endParaRPr lang="en-US" sz="16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726818" y="4076759"/>
              <a:ext cx="772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495331" y="4074552"/>
              <a:ext cx="772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271661" y="4061637"/>
              <a:ext cx="153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41B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4678" y="4450165"/>
              <a:ext cx="772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48+10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694825" y="4434069"/>
              <a:ext cx="751179" cy="442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EID</a:t>
              </a:r>
              <a:endParaRPr lang="en-US" sz="16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446004" y="4431862"/>
              <a:ext cx="859182" cy="442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Bitmap</a:t>
              </a:r>
              <a:endParaRPr lang="en-US" sz="16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94825" y="4062530"/>
              <a:ext cx="751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46005" y="4049615"/>
              <a:ext cx="859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2B</a:t>
              </a:r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305187" y="4434069"/>
              <a:ext cx="859182" cy="442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RID</a:t>
              </a:r>
              <a:endParaRPr lang="en-US" sz="16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305186" y="4049615"/>
              <a:ext cx="859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949861" y="4431862"/>
              <a:ext cx="751179" cy="442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Flags</a:t>
              </a:r>
              <a:endParaRPr lang="en-US" sz="16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949861" y="4060323"/>
              <a:ext cx="751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0" y="2626075"/>
            <a:ext cx="95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80000"/>
            </a:pPr>
            <a:r>
              <a:rPr lang="en-US" sz="1800" dirty="0">
                <a:solidFill>
                  <a:srgbClr val="FF0000"/>
                </a:solidFill>
                <a:latin typeface="HelveticaNeueLT Std Lt"/>
                <a:cs typeface="HelveticaNeueLT Std Lt"/>
              </a:rPr>
              <a:t>26 ≤ </a:t>
            </a:r>
            <a:r>
              <a:rPr lang="en-US" sz="1800" dirty="0" smtClean="0">
                <a:solidFill>
                  <a:srgbClr val="FF0000"/>
                </a:solidFill>
                <a:latin typeface="HelveticaNeueLT Std Lt"/>
                <a:cs typeface="HelveticaNeueLT Std Lt"/>
              </a:rPr>
              <a:t>32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0" y="4652481"/>
            <a:ext cx="95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80000"/>
            </a:pPr>
            <a:r>
              <a:rPr lang="en-US" sz="1800" dirty="0">
                <a:solidFill>
                  <a:srgbClr val="FF0000"/>
                </a:solidFill>
                <a:latin typeface="HelveticaNeueLT Std Lt"/>
                <a:cs typeface="HelveticaNeueLT Std Lt"/>
              </a:rPr>
              <a:t>58 ≤ </a:t>
            </a:r>
            <a:r>
              <a:rPr lang="en-US" sz="1800" dirty="0" smtClean="0">
                <a:solidFill>
                  <a:srgbClr val="FF0000"/>
                </a:solidFill>
                <a:latin typeface="HelveticaNeueLT Std Lt"/>
                <a:cs typeface="HelveticaNeueLT Std Lt"/>
              </a:rPr>
              <a:t>64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0" y="5601814"/>
            <a:ext cx="95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80000"/>
            </a:pPr>
            <a:r>
              <a:rPr lang="en-US" sz="1800" dirty="0" smtClean="0">
                <a:solidFill>
                  <a:srgbClr val="FF0000"/>
                </a:solidFill>
                <a:latin typeface="HelveticaNeueLT Std Lt"/>
                <a:cs typeface="HelveticaNeueLT Std Lt"/>
              </a:rPr>
              <a:t>32 ≤ 32</a:t>
            </a:r>
          </a:p>
        </p:txBody>
      </p:sp>
    </p:spTree>
    <p:extLst>
      <p:ext uri="{BB962C8B-B14F-4D97-AF65-F5344CB8AC3E}">
        <p14:creationId xmlns:p14="http://schemas.microsoft.com/office/powerpoint/2010/main" val="414703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fIB</a:t>
            </a:r>
            <a:r>
              <a:rPr lang="en-US" dirty="0" smtClean="0"/>
              <a:t> table result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Copyright 2015 PARC, All rights reserved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08652" y="1361818"/>
            <a:ext cx="751179" cy="442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EID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959831" y="1359611"/>
            <a:ext cx="859182" cy="442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Bitmap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819014" y="1361818"/>
            <a:ext cx="859182" cy="442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RID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678195" y="1364025"/>
            <a:ext cx="859182" cy="4428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SID/CID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63688" y="1359611"/>
            <a:ext cx="751179" cy="442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Flags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17874" y="2479078"/>
            <a:ext cx="84625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80000"/>
            </a:pPr>
            <a:r>
              <a:rPr lang="en-US" sz="2400" dirty="0" smtClean="0">
                <a:latin typeface="HelveticaNeueLT Std Lt"/>
                <a:cs typeface="HelveticaNeueLT Std Lt"/>
              </a:rPr>
              <a:t>Flags				NP4 flags</a:t>
            </a:r>
          </a:p>
          <a:p>
            <a:pPr>
              <a:buSzPct val="80000"/>
            </a:pPr>
            <a:r>
              <a:rPr lang="en-US" sz="2400" dirty="0" smtClean="0">
                <a:latin typeface="HelveticaNeueLT Std Lt"/>
                <a:cs typeface="HelveticaNeueLT Std Lt"/>
              </a:rPr>
              <a:t>EID						Entry ID (used as Parent ID in next lookup)</a:t>
            </a:r>
          </a:p>
          <a:p>
            <a:pPr>
              <a:buSzPct val="80000"/>
            </a:pPr>
            <a:r>
              <a:rPr lang="en-US" sz="2400" dirty="0" smtClean="0">
                <a:latin typeface="HelveticaNeueLT Std Lt"/>
                <a:cs typeface="HelveticaNeueLT Std Lt"/>
              </a:rPr>
              <a:t>Bitmap			Indicates egress slots</a:t>
            </a:r>
          </a:p>
          <a:p>
            <a:pPr>
              <a:buSzPct val="80000"/>
            </a:pPr>
            <a:r>
              <a:rPr lang="en-US" sz="2400" dirty="0" smtClean="0">
                <a:latin typeface="HelveticaNeueLT Std Lt"/>
                <a:cs typeface="HelveticaNeueLT Std Lt"/>
              </a:rPr>
              <a:t>RID						Route ID (index to table on each egress card)</a:t>
            </a:r>
          </a:p>
          <a:p>
            <a:pPr>
              <a:buSzPct val="80000"/>
            </a:pPr>
            <a:r>
              <a:rPr lang="en-US" sz="2400" dirty="0" smtClean="0">
                <a:latin typeface="HelveticaNeueLT Std Lt"/>
                <a:cs typeface="HelveticaNeueLT Std Lt"/>
              </a:rPr>
              <a:t>SID/CID		String ID or Collision ID (software hash lookups)</a:t>
            </a:r>
          </a:p>
        </p:txBody>
      </p:sp>
    </p:spTree>
    <p:extLst>
      <p:ext uri="{BB962C8B-B14F-4D97-AF65-F5344CB8AC3E}">
        <p14:creationId xmlns:p14="http://schemas.microsoft.com/office/powerpoint/2010/main" val="1553294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Copyright 2015 PARC, All rights reserved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874" y="1469799"/>
            <a:ext cx="84625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80000"/>
            </a:pPr>
            <a:r>
              <a:rPr lang="en-US" sz="3200" dirty="0" smtClean="0">
                <a:latin typeface="HelveticaNeueLT Std Lt"/>
                <a:cs typeface="HelveticaNeueLT Std Lt"/>
              </a:rPr>
              <a:t>Software Hash will result in key collisions</a:t>
            </a:r>
          </a:p>
          <a:p>
            <a:pPr algn="ctr">
              <a:buSzPct val="80000"/>
            </a:pPr>
            <a:endParaRPr lang="en-US" sz="3200" dirty="0">
              <a:latin typeface="HelveticaNeueLT Std Lt"/>
              <a:cs typeface="HelveticaNeueLT Std Lt"/>
            </a:endParaRPr>
          </a:p>
          <a:p>
            <a:pPr algn="ctr">
              <a:buSzPct val="80000"/>
            </a:pPr>
            <a:r>
              <a:rPr lang="en-US" sz="3200" dirty="0" smtClean="0">
                <a:latin typeface="HelveticaNeueLT Std Lt"/>
                <a:cs typeface="HelveticaNeueLT Std Lt"/>
              </a:rPr>
              <a:t>If routing process inserts two names with same hash, it detects and indicates a “Collision ID” for second lookup</a:t>
            </a:r>
          </a:p>
          <a:p>
            <a:pPr algn="ctr">
              <a:buSzPct val="80000"/>
            </a:pPr>
            <a:endParaRPr lang="en-US" sz="3200" dirty="0">
              <a:latin typeface="HelveticaNeueLT Std Lt"/>
              <a:cs typeface="HelveticaNeueLT Std Lt"/>
            </a:endParaRPr>
          </a:p>
          <a:p>
            <a:pPr algn="ctr">
              <a:buSzPct val="80000"/>
            </a:pPr>
            <a:r>
              <a:rPr lang="en-US" sz="3200" dirty="0" smtClean="0">
                <a:latin typeface="HelveticaNeueLT Std Lt"/>
                <a:cs typeface="HelveticaNeueLT Std Lt"/>
              </a:rPr>
              <a:t>A lookup on a name may not be an actual match (hash bucket collision) so still need to do a string comparison via “String ID” lookup</a:t>
            </a:r>
          </a:p>
        </p:txBody>
      </p:sp>
    </p:spTree>
    <p:extLst>
      <p:ext uri="{BB962C8B-B14F-4D97-AF65-F5344CB8AC3E}">
        <p14:creationId xmlns:p14="http://schemas.microsoft.com/office/powerpoint/2010/main" val="1309920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hashing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Copyright 2015 PARC, All rights reserved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 descr="cycles-byt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" t="1301" r="1001" b="1574"/>
          <a:stretch/>
        </p:blipFill>
        <p:spPr>
          <a:xfrm>
            <a:off x="0" y="995218"/>
            <a:ext cx="8961120" cy="530352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492608" y="4434027"/>
            <a:ext cx="1780323" cy="1270105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06005" y="3969079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80000"/>
            </a:pPr>
            <a:r>
              <a:rPr lang="en-US" sz="2000" dirty="0" smtClean="0">
                <a:solidFill>
                  <a:srgbClr val="FF0000"/>
                </a:solidFill>
                <a:latin typeface="HelveticaNeueLT Std Lt"/>
                <a:cs typeface="HelveticaNeueLT Std Lt"/>
              </a:rPr>
              <a:t>Area of Interest</a:t>
            </a:r>
          </a:p>
        </p:txBody>
      </p:sp>
    </p:spTree>
    <p:extLst>
      <p:ext uri="{BB962C8B-B14F-4D97-AF65-F5344CB8AC3E}">
        <p14:creationId xmlns:p14="http://schemas.microsoft.com/office/powerpoint/2010/main" val="4110747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summary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Copyright 2015 PARC, All rights reserved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Internal Storage 5"/>
          <p:cNvSpPr/>
          <p:nvPr/>
        </p:nvSpPr>
        <p:spPr>
          <a:xfrm>
            <a:off x="1133964" y="1122682"/>
            <a:ext cx="1655587" cy="1088661"/>
          </a:xfrm>
          <a:prstGeom prst="flowChartInternalStorag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 Hash Table</a:t>
            </a:r>
          </a:p>
          <a:p>
            <a:pPr algn="ctr"/>
            <a:r>
              <a:rPr lang="en-US" dirty="0" smtClean="0"/>
              <a:t>(up to 9 chars)</a:t>
            </a:r>
            <a:endParaRPr lang="en-US" dirty="0"/>
          </a:p>
        </p:txBody>
      </p:sp>
      <p:sp>
        <p:nvSpPr>
          <p:cNvPr id="7" name="Internal Storage 6"/>
          <p:cNvSpPr/>
          <p:nvPr/>
        </p:nvSpPr>
        <p:spPr>
          <a:xfrm>
            <a:off x="1127609" y="2295703"/>
            <a:ext cx="1655587" cy="1088661"/>
          </a:xfrm>
          <a:prstGeom prst="flowChartInternalStorag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 Hash Table</a:t>
            </a:r>
          </a:p>
          <a:p>
            <a:pPr algn="ctr"/>
            <a:r>
              <a:rPr lang="en-US" dirty="0" smtClean="0"/>
              <a:t>(up to 41 chars)</a:t>
            </a:r>
            <a:endParaRPr lang="en-US" dirty="0"/>
          </a:p>
        </p:txBody>
      </p:sp>
      <p:sp>
        <p:nvSpPr>
          <p:cNvPr id="8" name="Internal Storage 7"/>
          <p:cNvSpPr/>
          <p:nvPr/>
        </p:nvSpPr>
        <p:spPr>
          <a:xfrm>
            <a:off x="1127609" y="3463745"/>
            <a:ext cx="1655587" cy="1088661"/>
          </a:xfrm>
          <a:prstGeom prst="flowChartInternalStorag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 Hash Table</a:t>
            </a:r>
          </a:p>
          <a:p>
            <a:pPr algn="ctr"/>
            <a:r>
              <a:rPr lang="en-US" dirty="0" smtClean="0"/>
              <a:t>(over 41 chars)</a:t>
            </a:r>
            <a:endParaRPr lang="en-US" dirty="0"/>
          </a:p>
        </p:txBody>
      </p:sp>
      <p:sp>
        <p:nvSpPr>
          <p:cNvPr id="9" name="Internal Storage 8"/>
          <p:cNvSpPr/>
          <p:nvPr/>
        </p:nvSpPr>
        <p:spPr>
          <a:xfrm>
            <a:off x="1121254" y="4625426"/>
            <a:ext cx="1655587" cy="1088661"/>
          </a:xfrm>
          <a:prstGeom prst="flowChartInternalStorag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 Table</a:t>
            </a:r>
          </a:p>
          <a:p>
            <a:pPr algn="ctr"/>
            <a:r>
              <a:rPr lang="en-US" dirty="0" smtClean="0"/>
              <a:t>(over 41 chars)</a:t>
            </a:r>
            <a:endParaRPr lang="en-US" dirty="0"/>
          </a:p>
        </p:txBody>
      </p:sp>
      <p:pic>
        <p:nvPicPr>
          <p:cNvPr id="10" name="Picture 9" descr="Screen Shot 2015-06-09 at 3.24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017" y="1258763"/>
            <a:ext cx="5531308" cy="4354648"/>
          </a:xfrm>
          <a:prstGeom prst="rect">
            <a:avLst/>
          </a:prstGeom>
        </p:spPr>
      </p:pic>
      <p:sp>
        <p:nvSpPr>
          <p:cNvPr id="11" name="Internal Storage 10"/>
          <p:cNvSpPr/>
          <p:nvPr/>
        </p:nvSpPr>
        <p:spPr>
          <a:xfrm>
            <a:off x="1126240" y="5866488"/>
            <a:ext cx="1617954" cy="438677"/>
          </a:xfrm>
          <a:prstGeom prst="flowChartInternalStorage">
            <a:avLst/>
          </a:prstGeom>
          <a:ln>
            <a:solidFill>
              <a:srgbClr val="20546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RID Table</a:t>
            </a:r>
            <a:endParaRPr lang="en-US" dirty="0"/>
          </a:p>
        </p:txBody>
      </p:sp>
      <p:sp>
        <p:nvSpPr>
          <p:cNvPr id="12" name="Internal Storage 11"/>
          <p:cNvSpPr/>
          <p:nvPr/>
        </p:nvSpPr>
        <p:spPr>
          <a:xfrm>
            <a:off x="2956906" y="5860124"/>
            <a:ext cx="1617954" cy="438677"/>
          </a:xfrm>
          <a:prstGeom prst="flowChartInternalStorag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Collision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42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Copyright 2015 PARC, All rights reserved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07" y="1202064"/>
            <a:ext cx="4306886" cy="51484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8968" y="1481139"/>
            <a:ext cx="46527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80000"/>
            </a:pPr>
            <a:r>
              <a:rPr lang="en-US" sz="3200" dirty="0" smtClean="0">
                <a:latin typeface="HelveticaNeueLT Std Lt"/>
                <a:cs typeface="HelveticaNeueLT Std Lt"/>
              </a:rPr>
              <a:t>Summing 3 … 17</a:t>
            </a:r>
          </a:p>
          <a:p>
            <a:pPr algn="ctr">
              <a:buSzPct val="80000"/>
            </a:pPr>
            <a:endParaRPr lang="en-US" sz="3200" dirty="0" smtClean="0">
              <a:latin typeface="HelveticaNeueLT Std Lt"/>
              <a:cs typeface="HelveticaNeueLT Std Lt"/>
            </a:endParaRPr>
          </a:p>
          <a:p>
            <a:pPr algn="ctr">
              <a:buSzPct val="80000"/>
            </a:pPr>
            <a:r>
              <a:rPr lang="en-US" sz="3200" dirty="0" smtClean="0">
                <a:latin typeface="HelveticaNeueLT Std Lt"/>
                <a:cs typeface="HelveticaNeueLT Std Lt"/>
              </a:rPr>
              <a:t>Average FIB Entry is</a:t>
            </a:r>
          </a:p>
          <a:p>
            <a:pPr algn="ctr">
              <a:buSzPct val="80000"/>
            </a:pPr>
            <a:r>
              <a:rPr lang="en-US" sz="3200" dirty="0" smtClean="0">
                <a:latin typeface="HelveticaNeueLT Std Lt"/>
                <a:cs typeface="HelveticaNeueLT Std Lt"/>
              </a:rPr>
              <a:t>378.3 bytes</a:t>
            </a:r>
          </a:p>
          <a:p>
            <a:pPr algn="ctr">
              <a:buSzPct val="80000"/>
            </a:pPr>
            <a:endParaRPr lang="en-US" sz="3200" dirty="0">
              <a:latin typeface="HelveticaNeueLT Std Lt"/>
              <a:cs typeface="HelveticaNeueLT Std Lt"/>
            </a:endParaRPr>
          </a:p>
          <a:p>
            <a:pPr algn="ctr">
              <a:buSzPct val="80000"/>
            </a:pPr>
            <a:r>
              <a:rPr lang="en-US" sz="3200" dirty="0" smtClean="0">
                <a:latin typeface="HelveticaNeueLT Std Lt"/>
                <a:cs typeface="HelveticaNeueLT Std Lt"/>
              </a:rPr>
              <a:t>Average Lookup is</a:t>
            </a:r>
          </a:p>
          <a:p>
            <a:pPr algn="ctr">
              <a:buSzPct val="80000"/>
            </a:pPr>
            <a:r>
              <a:rPr lang="en-US" sz="3200" dirty="0" smtClean="0">
                <a:latin typeface="HelveticaNeueLT Std Lt"/>
                <a:cs typeface="HelveticaNeueLT Std Lt"/>
              </a:rPr>
              <a:t>1246.2 core cycles</a:t>
            </a:r>
            <a:endParaRPr lang="en-US" sz="3200" dirty="0">
              <a:latin typeface="HelveticaNeueLT Std Lt"/>
              <a:cs typeface="HelveticaNeueLT Std Lt"/>
            </a:endParaRPr>
          </a:p>
          <a:p>
            <a:pPr algn="ctr">
              <a:buSzPct val="80000"/>
            </a:pPr>
            <a:endParaRPr lang="en-US" sz="3200" dirty="0" smtClean="0">
              <a:latin typeface="HelveticaNeueLT Std Lt"/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249902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performance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Copyright 2015 PARC, All rights reserved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9934" y="1352503"/>
            <a:ext cx="84026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80000"/>
            </a:pPr>
            <a:r>
              <a:rPr lang="en-US" sz="3200" dirty="0" smtClean="0">
                <a:latin typeface="HelveticaNeueLT Std Lt"/>
                <a:cs typeface="HelveticaNeueLT Std Lt"/>
              </a:rPr>
              <a:t>2GB DRAM stores 5.6M FIB entries</a:t>
            </a:r>
          </a:p>
          <a:p>
            <a:pPr algn="ctr">
              <a:buSzPct val="80000"/>
            </a:pPr>
            <a:endParaRPr lang="en-US" sz="3200" dirty="0">
              <a:latin typeface="HelveticaNeueLT Std Lt"/>
              <a:cs typeface="HelveticaNeueLT Std Lt"/>
            </a:endParaRPr>
          </a:p>
          <a:p>
            <a:pPr algn="ctr">
              <a:buSzPct val="80000"/>
            </a:pPr>
            <a:r>
              <a:rPr lang="en-US" sz="3200" dirty="0" smtClean="0">
                <a:latin typeface="HelveticaNeueLT Std Lt"/>
                <a:cs typeface="HelveticaNeueLT Std Lt"/>
              </a:rPr>
              <a:t>1246 core cycles over 128 lookup engines service 37 </a:t>
            </a:r>
            <a:r>
              <a:rPr lang="en-US" sz="3200" dirty="0" err="1" smtClean="0">
                <a:latin typeface="HelveticaNeueLT Std Lt"/>
                <a:cs typeface="HelveticaNeueLT Std Lt"/>
              </a:rPr>
              <a:t>Mpps</a:t>
            </a:r>
            <a:endParaRPr lang="en-US" sz="3200" dirty="0" smtClean="0">
              <a:latin typeface="HelveticaNeueLT Std Lt"/>
              <a:cs typeface="HelveticaNeueLT Std Lt"/>
            </a:endParaRPr>
          </a:p>
          <a:p>
            <a:pPr algn="ctr">
              <a:buSzPct val="80000"/>
            </a:pPr>
            <a:endParaRPr lang="en-US" sz="3200" dirty="0">
              <a:latin typeface="HelveticaNeueLT Std Lt"/>
              <a:cs typeface="HelveticaNeueLT Std Lt"/>
            </a:endParaRPr>
          </a:p>
          <a:p>
            <a:pPr algn="ctr">
              <a:buSzPct val="80000"/>
            </a:pPr>
            <a:r>
              <a:rPr lang="en-US" sz="3200" dirty="0" smtClean="0">
                <a:latin typeface="HelveticaNeueLT Std Lt"/>
                <a:cs typeface="HelveticaNeueLT Std Lt"/>
              </a:rPr>
              <a:t>Computing </a:t>
            </a:r>
            <a:r>
              <a:rPr lang="en-US" sz="3200" dirty="0" err="1" smtClean="0">
                <a:latin typeface="HelveticaNeueLT Std Lt"/>
                <a:cs typeface="HelveticaNeueLT Std Lt"/>
              </a:rPr>
              <a:t>SIPHash</a:t>
            </a:r>
            <a:r>
              <a:rPr lang="en-US" sz="3200" dirty="0" smtClean="0">
                <a:latin typeface="HelveticaNeueLT Std Lt"/>
                <a:cs typeface="HelveticaNeueLT Std Lt"/>
              </a:rPr>
              <a:t> 2-4 for the 0.01% of long tokens is done in the Parse TOP takes 1178 cycles, done in parallel with search</a:t>
            </a:r>
            <a:endParaRPr lang="en-US" sz="3200" dirty="0">
              <a:latin typeface="HelveticaNeueLT Std Lt"/>
              <a:cs typeface="HelveticaNeueLT Std Lt"/>
            </a:endParaRPr>
          </a:p>
          <a:p>
            <a:pPr algn="ctr">
              <a:buSzPct val="80000"/>
            </a:pPr>
            <a:endParaRPr lang="en-US" sz="3200" dirty="0" smtClean="0">
              <a:latin typeface="HelveticaNeueLT Std Lt"/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58983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Copyright 2015 PARC, All rights reserved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of today’s URIs shows that most names will fit in hardware hash tables.</a:t>
            </a:r>
          </a:p>
          <a:p>
            <a:r>
              <a:rPr lang="en-US" dirty="0" smtClean="0"/>
              <a:t>Implemented several hash functions on </a:t>
            </a:r>
            <a:r>
              <a:rPr lang="en-US" dirty="0" err="1" smtClean="0"/>
              <a:t>EZchip</a:t>
            </a:r>
            <a:r>
              <a:rPr lang="en-US" dirty="0" smtClean="0"/>
              <a:t> NP4.</a:t>
            </a:r>
          </a:p>
          <a:p>
            <a:r>
              <a:rPr lang="en-US" dirty="0" smtClean="0"/>
              <a:t>Propose a multi-stage incremental hash lookup to allow mixing plain keys and software compressed keys in hardware hash tables.</a:t>
            </a:r>
          </a:p>
          <a:p>
            <a:r>
              <a:rPr lang="en-US" dirty="0" smtClean="0"/>
              <a:t>Using performance model from </a:t>
            </a:r>
            <a:r>
              <a:rPr lang="en-US" dirty="0" err="1" smtClean="0"/>
              <a:t>EZchip</a:t>
            </a:r>
            <a:r>
              <a:rPr lang="en-US" dirty="0" smtClean="0"/>
              <a:t>, estimate 37Mpps. </a:t>
            </a:r>
          </a:p>
          <a:p>
            <a:r>
              <a:rPr lang="en-US" dirty="0" smtClean="0"/>
              <a:t>Software compressed keys are calculated in separate processor from hash lookups.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2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hash table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Copyright 2015 PARC, All rights reserved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6534" y="1356396"/>
            <a:ext cx="846251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80000"/>
            </a:pPr>
            <a:r>
              <a:rPr lang="en-US" sz="3600" dirty="0" smtClean="0">
                <a:latin typeface="HelveticaNeueLT Std Lt"/>
                <a:cs typeface="HelveticaNeueLT Std Lt"/>
              </a:rPr>
              <a:t>Hardware accepts keys of fixed sizes</a:t>
            </a:r>
          </a:p>
          <a:p>
            <a:pPr algn="ctr">
              <a:buSzPct val="80000"/>
            </a:pPr>
            <a:r>
              <a:rPr lang="en-US" sz="3600" dirty="0" smtClean="0">
                <a:latin typeface="HelveticaNeueLT Std Lt"/>
                <a:cs typeface="HelveticaNeueLT Std Lt"/>
              </a:rPr>
              <a:t>(e.g. up to 48 bytes)</a:t>
            </a:r>
          </a:p>
          <a:p>
            <a:pPr algn="ctr">
              <a:buSzPct val="80000"/>
            </a:pPr>
            <a:r>
              <a:rPr lang="en-US" sz="3600" dirty="0" smtClean="0">
                <a:latin typeface="HelveticaNeueLT Std Lt"/>
                <a:cs typeface="HelveticaNeueLT Std Lt"/>
              </a:rPr>
              <a:t>And stores data of fixed size</a:t>
            </a:r>
          </a:p>
          <a:p>
            <a:pPr algn="ctr">
              <a:buSzPct val="80000"/>
            </a:pPr>
            <a:r>
              <a:rPr lang="en-US" sz="3600" dirty="0" smtClean="0">
                <a:latin typeface="HelveticaNeueLT Std Lt"/>
                <a:cs typeface="HelveticaNeueLT Std Lt"/>
              </a:rPr>
              <a:t>(e.g. up to 96 bytes)</a:t>
            </a:r>
          </a:p>
          <a:p>
            <a:pPr algn="ctr">
              <a:buSzPct val="80000"/>
            </a:pPr>
            <a:r>
              <a:rPr lang="en-US" sz="3600" dirty="0" smtClean="0">
                <a:latin typeface="HelveticaNeueLT Std Lt"/>
                <a:cs typeface="HelveticaNeueLT Std Lt"/>
              </a:rPr>
              <a:t>Performance degrades with longer sizes</a:t>
            </a:r>
          </a:p>
          <a:p>
            <a:pPr algn="ctr">
              <a:buSzPct val="80000"/>
            </a:pPr>
            <a:endParaRPr lang="en-US" sz="3600" dirty="0">
              <a:latin typeface="HelveticaNeueLT Std Lt"/>
              <a:cs typeface="HelveticaNeueLT Std Lt"/>
            </a:endParaRPr>
          </a:p>
          <a:p>
            <a:pPr algn="ctr">
              <a:buSzPct val="80000"/>
            </a:pPr>
            <a:r>
              <a:rPr lang="en-US" sz="3600" dirty="0" smtClean="0">
                <a:latin typeface="HelveticaNeueLT Std Lt"/>
                <a:cs typeface="HelveticaNeueLT Std Lt"/>
              </a:rPr>
              <a:t>If a name component does not fit in the key, we need to compress key.</a:t>
            </a:r>
            <a:endParaRPr lang="en-US" sz="3600" dirty="0">
              <a:latin typeface="HelveticaNeueLT Std Lt"/>
              <a:cs typeface="HelveticaNeueLT Std Lt"/>
            </a:endParaRPr>
          </a:p>
          <a:p>
            <a:pPr algn="ctr">
              <a:buSzPct val="80000"/>
            </a:pPr>
            <a:endParaRPr lang="en-US" sz="3600" dirty="0" smtClean="0">
              <a:latin typeface="HelveticaNeueLT Std Lt"/>
              <a:cs typeface="HelveticaNeueLT Std Lt"/>
            </a:endParaRPr>
          </a:p>
        </p:txBody>
      </p:sp>
    </p:spTree>
    <p:extLst>
      <p:ext uri="{BB962C8B-B14F-4D97-AF65-F5344CB8AC3E}">
        <p14:creationId xmlns:p14="http://schemas.microsoft.com/office/powerpoint/2010/main" val="3365635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Copyright 2015 PARC, All rights reserved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5195" y="2263614"/>
            <a:ext cx="84625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80000"/>
            </a:pPr>
            <a:r>
              <a:rPr lang="en-US" sz="3600" dirty="0" smtClean="0">
                <a:latin typeface="HelveticaNeueLT Std Lt"/>
                <a:cs typeface="HelveticaNeueLT Std Lt"/>
              </a:rPr>
              <a:t>Implement Content Centric Networking</a:t>
            </a:r>
          </a:p>
          <a:p>
            <a:pPr algn="ctr">
              <a:buSzPct val="80000"/>
            </a:pPr>
            <a:r>
              <a:rPr lang="en-US" sz="3600" dirty="0" smtClean="0">
                <a:latin typeface="HelveticaNeueLT Std Lt"/>
                <a:cs typeface="HelveticaNeueLT Std Lt"/>
              </a:rPr>
              <a:t>(</a:t>
            </a:r>
            <a:r>
              <a:rPr lang="en-US" sz="3600" dirty="0" err="1" smtClean="0">
                <a:latin typeface="HelveticaNeueLT Std Lt"/>
                <a:cs typeface="HelveticaNeueLT Std Lt"/>
              </a:rPr>
              <a:t>CCNx</a:t>
            </a:r>
            <a:r>
              <a:rPr lang="en-US" sz="3600" dirty="0" smtClean="0">
                <a:latin typeface="HelveticaNeueLT Std Lt"/>
                <a:cs typeface="HelveticaNeueLT Std Lt"/>
              </a:rPr>
              <a:t>)</a:t>
            </a:r>
          </a:p>
          <a:p>
            <a:pPr algn="ctr">
              <a:buSzPct val="80000"/>
            </a:pPr>
            <a:r>
              <a:rPr lang="en-US" sz="3600" dirty="0" smtClean="0">
                <a:latin typeface="HelveticaNeueLT Std Lt"/>
                <a:cs typeface="HelveticaNeueLT Std Lt"/>
              </a:rPr>
              <a:t>On network processors</a:t>
            </a:r>
          </a:p>
          <a:p>
            <a:pPr algn="ctr">
              <a:buSzPct val="80000"/>
            </a:pPr>
            <a:r>
              <a:rPr lang="en-US" sz="3600" dirty="0" smtClean="0">
                <a:latin typeface="HelveticaNeueLT Std Lt"/>
                <a:cs typeface="HelveticaNeueLT Std Lt"/>
              </a:rPr>
              <a:t>(</a:t>
            </a:r>
            <a:r>
              <a:rPr lang="en-US" sz="3600" dirty="0" err="1" smtClean="0">
                <a:latin typeface="HelveticaNeueLT Std Lt"/>
                <a:cs typeface="HelveticaNeueLT Std Lt"/>
              </a:rPr>
              <a:t>EZchip</a:t>
            </a:r>
            <a:r>
              <a:rPr lang="en-US" sz="3600" dirty="0" smtClean="0">
                <a:latin typeface="HelveticaNeueLT Std Lt"/>
                <a:cs typeface="HelveticaNeueLT Std Lt"/>
              </a:rPr>
              <a:t> NP4)</a:t>
            </a:r>
          </a:p>
          <a:p>
            <a:pPr algn="ctr">
              <a:buSzPct val="80000"/>
            </a:pPr>
            <a:r>
              <a:rPr lang="en-US" sz="3600" dirty="0" smtClean="0">
                <a:latin typeface="HelveticaNeueLT Std Lt"/>
                <a:cs typeface="HelveticaNeueLT Std Lt"/>
              </a:rPr>
              <a:t>In multi-slot chassis switch</a:t>
            </a:r>
          </a:p>
        </p:txBody>
      </p:sp>
    </p:spTree>
    <p:extLst>
      <p:ext uri="{BB962C8B-B14F-4D97-AF65-F5344CB8AC3E}">
        <p14:creationId xmlns:p14="http://schemas.microsoft.com/office/powerpoint/2010/main" val="356225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Ezchip</a:t>
            </a:r>
            <a:r>
              <a:rPr lang="en-US" dirty="0" smtClean="0"/>
              <a:t> np4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Copyright 2015 PARC, All rights reserved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562423" y="2847788"/>
            <a:ext cx="3156360" cy="64138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Stage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655677" y="1590440"/>
            <a:ext cx="1414413" cy="316409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Parsing</a:t>
            </a:r>
          </a:p>
          <a:p>
            <a:pPr algn="ctr"/>
            <a:r>
              <a:rPr lang="en-US" sz="2400" dirty="0" smtClean="0"/>
              <a:t>(32 @ 365 MHz)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136720" y="1582563"/>
            <a:ext cx="1414413" cy="316409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Search</a:t>
            </a:r>
          </a:p>
          <a:p>
            <a:pPr algn="ctr"/>
            <a:r>
              <a:rPr lang="en-US" sz="2400" dirty="0" smtClean="0"/>
              <a:t>(128 @ 1460 </a:t>
            </a:r>
            <a:r>
              <a:rPr lang="en-US" sz="2400" dirty="0" err="1" smtClean="0"/>
              <a:t>Msps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17763" y="1582564"/>
            <a:ext cx="1414413" cy="316409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Resolve</a:t>
            </a:r>
          </a:p>
          <a:p>
            <a:pPr algn="ctr"/>
            <a:r>
              <a:rPr lang="en-US" sz="2400" dirty="0" smtClean="0"/>
              <a:t>(32 @ 365 MHz)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098806" y="1582564"/>
            <a:ext cx="1414413" cy="316409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Modify</a:t>
            </a:r>
          </a:p>
          <a:p>
            <a:pPr algn="ctr"/>
            <a:r>
              <a:rPr lang="en-US" sz="2400" dirty="0" smtClean="0"/>
              <a:t>(32 @ 365 MHz)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652176" y="1146597"/>
            <a:ext cx="5856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80000"/>
            </a:pPr>
            <a:r>
              <a:rPr lang="en-US" sz="2000" dirty="0" smtClean="0">
                <a:latin typeface="HelveticaNeueLT Std Lt"/>
                <a:cs typeface="HelveticaNeueLT Std Lt"/>
              </a:rPr>
              <a:t>Task Optimized Processors (TOPs)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6580908" y="2852242"/>
            <a:ext cx="3156360" cy="64138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Output Stage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4836" y="5116530"/>
            <a:ext cx="209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80000"/>
            </a:pPr>
            <a:r>
              <a:rPr lang="en-US" sz="2000" dirty="0" smtClean="0">
                <a:solidFill>
                  <a:srgbClr val="FF0000"/>
                </a:solidFill>
                <a:latin typeface="HelveticaNeueLT Std Lt"/>
                <a:cs typeface="HelveticaNeueLT Std Lt"/>
              </a:rPr>
              <a:t>Software hashing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77193" y="5638800"/>
            <a:ext cx="2598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80000"/>
            </a:pPr>
            <a:r>
              <a:rPr lang="en-US" sz="2000" dirty="0" smtClean="0">
                <a:solidFill>
                  <a:srgbClr val="FF0000"/>
                </a:solidFill>
                <a:latin typeface="HelveticaNeueLT Std Lt"/>
                <a:cs typeface="HelveticaNeueLT Std Lt"/>
              </a:rPr>
              <a:t>Hardware hash tables</a:t>
            </a:r>
          </a:p>
        </p:txBody>
      </p:sp>
      <p:cxnSp>
        <p:nvCxnSpPr>
          <p:cNvPr id="17" name="Straight Arrow Connector 16"/>
          <p:cNvCxnSpPr>
            <a:stCxn id="14" idx="0"/>
          </p:cNvCxnSpPr>
          <p:nvPr/>
        </p:nvCxnSpPr>
        <p:spPr>
          <a:xfrm flipV="1">
            <a:off x="1604482" y="4500081"/>
            <a:ext cx="503894" cy="61644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0"/>
          </p:cNvCxnSpPr>
          <p:nvPr/>
        </p:nvCxnSpPr>
        <p:spPr>
          <a:xfrm flipV="1">
            <a:off x="3276266" y="4401449"/>
            <a:ext cx="410309" cy="123735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77394" y="5108653"/>
            <a:ext cx="2565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SzPct val="80000"/>
            </a:pPr>
            <a:r>
              <a:rPr lang="en-US" sz="2000" dirty="0" smtClean="0">
                <a:solidFill>
                  <a:srgbClr val="FF0000"/>
                </a:solidFill>
                <a:latin typeface="HelveticaNeueLT Std Lt"/>
                <a:cs typeface="HelveticaNeueLT Std Lt"/>
              </a:rPr>
              <a:t>String table compare,</a:t>
            </a:r>
          </a:p>
          <a:p>
            <a:pPr algn="ctr">
              <a:buSzPct val="80000"/>
            </a:pPr>
            <a:r>
              <a:rPr lang="en-US" sz="2000" dirty="0" smtClean="0">
                <a:solidFill>
                  <a:srgbClr val="FF0000"/>
                </a:solidFill>
                <a:latin typeface="HelveticaNeueLT Std Lt"/>
                <a:cs typeface="HelveticaNeueLT Std Lt"/>
              </a:rPr>
              <a:t>Collision resolution</a:t>
            </a: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5548357" y="4413778"/>
            <a:ext cx="411567" cy="69487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454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Copyright 2015 PARC, All rights reserved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3855" y="2467738"/>
            <a:ext cx="8462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80000"/>
            </a:pPr>
            <a:r>
              <a:rPr lang="en-US" sz="3600" dirty="0" smtClean="0">
                <a:latin typeface="HelveticaNeueLT Std Lt"/>
                <a:cs typeface="HelveticaNeueLT Std Lt"/>
              </a:rPr>
              <a:t>ICN/</a:t>
            </a:r>
            <a:r>
              <a:rPr lang="en-US" sz="3600" dirty="0" err="1" smtClean="0">
                <a:latin typeface="HelveticaNeueLT Std Lt"/>
                <a:cs typeface="HelveticaNeueLT Std Lt"/>
              </a:rPr>
              <a:t>CCNx</a:t>
            </a:r>
            <a:r>
              <a:rPr lang="en-US" sz="3600" dirty="0" smtClean="0">
                <a:latin typeface="HelveticaNeueLT Std Lt"/>
                <a:cs typeface="HelveticaNeueLT Std Lt"/>
              </a:rPr>
              <a:t> Introduction</a:t>
            </a:r>
          </a:p>
          <a:p>
            <a:pPr algn="ctr">
              <a:buSzPct val="80000"/>
            </a:pPr>
            <a:r>
              <a:rPr lang="en-US" sz="3600" dirty="0" smtClean="0">
                <a:latin typeface="HelveticaNeueLT Std Lt"/>
                <a:cs typeface="HelveticaNeueLT Std Lt"/>
              </a:rPr>
              <a:t>Methodology</a:t>
            </a:r>
          </a:p>
          <a:p>
            <a:pPr algn="ctr">
              <a:buSzPct val="80000"/>
            </a:pPr>
            <a:r>
              <a:rPr lang="en-US" sz="3600" dirty="0" smtClean="0">
                <a:latin typeface="HelveticaNeueLT Std Lt"/>
                <a:cs typeface="HelveticaNeueLT Std Lt"/>
              </a:rPr>
              <a:t>Data structures + Algorithms</a:t>
            </a:r>
          </a:p>
          <a:p>
            <a:pPr algn="ctr">
              <a:buSzPct val="80000"/>
            </a:pPr>
            <a:r>
              <a:rPr lang="en-US" sz="3600" dirty="0" smtClean="0">
                <a:latin typeface="HelveticaNeueLT Std Lt"/>
                <a:cs typeface="HelveticaNeueLT Std Lt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9845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centric networks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Copyright 2015 PARC, All rights reserved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2972" y="1670676"/>
            <a:ext cx="78899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80000"/>
            </a:pPr>
            <a:r>
              <a:rPr lang="en-US" sz="3600" dirty="0" smtClean="0">
                <a:latin typeface="HelveticaNeueLT Std Lt"/>
                <a:cs typeface="HelveticaNeueLT Std Lt"/>
              </a:rPr>
              <a:t>Name the data</a:t>
            </a:r>
          </a:p>
          <a:p>
            <a:pPr algn="ctr">
              <a:buSzPct val="80000"/>
            </a:pPr>
            <a:endParaRPr lang="en-US" sz="3600" dirty="0">
              <a:latin typeface="HelveticaNeueLT Std Lt"/>
              <a:cs typeface="HelveticaNeueLT Std Lt"/>
            </a:endParaRPr>
          </a:p>
          <a:p>
            <a:pPr algn="ctr">
              <a:buSzPct val="80000"/>
            </a:pPr>
            <a:r>
              <a:rPr lang="en-US" sz="3600" dirty="0" smtClean="0">
                <a:latin typeface="HelveticaNeueLT Std Lt"/>
                <a:cs typeface="HelveticaNeueLT Std Lt"/>
              </a:rPr>
              <a:t>Transfer data based on the names</a:t>
            </a:r>
          </a:p>
          <a:p>
            <a:pPr algn="ctr">
              <a:buSzPct val="80000"/>
            </a:pPr>
            <a:endParaRPr lang="en-US" sz="3600" dirty="0">
              <a:latin typeface="HelveticaNeueLT Std Lt"/>
              <a:cs typeface="HelveticaNeueLT Std Lt"/>
            </a:endParaRPr>
          </a:p>
          <a:p>
            <a:pPr algn="ctr">
              <a:buSzPct val="80000"/>
            </a:pPr>
            <a:r>
              <a:rPr lang="en-US" sz="3600" dirty="0" smtClean="0">
                <a:latin typeface="HelveticaNeueLT Std Lt"/>
                <a:cs typeface="HelveticaNeueLT Std Lt"/>
              </a:rPr>
              <a:t>Break end-to-end paradigm</a:t>
            </a:r>
          </a:p>
          <a:p>
            <a:pPr algn="ctr">
              <a:buSzPct val="80000"/>
            </a:pPr>
            <a:endParaRPr lang="en-US" sz="3600" dirty="0">
              <a:latin typeface="HelveticaNeueLT Std Lt"/>
              <a:cs typeface="HelveticaNeueLT Std Lt"/>
            </a:endParaRPr>
          </a:p>
          <a:p>
            <a:pPr algn="ctr">
              <a:buSzPct val="80000"/>
            </a:pPr>
            <a:r>
              <a:rPr lang="en-US" sz="3600" dirty="0">
                <a:latin typeface="HelveticaNeueLT Std Lt"/>
                <a:cs typeface="HelveticaNeueLT Std Lt"/>
              </a:rPr>
              <a:t>Ted Nelson’s Project </a:t>
            </a:r>
            <a:r>
              <a:rPr lang="en-US" sz="3600" dirty="0" err="1" smtClean="0">
                <a:latin typeface="HelveticaNeueLT Std Lt"/>
                <a:cs typeface="HelveticaNeueLT Std Lt"/>
              </a:rPr>
              <a:t>Xanadu</a:t>
            </a:r>
            <a:r>
              <a:rPr lang="en-US" sz="3600" dirty="0" smtClean="0">
                <a:latin typeface="HelveticaNeueLT Std Lt"/>
                <a:cs typeface="HelveticaNeueLT Std Lt"/>
              </a:rPr>
              <a:t> (1979)</a:t>
            </a:r>
          </a:p>
        </p:txBody>
      </p:sp>
    </p:spTree>
    <p:extLst>
      <p:ext uri="{BB962C8B-B14F-4D97-AF65-F5344CB8AC3E}">
        <p14:creationId xmlns:p14="http://schemas.microsoft.com/office/powerpoint/2010/main" val="80088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Request/response protocol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Copyright 2015 PARC, All rights reserved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8" name="Straight Connector 7"/>
          <p:cNvCxnSpPr>
            <a:stCxn id="11" idx="2"/>
          </p:cNvCxnSpPr>
          <p:nvPr/>
        </p:nvCxnSpPr>
        <p:spPr>
          <a:xfrm>
            <a:off x="971263" y="1626366"/>
            <a:ext cx="14023" cy="4264042"/>
          </a:xfrm>
          <a:prstGeom prst="line">
            <a:avLst/>
          </a:prstGeom>
          <a:ln w="12700" cmpd="sng">
            <a:solidFill>
              <a:srgbClr val="20546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329" y="1226256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80000"/>
            </a:pPr>
            <a:r>
              <a:rPr lang="en-US" sz="2000" dirty="0" smtClean="0">
                <a:solidFill>
                  <a:srgbClr val="000000"/>
                </a:solidFill>
                <a:latin typeface="HelveticaNeueLT Std Lt"/>
                <a:cs typeface="HelveticaNeueLT Std Lt"/>
              </a:rPr>
              <a:t>Client</a:t>
            </a:r>
          </a:p>
        </p:txBody>
      </p:sp>
      <p:cxnSp>
        <p:nvCxnSpPr>
          <p:cNvPr id="14" name="Straight Connector 13"/>
          <p:cNvCxnSpPr>
            <a:stCxn id="15" idx="2"/>
          </p:cNvCxnSpPr>
          <p:nvPr/>
        </p:nvCxnSpPr>
        <p:spPr>
          <a:xfrm>
            <a:off x="4823003" y="1625484"/>
            <a:ext cx="4898" cy="4286821"/>
          </a:xfrm>
          <a:prstGeom prst="line">
            <a:avLst/>
          </a:prstGeom>
          <a:ln w="12700" cmpd="sng">
            <a:solidFill>
              <a:srgbClr val="20546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43220" y="1225374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80000"/>
            </a:pPr>
            <a:r>
              <a:rPr lang="en-US" sz="2000" dirty="0" smtClean="0">
                <a:solidFill>
                  <a:srgbClr val="000000"/>
                </a:solidFill>
                <a:latin typeface="HelveticaNeueLT Std Lt"/>
                <a:cs typeface="HelveticaNeueLT Std Lt"/>
              </a:rPr>
              <a:t>Cache / Producer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63391" y="1850332"/>
            <a:ext cx="3832640" cy="773380"/>
          </a:xfrm>
          <a:prstGeom prst="straightConnector1">
            <a:avLst/>
          </a:prstGeom>
          <a:ln w="12700" cmpd="sng">
            <a:solidFill>
              <a:srgbClr val="20546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673628">
            <a:off x="1758813" y="1825243"/>
            <a:ext cx="2205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80000"/>
            </a:pPr>
            <a:r>
              <a:rPr lang="en-US" sz="2000" dirty="0" smtClean="0">
                <a:solidFill>
                  <a:srgbClr val="000000"/>
                </a:solidFill>
                <a:latin typeface="HelveticaNeueLT Std Lt"/>
                <a:cs typeface="HelveticaNeueLT Std Lt"/>
              </a:rPr>
              <a:t>/foo/bar/chunk=0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994833" y="2659072"/>
            <a:ext cx="3767777" cy="912803"/>
          </a:xfrm>
          <a:prstGeom prst="straightConnector1">
            <a:avLst/>
          </a:prstGeom>
          <a:ln w="12700" cmpd="sng">
            <a:solidFill>
              <a:srgbClr val="20546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79876" y="2348120"/>
            <a:ext cx="3832640" cy="773380"/>
          </a:xfrm>
          <a:prstGeom prst="straightConnector1">
            <a:avLst/>
          </a:prstGeom>
          <a:ln w="12700" cmpd="sng">
            <a:solidFill>
              <a:srgbClr val="20546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673628">
            <a:off x="1787568" y="2321602"/>
            <a:ext cx="2124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80000"/>
            </a:pPr>
            <a:r>
              <a:rPr lang="en-US" sz="2000" dirty="0" smtClean="0">
                <a:solidFill>
                  <a:srgbClr val="000000"/>
                </a:solidFill>
                <a:latin typeface="HelveticaNeueLT Std Lt"/>
                <a:cs typeface="HelveticaNeueLT Std Lt"/>
              </a:rPr>
              <a:t>/foo/bar/chunk=1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041400" y="3150138"/>
            <a:ext cx="3767777" cy="912803"/>
          </a:xfrm>
          <a:prstGeom prst="straightConnector1">
            <a:avLst/>
          </a:prstGeom>
          <a:ln w="12700" cmpd="sng">
            <a:solidFill>
              <a:srgbClr val="20546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94083" y="3611398"/>
            <a:ext cx="3832640" cy="773380"/>
          </a:xfrm>
          <a:prstGeom prst="straightConnector1">
            <a:avLst/>
          </a:prstGeom>
          <a:ln w="12700" cmpd="sng">
            <a:solidFill>
              <a:srgbClr val="20546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673628">
            <a:off x="1825283" y="3586309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80000"/>
            </a:pPr>
            <a:r>
              <a:rPr lang="en-US" sz="2000" dirty="0" smtClean="0">
                <a:solidFill>
                  <a:srgbClr val="000000"/>
                </a:solidFill>
                <a:latin typeface="HelveticaNeueLT Std Lt"/>
                <a:cs typeface="HelveticaNeueLT Std Lt"/>
              </a:rPr>
              <a:t>/foo/bar/chunk=3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013884" y="4429663"/>
            <a:ext cx="3767777" cy="912803"/>
          </a:xfrm>
          <a:prstGeom prst="straightConnector1">
            <a:avLst/>
          </a:prstGeom>
          <a:ln w="12700" cmpd="sng">
            <a:solidFill>
              <a:srgbClr val="20546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24111" y="1709156"/>
            <a:ext cx="31820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80000"/>
            </a:pPr>
            <a:r>
              <a:rPr lang="en-US" sz="2400" dirty="0" smtClean="0">
                <a:latin typeface="HelveticaNeueLT Std Lt"/>
                <a:cs typeface="HelveticaNeueLT Std Lt"/>
              </a:rPr>
              <a:t>Client sends “Interest” with name</a:t>
            </a:r>
          </a:p>
          <a:p>
            <a:pPr algn="ctr">
              <a:buSzPct val="80000"/>
            </a:pPr>
            <a:endParaRPr lang="en-US" sz="2400" dirty="0">
              <a:latin typeface="HelveticaNeueLT Std Lt"/>
              <a:cs typeface="HelveticaNeueLT Std Lt"/>
            </a:endParaRPr>
          </a:p>
          <a:p>
            <a:pPr algn="ctr">
              <a:buSzPct val="80000"/>
            </a:pPr>
            <a:r>
              <a:rPr lang="en-US" sz="2400" dirty="0" smtClean="0">
                <a:latin typeface="HelveticaNeueLT Std Lt"/>
                <a:cs typeface="HelveticaNeueLT Std Lt"/>
              </a:rPr>
              <a:t>Cache/Producer sends “Content Object”</a:t>
            </a:r>
          </a:p>
          <a:p>
            <a:pPr algn="ctr">
              <a:buSzPct val="80000"/>
            </a:pPr>
            <a:endParaRPr lang="en-US" sz="2400" dirty="0">
              <a:latin typeface="HelveticaNeueLT Std Lt"/>
              <a:cs typeface="HelveticaNeueLT Std Lt"/>
            </a:endParaRPr>
          </a:p>
          <a:p>
            <a:pPr algn="ctr">
              <a:buSzPct val="80000"/>
            </a:pPr>
            <a:r>
              <a:rPr lang="en-US" sz="2400" dirty="0" smtClean="0">
                <a:latin typeface="HelveticaNeueLT Std Lt"/>
                <a:cs typeface="HelveticaNeueLT Std Lt"/>
              </a:rPr>
              <a:t>Transfer using “window” of outstanding Interests  </a:t>
            </a:r>
          </a:p>
        </p:txBody>
      </p:sp>
    </p:spTree>
    <p:extLst>
      <p:ext uri="{BB962C8B-B14F-4D97-AF65-F5344CB8AC3E}">
        <p14:creationId xmlns:p14="http://schemas.microsoft.com/office/powerpoint/2010/main" val="36251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Forwarder’s job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Copyright 2015 PARC, All rights reserved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8" name="Straight Arrow Connector 7"/>
          <p:cNvCxnSpPr>
            <a:stCxn id="11" idx="3"/>
            <a:endCxn id="12" idx="1"/>
          </p:cNvCxnSpPr>
          <p:nvPr/>
        </p:nvCxnSpPr>
        <p:spPr>
          <a:xfrm>
            <a:off x="1202002" y="1984154"/>
            <a:ext cx="3065588" cy="4976"/>
          </a:xfrm>
          <a:prstGeom prst="straightConnector1">
            <a:avLst/>
          </a:prstGeom>
          <a:ln w="12700" cmpd="sng">
            <a:solidFill>
              <a:srgbClr val="20546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7846" y="1663461"/>
            <a:ext cx="704156" cy="64138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4267590" y="1668437"/>
            <a:ext cx="704156" cy="64138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49731" y="1662075"/>
            <a:ext cx="704156" cy="64138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549730" y="3034242"/>
            <a:ext cx="704156" cy="64138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19" name="Straight Arrow Connector 18"/>
          <p:cNvCxnSpPr>
            <a:stCxn id="12" idx="3"/>
            <a:endCxn id="13" idx="1"/>
          </p:cNvCxnSpPr>
          <p:nvPr/>
        </p:nvCxnSpPr>
        <p:spPr>
          <a:xfrm flipV="1">
            <a:off x="4971746" y="1982768"/>
            <a:ext cx="2577985" cy="6362"/>
          </a:xfrm>
          <a:prstGeom prst="straightConnector1">
            <a:avLst/>
          </a:prstGeom>
          <a:ln w="12700" cmpd="sng">
            <a:solidFill>
              <a:srgbClr val="20546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4" idx="1"/>
          </p:cNvCxnSpPr>
          <p:nvPr/>
        </p:nvCxnSpPr>
        <p:spPr>
          <a:xfrm>
            <a:off x="4971746" y="1989130"/>
            <a:ext cx="2577984" cy="1365805"/>
          </a:xfrm>
          <a:prstGeom prst="straightConnector1">
            <a:avLst/>
          </a:prstGeom>
          <a:ln w="12700" cmpd="sng">
            <a:solidFill>
              <a:srgbClr val="20546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9312" y="2571013"/>
            <a:ext cx="60382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80000"/>
            </a:pPr>
            <a:r>
              <a:rPr lang="en-US" sz="2400" dirty="0" smtClean="0">
                <a:latin typeface="HelveticaNeueLT Std Lt"/>
                <a:cs typeface="HelveticaNeueLT Std Lt"/>
              </a:rPr>
              <a:t>Forward an Interest based on</a:t>
            </a:r>
          </a:p>
          <a:p>
            <a:pPr algn="ctr">
              <a:buSzPct val="80000"/>
            </a:pPr>
            <a:r>
              <a:rPr lang="en-US" sz="2400" dirty="0" smtClean="0">
                <a:latin typeface="HelveticaNeueLT Std Lt"/>
                <a:cs typeface="HelveticaNeueLT Std Lt"/>
              </a:rPr>
              <a:t>Forwarding Information Base (FIB)</a:t>
            </a:r>
          </a:p>
          <a:p>
            <a:pPr algn="ctr">
              <a:buSzPct val="80000"/>
            </a:pPr>
            <a:r>
              <a:rPr lang="en-US" sz="2400" dirty="0" smtClean="0">
                <a:latin typeface="HelveticaNeueLT Std Lt"/>
                <a:cs typeface="HelveticaNeueLT Std Lt"/>
              </a:rPr>
              <a:t>---</a:t>
            </a:r>
          </a:p>
          <a:p>
            <a:pPr algn="ctr">
              <a:buSzPct val="80000"/>
            </a:pPr>
            <a:r>
              <a:rPr lang="en-US" sz="2400" dirty="0" smtClean="0">
                <a:latin typeface="HelveticaNeueLT Std Lt"/>
                <a:cs typeface="HelveticaNeueLT Std Lt"/>
              </a:rPr>
              <a:t>Token-by-token Longest Prefix Match (LPM)</a:t>
            </a:r>
          </a:p>
          <a:p>
            <a:pPr algn="ctr">
              <a:buSzPct val="80000"/>
            </a:pPr>
            <a:r>
              <a:rPr lang="en-US" sz="2400" dirty="0" err="1" smtClean="0">
                <a:latin typeface="HelveticaNeueLT Std Lt"/>
                <a:cs typeface="HelveticaNeueLT Std Lt"/>
              </a:rPr>
              <a:t>lci</a:t>
            </a:r>
            <a:r>
              <a:rPr lang="en-US" sz="2400" dirty="0" smtClean="0">
                <a:latin typeface="HelveticaNeueLT Std Lt"/>
                <a:cs typeface="HelveticaNeueLT Std Lt"/>
              </a:rPr>
              <a:t>:</a:t>
            </a:r>
            <a:r>
              <a:rPr lang="en-US" sz="2400" b="1" dirty="0" smtClean="0">
                <a:latin typeface="HelveticaNeueLT Std Lt"/>
                <a:cs typeface="HelveticaNeueLT Std Lt"/>
              </a:rPr>
              <a:t>/</a:t>
            </a:r>
            <a:r>
              <a:rPr lang="en-US" sz="2400" b="1" dirty="0" smtClean="0">
                <a:solidFill>
                  <a:srgbClr val="FF0000"/>
                </a:solidFill>
                <a:latin typeface="HelveticaNeueLT Std Lt"/>
                <a:cs typeface="HelveticaNeueLT Std Lt"/>
              </a:rPr>
              <a:t>apple</a:t>
            </a:r>
            <a:r>
              <a:rPr lang="en-US" sz="2400" b="1" dirty="0" smtClean="0">
                <a:latin typeface="HelveticaNeueLT Std Lt"/>
                <a:cs typeface="HelveticaNeueLT Std Lt"/>
              </a:rPr>
              <a:t>/</a:t>
            </a:r>
            <a:r>
              <a:rPr lang="en-US" sz="2400" b="1" dirty="0" smtClean="0">
                <a:solidFill>
                  <a:srgbClr val="008000"/>
                </a:solidFill>
                <a:latin typeface="HelveticaNeueLT Std Lt"/>
                <a:cs typeface="HelveticaNeueLT Std Lt"/>
              </a:rPr>
              <a:t>banana</a:t>
            </a:r>
            <a:r>
              <a:rPr lang="en-US" sz="2400" dirty="0" smtClean="0">
                <a:latin typeface="HelveticaNeueLT Std Lt"/>
                <a:cs typeface="HelveticaNeueLT Std Lt"/>
              </a:rPr>
              <a:t>/</a:t>
            </a:r>
            <a:r>
              <a:rPr lang="en-US" sz="2400" dirty="0" smtClean="0">
                <a:solidFill>
                  <a:srgbClr val="3366FF"/>
                </a:solidFill>
                <a:latin typeface="HelveticaNeueLT Std Lt"/>
                <a:cs typeface="HelveticaNeueLT Std Lt"/>
              </a:rPr>
              <a:t>cherry</a:t>
            </a:r>
          </a:p>
          <a:p>
            <a:pPr algn="ctr">
              <a:buSzPct val="80000"/>
            </a:pPr>
            <a:endParaRPr lang="en-US" sz="2400" dirty="0">
              <a:solidFill>
                <a:srgbClr val="000000"/>
              </a:solidFill>
              <a:latin typeface="HelveticaNeueLT Std Lt"/>
              <a:cs typeface="HelveticaNeueLT Std Lt"/>
            </a:endParaRPr>
          </a:p>
          <a:p>
            <a:pPr algn="ctr">
              <a:buSzPct val="80000"/>
            </a:pPr>
            <a:r>
              <a:rPr lang="en-US" sz="2400" dirty="0" smtClean="0">
                <a:solidFill>
                  <a:srgbClr val="000000"/>
                </a:solidFill>
                <a:latin typeface="HelveticaNeueLT Std Lt"/>
                <a:cs typeface="HelveticaNeueLT Std Lt"/>
              </a:rPr>
              <a:t>(the topic of this talk)</a:t>
            </a:r>
          </a:p>
        </p:txBody>
      </p:sp>
      <p:sp>
        <p:nvSpPr>
          <p:cNvPr id="27" name="Data 26"/>
          <p:cNvSpPr/>
          <p:nvPr/>
        </p:nvSpPr>
        <p:spPr>
          <a:xfrm>
            <a:off x="1768983" y="1496910"/>
            <a:ext cx="1383436" cy="351547"/>
          </a:xfrm>
          <a:prstGeom prst="flowChartInputOutp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Interest</a:t>
            </a:r>
            <a:endParaRPr lang="en-US" dirty="0"/>
          </a:p>
        </p:txBody>
      </p:sp>
      <p:sp>
        <p:nvSpPr>
          <p:cNvPr id="28" name="Data 27"/>
          <p:cNvSpPr/>
          <p:nvPr/>
        </p:nvSpPr>
        <p:spPr>
          <a:xfrm>
            <a:off x="5980974" y="2477147"/>
            <a:ext cx="1383436" cy="351547"/>
          </a:xfrm>
          <a:prstGeom prst="flowChartInputOutp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58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4x3_PARC_Low_Mac">
  <a:themeElements>
    <a:clrScheme name="Custom 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05469"/>
      </a:accent1>
      <a:accent2>
        <a:srgbClr val="FF6600"/>
      </a:accent2>
      <a:accent3>
        <a:srgbClr val="002332"/>
      </a:accent3>
      <a:accent4>
        <a:srgbClr val="3A6E8F"/>
      </a:accent4>
      <a:accent5>
        <a:srgbClr val="373737"/>
      </a:accent5>
      <a:accent6>
        <a:srgbClr val="BF1D0A"/>
      </a:accent6>
      <a:hlink>
        <a:srgbClr val="FF6600"/>
      </a:hlink>
      <a:folHlink>
        <a:srgbClr val="BF1D0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5D5D5">
            <a:alpha val="15000"/>
          </a:srgb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rgbClr val="FFFF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buSzPct val="80000"/>
          <a:buFont typeface="Lucida Grande"/>
          <a:buChar char="〉"/>
          <a:defRPr sz="2000" dirty="0" smtClean="0">
            <a:solidFill>
              <a:schemeClr val="bg1"/>
            </a:solidFill>
            <a:latin typeface="HelveticaNeueLT Std Lt"/>
            <a:cs typeface="HelveticaNeueLT Std 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4x3_PARC_Low_Win" id="{69CEC41A-A9EA-4DDE-BC32-AA60805FBC50}" vid="{4B4951D7-E9D7-4C3C-A0B0-2DAEDFD968F3}"/>
    </a:ext>
  </a:extLst>
</a:theme>
</file>

<file path=ppt/theme/theme2.xml><?xml version="1.0" encoding="utf-8"?>
<a:theme xmlns:a="http://schemas.openxmlformats.org/drawingml/2006/main" name="ALT White Background slide">
  <a:themeElements>
    <a:clrScheme name="Custom 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05469"/>
      </a:accent1>
      <a:accent2>
        <a:srgbClr val="FF6600"/>
      </a:accent2>
      <a:accent3>
        <a:srgbClr val="002332"/>
      </a:accent3>
      <a:accent4>
        <a:srgbClr val="3A6E8F"/>
      </a:accent4>
      <a:accent5>
        <a:srgbClr val="373737"/>
      </a:accent5>
      <a:accent6>
        <a:srgbClr val="BF1D0A"/>
      </a:accent6>
      <a:hlink>
        <a:srgbClr val="FF6600"/>
      </a:hlink>
      <a:folHlink>
        <a:srgbClr val="BF1D0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3"/>
            </a:gs>
            <a:gs pos="100000">
              <a:schemeClr val="accent1"/>
            </a:gs>
          </a:gsLst>
          <a:lin ang="3600000" scaled="0"/>
          <a:tileRect/>
        </a:gra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buSzPct val="80000"/>
          <a:buFont typeface="Lucida Grande"/>
          <a:buChar char="〉"/>
          <a:defRPr sz="2000" dirty="0" smtClean="0">
            <a:solidFill>
              <a:srgbClr val="205469"/>
            </a:solidFill>
            <a:latin typeface="HelveticaNeueLT Std Lt"/>
            <a:cs typeface="HelveticaNeueLT Std 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4x3_PARC_Low_Win" id="{69CEC41A-A9EA-4DDE-BC32-AA60805FBC50}" vid="{EEE7A96C-A075-4C46-87F3-2557602B4EB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4x3_PARC_Low_Mac.potx</Template>
  <TotalTime>2353</TotalTime>
  <Words>1386</Words>
  <Application>Microsoft Macintosh PowerPoint</Application>
  <PresentationFormat>On-screen Show (4:3)</PresentationFormat>
  <Paragraphs>407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4x3_PARC_Low_Mac</vt:lpstr>
      <vt:lpstr>ALT White Background slide</vt:lpstr>
      <vt:lpstr>A Content-Centric Networking Forwarding Design for a Network Processor</vt:lpstr>
      <vt:lpstr>Paper topic</vt:lpstr>
      <vt:lpstr>Hardware hash table</vt:lpstr>
      <vt:lpstr>relevance</vt:lpstr>
      <vt:lpstr>Ezchip np4</vt:lpstr>
      <vt:lpstr>outline</vt:lpstr>
      <vt:lpstr>Information centric networks</vt:lpstr>
      <vt:lpstr>Request/response protocol</vt:lpstr>
      <vt:lpstr>Forwarder’s job</vt:lpstr>
      <vt:lpstr>Forwarder’s job</vt:lpstr>
      <vt:lpstr>methodology</vt:lpstr>
      <vt:lpstr>What is a name?</vt:lpstr>
      <vt:lpstr>Name anatomy</vt:lpstr>
      <vt:lpstr>Analysis of uri names</vt:lpstr>
      <vt:lpstr>Main takeaway</vt:lpstr>
      <vt:lpstr>Main takeaway</vt:lpstr>
      <vt:lpstr>Algorithm: incremental hybrid tables</vt:lpstr>
      <vt:lpstr>example</vt:lpstr>
      <vt:lpstr>Data structures</vt:lpstr>
      <vt:lpstr>Example</vt:lpstr>
      <vt:lpstr>Example</vt:lpstr>
      <vt:lpstr>HYBRID TABLES</vt:lpstr>
      <vt:lpstr>fIB table result</vt:lpstr>
      <vt:lpstr>What can go wrong?</vt:lpstr>
      <vt:lpstr>Software hashing</vt:lpstr>
      <vt:lpstr>Architecture summary</vt:lpstr>
      <vt:lpstr>Final results</vt:lpstr>
      <vt:lpstr>Expected performance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 Greenstone</dc:creator>
  <cp:keywords>PARC;low res</cp:keywords>
  <cp:lastModifiedBy>Mosko, Marc &lt;Marc.Mosko@parc.com&gt;</cp:lastModifiedBy>
  <cp:revision>89</cp:revision>
  <dcterms:created xsi:type="dcterms:W3CDTF">2014-11-24T20:22:13Z</dcterms:created>
  <dcterms:modified xsi:type="dcterms:W3CDTF">2015-06-11T07:52:25Z</dcterms:modified>
</cp:coreProperties>
</file>