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h4qkemylJCN4LwAq9dvmiF4avo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3593af71a3_0_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33593af71a3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3593af71a3_0_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33593af71a3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593af71a3_0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3593af71a3_0_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3593af71a3_0_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33593af71a3_0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3593af71a3_0_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33593af71a3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2pPr>
            <a:lvl3pPr indent="-228600" lvl="2" marL="13716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3pPr>
            <a:lvl4pPr indent="-228600" lvl="3" marL="18288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4pPr>
            <a:lvl5pPr indent="-228600" lvl="4" marL="22860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" name="Google Shape;12;p15"/>
          <p:cNvSpPr txBox="1"/>
          <p:nvPr>
            <p:ph idx="12" type="sldNum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16"/>
          <p:cNvSpPr txBox="1"/>
          <p:nvPr/>
        </p:nvSpPr>
        <p:spPr>
          <a:xfrm>
            <a:off x="3169920" y="6414760"/>
            <a:ext cx="2804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CCNx Versioning </a:t>
            </a: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(IETF 12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18" name="Google Shape;18;p16"/>
          <p:cNvSpPr txBox="1"/>
          <p:nvPr/>
        </p:nvSpPr>
        <p:spPr>
          <a:xfrm>
            <a:off x="502919" y="6414760"/>
            <a:ext cx="204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March 17, 2025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7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2" type="sldNum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" type="body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2" type="sldNum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9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 sz="2800"/>
            </a:lvl1pPr>
            <a:lvl2pPr indent="-4064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  <a:defRPr sz="2800"/>
            </a:lvl2pPr>
            <a:lvl3pPr indent="-4064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 sz="2800"/>
            </a:lvl3pPr>
            <a:lvl4pPr indent="-4064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  <a:defRPr sz="2800"/>
            </a:lvl4pPr>
            <a:lvl5pPr indent="-4064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»"/>
              <a:defRPr sz="2800"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2" type="sldNum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0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" type="body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2" type="body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2" type="sldNum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 txBox="1"/>
          <p:nvPr>
            <p:ph idx="12" type="sldNum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2" type="body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12" type="sldNum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3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4" name="Google Shape;44;p23"/>
          <p:cNvSpPr/>
          <p:nvPr>
            <p:ph idx="2" type="pic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23"/>
          <p:cNvSpPr txBox="1"/>
          <p:nvPr>
            <p:ph idx="1" type="body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12" type="sldNum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318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18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18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318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ProjectCCNx/ccnx/blob/master/doc/technical/NameConventions.txt" TargetMode="External"/><Relationship Id="rId4" Type="http://schemas.openxmlformats.org/officeDocument/2006/relationships/hyperlink" Target="https://named-data.net/publications/techreports/ndn-tr-22-3-ndn-memo-naming-conventions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/>
          <p:nvPr>
            <p:ph idx="4294967295" type="ctrTitle"/>
          </p:nvPr>
        </p:nvSpPr>
        <p:spPr>
          <a:xfrm>
            <a:off x="685800" y="1293653"/>
            <a:ext cx="7772400" cy="23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alibri"/>
              <a:buNone/>
            </a:pPr>
            <a:r>
              <a:rPr b="0" i="0" lang="en-US" sz="3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CCNx chunking protocol</a:t>
            </a:r>
            <a:br>
              <a:rPr b="0" i="0" lang="en-US" sz="3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draft-mosko-icnrg-ccnxchunking-03</a:t>
            </a:r>
            <a:b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IETF 121, Dublin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alibri"/>
              <a:buNone/>
            </a:pPr>
            <a:r>
              <a:rPr lang="en-US" sz="2400"/>
              <a:t>https://github.com/mmosko/draft-irtf-icnrg-ccnxversioning</a:t>
            </a:r>
            <a:endParaRPr/>
          </a:p>
        </p:txBody>
      </p:sp>
      <p:sp>
        <p:nvSpPr>
          <p:cNvPr id="52" name="Google Shape;52;p1"/>
          <p:cNvSpPr txBox="1"/>
          <p:nvPr>
            <p:ph idx="4294967295" type="subTitle"/>
          </p:nvPr>
        </p:nvSpPr>
        <p:spPr>
          <a:xfrm>
            <a:off x="839243" y="4085197"/>
            <a:ext cx="7214994" cy="15536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Marc Mosko</a:t>
            </a:r>
            <a:endParaRPr b="0" i="0" sz="29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900"/>
              <a:buFont typeface="Arial"/>
              <a:buNone/>
            </a:pPr>
            <a:br>
              <a:rPr b="0" i="0" lang="en-US" sz="2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Hitoshi Asaeda</a:t>
            </a:r>
            <a:endParaRPr b="0" i="0" sz="1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NICT</a:t>
            </a:r>
            <a:endParaRPr/>
          </a:p>
        </p:txBody>
      </p:sp>
      <p:sp>
        <p:nvSpPr>
          <p:cNvPr id="53" name="Google Shape;53;p1"/>
          <p:cNvSpPr txBox="1"/>
          <p:nvPr>
            <p:ph idx="12" type="sldNum"/>
          </p:nvPr>
        </p:nvSpPr>
        <p:spPr>
          <a:xfrm>
            <a:off x="8505418" y="6414760"/>
            <a:ext cx="181382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3593af71a3_0_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/>
              <a:t>Version Response (1)</a:t>
            </a:r>
            <a:endParaRPr/>
          </a:p>
        </p:txBody>
      </p:sp>
      <p:sp>
        <p:nvSpPr>
          <p:cNvPr id="116" name="Google Shape;116;g33593af71a3_0_2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ContentObject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Name = /prefix/ver=(empty)[/suffix]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PayloadType = VersionResponse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Payload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T_VERSION = current version number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[Optional KeyIdRestriction]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[Optional ContentObjectHashRestriction]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Validation Alg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Validation Payload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Response has the same name as the query.</a:t>
            </a:r>
            <a:endParaRPr i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It should have RCT and ExpiryTime (not shown).</a:t>
            </a:r>
            <a:endParaRPr i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The Payload is of a new type “Version Response”</a:t>
            </a:r>
            <a:endParaRPr i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It has a version number TLV with the current version number.</a:t>
            </a:r>
            <a:endParaRPr i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This version number is “plugged in” to the Name template.</a:t>
            </a:r>
            <a:endParaRPr i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It may include optional restrictions to refine the subsequent Interest.</a:t>
            </a:r>
            <a:endParaRPr/>
          </a:p>
        </p:txBody>
      </p:sp>
      <p:sp>
        <p:nvSpPr>
          <p:cNvPr id="117" name="Google Shape;117;g33593af71a3_0_29"/>
          <p:cNvSpPr txBox="1"/>
          <p:nvPr>
            <p:ph idx="12" type="sldNum"/>
          </p:nvPr>
        </p:nvSpPr>
        <p:spPr>
          <a:xfrm>
            <a:off x="8428176" y="6414760"/>
            <a:ext cx="258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3593af71a3_0_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/>
              <a:t>Version Response (2)</a:t>
            </a:r>
            <a:endParaRPr/>
          </a:p>
        </p:txBody>
      </p:sp>
      <p:sp>
        <p:nvSpPr>
          <p:cNvPr id="123" name="Google Shape;123;g33593af71a3_0_3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ContentObject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Name = /prefix/ver=(empty)[/suffix]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PayloadType = VersionResponse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Payload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T_NAME = /some/name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[Optional KeyIdRestriction]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[Optional ContentObjectHashRestriction]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Validation Alg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Validation Payload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At the discretion of the publisher, it may send a</a:t>
            </a:r>
            <a:endParaRPr i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CCNx Link [1,2]  as the Version Response.</a:t>
            </a:r>
            <a:endParaRPr i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The Link name does not need to be the same template as the Interest.</a:t>
            </a:r>
            <a:endParaRPr i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This allows the publisher to respond with some full name.</a:t>
            </a:r>
            <a:endParaRPr i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The consumer must trust the Validation and Link.</a:t>
            </a:r>
            <a:endParaRPr i="1"/>
          </a:p>
        </p:txBody>
      </p:sp>
      <p:sp>
        <p:nvSpPr>
          <p:cNvPr id="124" name="Google Shape;124;g33593af71a3_0_38"/>
          <p:cNvSpPr txBox="1"/>
          <p:nvPr>
            <p:ph idx="12" type="sldNum"/>
          </p:nvPr>
        </p:nvSpPr>
        <p:spPr>
          <a:xfrm>
            <a:off x="8428176" y="6414760"/>
            <a:ext cx="258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g33593af71a3_0_38"/>
          <p:cNvSpPr txBox="1"/>
          <p:nvPr/>
        </p:nvSpPr>
        <p:spPr>
          <a:xfrm>
            <a:off x="215225" y="5737650"/>
            <a:ext cx="4833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RFC 8569, Sec 6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[2] RFC 8609, Sec 3.3.4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3593af71a3_0_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CCNx Link Rationale</a:t>
            </a:r>
            <a:endParaRPr/>
          </a:p>
        </p:txBody>
      </p:sp>
      <p:sp>
        <p:nvSpPr>
          <p:cNvPr id="131" name="Google Shape;131;g33593af71a3_0_4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The consumer may only know the prefix.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The suffix after the version number is often the format of storage (e.g. chunk or manifest).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	Query: ccnx:/foo/photo/ver=(empty)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	Response: ccnx:/foo/photo/ver=2/manifest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/>
          <p:nvPr/>
        </p:nvSpPr>
        <p:spPr>
          <a:xfrm>
            <a:off x="3169920" y="6414760"/>
            <a:ext cx="2804161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mosko-icnrg-ccnxchunking-03 (IETF 121)</a:t>
            </a:r>
            <a:endParaRPr/>
          </a:p>
        </p:txBody>
      </p:sp>
      <p:sp>
        <p:nvSpPr>
          <p:cNvPr id="137" name="Google Shape;137;p13"/>
          <p:cNvSpPr txBox="1"/>
          <p:nvPr>
            <p:ph type="title"/>
          </p:nvPr>
        </p:nvSpPr>
        <p:spPr>
          <a:xfrm>
            <a:off x="457200" y="2633374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Q&amp;A</a:t>
            </a:r>
            <a:endParaRPr/>
          </a:p>
        </p:txBody>
      </p:sp>
      <p:sp>
        <p:nvSpPr>
          <p:cNvPr id="138" name="Google Shape;138;p13"/>
          <p:cNvSpPr txBox="1"/>
          <p:nvPr/>
        </p:nvSpPr>
        <p:spPr>
          <a:xfrm>
            <a:off x="502919" y="6414760"/>
            <a:ext cx="2042162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Nov 5, 2024</a:t>
            </a:r>
            <a:endParaRPr/>
          </a:p>
        </p:txBody>
      </p:sp>
      <p:sp>
        <p:nvSpPr>
          <p:cNvPr id="139" name="Google Shape;139;p13"/>
          <p:cNvSpPr txBox="1"/>
          <p:nvPr>
            <p:ph idx="12" type="sldNum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/>
          </a:p>
        </p:txBody>
      </p:sp>
      <p:sp>
        <p:nvSpPr>
          <p:cNvPr id="59" name="Google Shape;59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brief history of chunking / segmentation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Some examples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proposal</a:t>
            </a:r>
            <a:endParaRPr/>
          </a:p>
        </p:txBody>
      </p:sp>
      <p:sp>
        <p:nvSpPr>
          <p:cNvPr id="60" name="Google Shape;60;p2"/>
          <p:cNvSpPr txBox="1"/>
          <p:nvPr>
            <p:ph idx="12" type="sldNum"/>
          </p:nvPr>
        </p:nvSpPr>
        <p:spPr>
          <a:xfrm>
            <a:off x="8428176" y="6414760"/>
            <a:ext cx="258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Brief History</a:t>
            </a:r>
            <a:endParaRPr/>
          </a:p>
        </p:txBody>
      </p:sp>
      <p:sp>
        <p:nvSpPr>
          <p:cNvPr id="66" name="Google Shape;66;p3"/>
          <p:cNvSpPr txBox="1"/>
          <p:nvPr>
            <p:ph idx="1" type="body"/>
          </p:nvPr>
        </p:nvSpPr>
        <p:spPr>
          <a:xfrm>
            <a:off x="457200" y="1600200"/>
            <a:ext cx="8229600" cy="3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lnSpcReduction="10000"/>
          </a:bodyPr>
          <a:lstStyle/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The original CCNx 0.x protocol used a timestamp version number with a %FD command marker [1].</a:t>
            </a:r>
            <a:endParaRPr sz="2600"/>
          </a:p>
          <a:p>
            <a:pPr indent="-3937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NDN uses a type 0x36 for a version name component [2].  It may be any application-defined data type, so long as it obeys the NDN canonical ordering rules.</a:t>
            </a:r>
            <a:endParaRPr sz="2600"/>
          </a:p>
          <a:p>
            <a:pPr indent="-3937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600"/>
              <a:buChar char="•"/>
            </a:pPr>
            <a:r>
              <a:rPr lang="en-US" sz="2600"/>
              <a:t>In 2015, we wrote an original “serial version” draft-mosko-icnrg-ccnxserialversion-00, which this replaces.</a:t>
            </a:r>
            <a:endParaRPr sz="2600"/>
          </a:p>
        </p:txBody>
      </p:sp>
      <p:sp>
        <p:nvSpPr>
          <p:cNvPr id="67" name="Google Shape;67;p3"/>
          <p:cNvSpPr txBox="1"/>
          <p:nvPr>
            <p:ph idx="12" type="sldNum"/>
          </p:nvPr>
        </p:nvSpPr>
        <p:spPr>
          <a:xfrm>
            <a:off x="8428176" y="6414760"/>
            <a:ext cx="258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3"/>
          <p:cNvSpPr txBox="1"/>
          <p:nvPr/>
        </p:nvSpPr>
        <p:spPr>
          <a:xfrm>
            <a:off x="457200" y="5874525"/>
            <a:ext cx="8229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[1] </a:t>
            </a:r>
            <a:r>
              <a:rPr lang="en-US" sz="15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https://github.com/ProjectCCNx/ccnx/blob/master/doc/technical/NameConventions.txt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[2] </a:t>
            </a:r>
            <a:r>
              <a:rPr lang="en-US" sz="15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https://named-data.net/publications/techreports/ndn-tr-22-3-ndn-memo-naming-conventions/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Usage</a:t>
            </a:r>
            <a:endParaRPr/>
          </a:p>
        </p:txBody>
      </p:sp>
      <p:sp>
        <p:nvSpPr>
          <p:cNvPr id="74" name="Google Shape;74;p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/>
              <a:t>Define a T_VERSION name segment as an unsigned integer.</a:t>
            </a:r>
            <a:endParaRPr/>
          </a:p>
          <a:p>
            <a:pPr indent="-25400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Specifies a way to query for the current version from an authoritative publisher.</a:t>
            </a:r>
            <a:endParaRPr/>
          </a:p>
          <a:p>
            <a:pPr indent="-326571" lvl="1" marL="783771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Version Query Interest</a:t>
            </a:r>
            <a:endParaRPr/>
          </a:p>
          <a:p>
            <a:pPr indent="-326571" lvl="1" marL="783771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Version Response Content Object</a:t>
            </a:r>
            <a:endParaRPr/>
          </a:p>
        </p:txBody>
      </p:sp>
      <p:sp>
        <p:nvSpPr>
          <p:cNvPr id="75" name="Google Shape;75;p4"/>
          <p:cNvSpPr txBox="1"/>
          <p:nvPr>
            <p:ph idx="12" type="sldNum"/>
          </p:nvPr>
        </p:nvSpPr>
        <p:spPr>
          <a:xfrm>
            <a:off x="8428176" y="6414760"/>
            <a:ext cx="258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Examples (1)</a:t>
            </a:r>
            <a:endParaRPr/>
          </a:p>
        </p:txBody>
      </p:sp>
      <p:sp>
        <p:nvSpPr>
          <p:cNvPr id="81" name="Google Shape;81;p5"/>
          <p:cNvSpPr txBox="1"/>
          <p:nvPr>
            <p:ph idx="12" type="sldNum"/>
          </p:nvPr>
        </p:nvSpPr>
        <p:spPr>
          <a:xfrm>
            <a:off x="8428176" y="6414760"/>
            <a:ext cx="258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5"/>
          <p:cNvSpPr txBox="1"/>
          <p:nvPr>
            <p:ph idx="1" type="body"/>
          </p:nvPr>
        </p:nvSpPr>
        <p:spPr>
          <a:xfrm>
            <a:off x="378900" y="1463225"/>
            <a:ext cx="8229600" cy="45261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b="1" lang="en-US"/>
              <a:t>An unversioned name</a:t>
            </a:r>
            <a:endParaRPr b="1"/>
          </a:p>
          <a:p>
            <a:pPr indent="0" lvl="0" marL="45720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ccnx:/foo/bar/photo.jpg/chunk=0</a:t>
            </a:r>
            <a:endParaRPr/>
          </a:p>
          <a:p>
            <a:pPr indent="0" lvl="0" marL="45720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i="1" lang="en-US"/>
              <a:t>Easy - it has no version name component.</a:t>
            </a:r>
            <a:endParaRPr i="1"/>
          </a:p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i="1" lang="en-US"/>
              <a:t>We elide the “Name=” name segment type for brevity and clarity.</a:t>
            </a:r>
            <a:endParaRPr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593af71a3_0_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Examples (</a:t>
            </a:r>
            <a:r>
              <a:rPr lang="en-US"/>
              <a:t>2</a:t>
            </a: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88" name="Google Shape;88;g33593af71a3_0_11"/>
          <p:cNvSpPr txBox="1"/>
          <p:nvPr>
            <p:ph idx="12" type="sldNum"/>
          </p:nvPr>
        </p:nvSpPr>
        <p:spPr>
          <a:xfrm>
            <a:off x="8428176" y="6414760"/>
            <a:ext cx="258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g33593af71a3_0_11"/>
          <p:cNvSpPr txBox="1"/>
          <p:nvPr>
            <p:ph idx="1" type="body"/>
          </p:nvPr>
        </p:nvSpPr>
        <p:spPr>
          <a:xfrm>
            <a:off x="378900" y="1463225"/>
            <a:ext cx="8229600" cy="45261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b="1" lang="en-US"/>
              <a:t>Versioned names</a:t>
            </a:r>
            <a:endParaRPr b="1"/>
          </a:p>
          <a:p>
            <a:pPr indent="0" lvl="0" marL="45720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ccnx:/foo/bar/photo.jpg/ver=1/chunk=0</a:t>
            </a:r>
            <a:endParaRPr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ccnx:/foo/bar/photo.jpg/ver=2/manifest</a:t>
            </a:r>
            <a:endParaRPr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</a:rPr>
              <a:t>Version number is usually 2nd from last</a:t>
            </a:r>
            <a:endParaRPr i="1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</a:rPr>
              <a:t>before a Chunk or manifest name</a:t>
            </a:r>
            <a:endParaRPr i="1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</a:rPr>
              <a:t>(the “manifest” name component is optional and used to </a:t>
            </a:r>
            <a:r>
              <a:rPr i="1" lang="en-US">
                <a:solidFill>
                  <a:schemeClr val="dk1"/>
                </a:solidFill>
              </a:rPr>
              <a:t>indicate a FLIC object</a:t>
            </a:r>
            <a:r>
              <a:rPr i="1" lang="en-US">
                <a:solidFill>
                  <a:schemeClr val="dk1"/>
                </a:solidFill>
              </a:rPr>
              <a:t>)</a:t>
            </a:r>
            <a:endParaRPr i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3593af71a3_0_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Examples (</a:t>
            </a:r>
            <a:r>
              <a:rPr lang="en-US"/>
              <a:t>3</a:t>
            </a: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95" name="Google Shape;95;g33593af71a3_0_19"/>
          <p:cNvSpPr txBox="1"/>
          <p:nvPr>
            <p:ph idx="12" type="sldNum"/>
          </p:nvPr>
        </p:nvSpPr>
        <p:spPr>
          <a:xfrm>
            <a:off x="8428176" y="6414760"/>
            <a:ext cx="258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g33593af71a3_0_19"/>
          <p:cNvSpPr txBox="1"/>
          <p:nvPr>
            <p:ph idx="1" type="body"/>
          </p:nvPr>
        </p:nvSpPr>
        <p:spPr>
          <a:xfrm>
            <a:off x="107625" y="1463225"/>
            <a:ext cx="8853600" cy="45261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Multiple versions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ccnx:</a:t>
            </a:r>
            <a:r>
              <a:rPr lang="en-US">
                <a:solidFill>
                  <a:srgbClr val="FF0000"/>
                </a:solidFill>
              </a:rPr>
              <a:t>/f/b/p.jpg/ver=2/manifest</a:t>
            </a:r>
            <a:r>
              <a:rPr lang="en-US">
                <a:solidFill>
                  <a:srgbClr val="0000FF"/>
                </a:solidFill>
              </a:rPr>
              <a:t>/bib/ver=0/manifest</a:t>
            </a:r>
            <a:endParaRPr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</a:rPr>
              <a:t>We abbreviated the prefix so it fits in one line.</a:t>
            </a:r>
            <a:endParaRPr i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</a:rPr>
              <a:t>This is an example of a name extension.</a:t>
            </a:r>
            <a:endParaRPr i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</a:rPr>
              <a:t>It names a </a:t>
            </a:r>
            <a:r>
              <a:rPr i="1" lang="en-US">
                <a:solidFill>
                  <a:schemeClr val="dk1"/>
                </a:solidFill>
              </a:rPr>
              <a:t>bibliography</a:t>
            </a:r>
            <a:r>
              <a:rPr i="1" lang="en-US">
                <a:solidFill>
                  <a:schemeClr val="dk1"/>
                </a:solidFill>
              </a:rPr>
              <a:t> manifest object (blue)  applies to the first manifest object (red).</a:t>
            </a:r>
            <a:endParaRPr i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</a:rPr>
              <a:t>This only names one object – the bibliography.</a:t>
            </a:r>
            <a:endParaRPr i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</a:rPr>
              <a:t>It has two version numbers, one for the object name it extends ane one for the </a:t>
            </a:r>
            <a:r>
              <a:rPr i="1" lang="en-US">
                <a:solidFill>
                  <a:schemeClr val="dk1"/>
                </a:solidFill>
              </a:rPr>
              <a:t>bibliography</a:t>
            </a:r>
            <a:r>
              <a:rPr i="1" lang="en-US">
                <a:solidFill>
                  <a:schemeClr val="dk1"/>
                </a:solidFill>
              </a:rPr>
              <a:t> itself.</a:t>
            </a:r>
            <a:endParaRPr i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/>
              <a:t>Version discovery</a:t>
            </a:r>
            <a:endParaRPr/>
          </a:p>
        </p:txBody>
      </p:sp>
      <p:sp>
        <p:nvSpPr>
          <p:cNvPr id="102" name="Google Shape;102;p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24790" lvl="0" marL="20574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20"/>
              <a:buChar char="•"/>
            </a:pPr>
            <a:r>
              <a:rPr lang="en-US" sz="2220"/>
              <a:t>A consumer may wish to </a:t>
            </a:r>
            <a:r>
              <a:rPr lang="en-US" sz="2220"/>
              <a:t>discover the most current version of a name.</a:t>
            </a:r>
            <a:endParaRPr sz="2220"/>
          </a:p>
          <a:p>
            <a:pPr indent="-224790" lvl="0" marL="20574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20"/>
              <a:buChar char="•"/>
            </a:pPr>
            <a:r>
              <a:rPr lang="en-US" sz="2220"/>
              <a:t>It issues a special Interest called a Version Request.</a:t>
            </a:r>
            <a:endParaRPr sz="2220"/>
          </a:p>
          <a:p>
            <a:pPr indent="-224790" lvl="0" marL="20574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20"/>
              <a:buChar char="•"/>
            </a:pPr>
            <a:r>
              <a:rPr lang="en-US" sz="2220"/>
              <a:t>An authoritative publisher can create a Content Object called Version Response.</a:t>
            </a:r>
            <a:endParaRPr sz="2220"/>
          </a:p>
          <a:p>
            <a:pPr indent="-224790" lvl="0" marL="20574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20"/>
              <a:buChar char="•"/>
            </a:pPr>
            <a:r>
              <a:rPr lang="en-US" sz="2220"/>
              <a:t>The Version Response is a normal CCNx content object, so cache directives like Recommended Cache Time (RCT) and ExpiryTime apply as normal.</a:t>
            </a:r>
            <a:endParaRPr sz="2220"/>
          </a:p>
          <a:p>
            <a:pPr indent="-224790" lvl="0" marL="20574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20"/>
              <a:buChar char="•"/>
            </a:pPr>
            <a:r>
              <a:rPr lang="en-US" sz="2220"/>
              <a:t>It is up to the publisher to use sensible RCT and ExpiryTime so Version Requests find an up-to-date version number.</a:t>
            </a:r>
            <a:endParaRPr sz="2220"/>
          </a:p>
        </p:txBody>
      </p:sp>
      <p:sp>
        <p:nvSpPr>
          <p:cNvPr id="103" name="Google Shape;103;p9"/>
          <p:cNvSpPr txBox="1"/>
          <p:nvPr>
            <p:ph idx="12" type="sldNum"/>
          </p:nvPr>
        </p:nvSpPr>
        <p:spPr>
          <a:xfrm>
            <a:off x="8428176" y="6414760"/>
            <a:ext cx="258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/>
              <a:t>Version Request</a:t>
            </a:r>
            <a:endParaRPr/>
          </a:p>
        </p:txBody>
      </p:sp>
      <p:sp>
        <p:nvSpPr>
          <p:cNvPr id="109" name="Google Shape;109;p1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Interest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Name = /prefix/ver=(empty)[/suffix]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Optional KeyIdRestriction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The Name has an invalid 0-length T_VERSION name segment.  A publisher recognizes this as a request for the current version number.</a:t>
            </a:r>
            <a:endParaRPr i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Only the terminal Version name segment may be empty.</a:t>
            </a:r>
            <a:endParaRPr i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The optional KeyIdRestriction restricts the response to the expected authoritative publisher key.</a:t>
            </a:r>
            <a:endParaRPr i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0"/>
          <p:cNvSpPr txBox="1"/>
          <p:nvPr>
            <p:ph idx="12" type="sldNum"/>
          </p:nvPr>
        </p:nvSpPr>
        <p:spPr>
          <a:xfrm>
            <a:off x="8428176" y="6414760"/>
            <a:ext cx="258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