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7" r:id="rId2"/>
    <p:sldId id="266" r:id="rId3"/>
    <p:sldId id="258" r:id="rId4"/>
    <p:sldId id="259" r:id="rId5"/>
    <p:sldId id="260" r:id="rId6"/>
    <p:sldId id="267" r:id="rId7"/>
    <p:sldId id="268" r:id="rId8"/>
    <p:sldId id="271" r:id="rId9"/>
    <p:sldId id="272" r:id="rId10"/>
    <p:sldId id="273" r:id="rId11"/>
    <p:sldId id="274" r:id="rId12"/>
    <p:sldId id="269" r:id="rId13"/>
    <p:sldId id="275" r:id="rId14"/>
    <p:sldId id="276" r:id="rId15"/>
    <p:sldId id="277" r:id="rId16"/>
    <p:sldId id="278" r:id="rId17"/>
    <p:sldId id="265"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69"/>
    <p:restoredTop sz="96286"/>
  </p:normalViewPr>
  <p:slideViewPr>
    <p:cSldViewPr snapToGrid="0" snapToObjects="1">
      <p:cViewPr varScale="1">
        <p:scale>
          <a:sx n="194" d="100"/>
          <a:sy n="194" d="100"/>
        </p:scale>
        <p:origin x="270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373017-7BE7-E341-9AF7-31192816896E}" type="datetimeFigureOut">
              <a:rPr lang="en-US" smtClean="0"/>
              <a:t>11/7/22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F305EF-3C6F-CC4A-8810-A844A8BFBEAB}" type="slidenum">
              <a:rPr lang="en-US" smtClean="0"/>
              <a:t>‹#›</a:t>
            </a:fld>
            <a:endParaRPr lang="en-US"/>
          </a:p>
        </p:txBody>
      </p:sp>
    </p:spTree>
    <p:extLst>
      <p:ext uri="{BB962C8B-B14F-4D97-AF65-F5344CB8AC3E}">
        <p14:creationId xmlns:p14="http://schemas.microsoft.com/office/powerpoint/2010/main" val="1258689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F305EF-3C6F-CC4A-8810-A844A8BFBEAB}" type="slidenum">
              <a:rPr lang="en-US" smtClean="0"/>
              <a:t>12</a:t>
            </a:fld>
            <a:endParaRPr lang="en-US"/>
          </a:p>
        </p:txBody>
      </p:sp>
    </p:spTree>
    <p:extLst>
      <p:ext uri="{BB962C8B-B14F-4D97-AF65-F5344CB8AC3E}">
        <p14:creationId xmlns:p14="http://schemas.microsoft.com/office/powerpoint/2010/main" val="2787798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B460A95-D55B-0D4A-B3FC-82638EFE6EDA}" type="datetime1">
              <a:rPr lang="en-US" smtClean="0"/>
              <a:t>11/7/22</a:t>
            </a:fld>
            <a:endParaRPr lang="en-US"/>
          </a:p>
        </p:txBody>
      </p:sp>
      <p:sp>
        <p:nvSpPr>
          <p:cNvPr id="5" name="Footer Placeholder 4"/>
          <p:cNvSpPr>
            <a:spLocks noGrp="1"/>
          </p:cNvSpPr>
          <p:nvPr>
            <p:ph type="ftr" sz="quarter" idx="11"/>
          </p:nvPr>
        </p:nvSpPr>
        <p:spPr/>
        <p:txBody>
          <a:bodyPr/>
          <a:lstStyle/>
          <a:p>
            <a:r>
              <a:rPr lang="en-US"/>
              <a:t>draft-irtf-icnrg-flic-04 (IETF 115)</a:t>
            </a:r>
          </a:p>
        </p:txBody>
      </p:sp>
      <p:sp>
        <p:nvSpPr>
          <p:cNvPr id="6" name="Slide Number Placeholder 5"/>
          <p:cNvSpPr>
            <a:spLocks noGrp="1"/>
          </p:cNvSpPr>
          <p:nvPr>
            <p:ph type="sldNum" sz="quarter" idx="12"/>
          </p:nvPr>
        </p:nvSpPr>
        <p:spPr/>
        <p:txBody>
          <a:bodyPr/>
          <a:lstStyle/>
          <a:p>
            <a:fld id="{6CB03400-27FE-F946-8997-338DE7D28739}" type="slidenum">
              <a:rPr lang="en-US" smtClean="0"/>
              <a:t>‹#›</a:t>
            </a:fld>
            <a:endParaRPr lang="en-US"/>
          </a:p>
        </p:txBody>
      </p:sp>
    </p:spTree>
    <p:extLst>
      <p:ext uri="{BB962C8B-B14F-4D97-AF65-F5344CB8AC3E}">
        <p14:creationId xmlns:p14="http://schemas.microsoft.com/office/powerpoint/2010/main" val="1127709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E5C1E8-E2FC-3D43-B6F0-0A6BA5B00D3E}" type="datetime1">
              <a:rPr lang="en-US" smtClean="0"/>
              <a:t>11/7/22</a:t>
            </a:fld>
            <a:endParaRPr lang="en-US"/>
          </a:p>
        </p:txBody>
      </p:sp>
      <p:sp>
        <p:nvSpPr>
          <p:cNvPr id="5" name="Footer Placeholder 4"/>
          <p:cNvSpPr>
            <a:spLocks noGrp="1"/>
          </p:cNvSpPr>
          <p:nvPr>
            <p:ph type="ftr" sz="quarter" idx="11"/>
          </p:nvPr>
        </p:nvSpPr>
        <p:spPr/>
        <p:txBody>
          <a:bodyPr/>
          <a:lstStyle/>
          <a:p>
            <a:r>
              <a:rPr lang="en-US"/>
              <a:t>draft-irtf-icnrg-flic-04 (IETF 115)</a:t>
            </a:r>
          </a:p>
        </p:txBody>
      </p:sp>
      <p:sp>
        <p:nvSpPr>
          <p:cNvPr id="6" name="Slide Number Placeholder 5"/>
          <p:cNvSpPr>
            <a:spLocks noGrp="1"/>
          </p:cNvSpPr>
          <p:nvPr>
            <p:ph type="sldNum" sz="quarter" idx="12"/>
          </p:nvPr>
        </p:nvSpPr>
        <p:spPr/>
        <p:txBody>
          <a:bodyPr/>
          <a:lstStyle/>
          <a:p>
            <a:fld id="{6CB03400-27FE-F946-8997-338DE7D28739}" type="slidenum">
              <a:rPr lang="en-US" smtClean="0"/>
              <a:t>‹#›</a:t>
            </a:fld>
            <a:endParaRPr lang="en-US"/>
          </a:p>
        </p:txBody>
      </p:sp>
    </p:spTree>
    <p:extLst>
      <p:ext uri="{BB962C8B-B14F-4D97-AF65-F5344CB8AC3E}">
        <p14:creationId xmlns:p14="http://schemas.microsoft.com/office/powerpoint/2010/main" val="3399232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D6BCA6-62EF-CE41-9B04-EDCB2CAE58C4}" type="datetime1">
              <a:rPr lang="en-US" smtClean="0"/>
              <a:t>11/7/22</a:t>
            </a:fld>
            <a:endParaRPr lang="en-US"/>
          </a:p>
        </p:txBody>
      </p:sp>
      <p:sp>
        <p:nvSpPr>
          <p:cNvPr id="5" name="Footer Placeholder 4"/>
          <p:cNvSpPr>
            <a:spLocks noGrp="1"/>
          </p:cNvSpPr>
          <p:nvPr>
            <p:ph type="ftr" sz="quarter" idx="11"/>
          </p:nvPr>
        </p:nvSpPr>
        <p:spPr/>
        <p:txBody>
          <a:bodyPr/>
          <a:lstStyle/>
          <a:p>
            <a:r>
              <a:rPr lang="en-US"/>
              <a:t>draft-irtf-icnrg-flic-04 (IETF 115)</a:t>
            </a:r>
          </a:p>
        </p:txBody>
      </p:sp>
      <p:sp>
        <p:nvSpPr>
          <p:cNvPr id="6" name="Slide Number Placeholder 5"/>
          <p:cNvSpPr>
            <a:spLocks noGrp="1"/>
          </p:cNvSpPr>
          <p:nvPr>
            <p:ph type="sldNum" sz="quarter" idx="12"/>
          </p:nvPr>
        </p:nvSpPr>
        <p:spPr/>
        <p:txBody>
          <a:bodyPr/>
          <a:lstStyle/>
          <a:p>
            <a:fld id="{6CB03400-27FE-F946-8997-338DE7D28739}" type="slidenum">
              <a:rPr lang="en-US" smtClean="0"/>
              <a:t>‹#›</a:t>
            </a:fld>
            <a:endParaRPr lang="en-US"/>
          </a:p>
        </p:txBody>
      </p:sp>
    </p:spTree>
    <p:extLst>
      <p:ext uri="{BB962C8B-B14F-4D97-AF65-F5344CB8AC3E}">
        <p14:creationId xmlns:p14="http://schemas.microsoft.com/office/powerpoint/2010/main" val="676723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60DB29-171D-2443-8714-B2052F5C5C38}" type="datetime1">
              <a:rPr lang="en-US" smtClean="0"/>
              <a:t>11/7/22</a:t>
            </a:fld>
            <a:endParaRPr lang="en-US"/>
          </a:p>
        </p:txBody>
      </p:sp>
      <p:sp>
        <p:nvSpPr>
          <p:cNvPr id="5" name="Footer Placeholder 4"/>
          <p:cNvSpPr>
            <a:spLocks noGrp="1"/>
          </p:cNvSpPr>
          <p:nvPr>
            <p:ph type="ftr" sz="quarter" idx="11"/>
          </p:nvPr>
        </p:nvSpPr>
        <p:spPr/>
        <p:txBody>
          <a:bodyPr/>
          <a:lstStyle/>
          <a:p>
            <a:r>
              <a:rPr lang="en-US"/>
              <a:t>draft-irtf-icnrg-flic-04 (IETF 115)</a:t>
            </a:r>
          </a:p>
        </p:txBody>
      </p:sp>
      <p:sp>
        <p:nvSpPr>
          <p:cNvPr id="6" name="Slide Number Placeholder 5"/>
          <p:cNvSpPr>
            <a:spLocks noGrp="1"/>
          </p:cNvSpPr>
          <p:nvPr>
            <p:ph type="sldNum" sz="quarter" idx="12"/>
          </p:nvPr>
        </p:nvSpPr>
        <p:spPr/>
        <p:txBody>
          <a:bodyPr/>
          <a:lstStyle/>
          <a:p>
            <a:fld id="{6CB03400-27FE-F946-8997-338DE7D28739}" type="slidenum">
              <a:rPr lang="en-US" smtClean="0"/>
              <a:t>‹#›</a:t>
            </a:fld>
            <a:endParaRPr lang="en-US"/>
          </a:p>
        </p:txBody>
      </p:sp>
    </p:spTree>
    <p:extLst>
      <p:ext uri="{BB962C8B-B14F-4D97-AF65-F5344CB8AC3E}">
        <p14:creationId xmlns:p14="http://schemas.microsoft.com/office/powerpoint/2010/main" val="3921108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C1B917-7DD7-0141-9C4F-5C07BBF72397}" type="datetime1">
              <a:rPr lang="en-US" smtClean="0"/>
              <a:t>11/7/22</a:t>
            </a:fld>
            <a:endParaRPr lang="en-US"/>
          </a:p>
        </p:txBody>
      </p:sp>
      <p:sp>
        <p:nvSpPr>
          <p:cNvPr id="5" name="Footer Placeholder 4"/>
          <p:cNvSpPr>
            <a:spLocks noGrp="1"/>
          </p:cNvSpPr>
          <p:nvPr>
            <p:ph type="ftr" sz="quarter" idx="11"/>
          </p:nvPr>
        </p:nvSpPr>
        <p:spPr/>
        <p:txBody>
          <a:bodyPr/>
          <a:lstStyle/>
          <a:p>
            <a:r>
              <a:rPr lang="en-US"/>
              <a:t>draft-irtf-icnrg-flic-04 (IETF 115)</a:t>
            </a:r>
          </a:p>
        </p:txBody>
      </p:sp>
      <p:sp>
        <p:nvSpPr>
          <p:cNvPr id="6" name="Slide Number Placeholder 5"/>
          <p:cNvSpPr>
            <a:spLocks noGrp="1"/>
          </p:cNvSpPr>
          <p:nvPr>
            <p:ph type="sldNum" sz="quarter" idx="12"/>
          </p:nvPr>
        </p:nvSpPr>
        <p:spPr/>
        <p:txBody>
          <a:bodyPr/>
          <a:lstStyle/>
          <a:p>
            <a:fld id="{6CB03400-27FE-F946-8997-338DE7D28739}" type="slidenum">
              <a:rPr lang="en-US" smtClean="0"/>
              <a:t>‹#›</a:t>
            </a:fld>
            <a:endParaRPr lang="en-US"/>
          </a:p>
        </p:txBody>
      </p:sp>
    </p:spTree>
    <p:extLst>
      <p:ext uri="{BB962C8B-B14F-4D97-AF65-F5344CB8AC3E}">
        <p14:creationId xmlns:p14="http://schemas.microsoft.com/office/powerpoint/2010/main" val="3056540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A08D1FE-B9A7-2742-B86D-E55B15B41FB5}" type="datetime1">
              <a:rPr lang="en-US" smtClean="0"/>
              <a:t>11/7/22</a:t>
            </a:fld>
            <a:endParaRPr lang="en-US"/>
          </a:p>
        </p:txBody>
      </p:sp>
      <p:sp>
        <p:nvSpPr>
          <p:cNvPr id="6" name="Footer Placeholder 5"/>
          <p:cNvSpPr>
            <a:spLocks noGrp="1"/>
          </p:cNvSpPr>
          <p:nvPr>
            <p:ph type="ftr" sz="quarter" idx="11"/>
          </p:nvPr>
        </p:nvSpPr>
        <p:spPr/>
        <p:txBody>
          <a:bodyPr/>
          <a:lstStyle/>
          <a:p>
            <a:r>
              <a:rPr lang="en-US"/>
              <a:t>draft-irtf-icnrg-flic-04 (IETF 115)</a:t>
            </a:r>
          </a:p>
        </p:txBody>
      </p:sp>
      <p:sp>
        <p:nvSpPr>
          <p:cNvPr id="7" name="Slide Number Placeholder 6"/>
          <p:cNvSpPr>
            <a:spLocks noGrp="1"/>
          </p:cNvSpPr>
          <p:nvPr>
            <p:ph type="sldNum" sz="quarter" idx="12"/>
          </p:nvPr>
        </p:nvSpPr>
        <p:spPr/>
        <p:txBody>
          <a:bodyPr/>
          <a:lstStyle/>
          <a:p>
            <a:fld id="{6CB03400-27FE-F946-8997-338DE7D28739}" type="slidenum">
              <a:rPr lang="en-US" smtClean="0"/>
              <a:t>‹#›</a:t>
            </a:fld>
            <a:endParaRPr lang="en-US"/>
          </a:p>
        </p:txBody>
      </p:sp>
    </p:spTree>
    <p:extLst>
      <p:ext uri="{BB962C8B-B14F-4D97-AF65-F5344CB8AC3E}">
        <p14:creationId xmlns:p14="http://schemas.microsoft.com/office/powerpoint/2010/main" val="2082635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EC5A51-3DA3-C54C-A09D-39ED0E0DAB22}" type="datetime1">
              <a:rPr lang="en-US" smtClean="0"/>
              <a:t>11/7/22</a:t>
            </a:fld>
            <a:endParaRPr lang="en-US"/>
          </a:p>
        </p:txBody>
      </p:sp>
      <p:sp>
        <p:nvSpPr>
          <p:cNvPr id="8" name="Footer Placeholder 7"/>
          <p:cNvSpPr>
            <a:spLocks noGrp="1"/>
          </p:cNvSpPr>
          <p:nvPr>
            <p:ph type="ftr" sz="quarter" idx="11"/>
          </p:nvPr>
        </p:nvSpPr>
        <p:spPr/>
        <p:txBody>
          <a:bodyPr/>
          <a:lstStyle/>
          <a:p>
            <a:r>
              <a:rPr lang="en-US"/>
              <a:t>draft-irtf-icnrg-flic-04 (IETF 115)</a:t>
            </a:r>
          </a:p>
        </p:txBody>
      </p:sp>
      <p:sp>
        <p:nvSpPr>
          <p:cNvPr id="9" name="Slide Number Placeholder 8"/>
          <p:cNvSpPr>
            <a:spLocks noGrp="1"/>
          </p:cNvSpPr>
          <p:nvPr>
            <p:ph type="sldNum" sz="quarter" idx="12"/>
          </p:nvPr>
        </p:nvSpPr>
        <p:spPr/>
        <p:txBody>
          <a:bodyPr/>
          <a:lstStyle/>
          <a:p>
            <a:fld id="{6CB03400-27FE-F946-8997-338DE7D28739}" type="slidenum">
              <a:rPr lang="en-US" smtClean="0"/>
              <a:t>‹#›</a:t>
            </a:fld>
            <a:endParaRPr lang="en-US"/>
          </a:p>
        </p:txBody>
      </p:sp>
    </p:spTree>
    <p:extLst>
      <p:ext uri="{BB962C8B-B14F-4D97-AF65-F5344CB8AC3E}">
        <p14:creationId xmlns:p14="http://schemas.microsoft.com/office/powerpoint/2010/main" val="1759867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2F05B1-4D41-3F47-9C5C-171A9DC21D05}" type="datetime1">
              <a:rPr lang="en-US" smtClean="0"/>
              <a:t>11/7/22</a:t>
            </a:fld>
            <a:endParaRPr lang="en-US"/>
          </a:p>
        </p:txBody>
      </p:sp>
      <p:sp>
        <p:nvSpPr>
          <p:cNvPr id="4" name="Footer Placeholder 3"/>
          <p:cNvSpPr>
            <a:spLocks noGrp="1"/>
          </p:cNvSpPr>
          <p:nvPr>
            <p:ph type="ftr" sz="quarter" idx="11"/>
          </p:nvPr>
        </p:nvSpPr>
        <p:spPr/>
        <p:txBody>
          <a:bodyPr/>
          <a:lstStyle/>
          <a:p>
            <a:r>
              <a:rPr lang="en-US"/>
              <a:t>draft-irtf-icnrg-flic-04 (IETF 115)</a:t>
            </a:r>
          </a:p>
        </p:txBody>
      </p:sp>
      <p:sp>
        <p:nvSpPr>
          <p:cNvPr id="5" name="Slide Number Placeholder 4"/>
          <p:cNvSpPr>
            <a:spLocks noGrp="1"/>
          </p:cNvSpPr>
          <p:nvPr>
            <p:ph type="sldNum" sz="quarter" idx="12"/>
          </p:nvPr>
        </p:nvSpPr>
        <p:spPr/>
        <p:txBody>
          <a:bodyPr/>
          <a:lstStyle/>
          <a:p>
            <a:fld id="{6CB03400-27FE-F946-8997-338DE7D28739}" type="slidenum">
              <a:rPr lang="en-US" smtClean="0"/>
              <a:t>‹#›</a:t>
            </a:fld>
            <a:endParaRPr lang="en-US"/>
          </a:p>
        </p:txBody>
      </p:sp>
    </p:spTree>
    <p:extLst>
      <p:ext uri="{BB962C8B-B14F-4D97-AF65-F5344CB8AC3E}">
        <p14:creationId xmlns:p14="http://schemas.microsoft.com/office/powerpoint/2010/main" val="1968435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190384-741A-7248-9EB8-5A7650A5B157}" type="datetime1">
              <a:rPr lang="en-US" smtClean="0"/>
              <a:t>11/7/22</a:t>
            </a:fld>
            <a:endParaRPr lang="en-US"/>
          </a:p>
        </p:txBody>
      </p:sp>
      <p:sp>
        <p:nvSpPr>
          <p:cNvPr id="3" name="Footer Placeholder 2"/>
          <p:cNvSpPr>
            <a:spLocks noGrp="1"/>
          </p:cNvSpPr>
          <p:nvPr>
            <p:ph type="ftr" sz="quarter" idx="11"/>
          </p:nvPr>
        </p:nvSpPr>
        <p:spPr/>
        <p:txBody>
          <a:bodyPr/>
          <a:lstStyle/>
          <a:p>
            <a:r>
              <a:rPr lang="en-US"/>
              <a:t>draft-irtf-icnrg-flic-04 (IETF 115)</a:t>
            </a:r>
          </a:p>
        </p:txBody>
      </p:sp>
      <p:sp>
        <p:nvSpPr>
          <p:cNvPr id="4" name="Slide Number Placeholder 3"/>
          <p:cNvSpPr>
            <a:spLocks noGrp="1"/>
          </p:cNvSpPr>
          <p:nvPr>
            <p:ph type="sldNum" sz="quarter" idx="12"/>
          </p:nvPr>
        </p:nvSpPr>
        <p:spPr/>
        <p:txBody>
          <a:bodyPr/>
          <a:lstStyle/>
          <a:p>
            <a:fld id="{6CB03400-27FE-F946-8997-338DE7D28739}" type="slidenum">
              <a:rPr lang="en-US" smtClean="0"/>
              <a:t>‹#›</a:t>
            </a:fld>
            <a:endParaRPr lang="en-US"/>
          </a:p>
        </p:txBody>
      </p:sp>
    </p:spTree>
    <p:extLst>
      <p:ext uri="{BB962C8B-B14F-4D97-AF65-F5344CB8AC3E}">
        <p14:creationId xmlns:p14="http://schemas.microsoft.com/office/powerpoint/2010/main" val="3680905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987E0C-B1E5-FC45-9339-FFC3756AB17C}" type="datetime1">
              <a:rPr lang="en-US" smtClean="0"/>
              <a:t>11/7/22</a:t>
            </a:fld>
            <a:endParaRPr lang="en-US"/>
          </a:p>
        </p:txBody>
      </p:sp>
      <p:sp>
        <p:nvSpPr>
          <p:cNvPr id="6" name="Footer Placeholder 5"/>
          <p:cNvSpPr>
            <a:spLocks noGrp="1"/>
          </p:cNvSpPr>
          <p:nvPr>
            <p:ph type="ftr" sz="quarter" idx="11"/>
          </p:nvPr>
        </p:nvSpPr>
        <p:spPr/>
        <p:txBody>
          <a:bodyPr/>
          <a:lstStyle/>
          <a:p>
            <a:r>
              <a:rPr lang="en-US"/>
              <a:t>draft-irtf-icnrg-flic-04 (IETF 115)</a:t>
            </a:r>
          </a:p>
        </p:txBody>
      </p:sp>
      <p:sp>
        <p:nvSpPr>
          <p:cNvPr id="7" name="Slide Number Placeholder 6"/>
          <p:cNvSpPr>
            <a:spLocks noGrp="1"/>
          </p:cNvSpPr>
          <p:nvPr>
            <p:ph type="sldNum" sz="quarter" idx="12"/>
          </p:nvPr>
        </p:nvSpPr>
        <p:spPr/>
        <p:txBody>
          <a:bodyPr/>
          <a:lstStyle/>
          <a:p>
            <a:fld id="{6CB03400-27FE-F946-8997-338DE7D28739}" type="slidenum">
              <a:rPr lang="en-US" smtClean="0"/>
              <a:t>‹#›</a:t>
            </a:fld>
            <a:endParaRPr lang="en-US"/>
          </a:p>
        </p:txBody>
      </p:sp>
    </p:spTree>
    <p:extLst>
      <p:ext uri="{BB962C8B-B14F-4D97-AF65-F5344CB8AC3E}">
        <p14:creationId xmlns:p14="http://schemas.microsoft.com/office/powerpoint/2010/main" val="2568834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6B8628-F8B5-204D-B5A1-592E27542C3A}" type="datetime1">
              <a:rPr lang="en-US" smtClean="0"/>
              <a:t>11/7/22</a:t>
            </a:fld>
            <a:endParaRPr lang="en-US"/>
          </a:p>
        </p:txBody>
      </p:sp>
      <p:sp>
        <p:nvSpPr>
          <p:cNvPr id="6" name="Footer Placeholder 5"/>
          <p:cNvSpPr>
            <a:spLocks noGrp="1"/>
          </p:cNvSpPr>
          <p:nvPr>
            <p:ph type="ftr" sz="quarter" idx="11"/>
          </p:nvPr>
        </p:nvSpPr>
        <p:spPr/>
        <p:txBody>
          <a:bodyPr/>
          <a:lstStyle/>
          <a:p>
            <a:r>
              <a:rPr lang="en-US"/>
              <a:t>draft-irtf-icnrg-flic-04 (IETF 115)</a:t>
            </a:r>
          </a:p>
        </p:txBody>
      </p:sp>
      <p:sp>
        <p:nvSpPr>
          <p:cNvPr id="7" name="Slide Number Placeholder 6"/>
          <p:cNvSpPr>
            <a:spLocks noGrp="1"/>
          </p:cNvSpPr>
          <p:nvPr>
            <p:ph type="sldNum" sz="quarter" idx="12"/>
          </p:nvPr>
        </p:nvSpPr>
        <p:spPr/>
        <p:txBody>
          <a:bodyPr/>
          <a:lstStyle/>
          <a:p>
            <a:fld id="{6CB03400-27FE-F946-8997-338DE7D28739}" type="slidenum">
              <a:rPr lang="en-US" smtClean="0"/>
              <a:t>‹#›</a:t>
            </a:fld>
            <a:endParaRPr lang="en-US"/>
          </a:p>
        </p:txBody>
      </p:sp>
    </p:spTree>
    <p:extLst>
      <p:ext uri="{BB962C8B-B14F-4D97-AF65-F5344CB8AC3E}">
        <p14:creationId xmlns:p14="http://schemas.microsoft.com/office/powerpoint/2010/main" val="2767918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BB43AC-AD6D-9941-A1FD-6695CF8909A6}" type="datetime1">
              <a:rPr lang="en-US" smtClean="0"/>
              <a:t>11/7/22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draft-irtf-icnrg-flic-04 (IETF 115)</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B03400-27FE-F946-8997-338DE7D28739}" type="slidenum">
              <a:rPr lang="en-US" smtClean="0"/>
              <a:t>‹#›</a:t>
            </a:fld>
            <a:endParaRPr lang="en-US"/>
          </a:p>
        </p:txBody>
      </p:sp>
    </p:spTree>
    <p:extLst>
      <p:ext uri="{BB962C8B-B14F-4D97-AF65-F5344CB8AC3E}">
        <p14:creationId xmlns:p14="http://schemas.microsoft.com/office/powerpoint/2010/main" val="3603359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File-Like ICN Collections (FLIC)</a:t>
            </a:r>
            <a:br>
              <a:rPr lang="en-US" dirty="0"/>
            </a:br>
            <a:r>
              <a:rPr lang="en-US" sz="3100" dirty="0"/>
              <a:t>draft-irtf-icnrg-flic-04</a:t>
            </a:r>
            <a:br>
              <a:rPr lang="en-US" sz="3100" dirty="0"/>
            </a:br>
            <a:r>
              <a:rPr lang="en-US" sz="3100" dirty="0"/>
              <a:t>IETF 115, London</a:t>
            </a:r>
            <a:endParaRPr lang="en-US" dirty="0"/>
          </a:p>
        </p:txBody>
      </p:sp>
      <p:sp>
        <p:nvSpPr>
          <p:cNvPr id="3" name="Subtitle 2"/>
          <p:cNvSpPr>
            <a:spLocks noGrp="1"/>
          </p:cNvSpPr>
          <p:nvPr>
            <p:ph type="subTitle" idx="1"/>
          </p:nvPr>
        </p:nvSpPr>
        <p:spPr>
          <a:xfrm>
            <a:off x="839244" y="4085198"/>
            <a:ext cx="7214992" cy="1553602"/>
          </a:xfrm>
        </p:spPr>
        <p:txBody>
          <a:bodyPr>
            <a:normAutofit fontScale="92500" lnSpcReduction="10000"/>
          </a:bodyPr>
          <a:lstStyle/>
          <a:p>
            <a:r>
              <a:rPr lang="en-US" sz="2800" dirty="0"/>
              <a:t>Marc </a:t>
            </a:r>
            <a:r>
              <a:rPr lang="en-US" sz="2800" dirty="0" err="1"/>
              <a:t>Mosko</a:t>
            </a:r>
            <a:endParaRPr lang="en-US" sz="2800" dirty="0"/>
          </a:p>
          <a:p>
            <a:r>
              <a:rPr lang="en-US" sz="1400" dirty="0"/>
              <a:t>PARC</a:t>
            </a:r>
          </a:p>
          <a:p>
            <a:br>
              <a:rPr lang="en-US" sz="1400" dirty="0"/>
            </a:br>
            <a:r>
              <a:rPr lang="en-US" sz="2800" dirty="0"/>
              <a:t>Dave Oran</a:t>
            </a:r>
            <a:endParaRPr lang="en-US" sz="1400" dirty="0"/>
          </a:p>
          <a:p>
            <a:r>
              <a:rPr lang="en-US" sz="1400" dirty="0"/>
              <a:t>Network Systems Research &amp; Design</a:t>
            </a:r>
            <a:endParaRPr lang="en-US" sz="900" dirty="0"/>
          </a:p>
        </p:txBody>
      </p:sp>
      <p:sp>
        <p:nvSpPr>
          <p:cNvPr id="4" name="Date Placeholder 3">
            <a:extLst>
              <a:ext uri="{FF2B5EF4-FFF2-40B4-BE49-F238E27FC236}">
                <a16:creationId xmlns:a16="http://schemas.microsoft.com/office/drawing/2014/main" id="{D5C98357-11B7-99A7-2AAD-EB516BA64BF5}"/>
              </a:ext>
            </a:extLst>
          </p:cNvPr>
          <p:cNvSpPr>
            <a:spLocks noGrp="1"/>
          </p:cNvSpPr>
          <p:nvPr>
            <p:ph type="dt" sz="half" idx="10"/>
          </p:nvPr>
        </p:nvSpPr>
        <p:spPr/>
        <p:txBody>
          <a:bodyPr/>
          <a:lstStyle/>
          <a:p>
            <a:fld id="{EE90289E-EC57-E94E-8BE1-BCC1743992A8}" type="datetime1">
              <a:rPr lang="en-US" smtClean="0"/>
              <a:t>11/7/22</a:t>
            </a:fld>
            <a:endParaRPr lang="en-US"/>
          </a:p>
        </p:txBody>
      </p:sp>
      <p:sp>
        <p:nvSpPr>
          <p:cNvPr id="5" name="Footer Placeholder 4">
            <a:extLst>
              <a:ext uri="{FF2B5EF4-FFF2-40B4-BE49-F238E27FC236}">
                <a16:creationId xmlns:a16="http://schemas.microsoft.com/office/drawing/2014/main" id="{0CDDAD45-9C76-1570-CB8D-2578865EA25B}"/>
              </a:ext>
            </a:extLst>
          </p:cNvPr>
          <p:cNvSpPr>
            <a:spLocks noGrp="1"/>
          </p:cNvSpPr>
          <p:nvPr>
            <p:ph type="ftr" sz="quarter" idx="11"/>
          </p:nvPr>
        </p:nvSpPr>
        <p:spPr/>
        <p:txBody>
          <a:bodyPr/>
          <a:lstStyle/>
          <a:p>
            <a:r>
              <a:rPr lang="en-US"/>
              <a:t>draft-irtf-icnrg-flic-04 (IETF 115)</a:t>
            </a:r>
          </a:p>
        </p:txBody>
      </p:sp>
      <p:sp>
        <p:nvSpPr>
          <p:cNvPr id="6" name="Slide Number Placeholder 5">
            <a:extLst>
              <a:ext uri="{FF2B5EF4-FFF2-40B4-BE49-F238E27FC236}">
                <a16:creationId xmlns:a16="http://schemas.microsoft.com/office/drawing/2014/main" id="{60C50C29-A1C8-3EC3-E330-83D9DF85736F}"/>
              </a:ext>
            </a:extLst>
          </p:cNvPr>
          <p:cNvSpPr>
            <a:spLocks noGrp="1"/>
          </p:cNvSpPr>
          <p:nvPr>
            <p:ph type="sldNum" sz="quarter" idx="12"/>
          </p:nvPr>
        </p:nvSpPr>
        <p:spPr/>
        <p:txBody>
          <a:bodyPr/>
          <a:lstStyle/>
          <a:p>
            <a:fld id="{6CB03400-27FE-F946-8997-338DE7D28739}" type="slidenum">
              <a:rPr lang="en-US" smtClean="0"/>
              <a:t>1</a:t>
            </a:fld>
            <a:endParaRPr lang="en-US"/>
          </a:p>
        </p:txBody>
      </p:sp>
    </p:spTree>
    <p:extLst>
      <p:ext uri="{BB962C8B-B14F-4D97-AF65-F5344CB8AC3E}">
        <p14:creationId xmlns:p14="http://schemas.microsoft.com/office/powerpoint/2010/main" val="2079007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82C27-FF26-1882-F70A-E2AD2FB9BA49}"/>
              </a:ext>
            </a:extLst>
          </p:cNvPr>
          <p:cNvSpPr>
            <a:spLocks noGrp="1"/>
          </p:cNvSpPr>
          <p:nvPr>
            <p:ph type="title"/>
          </p:nvPr>
        </p:nvSpPr>
        <p:spPr/>
        <p:txBody>
          <a:bodyPr/>
          <a:lstStyle/>
          <a:p>
            <a:r>
              <a:rPr lang="en-US" dirty="0"/>
              <a:t>Locators and Name Constructors</a:t>
            </a:r>
          </a:p>
        </p:txBody>
      </p:sp>
      <p:sp>
        <p:nvSpPr>
          <p:cNvPr id="3" name="Content Placeholder 2">
            <a:extLst>
              <a:ext uri="{FF2B5EF4-FFF2-40B4-BE49-F238E27FC236}">
                <a16:creationId xmlns:a16="http://schemas.microsoft.com/office/drawing/2014/main" id="{0F839553-A28C-C024-46C6-EF0E68F6A458}"/>
              </a:ext>
            </a:extLst>
          </p:cNvPr>
          <p:cNvSpPr>
            <a:spLocks noGrp="1"/>
          </p:cNvSpPr>
          <p:nvPr>
            <p:ph idx="1"/>
          </p:nvPr>
        </p:nvSpPr>
        <p:spPr/>
        <p:txBody>
          <a:bodyPr>
            <a:normAutofit fontScale="92500"/>
          </a:bodyPr>
          <a:lstStyle/>
          <a:p>
            <a:r>
              <a:rPr lang="en-US" dirty="0"/>
              <a:t>To construct an Interest given a hash, one needs to know the name prefix and/or routing hints if the data is available from other places.</a:t>
            </a:r>
          </a:p>
          <a:p>
            <a:r>
              <a:rPr lang="en-US" dirty="0"/>
              <a:t>Locators can be used equally well by NDN and </a:t>
            </a:r>
            <a:r>
              <a:rPr lang="en-US" dirty="0" err="1"/>
              <a:t>CCNx</a:t>
            </a:r>
            <a:r>
              <a:rPr lang="en-US" dirty="0"/>
              <a:t>, though the protocol mechanisms differ.</a:t>
            </a:r>
          </a:p>
          <a:p>
            <a:r>
              <a:rPr lang="en-US" dirty="0"/>
              <a:t>FLIC uses the concept of a Name Constructor to tell the consumer how to build an Interest from the hash, locators, or other names (e.g. based on the manifest name).  FLIC defines 4 of them.</a:t>
            </a:r>
          </a:p>
        </p:txBody>
      </p:sp>
      <p:sp>
        <p:nvSpPr>
          <p:cNvPr id="4" name="Date Placeholder 3">
            <a:extLst>
              <a:ext uri="{FF2B5EF4-FFF2-40B4-BE49-F238E27FC236}">
                <a16:creationId xmlns:a16="http://schemas.microsoft.com/office/drawing/2014/main" id="{19DB71D0-9952-2D97-76FC-75116337887B}"/>
              </a:ext>
            </a:extLst>
          </p:cNvPr>
          <p:cNvSpPr>
            <a:spLocks noGrp="1"/>
          </p:cNvSpPr>
          <p:nvPr>
            <p:ph type="dt" sz="half" idx="10"/>
          </p:nvPr>
        </p:nvSpPr>
        <p:spPr/>
        <p:txBody>
          <a:bodyPr/>
          <a:lstStyle/>
          <a:p>
            <a:fld id="{2C193B3B-2513-2648-B183-16197DAA955F}" type="datetime1">
              <a:rPr lang="en-US" smtClean="0"/>
              <a:t>11/7/22</a:t>
            </a:fld>
            <a:endParaRPr lang="en-US"/>
          </a:p>
        </p:txBody>
      </p:sp>
      <p:sp>
        <p:nvSpPr>
          <p:cNvPr id="5" name="Footer Placeholder 4">
            <a:extLst>
              <a:ext uri="{FF2B5EF4-FFF2-40B4-BE49-F238E27FC236}">
                <a16:creationId xmlns:a16="http://schemas.microsoft.com/office/drawing/2014/main" id="{5592EA5C-2AAD-4176-D3ED-41A9F41DFDB3}"/>
              </a:ext>
            </a:extLst>
          </p:cNvPr>
          <p:cNvSpPr>
            <a:spLocks noGrp="1"/>
          </p:cNvSpPr>
          <p:nvPr>
            <p:ph type="ftr" sz="quarter" idx="11"/>
          </p:nvPr>
        </p:nvSpPr>
        <p:spPr/>
        <p:txBody>
          <a:bodyPr/>
          <a:lstStyle/>
          <a:p>
            <a:r>
              <a:rPr lang="en-US"/>
              <a:t>draft-irtf-icnrg-flic-04 (IETF 115)</a:t>
            </a:r>
          </a:p>
        </p:txBody>
      </p:sp>
      <p:sp>
        <p:nvSpPr>
          <p:cNvPr id="6" name="Slide Number Placeholder 5">
            <a:extLst>
              <a:ext uri="{FF2B5EF4-FFF2-40B4-BE49-F238E27FC236}">
                <a16:creationId xmlns:a16="http://schemas.microsoft.com/office/drawing/2014/main" id="{CD2FADB8-2977-2F16-C129-C964FBD5A2FC}"/>
              </a:ext>
            </a:extLst>
          </p:cNvPr>
          <p:cNvSpPr>
            <a:spLocks noGrp="1"/>
          </p:cNvSpPr>
          <p:nvPr>
            <p:ph type="sldNum" sz="quarter" idx="12"/>
          </p:nvPr>
        </p:nvSpPr>
        <p:spPr/>
        <p:txBody>
          <a:bodyPr/>
          <a:lstStyle/>
          <a:p>
            <a:fld id="{6CB03400-27FE-F946-8997-338DE7D28739}" type="slidenum">
              <a:rPr lang="en-US" smtClean="0"/>
              <a:t>10</a:t>
            </a:fld>
            <a:endParaRPr lang="en-US"/>
          </a:p>
        </p:txBody>
      </p:sp>
    </p:spTree>
    <p:extLst>
      <p:ext uri="{BB962C8B-B14F-4D97-AF65-F5344CB8AC3E}">
        <p14:creationId xmlns:p14="http://schemas.microsoft.com/office/powerpoint/2010/main" val="2015210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AE024-D9B7-8F9F-FA60-5A55335C8B0F}"/>
              </a:ext>
            </a:extLst>
          </p:cNvPr>
          <p:cNvSpPr>
            <a:spLocks noGrp="1"/>
          </p:cNvSpPr>
          <p:nvPr>
            <p:ph type="title"/>
          </p:nvPr>
        </p:nvSpPr>
        <p:spPr/>
        <p:txBody>
          <a:bodyPr>
            <a:normAutofit fontScale="90000"/>
          </a:bodyPr>
          <a:lstStyle/>
          <a:p>
            <a:r>
              <a:rPr lang="en-US" dirty="0"/>
              <a:t>Hash Groups and Name Constructors</a:t>
            </a:r>
          </a:p>
        </p:txBody>
      </p:sp>
      <p:sp>
        <p:nvSpPr>
          <p:cNvPr id="3" name="Content Placeholder 2">
            <a:extLst>
              <a:ext uri="{FF2B5EF4-FFF2-40B4-BE49-F238E27FC236}">
                <a16:creationId xmlns:a16="http://schemas.microsoft.com/office/drawing/2014/main" id="{F4050C3A-2130-6A63-6154-D46E71885838}"/>
              </a:ext>
            </a:extLst>
          </p:cNvPr>
          <p:cNvSpPr>
            <a:spLocks noGrp="1"/>
          </p:cNvSpPr>
          <p:nvPr>
            <p:ph idx="1"/>
          </p:nvPr>
        </p:nvSpPr>
        <p:spPr/>
        <p:txBody>
          <a:bodyPr>
            <a:normAutofit fontScale="92500"/>
          </a:bodyPr>
          <a:lstStyle/>
          <a:p>
            <a:r>
              <a:rPr lang="en-US" dirty="0"/>
              <a:t>Each Hash Group can have its own Name Constructor.</a:t>
            </a:r>
          </a:p>
          <a:p>
            <a:pPr lvl="1"/>
            <a:r>
              <a:rPr lang="en-US" dirty="0"/>
              <a:t>Example: Child manifests are available under /foo/control and application data is /foo/data.  The manifest uses Hash Group 1 for child manifests and Hash group 2 for child data.</a:t>
            </a:r>
          </a:p>
          <a:p>
            <a:r>
              <a:rPr lang="en-US" dirty="0"/>
              <a:t>There is a default NC.</a:t>
            </a:r>
          </a:p>
          <a:p>
            <a:r>
              <a:rPr lang="en-US" dirty="0"/>
              <a:t>Locators and NCs are inherited, so one only needs to define them, say, in the root manifest. </a:t>
            </a:r>
          </a:p>
        </p:txBody>
      </p:sp>
      <p:sp>
        <p:nvSpPr>
          <p:cNvPr id="4" name="Date Placeholder 3">
            <a:extLst>
              <a:ext uri="{FF2B5EF4-FFF2-40B4-BE49-F238E27FC236}">
                <a16:creationId xmlns:a16="http://schemas.microsoft.com/office/drawing/2014/main" id="{4881F08F-075B-1B66-E54D-51AAE217400D}"/>
              </a:ext>
            </a:extLst>
          </p:cNvPr>
          <p:cNvSpPr>
            <a:spLocks noGrp="1"/>
          </p:cNvSpPr>
          <p:nvPr>
            <p:ph type="dt" sz="half" idx="10"/>
          </p:nvPr>
        </p:nvSpPr>
        <p:spPr/>
        <p:txBody>
          <a:bodyPr/>
          <a:lstStyle/>
          <a:p>
            <a:fld id="{E321D94D-7F15-8D44-9339-C143B2BC4DAD}" type="datetime1">
              <a:rPr lang="en-US" smtClean="0"/>
              <a:t>11/7/22</a:t>
            </a:fld>
            <a:endParaRPr lang="en-US"/>
          </a:p>
        </p:txBody>
      </p:sp>
      <p:sp>
        <p:nvSpPr>
          <p:cNvPr id="5" name="Footer Placeholder 4">
            <a:extLst>
              <a:ext uri="{FF2B5EF4-FFF2-40B4-BE49-F238E27FC236}">
                <a16:creationId xmlns:a16="http://schemas.microsoft.com/office/drawing/2014/main" id="{33D3FAAA-6248-5A01-56AA-87A3EDEDB900}"/>
              </a:ext>
            </a:extLst>
          </p:cNvPr>
          <p:cNvSpPr>
            <a:spLocks noGrp="1"/>
          </p:cNvSpPr>
          <p:nvPr>
            <p:ph type="ftr" sz="quarter" idx="11"/>
          </p:nvPr>
        </p:nvSpPr>
        <p:spPr/>
        <p:txBody>
          <a:bodyPr/>
          <a:lstStyle/>
          <a:p>
            <a:r>
              <a:rPr lang="en-US"/>
              <a:t>draft-irtf-icnrg-flic-04 (IETF 115)</a:t>
            </a:r>
          </a:p>
        </p:txBody>
      </p:sp>
      <p:sp>
        <p:nvSpPr>
          <p:cNvPr id="6" name="Slide Number Placeholder 5">
            <a:extLst>
              <a:ext uri="{FF2B5EF4-FFF2-40B4-BE49-F238E27FC236}">
                <a16:creationId xmlns:a16="http://schemas.microsoft.com/office/drawing/2014/main" id="{15C82DB0-27A6-88E0-944F-B713243818C8}"/>
              </a:ext>
            </a:extLst>
          </p:cNvPr>
          <p:cNvSpPr>
            <a:spLocks noGrp="1"/>
          </p:cNvSpPr>
          <p:nvPr>
            <p:ph type="sldNum" sz="quarter" idx="12"/>
          </p:nvPr>
        </p:nvSpPr>
        <p:spPr/>
        <p:txBody>
          <a:bodyPr/>
          <a:lstStyle/>
          <a:p>
            <a:fld id="{6CB03400-27FE-F946-8997-338DE7D28739}" type="slidenum">
              <a:rPr lang="en-US" smtClean="0"/>
              <a:t>11</a:t>
            </a:fld>
            <a:endParaRPr lang="en-US"/>
          </a:p>
        </p:txBody>
      </p:sp>
    </p:spTree>
    <p:extLst>
      <p:ext uri="{BB962C8B-B14F-4D97-AF65-F5344CB8AC3E}">
        <p14:creationId xmlns:p14="http://schemas.microsoft.com/office/powerpoint/2010/main" val="1969778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AE303-F99F-DDC9-E27A-0DB8F27CDB7F}"/>
              </a:ext>
            </a:extLst>
          </p:cNvPr>
          <p:cNvSpPr>
            <a:spLocks noGrp="1"/>
          </p:cNvSpPr>
          <p:nvPr>
            <p:ph type="title"/>
          </p:nvPr>
        </p:nvSpPr>
        <p:spPr/>
        <p:txBody>
          <a:bodyPr/>
          <a:lstStyle/>
          <a:p>
            <a:r>
              <a:rPr lang="en-US" dirty="0"/>
              <a:t>Encryption</a:t>
            </a:r>
          </a:p>
        </p:txBody>
      </p:sp>
      <p:sp>
        <p:nvSpPr>
          <p:cNvPr id="3" name="Content Placeholder 2">
            <a:extLst>
              <a:ext uri="{FF2B5EF4-FFF2-40B4-BE49-F238E27FC236}">
                <a16:creationId xmlns:a16="http://schemas.microsoft.com/office/drawing/2014/main" id="{19C9B456-4552-91DE-2F0F-970DAC1E1470}"/>
              </a:ext>
            </a:extLst>
          </p:cNvPr>
          <p:cNvSpPr>
            <a:spLocks noGrp="1"/>
          </p:cNvSpPr>
          <p:nvPr>
            <p:ph idx="1"/>
          </p:nvPr>
        </p:nvSpPr>
        <p:spPr/>
        <p:txBody>
          <a:bodyPr/>
          <a:lstStyle/>
          <a:p>
            <a:r>
              <a:rPr lang="en-US" dirty="0"/>
              <a:t>FLIC defines its own encryption mechanism.</a:t>
            </a:r>
          </a:p>
          <a:p>
            <a:r>
              <a:rPr lang="en-US" dirty="0"/>
              <a:t>The FLIC TLV/binary form is arranged so one could do in-place decryption and simply change a TLV type from “encrypted” to “plaintext”.  Similarly, for encryption.</a:t>
            </a:r>
          </a:p>
          <a:p>
            <a:r>
              <a:rPr lang="en-US" dirty="0"/>
              <a:t>We define two mechanism: pre-shared key and wrapped key.  It is extensible and more mechanisms are welcome.</a:t>
            </a:r>
          </a:p>
        </p:txBody>
      </p:sp>
      <p:sp>
        <p:nvSpPr>
          <p:cNvPr id="4" name="Date Placeholder 3">
            <a:extLst>
              <a:ext uri="{FF2B5EF4-FFF2-40B4-BE49-F238E27FC236}">
                <a16:creationId xmlns:a16="http://schemas.microsoft.com/office/drawing/2014/main" id="{10AB9039-E3AA-2156-EE68-C9F2207E7184}"/>
              </a:ext>
            </a:extLst>
          </p:cNvPr>
          <p:cNvSpPr>
            <a:spLocks noGrp="1"/>
          </p:cNvSpPr>
          <p:nvPr>
            <p:ph type="dt" sz="half" idx="10"/>
          </p:nvPr>
        </p:nvSpPr>
        <p:spPr/>
        <p:txBody>
          <a:bodyPr/>
          <a:lstStyle/>
          <a:p>
            <a:fld id="{E195603F-1402-4B44-82F3-B829A7C6191B}" type="datetime1">
              <a:rPr lang="en-US" smtClean="0"/>
              <a:t>11/7/22</a:t>
            </a:fld>
            <a:endParaRPr lang="en-US"/>
          </a:p>
        </p:txBody>
      </p:sp>
      <p:sp>
        <p:nvSpPr>
          <p:cNvPr id="5" name="Footer Placeholder 4">
            <a:extLst>
              <a:ext uri="{FF2B5EF4-FFF2-40B4-BE49-F238E27FC236}">
                <a16:creationId xmlns:a16="http://schemas.microsoft.com/office/drawing/2014/main" id="{7E994FED-2269-0B08-104A-B9EDF8B2C322}"/>
              </a:ext>
            </a:extLst>
          </p:cNvPr>
          <p:cNvSpPr>
            <a:spLocks noGrp="1"/>
          </p:cNvSpPr>
          <p:nvPr>
            <p:ph type="ftr" sz="quarter" idx="11"/>
          </p:nvPr>
        </p:nvSpPr>
        <p:spPr/>
        <p:txBody>
          <a:bodyPr/>
          <a:lstStyle/>
          <a:p>
            <a:r>
              <a:rPr lang="en-US"/>
              <a:t>draft-irtf-icnrg-flic-04 (IETF 115)</a:t>
            </a:r>
          </a:p>
        </p:txBody>
      </p:sp>
      <p:sp>
        <p:nvSpPr>
          <p:cNvPr id="6" name="Slide Number Placeholder 5">
            <a:extLst>
              <a:ext uri="{FF2B5EF4-FFF2-40B4-BE49-F238E27FC236}">
                <a16:creationId xmlns:a16="http://schemas.microsoft.com/office/drawing/2014/main" id="{90C89500-2C87-D41E-D589-4F9024A4B3A3}"/>
              </a:ext>
            </a:extLst>
          </p:cNvPr>
          <p:cNvSpPr>
            <a:spLocks noGrp="1"/>
          </p:cNvSpPr>
          <p:nvPr>
            <p:ph type="sldNum" sz="quarter" idx="12"/>
          </p:nvPr>
        </p:nvSpPr>
        <p:spPr/>
        <p:txBody>
          <a:bodyPr/>
          <a:lstStyle/>
          <a:p>
            <a:fld id="{6CB03400-27FE-F946-8997-338DE7D28739}" type="slidenum">
              <a:rPr lang="en-US" smtClean="0"/>
              <a:t>12</a:t>
            </a:fld>
            <a:endParaRPr lang="en-US"/>
          </a:p>
        </p:txBody>
      </p:sp>
    </p:spTree>
    <p:extLst>
      <p:ext uri="{BB962C8B-B14F-4D97-AF65-F5344CB8AC3E}">
        <p14:creationId xmlns:p14="http://schemas.microsoft.com/office/powerpoint/2010/main" val="2053194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596D0-0A73-969E-0F8A-B2407954DB4A}"/>
              </a:ext>
            </a:extLst>
          </p:cNvPr>
          <p:cNvSpPr>
            <a:spLocks noGrp="1"/>
          </p:cNvSpPr>
          <p:nvPr>
            <p:ph type="title"/>
          </p:nvPr>
        </p:nvSpPr>
        <p:spPr/>
        <p:txBody>
          <a:bodyPr/>
          <a:lstStyle/>
          <a:p>
            <a:r>
              <a:rPr lang="en-US" dirty="0" err="1"/>
              <a:t>Preshared</a:t>
            </a:r>
            <a:r>
              <a:rPr lang="en-US" dirty="0"/>
              <a:t> Key</a:t>
            </a:r>
          </a:p>
        </p:txBody>
      </p:sp>
      <p:sp>
        <p:nvSpPr>
          <p:cNvPr id="3" name="Content Placeholder 2">
            <a:extLst>
              <a:ext uri="{FF2B5EF4-FFF2-40B4-BE49-F238E27FC236}">
                <a16:creationId xmlns:a16="http://schemas.microsoft.com/office/drawing/2014/main" id="{5A8C003F-B3FB-8150-2533-84D01DD131E5}"/>
              </a:ext>
            </a:extLst>
          </p:cNvPr>
          <p:cNvSpPr>
            <a:spLocks noGrp="1"/>
          </p:cNvSpPr>
          <p:nvPr>
            <p:ph idx="1"/>
          </p:nvPr>
        </p:nvSpPr>
        <p:spPr/>
        <p:txBody>
          <a:bodyPr/>
          <a:lstStyle/>
          <a:p>
            <a:r>
              <a:rPr lang="en-US" dirty="0"/>
              <a:t>The manifest contains a key ID.</a:t>
            </a:r>
          </a:p>
          <a:p>
            <a:r>
              <a:rPr lang="en-US" dirty="0"/>
              <a:t>The parties have exchanged keys, e.g. out-of-band or through a key exchange protocol.</a:t>
            </a:r>
          </a:p>
          <a:p>
            <a:r>
              <a:rPr lang="en-US" dirty="0"/>
              <a:t>We use AEAD mechanism with AES-GCM or AES-CCM.</a:t>
            </a:r>
          </a:p>
        </p:txBody>
      </p:sp>
      <p:sp>
        <p:nvSpPr>
          <p:cNvPr id="4" name="Date Placeholder 3">
            <a:extLst>
              <a:ext uri="{FF2B5EF4-FFF2-40B4-BE49-F238E27FC236}">
                <a16:creationId xmlns:a16="http://schemas.microsoft.com/office/drawing/2014/main" id="{683B4BAA-9484-7C1C-7EF2-FCCB6109CC99}"/>
              </a:ext>
            </a:extLst>
          </p:cNvPr>
          <p:cNvSpPr>
            <a:spLocks noGrp="1"/>
          </p:cNvSpPr>
          <p:nvPr>
            <p:ph type="dt" sz="half" idx="10"/>
          </p:nvPr>
        </p:nvSpPr>
        <p:spPr/>
        <p:txBody>
          <a:bodyPr/>
          <a:lstStyle/>
          <a:p>
            <a:fld id="{B0B22FA8-4132-AE43-9D29-851273ECDA61}" type="datetime1">
              <a:rPr lang="en-US" smtClean="0"/>
              <a:t>11/7/22</a:t>
            </a:fld>
            <a:endParaRPr lang="en-US"/>
          </a:p>
        </p:txBody>
      </p:sp>
      <p:sp>
        <p:nvSpPr>
          <p:cNvPr id="5" name="Footer Placeholder 4">
            <a:extLst>
              <a:ext uri="{FF2B5EF4-FFF2-40B4-BE49-F238E27FC236}">
                <a16:creationId xmlns:a16="http://schemas.microsoft.com/office/drawing/2014/main" id="{D3B6776D-5AA4-4669-F828-D87C5D1163A4}"/>
              </a:ext>
            </a:extLst>
          </p:cNvPr>
          <p:cNvSpPr>
            <a:spLocks noGrp="1"/>
          </p:cNvSpPr>
          <p:nvPr>
            <p:ph type="ftr" sz="quarter" idx="11"/>
          </p:nvPr>
        </p:nvSpPr>
        <p:spPr/>
        <p:txBody>
          <a:bodyPr/>
          <a:lstStyle/>
          <a:p>
            <a:r>
              <a:rPr lang="en-US"/>
              <a:t>draft-irtf-icnrg-flic-04 (IETF 115)</a:t>
            </a:r>
          </a:p>
        </p:txBody>
      </p:sp>
      <p:sp>
        <p:nvSpPr>
          <p:cNvPr id="6" name="Slide Number Placeholder 5">
            <a:extLst>
              <a:ext uri="{FF2B5EF4-FFF2-40B4-BE49-F238E27FC236}">
                <a16:creationId xmlns:a16="http://schemas.microsoft.com/office/drawing/2014/main" id="{880184F9-7184-723A-35CF-60BD96EC4606}"/>
              </a:ext>
            </a:extLst>
          </p:cNvPr>
          <p:cNvSpPr>
            <a:spLocks noGrp="1"/>
          </p:cNvSpPr>
          <p:nvPr>
            <p:ph type="sldNum" sz="quarter" idx="12"/>
          </p:nvPr>
        </p:nvSpPr>
        <p:spPr/>
        <p:txBody>
          <a:bodyPr/>
          <a:lstStyle/>
          <a:p>
            <a:fld id="{6CB03400-27FE-F946-8997-338DE7D28739}" type="slidenum">
              <a:rPr lang="en-US" smtClean="0"/>
              <a:t>13</a:t>
            </a:fld>
            <a:endParaRPr lang="en-US"/>
          </a:p>
        </p:txBody>
      </p:sp>
    </p:spTree>
    <p:extLst>
      <p:ext uri="{BB962C8B-B14F-4D97-AF65-F5344CB8AC3E}">
        <p14:creationId xmlns:p14="http://schemas.microsoft.com/office/powerpoint/2010/main" val="3353562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A8871-0EB7-0AAF-1E95-D83EDA74A3A9}"/>
              </a:ext>
            </a:extLst>
          </p:cNvPr>
          <p:cNvSpPr>
            <a:spLocks noGrp="1"/>
          </p:cNvSpPr>
          <p:nvPr>
            <p:ph type="title"/>
          </p:nvPr>
        </p:nvSpPr>
        <p:spPr/>
        <p:txBody>
          <a:bodyPr/>
          <a:lstStyle/>
          <a:p>
            <a:r>
              <a:rPr lang="en-US" dirty="0"/>
              <a:t>Wrapped Key</a:t>
            </a:r>
          </a:p>
        </p:txBody>
      </p:sp>
      <p:sp>
        <p:nvSpPr>
          <p:cNvPr id="3" name="Content Placeholder 2">
            <a:extLst>
              <a:ext uri="{FF2B5EF4-FFF2-40B4-BE49-F238E27FC236}">
                <a16:creationId xmlns:a16="http://schemas.microsoft.com/office/drawing/2014/main" id="{9D31000F-99F9-6D8B-9E21-3F70FD281D4D}"/>
              </a:ext>
            </a:extLst>
          </p:cNvPr>
          <p:cNvSpPr>
            <a:spLocks noGrp="1"/>
          </p:cNvSpPr>
          <p:nvPr>
            <p:ph idx="1"/>
          </p:nvPr>
        </p:nvSpPr>
        <p:spPr/>
        <p:txBody>
          <a:bodyPr/>
          <a:lstStyle/>
          <a:p>
            <a:r>
              <a:rPr lang="en-US" dirty="0"/>
              <a:t>This mode wraps an AES key, that could then be used by the AES mechanisms of the </a:t>
            </a:r>
            <a:r>
              <a:rPr lang="en-US" dirty="0" err="1"/>
              <a:t>Preshared</a:t>
            </a:r>
            <a:r>
              <a:rPr lang="en-US" dirty="0"/>
              <a:t> Key.</a:t>
            </a:r>
          </a:p>
          <a:p>
            <a:r>
              <a:rPr lang="en-US" dirty="0"/>
              <a:t>It has a </a:t>
            </a:r>
            <a:r>
              <a:rPr lang="en-US" dirty="0" err="1"/>
              <a:t>KeyId</a:t>
            </a:r>
            <a:r>
              <a:rPr lang="en-US" dirty="0"/>
              <a:t>, a wrapped key, and a key locator for the </a:t>
            </a:r>
            <a:r>
              <a:rPr lang="en-US" dirty="0" err="1"/>
              <a:t>KeyId</a:t>
            </a:r>
            <a:r>
              <a:rPr lang="en-US" dirty="0"/>
              <a:t>.</a:t>
            </a:r>
          </a:p>
          <a:p>
            <a:r>
              <a:rPr lang="en-US" dirty="0"/>
              <a:t>It uses RSA-OAEP.</a:t>
            </a:r>
          </a:p>
          <a:p>
            <a:r>
              <a:rPr lang="en-US" dirty="0"/>
              <a:t>Future extensions are for RSA </a:t>
            </a:r>
            <a:r>
              <a:rPr lang="en-US" dirty="0" err="1"/>
              <a:t>KemDem</a:t>
            </a:r>
            <a:r>
              <a:rPr lang="en-US" dirty="0"/>
              <a:t> and Elliptic Curve.</a:t>
            </a:r>
          </a:p>
        </p:txBody>
      </p:sp>
      <p:sp>
        <p:nvSpPr>
          <p:cNvPr id="4" name="Date Placeholder 3">
            <a:extLst>
              <a:ext uri="{FF2B5EF4-FFF2-40B4-BE49-F238E27FC236}">
                <a16:creationId xmlns:a16="http://schemas.microsoft.com/office/drawing/2014/main" id="{66493F4A-EB86-E0D5-7B5D-11D2F0B77DCF}"/>
              </a:ext>
            </a:extLst>
          </p:cNvPr>
          <p:cNvSpPr>
            <a:spLocks noGrp="1"/>
          </p:cNvSpPr>
          <p:nvPr>
            <p:ph type="dt" sz="half" idx="10"/>
          </p:nvPr>
        </p:nvSpPr>
        <p:spPr/>
        <p:txBody>
          <a:bodyPr/>
          <a:lstStyle/>
          <a:p>
            <a:fld id="{39397A7F-3B71-0A4F-82BF-421CD194231A}" type="datetime1">
              <a:rPr lang="en-US" smtClean="0"/>
              <a:t>11/7/22</a:t>
            </a:fld>
            <a:endParaRPr lang="en-US"/>
          </a:p>
        </p:txBody>
      </p:sp>
      <p:sp>
        <p:nvSpPr>
          <p:cNvPr id="5" name="Footer Placeholder 4">
            <a:extLst>
              <a:ext uri="{FF2B5EF4-FFF2-40B4-BE49-F238E27FC236}">
                <a16:creationId xmlns:a16="http://schemas.microsoft.com/office/drawing/2014/main" id="{57720C66-24F8-2A75-FAFD-54A8FF6EF4DE}"/>
              </a:ext>
            </a:extLst>
          </p:cNvPr>
          <p:cNvSpPr>
            <a:spLocks noGrp="1"/>
          </p:cNvSpPr>
          <p:nvPr>
            <p:ph type="ftr" sz="quarter" idx="11"/>
          </p:nvPr>
        </p:nvSpPr>
        <p:spPr/>
        <p:txBody>
          <a:bodyPr/>
          <a:lstStyle/>
          <a:p>
            <a:r>
              <a:rPr lang="en-US"/>
              <a:t>draft-irtf-icnrg-flic-04 (IETF 115)</a:t>
            </a:r>
          </a:p>
        </p:txBody>
      </p:sp>
      <p:sp>
        <p:nvSpPr>
          <p:cNvPr id="6" name="Slide Number Placeholder 5">
            <a:extLst>
              <a:ext uri="{FF2B5EF4-FFF2-40B4-BE49-F238E27FC236}">
                <a16:creationId xmlns:a16="http://schemas.microsoft.com/office/drawing/2014/main" id="{580431F2-74DA-4A2D-8C5E-44DFF6F992F1}"/>
              </a:ext>
            </a:extLst>
          </p:cNvPr>
          <p:cNvSpPr>
            <a:spLocks noGrp="1"/>
          </p:cNvSpPr>
          <p:nvPr>
            <p:ph type="sldNum" sz="quarter" idx="12"/>
          </p:nvPr>
        </p:nvSpPr>
        <p:spPr/>
        <p:txBody>
          <a:bodyPr/>
          <a:lstStyle/>
          <a:p>
            <a:fld id="{6CB03400-27FE-F946-8997-338DE7D28739}" type="slidenum">
              <a:rPr lang="en-US" smtClean="0"/>
              <a:t>14</a:t>
            </a:fld>
            <a:endParaRPr lang="en-US"/>
          </a:p>
        </p:txBody>
      </p:sp>
    </p:spTree>
    <p:extLst>
      <p:ext uri="{BB962C8B-B14F-4D97-AF65-F5344CB8AC3E}">
        <p14:creationId xmlns:p14="http://schemas.microsoft.com/office/powerpoint/2010/main" val="2566551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55249-09FC-43D5-2483-03647DEBDD83}"/>
              </a:ext>
            </a:extLst>
          </p:cNvPr>
          <p:cNvSpPr>
            <a:spLocks noGrp="1"/>
          </p:cNvSpPr>
          <p:nvPr>
            <p:ph type="title"/>
          </p:nvPr>
        </p:nvSpPr>
        <p:spPr/>
        <p:txBody>
          <a:bodyPr/>
          <a:lstStyle/>
          <a:p>
            <a:r>
              <a:rPr lang="en-US" dirty="0"/>
              <a:t>Multiprotocol Use</a:t>
            </a:r>
          </a:p>
        </p:txBody>
      </p:sp>
      <p:sp>
        <p:nvSpPr>
          <p:cNvPr id="3" name="Content Placeholder 2">
            <a:extLst>
              <a:ext uri="{FF2B5EF4-FFF2-40B4-BE49-F238E27FC236}">
                <a16:creationId xmlns:a16="http://schemas.microsoft.com/office/drawing/2014/main" id="{69BBE632-7899-3128-94F1-669428D72120}"/>
              </a:ext>
            </a:extLst>
          </p:cNvPr>
          <p:cNvSpPr>
            <a:spLocks noGrp="1"/>
          </p:cNvSpPr>
          <p:nvPr>
            <p:ph idx="1"/>
          </p:nvPr>
        </p:nvSpPr>
        <p:spPr/>
        <p:txBody>
          <a:bodyPr/>
          <a:lstStyle/>
          <a:p>
            <a:r>
              <a:rPr lang="en-US" dirty="0"/>
              <a:t>A manifest is an ABNF structure.  </a:t>
            </a:r>
          </a:p>
          <a:p>
            <a:r>
              <a:rPr lang="en-US" dirty="0"/>
              <a:t>It can be encoded in either NDN or </a:t>
            </a:r>
            <a:r>
              <a:rPr lang="en-US" dirty="0" err="1"/>
              <a:t>CCNx</a:t>
            </a:r>
            <a:r>
              <a:rPr lang="en-US" dirty="0"/>
              <a:t> using the native protocol TLVs.</a:t>
            </a:r>
          </a:p>
          <a:p>
            <a:r>
              <a:rPr lang="en-US" dirty="0"/>
              <a:t>The FLIC draft provides </a:t>
            </a:r>
            <a:r>
              <a:rPr lang="en-US" dirty="0" err="1"/>
              <a:t>CCNx</a:t>
            </a:r>
            <a:r>
              <a:rPr lang="en-US" dirty="0"/>
              <a:t> and NDN encodings for the manifest and describes protocol-specific aspects of using FLIC.</a:t>
            </a:r>
          </a:p>
          <a:p>
            <a:endParaRPr lang="en-US" dirty="0"/>
          </a:p>
        </p:txBody>
      </p:sp>
      <p:sp>
        <p:nvSpPr>
          <p:cNvPr id="4" name="Date Placeholder 3">
            <a:extLst>
              <a:ext uri="{FF2B5EF4-FFF2-40B4-BE49-F238E27FC236}">
                <a16:creationId xmlns:a16="http://schemas.microsoft.com/office/drawing/2014/main" id="{D06D5B64-34B5-683B-49FC-1D89F39D5A68}"/>
              </a:ext>
            </a:extLst>
          </p:cNvPr>
          <p:cNvSpPr>
            <a:spLocks noGrp="1"/>
          </p:cNvSpPr>
          <p:nvPr>
            <p:ph type="dt" sz="half" idx="10"/>
          </p:nvPr>
        </p:nvSpPr>
        <p:spPr/>
        <p:txBody>
          <a:bodyPr/>
          <a:lstStyle/>
          <a:p>
            <a:fld id="{7B60DB29-171D-2443-8714-B2052F5C5C38}" type="datetime1">
              <a:rPr lang="en-US" smtClean="0"/>
              <a:t>11/7/22</a:t>
            </a:fld>
            <a:endParaRPr lang="en-US"/>
          </a:p>
        </p:txBody>
      </p:sp>
      <p:sp>
        <p:nvSpPr>
          <p:cNvPr id="5" name="Footer Placeholder 4">
            <a:extLst>
              <a:ext uri="{FF2B5EF4-FFF2-40B4-BE49-F238E27FC236}">
                <a16:creationId xmlns:a16="http://schemas.microsoft.com/office/drawing/2014/main" id="{CFD20D6F-510B-7E1F-0B9B-5802C8371D12}"/>
              </a:ext>
            </a:extLst>
          </p:cNvPr>
          <p:cNvSpPr>
            <a:spLocks noGrp="1"/>
          </p:cNvSpPr>
          <p:nvPr>
            <p:ph type="ftr" sz="quarter" idx="11"/>
          </p:nvPr>
        </p:nvSpPr>
        <p:spPr/>
        <p:txBody>
          <a:bodyPr/>
          <a:lstStyle/>
          <a:p>
            <a:r>
              <a:rPr lang="en-US"/>
              <a:t>draft-irtf-icnrg-flic-04 (IETF 115)</a:t>
            </a:r>
          </a:p>
        </p:txBody>
      </p:sp>
      <p:sp>
        <p:nvSpPr>
          <p:cNvPr id="6" name="Slide Number Placeholder 5">
            <a:extLst>
              <a:ext uri="{FF2B5EF4-FFF2-40B4-BE49-F238E27FC236}">
                <a16:creationId xmlns:a16="http://schemas.microsoft.com/office/drawing/2014/main" id="{2C55AA88-C322-CB29-BCC5-6150EAB43343}"/>
              </a:ext>
            </a:extLst>
          </p:cNvPr>
          <p:cNvSpPr>
            <a:spLocks noGrp="1"/>
          </p:cNvSpPr>
          <p:nvPr>
            <p:ph type="sldNum" sz="quarter" idx="12"/>
          </p:nvPr>
        </p:nvSpPr>
        <p:spPr/>
        <p:txBody>
          <a:bodyPr/>
          <a:lstStyle/>
          <a:p>
            <a:fld id="{6CB03400-27FE-F946-8997-338DE7D28739}" type="slidenum">
              <a:rPr lang="en-US" smtClean="0"/>
              <a:t>15</a:t>
            </a:fld>
            <a:endParaRPr lang="en-US"/>
          </a:p>
        </p:txBody>
      </p:sp>
    </p:spTree>
    <p:extLst>
      <p:ext uri="{BB962C8B-B14F-4D97-AF65-F5344CB8AC3E}">
        <p14:creationId xmlns:p14="http://schemas.microsoft.com/office/powerpoint/2010/main" val="2888714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ADF72-21B4-308D-B664-31D1FCC681EF}"/>
              </a:ext>
            </a:extLst>
          </p:cNvPr>
          <p:cNvSpPr>
            <a:spLocks noGrp="1"/>
          </p:cNvSpPr>
          <p:nvPr>
            <p:ph type="title"/>
          </p:nvPr>
        </p:nvSpPr>
        <p:spPr/>
        <p:txBody>
          <a:bodyPr/>
          <a:lstStyle/>
          <a:p>
            <a:r>
              <a:rPr lang="en-US" dirty="0"/>
              <a:t>Root vs Root + Top Manifest</a:t>
            </a:r>
          </a:p>
        </p:txBody>
      </p:sp>
      <p:sp>
        <p:nvSpPr>
          <p:cNvPr id="3" name="Content Placeholder 2">
            <a:extLst>
              <a:ext uri="{FF2B5EF4-FFF2-40B4-BE49-F238E27FC236}">
                <a16:creationId xmlns:a16="http://schemas.microsoft.com/office/drawing/2014/main" id="{D9E381A0-CA1A-3916-E28C-312598693688}"/>
              </a:ext>
            </a:extLst>
          </p:cNvPr>
          <p:cNvSpPr>
            <a:spLocks noGrp="1"/>
          </p:cNvSpPr>
          <p:nvPr>
            <p:ph idx="1"/>
          </p:nvPr>
        </p:nvSpPr>
        <p:spPr/>
        <p:txBody>
          <a:bodyPr>
            <a:normAutofit fontScale="92500" lnSpcReduction="20000"/>
          </a:bodyPr>
          <a:lstStyle/>
          <a:p>
            <a:r>
              <a:rPr lang="en-US" dirty="0"/>
              <a:t>The draft describes using a Root manifest and also a Root + Top Manifest.</a:t>
            </a:r>
          </a:p>
          <a:p>
            <a:r>
              <a:rPr lang="en-US" dirty="0"/>
              <a:t>The Root manifest must be named and/or discoverable.  It has signatures, Locators, and Name Constructors.</a:t>
            </a:r>
          </a:p>
          <a:p>
            <a:r>
              <a:rPr lang="en-US" dirty="0"/>
              <a:t>The Root + Top mechanism </a:t>
            </a:r>
            <a:r>
              <a:rPr lang="en-US" dirty="0" err="1"/>
              <a:t>buids</a:t>
            </a:r>
            <a:r>
              <a:rPr lang="en-US" dirty="0"/>
              <a:t> a manifest using the Top manifest. It then adds a Root over it.  This technique allows swapping Root manifest, such as when Locators or NCs or signatures need to be updated, while all the rest of the manifest tree stays the same.</a:t>
            </a:r>
          </a:p>
        </p:txBody>
      </p:sp>
      <p:sp>
        <p:nvSpPr>
          <p:cNvPr id="4" name="Date Placeholder 3">
            <a:extLst>
              <a:ext uri="{FF2B5EF4-FFF2-40B4-BE49-F238E27FC236}">
                <a16:creationId xmlns:a16="http://schemas.microsoft.com/office/drawing/2014/main" id="{7D41F377-C226-9782-59A9-3E39F2D5EE40}"/>
              </a:ext>
            </a:extLst>
          </p:cNvPr>
          <p:cNvSpPr>
            <a:spLocks noGrp="1"/>
          </p:cNvSpPr>
          <p:nvPr>
            <p:ph type="dt" sz="half" idx="10"/>
          </p:nvPr>
        </p:nvSpPr>
        <p:spPr/>
        <p:txBody>
          <a:bodyPr/>
          <a:lstStyle/>
          <a:p>
            <a:fld id="{7B60DB29-171D-2443-8714-B2052F5C5C38}" type="datetime1">
              <a:rPr lang="en-US" smtClean="0"/>
              <a:t>11/7/22</a:t>
            </a:fld>
            <a:endParaRPr lang="en-US"/>
          </a:p>
        </p:txBody>
      </p:sp>
      <p:sp>
        <p:nvSpPr>
          <p:cNvPr id="5" name="Footer Placeholder 4">
            <a:extLst>
              <a:ext uri="{FF2B5EF4-FFF2-40B4-BE49-F238E27FC236}">
                <a16:creationId xmlns:a16="http://schemas.microsoft.com/office/drawing/2014/main" id="{4064F8A2-675E-D63B-B218-0053DD07657E}"/>
              </a:ext>
            </a:extLst>
          </p:cNvPr>
          <p:cNvSpPr>
            <a:spLocks noGrp="1"/>
          </p:cNvSpPr>
          <p:nvPr>
            <p:ph type="ftr" sz="quarter" idx="11"/>
          </p:nvPr>
        </p:nvSpPr>
        <p:spPr/>
        <p:txBody>
          <a:bodyPr/>
          <a:lstStyle/>
          <a:p>
            <a:r>
              <a:rPr lang="en-US"/>
              <a:t>draft-irtf-icnrg-flic-04 (IETF 115)</a:t>
            </a:r>
          </a:p>
        </p:txBody>
      </p:sp>
      <p:sp>
        <p:nvSpPr>
          <p:cNvPr id="6" name="Slide Number Placeholder 5">
            <a:extLst>
              <a:ext uri="{FF2B5EF4-FFF2-40B4-BE49-F238E27FC236}">
                <a16:creationId xmlns:a16="http://schemas.microsoft.com/office/drawing/2014/main" id="{60AFD6C0-65F8-5807-7EC6-809899EEF27A}"/>
              </a:ext>
            </a:extLst>
          </p:cNvPr>
          <p:cNvSpPr>
            <a:spLocks noGrp="1"/>
          </p:cNvSpPr>
          <p:nvPr>
            <p:ph type="sldNum" sz="quarter" idx="12"/>
          </p:nvPr>
        </p:nvSpPr>
        <p:spPr/>
        <p:txBody>
          <a:bodyPr/>
          <a:lstStyle/>
          <a:p>
            <a:fld id="{6CB03400-27FE-F946-8997-338DE7D28739}" type="slidenum">
              <a:rPr lang="en-US" smtClean="0"/>
              <a:t>16</a:t>
            </a:fld>
            <a:endParaRPr lang="en-US"/>
          </a:p>
        </p:txBody>
      </p:sp>
    </p:spTree>
    <p:extLst>
      <p:ext uri="{BB962C8B-B14F-4D97-AF65-F5344CB8AC3E}">
        <p14:creationId xmlns:p14="http://schemas.microsoft.com/office/powerpoint/2010/main" val="1725191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6EDF-30F0-6F47-BBE2-D5F527DD68C7}"/>
              </a:ext>
            </a:extLst>
          </p:cNvPr>
          <p:cNvSpPr>
            <a:spLocks noGrp="1"/>
          </p:cNvSpPr>
          <p:nvPr>
            <p:ph type="title"/>
          </p:nvPr>
        </p:nvSpPr>
        <p:spPr/>
        <p:txBody>
          <a:bodyPr/>
          <a:lstStyle/>
          <a:p>
            <a:r>
              <a:rPr lang="en-US" dirty="0"/>
              <a:t>Still to be done</a:t>
            </a:r>
          </a:p>
        </p:txBody>
      </p:sp>
      <p:sp>
        <p:nvSpPr>
          <p:cNvPr id="3" name="Content Placeholder 2">
            <a:extLst>
              <a:ext uri="{FF2B5EF4-FFF2-40B4-BE49-F238E27FC236}">
                <a16:creationId xmlns:a16="http://schemas.microsoft.com/office/drawing/2014/main" id="{3EDCBC70-9D93-0246-BB8D-65A5FF1C35E0}"/>
              </a:ext>
            </a:extLst>
          </p:cNvPr>
          <p:cNvSpPr>
            <a:spLocks noGrp="1"/>
          </p:cNvSpPr>
          <p:nvPr>
            <p:ph idx="1"/>
          </p:nvPr>
        </p:nvSpPr>
        <p:spPr/>
        <p:txBody>
          <a:bodyPr>
            <a:normAutofit fontScale="70000" lnSpcReduction="20000"/>
          </a:bodyPr>
          <a:lstStyle/>
          <a:p>
            <a:r>
              <a:rPr lang="en-US" dirty="0"/>
              <a:t>The Python prototype is behind the draft.</a:t>
            </a:r>
          </a:p>
          <a:p>
            <a:r>
              <a:rPr lang="en-US" dirty="0"/>
              <a:t>FLIC supports acyclic digraphs, not just trees.  We need examples.</a:t>
            </a:r>
          </a:p>
          <a:p>
            <a:r>
              <a:rPr lang="en-US" dirty="0"/>
              <a:t>The AEAD nonce needs to be spelled out more and be clear on RFC5288/RFC6655 usage vs NIST 800-38D terminology.  We are not clear on the salt vs explicit nonce.</a:t>
            </a:r>
          </a:p>
          <a:p>
            <a:r>
              <a:rPr lang="en-US" dirty="0"/>
              <a:t>For the RSA-OAEP section, we need to clarify the Nonce vs wrapped key + salt.</a:t>
            </a:r>
          </a:p>
          <a:p>
            <a:r>
              <a:rPr lang="en-US" dirty="0"/>
              <a:t>We should consider using a KDF to ensure no repeated nonces between manifest nodes or whole manifest trees using the same keys.</a:t>
            </a:r>
          </a:p>
          <a:p>
            <a:r>
              <a:rPr lang="en-US" dirty="0"/>
              <a:t>IANA considerations section. </a:t>
            </a:r>
          </a:p>
          <a:p>
            <a:r>
              <a:rPr lang="en-US" dirty="0"/>
              <a:t>Security considerations section. </a:t>
            </a:r>
          </a:p>
          <a:p>
            <a:r>
              <a:rPr lang="en-US" dirty="0"/>
              <a:t>We need to review the NDN section.  It has not been touched in a long time and is likely out of date.</a:t>
            </a:r>
          </a:p>
        </p:txBody>
      </p:sp>
      <p:sp>
        <p:nvSpPr>
          <p:cNvPr id="4" name="Date Placeholder 3">
            <a:extLst>
              <a:ext uri="{FF2B5EF4-FFF2-40B4-BE49-F238E27FC236}">
                <a16:creationId xmlns:a16="http://schemas.microsoft.com/office/drawing/2014/main" id="{0C88F3CD-7C39-5E6D-8D1B-32FE62D826D5}"/>
              </a:ext>
            </a:extLst>
          </p:cNvPr>
          <p:cNvSpPr>
            <a:spLocks noGrp="1"/>
          </p:cNvSpPr>
          <p:nvPr>
            <p:ph type="dt" sz="half" idx="10"/>
          </p:nvPr>
        </p:nvSpPr>
        <p:spPr/>
        <p:txBody>
          <a:bodyPr/>
          <a:lstStyle/>
          <a:p>
            <a:fld id="{0763E6B6-C87C-7349-B1DB-3FF8AF13D4D0}" type="datetime1">
              <a:rPr lang="en-US" smtClean="0"/>
              <a:t>11/7/22</a:t>
            </a:fld>
            <a:endParaRPr lang="en-US"/>
          </a:p>
        </p:txBody>
      </p:sp>
      <p:sp>
        <p:nvSpPr>
          <p:cNvPr id="5" name="Footer Placeholder 4">
            <a:extLst>
              <a:ext uri="{FF2B5EF4-FFF2-40B4-BE49-F238E27FC236}">
                <a16:creationId xmlns:a16="http://schemas.microsoft.com/office/drawing/2014/main" id="{6E8EE331-2428-1515-5CD9-C097EC144FE8}"/>
              </a:ext>
            </a:extLst>
          </p:cNvPr>
          <p:cNvSpPr>
            <a:spLocks noGrp="1"/>
          </p:cNvSpPr>
          <p:nvPr>
            <p:ph type="ftr" sz="quarter" idx="11"/>
          </p:nvPr>
        </p:nvSpPr>
        <p:spPr/>
        <p:txBody>
          <a:bodyPr/>
          <a:lstStyle/>
          <a:p>
            <a:r>
              <a:rPr lang="en-US"/>
              <a:t>draft-irtf-icnrg-flic-04 (IETF 115)</a:t>
            </a:r>
          </a:p>
        </p:txBody>
      </p:sp>
      <p:sp>
        <p:nvSpPr>
          <p:cNvPr id="6" name="Slide Number Placeholder 5">
            <a:extLst>
              <a:ext uri="{FF2B5EF4-FFF2-40B4-BE49-F238E27FC236}">
                <a16:creationId xmlns:a16="http://schemas.microsoft.com/office/drawing/2014/main" id="{87B29804-E7DF-B997-5600-9333BB5F39E8}"/>
              </a:ext>
            </a:extLst>
          </p:cNvPr>
          <p:cNvSpPr>
            <a:spLocks noGrp="1"/>
          </p:cNvSpPr>
          <p:nvPr>
            <p:ph type="sldNum" sz="quarter" idx="12"/>
          </p:nvPr>
        </p:nvSpPr>
        <p:spPr/>
        <p:txBody>
          <a:bodyPr/>
          <a:lstStyle/>
          <a:p>
            <a:fld id="{6CB03400-27FE-F946-8997-338DE7D28739}" type="slidenum">
              <a:rPr lang="en-US" smtClean="0"/>
              <a:t>17</a:t>
            </a:fld>
            <a:endParaRPr lang="en-US"/>
          </a:p>
        </p:txBody>
      </p:sp>
    </p:spTree>
    <p:extLst>
      <p:ext uri="{BB962C8B-B14F-4D97-AF65-F5344CB8AC3E}">
        <p14:creationId xmlns:p14="http://schemas.microsoft.com/office/powerpoint/2010/main" val="4231608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9EBCA-3D9F-298F-2785-10ABB476DDB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B6215020-9458-8008-A0BE-61C8EB8771C8}"/>
              </a:ext>
            </a:extLst>
          </p:cNvPr>
          <p:cNvSpPr>
            <a:spLocks noGrp="1"/>
          </p:cNvSpPr>
          <p:nvPr>
            <p:ph idx="1"/>
          </p:nvPr>
        </p:nvSpPr>
        <p:spPr/>
        <p:txBody>
          <a:bodyPr/>
          <a:lstStyle/>
          <a:p>
            <a:r>
              <a:rPr lang="en-US" dirty="0"/>
              <a:t>FLIC background and review</a:t>
            </a:r>
          </a:p>
          <a:p>
            <a:r>
              <a:rPr lang="en-US" dirty="0"/>
              <a:t>A walk through of the main FLIC features.</a:t>
            </a:r>
          </a:p>
          <a:p>
            <a:r>
              <a:rPr lang="en-US" dirty="0"/>
              <a:t>Known issues for -04</a:t>
            </a:r>
          </a:p>
          <a:p>
            <a:endParaRPr lang="en-US" dirty="0"/>
          </a:p>
        </p:txBody>
      </p:sp>
      <p:sp>
        <p:nvSpPr>
          <p:cNvPr id="4" name="Date Placeholder 3">
            <a:extLst>
              <a:ext uri="{FF2B5EF4-FFF2-40B4-BE49-F238E27FC236}">
                <a16:creationId xmlns:a16="http://schemas.microsoft.com/office/drawing/2014/main" id="{8332F99C-FD81-DA95-CD54-293D0B9EECE7}"/>
              </a:ext>
            </a:extLst>
          </p:cNvPr>
          <p:cNvSpPr>
            <a:spLocks noGrp="1"/>
          </p:cNvSpPr>
          <p:nvPr>
            <p:ph type="dt" sz="half" idx="10"/>
          </p:nvPr>
        </p:nvSpPr>
        <p:spPr/>
        <p:txBody>
          <a:bodyPr/>
          <a:lstStyle/>
          <a:p>
            <a:fld id="{E1F5D41C-F41B-2440-8C54-11D6098F509E}" type="datetime1">
              <a:rPr lang="en-US" smtClean="0"/>
              <a:t>11/7/22</a:t>
            </a:fld>
            <a:endParaRPr lang="en-US"/>
          </a:p>
        </p:txBody>
      </p:sp>
      <p:sp>
        <p:nvSpPr>
          <p:cNvPr id="5" name="Footer Placeholder 4">
            <a:extLst>
              <a:ext uri="{FF2B5EF4-FFF2-40B4-BE49-F238E27FC236}">
                <a16:creationId xmlns:a16="http://schemas.microsoft.com/office/drawing/2014/main" id="{DB34D7B7-3A01-3CFC-461F-EED947D1CDE0}"/>
              </a:ext>
            </a:extLst>
          </p:cNvPr>
          <p:cNvSpPr>
            <a:spLocks noGrp="1"/>
          </p:cNvSpPr>
          <p:nvPr>
            <p:ph type="ftr" sz="quarter" idx="11"/>
          </p:nvPr>
        </p:nvSpPr>
        <p:spPr/>
        <p:txBody>
          <a:bodyPr/>
          <a:lstStyle/>
          <a:p>
            <a:r>
              <a:rPr lang="en-US"/>
              <a:t>draft-irtf-icnrg-flic-04 (IETF 115)</a:t>
            </a:r>
          </a:p>
        </p:txBody>
      </p:sp>
      <p:sp>
        <p:nvSpPr>
          <p:cNvPr id="6" name="Slide Number Placeholder 5">
            <a:extLst>
              <a:ext uri="{FF2B5EF4-FFF2-40B4-BE49-F238E27FC236}">
                <a16:creationId xmlns:a16="http://schemas.microsoft.com/office/drawing/2014/main" id="{48A0E6FA-D40C-834D-D700-DD20B01260FA}"/>
              </a:ext>
            </a:extLst>
          </p:cNvPr>
          <p:cNvSpPr>
            <a:spLocks noGrp="1"/>
          </p:cNvSpPr>
          <p:nvPr>
            <p:ph type="sldNum" sz="quarter" idx="12"/>
          </p:nvPr>
        </p:nvSpPr>
        <p:spPr/>
        <p:txBody>
          <a:bodyPr/>
          <a:lstStyle/>
          <a:p>
            <a:fld id="{6CB03400-27FE-F946-8997-338DE7D28739}" type="slidenum">
              <a:rPr lang="en-US" smtClean="0"/>
              <a:t>2</a:t>
            </a:fld>
            <a:endParaRPr lang="en-US"/>
          </a:p>
        </p:txBody>
      </p:sp>
    </p:spTree>
    <p:extLst>
      <p:ext uri="{BB962C8B-B14F-4D97-AF65-F5344CB8AC3E}">
        <p14:creationId xmlns:p14="http://schemas.microsoft.com/office/powerpoint/2010/main" val="2502876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56718-C418-B642-9C72-20FB2544D92C}"/>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3ACAB4EE-7939-3349-A5D9-FD243A660BE1}"/>
              </a:ext>
            </a:extLst>
          </p:cNvPr>
          <p:cNvSpPr>
            <a:spLocks noGrp="1"/>
          </p:cNvSpPr>
          <p:nvPr>
            <p:ph idx="1"/>
          </p:nvPr>
        </p:nvSpPr>
        <p:spPr/>
        <p:txBody>
          <a:bodyPr>
            <a:normAutofit fontScale="92500" lnSpcReduction="20000"/>
          </a:bodyPr>
          <a:lstStyle/>
          <a:p>
            <a:r>
              <a:rPr lang="en-US" dirty="0"/>
              <a:t>FLIC was first conceived back in the </a:t>
            </a:r>
            <a:r>
              <a:rPr lang="en-US" dirty="0" err="1"/>
              <a:t>CCNx</a:t>
            </a:r>
            <a:r>
              <a:rPr lang="en-US" dirty="0"/>
              <a:t> 1.0 days, maybe 2014.  The -00 draft expired in 2017 and the -03 draft expired in May 2022.  We are now on the -04 draft.</a:t>
            </a:r>
          </a:p>
          <a:p>
            <a:r>
              <a:rPr lang="en-US" dirty="0"/>
              <a:t>Manifests are useful in NDN, but pretty much critical in </a:t>
            </a:r>
            <a:r>
              <a:rPr lang="en-US" dirty="0" err="1"/>
              <a:t>CCNx</a:t>
            </a:r>
            <a:r>
              <a:rPr lang="en-US" dirty="0"/>
              <a:t>:</a:t>
            </a:r>
          </a:p>
          <a:p>
            <a:pPr lvl="1"/>
            <a:r>
              <a:rPr lang="en-US" dirty="0"/>
              <a:t>“nameless objects” that just have a hash</a:t>
            </a:r>
          </a:p>
          <a:p>
            <a:pPr lvl="1"/>
            <a:r>
              <a:rPr lang="en-US" dirty="0"/>
              <a:t>segmentation for large objects</a:t>
            </a:r>
          </a:p>
          <a:p>
            <a:pPr lvl="1"/>
            <a:r>
              <a:rPr lang="en-US" dirty="0"/>
              <a:t>Collections, like directories of objects “lower” in a namespace</a:t>
            </a:r>
          </a:p>
          <a:p>
            <a:r>
              <a:rPr lang="en-US" dirty="0"/>
              <a:t>It’s been implemented and in use all along</a:t>
            </a:r>
          </a:p>
        </p:txBody>
      </p:sp>
      <p:sp>
        <p:nvSpPr>
          <p:cNvPr id="4" name="Date Placeholder 3">
            <a:extLst>
              <a:ext uri="{FF2B5EF4-FFF2-40B4-BE49-F238E27FC236}">
                <a16:creationId xmlns:a16="http://schemas.microsoft.com/office/drawing/2014/main" id="{9CC109B6-B8F3-DAEB-8A7D-D98DA386B644}"/>
              </a:ext>
            </a:extLst>
          </p:cNvPr>
          <p:cNvSpPr>
            <a:spLocks noGrp="1"/>
          </p:cNvSpPr>
          <p:nvPr>
            <p:ph type="dt" sz="half" idx="10"/>
          </p:nvPr>
        </p:nvSpPr>
        <p:spPr/>
        <p:txBody>
          <a:bodyPr/>
          <a:lstStyle/>
          <a:p>
            <a:fld id="{2F2DD0FD-A9B5-D44B-AFBF-9ED2E779CCCE}" type="datetime1">
              <a:rPr lang="en-US" smtClean="0"/>
              <a:t>11/7/22</a:t>
            </a:fld>
            <a:endParaRPr lang="en-US"/>
          </a:p>
        </p:txBody>
      </p:sp>
      <p:sp>
        <p:nvSpPr>
          <p:cNvPr id="5" name="Footer Placeholder 4">
            <a:extLst>
              <a:ext uri="{FF2B5EF4-FFF2-40B4-BE49-F238E27FC236}">
                <a16:creationId xmlns:a16="http://schemas.microsoft.com/office/drawing/2014/main" id="{4A232C76-A43E-C1C2-6AA7-873B60B52A7E}"/>
              </a:ext>
            </a:extLst>
          </p:cNvPr>
          <p:cNvSpPr>
            <a:spLocks noGrp="1"/>
          </p:cNvSpPr>
          <p:nvPr>
            <p:ph type="ftr" sz="quarter" idx="11"/>
          </p:nvPr>
        </p:nvSpPr>
        <p:spPr/>
        <p:txBody>
          <a:bodyPr/>
          <a:lstStyle/>
          <a:p>
            <a:r>
              <a:rPr lang="en-US"/>
              <a:t>draft-irtf-icnrg-flic-04 (IETF 115)</a:t>
            </a:r>
          </a:p>
        </p:txBody>
      </p:sp>
      <p:sp>
        <p:nvSpPr>
          <p:cNvPr id="6" name="Slide Number Placeholder 5">
            <a:extLst>
              <a:ext uri="{FF2B5EF4-FFF2-40B4-BE49-F238E27FC236}">
                <a16:creationId xmlns:a16="http://schemas.microsoft.com/office/drawing/2014/main" id="{0CD6DBB5-279A-BCB0-109D-7468CC81DFCC}"/>
              </a:ext>
            </a:extLst>
          </p:cNvPr>
          <p:cNvSpPr>
            <a:spLocks noGrp="1"/>
          </p:cNvSpPr>
          <p:nvPr>
            <p:ph type="sldNum" sz="quarter" idx="12"/>
          </p:nvPr>
        </p:nvSpPr>
        <p:spPr/>
        <p:txBody>
          <a:bodyPr/>
          <a:lstStyle/>
          <a:p>
            <a:fld id="{6CB03400-27FE-F946-8997-338DE7D28739}" type="slidenum">
              <a:rPr lang="en-US" smtClean="0"/>
              <a:t>3</a:t>
            </a:fld>
            <a:endParaRPr lang="en-US"/>
          </a:p>
        </p:txBody>
      </p:sp>
    </p:spTree>
    <p:extLst>
      <p:ext uri="{BB962C8B-B14F-4D97-AF65-F5344CB8AC3E}">
        <p14:creationId xmlns:p14="http://schemas.microsoft.com/office/powerpoint/2010/main" val="1850516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9674F-17C0-C34D-A131-237373E17747}"/>
              </a:ext>
            </a:extLst>
          </p:cNvPr>
          <p:cNvSpPr>
            <a:spLocks noGrp="1"/>
          </p:cNvSpPr>
          <p:nvPr>
            <p:ph type="title"/>
          </p:nvPr>
        </p:nvSpPr>
        <p:spPr/>
        <p:txBody>
          <a:bodyPr/>
          <a:lstStyle/>
          <a:p>
            <a:r>
              <a:rPr lang="en-US" dirty="0"/>
              <a:t>Current State of Affairs</a:t>
            </a:r>
          </a:p>
        </p:txBody>
      </p:sp>
      <p:sp>
        <p:nvSpPr>
          <p:cNvPr id="3" name="Content Placeholder 2">
            <a:extLst>
              <a:ext uri="{FF2B5EF4-FFF2-40B4-BE49-F238E27FC236}">
                <a16:creationId xmlns:a16="http://schemas.microsoft.com/office/drawing/2014/main" id="{9B5A0CB5-E399-9E43-A13C-4CFF59D63E80}"/>
              </a:ext>
            </a:extLst>
          </p:cNvPr>
          <p:cNvSpPr>
            <a:spLocks noGrp="1"/>
          </p:cNvSpPr>
          <p:nvPr>
            <p:ph idx="1"/>
          </p:nvPr>
        </p:nvSpPr>
        <p:spPr/>
        <p:txBody>
          <a:bodyPr>
            <a:normAutofit/>
          </a:bodyPr>
          <a:lstStyle/>
          <a:p>
            <a:r>
              <a:rPr lang="en-US" dirty="0"/>
              <a:t>Original authors have mostly moved on to other stuff</a:t>
            </a:r>
          </a:p>
          <a:p>
            <a:r>
              <a:rPr lang="en-US" dirty="0" err="1"/>
              <a:t>DaveO</a:t>
            </a:r>
            <a:r>
              <a:rPr lang="en-US" dirty="0"/>
              <a:t> cajoled Marc and Christian to resurrect work with informal meeting at ICNRG in Montreal.</a:t>
            </a:r>
          </a:p>
          <a:p>
            <a:r>
              <a:rPr lang="en-US" dirty="0"/>
              <a:t>The -04 draft has cleaned up the draft.  Thank you to Ken Calvert for his -03 comments.</a:t>
            </a:r>
          </a:p>
        </p:txBody>
      </p:sp>
      <p:sp>
        <p:nvSpPr>
          <p:cNvPr id="4" name="Date Placeholder 3">
            <a:extLst>
              <a:ext uri="{FF2B5EF4-FFF2-40B4-BE49-F238E27FC236}">
                <a16:creationId xmlns:a16="http://schemas.microsoft.com/office/drawing/2014/main" id="{503268A9-48D5-35BB-3EE6-77910EF2FD6E}"/>
              </a:ext>
            </a:extLst>
          </p:cNvPr>
          <p:cNvSpPr>
            <a:spLocks noGrp="1"/>
          </p:cNvSpPr>
          <p:nvPr>
            <p:ph type="dt" sz="half" idx="10"/>
          </p:nvPr>
        </p:nvSpPr>
        <p:spPr/>
        <p:txBody>
          <a:bodyPr/>
          <a:lstStyle/>
          <a:p>
            <a:fld id="{F38501D4-A85F-AD40-B6CB-9CED280CB653}" type="datetime1">
              <a:rPr lang="en-US" smtClean="0"/>
              <a:t>11/7/22</a:t>
            </a:fld>
            <a:endParaRPr lang="en-US"/>
          </a:p>
        </p:txBody>
      </p:sp>
      <p:sp>
        <p:nvSpPr>
          <p:cNvPr id="5" name="Footer Placeholder 4">
            <a:extLst>
              <a:ext uri="{FF2B5EF4-FFF2-40B4-BE49-F238E27FC236}">
                <a16:creationId xmlns:a16="http://schemas.microsoft.com/office/drawing/2014/main" id="{F835486E-DD09-532A-8D69-01A5A8BD9E8B}"/>
              </a:ext>
            </a:extLst>
          </p:cNvPr>
          <p:cNvSpPr>
            <a:spLocks noGrp="1"/>
          </p:cNvSpPr>
          <p:nvPr>
            <p:ph type="ftr" sz="quarter" idx="11"/>
          </p:nvPr>
        </p:nvSpPr>
        <p:spPr/>
        <p:txBody>
          <a:bodyPr/>
          <a:lstStyle/>
          <a:p>
            <a:r>
              <a:rPr lang="en-US"/>
              <a:t>draft-irtf-icnrg-flic-04 (IETF 115)</a:t>
            </a:r>
          </a:p>
        </p:txBody>
      </p:sp>
      <p:sp>
        <p:nvSpPr>
          <p:cNvPr id="6" name="Slide Number Placeholder 5">
            <a:extLst>
              <a:ext uri="{FF2B5EF4-FFF2-40B4-BE49-F238E27FC236}">
                <a16:creationId xmlns:a16="http://schemas.microsoft.com/office/drawing/2014/main" id="{A64DDD8F-517C-897A-A789-6E8DF84168A0}"/>
              </a:ext>
            </a:extLst>
          </p:cNvPr>
          <p:cNvSpPr>
            <a:spLocks noGrp="1"/>
          </p:cNvSpPr>
          <p:nvPr>
            <p:ph type="sldNum" sz="quarter" idx="12"/>
          </p:nvPr>
        </p:nvSpPr>
        <p:spPr/>
        <p:txBody>
          <a:bodyPr/>
          <a:lstStyle/>
          <a:p>
            <a:fld id="{6CB03400-27FE-F946-8997-338DE7D28739}" type="slidenum">
              <a:rPr lang="en-US" smtClean="0"/>
              <a:t>4</a:t>
            </a:fld>
            <a:endParaRPr lang="en-US"/>
          </a:p>
        </p:txBody>
      </p:sp>
    </p:spTree>
    <p:extLst>
      <p:ext uri="{BB962C8B-B14F-4D97-AF65-F5344CB8AC3E}">
        <p14:creationId xmlns:p14="http://schemas.microsoft.com/office/powerpoint/2010/main" val="3279630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384D-2899-DA4E-8C00-EE9FFD679524}"/>
              </a:ext>
            </a:extLst>
          </p:cNvPr>
          <p:cNvSpPr>
            <a:spLocks noGrp="1"/>
          </p:cNvSpPr>
          <p:nvPr>
            <p:ph type="title"/>
          </p:nvPr>
        </p:nvSpPr>
        <p:spPr/>
        <p:txBody>
          <a:bodyPr/>
          <a:lstStyle/>
          <a:p>
            <a:r>
              <a:rPr lang="en-US" dirty="0"/>
              <a:t>What FLIC does</a:t>
            </a:r>
          </a:p>
        </p:txBody>
      </p:sp>
      <p:sp>
        <p:nvSpPr>
          <p:cNvPr id="3" name="Content Placeholder 2">
            <a:extLst>
              <a:ext uri="{FF2B5EF4-FFF2-40B4-BE49-F238E27FC236}">
                <a16:creationId xmlns:a16="http://schemas.microsoft.com/office/drawing/2014/main" id="{20BBDF7F-C52C-874D-995F-2AC0082D775C}"/>
              </a:ext>
            </a:extLst>
          </p:cNvPr>
          <p:cNvSpPr>
            <a:spLocks noGrp="1"/>
          </p:cNvSpPr>
          <p:nvPr>
            <p:ph idx="1"/>
          </p:nvPr>
        </p:nvSpPr>
        <p:spPr/>
        <p:txBody>
          <a:bodyPr>
            <a:normAutofit fontScale="85000" lnSpcReduction="20000"/>
          </a:bodyPr>
          <a:lstStyle/>
          <a:p>
            <a:r>
              <a:rPr lang="en-US" dirty="0"/>
              <a:t>It provides a manifest of hashes that make up all the segments of a piece of application data.</a:t>
            </a:r>
          </a:p>
          <a:p>
            <a:r>
              <a:rPr lang="en-US" dirty="0"/>
              <a:t>The manifest is hierarchical – that is the hash pointers can point to application data or to more manifests.</a:t>
            </a:r>
          </a:p>
          <a:p>
            <a:r>
              <a:rPr lang="en-US" dirty="0"/>
              <a:t>There is a canonical traversal order.  Metadata could provide other traversal hints, such as for video.</a:t>
            </a:r>
          </a:p>
          <a:p>
            <a:r>
              <a:rPr lang="en-US" dirty="0"/>
              <a:t>FLIC has its own, extensible, encryption mechanism.  Manifest encryption does not need to be related to content encryption.</a:t>
            </a:r>
          </a:p>
          <a:p>
            <a:r>
              <a:rPr lang="en-US" dirty="0"/>
              <a:t>FLIC has several Interest construction techniques.  The publisher can choose one or more of these naming techniques.  More techniques could be added.</a:t>
            </a:r>
          </a:p>
        </p:txBody>
      </p:sp>
      <p:sp>
        <p:nvSpPr>
          <p:cNvPr id="4" name="Date Placeholder 3">
            <a:extLst>
              <a:ext uri="{FF2B5EF4-FFF2-40B4-BE49-F238E27FC236}">
                <a16:creationId xmlns:a16="http://schemas.microsoft.com/office/drawing/2014/main" id="{6E28977A-59A8-935A-9F84-5EC01F931DD9}"/>
              </a:ext>
            </a:extLst>
          </p:cNvPr>
          <p:cNvSpPr>
            <a:spLocks noGrp="1"/>
          </p:cNvSpPr>
          <p:nvPr>
            <p:ph type="dt" sz="half" idx="10"/>
          </p:nvPr>
        </p:nvSpPr>
        <p:spPr/>
        <p:txBody>
          <a:bodyPr/>
          <a:lstStyle/>
          <a:p>
            <a:fld id="{9A068E29-BE49-964B-8E48-FAA0EAC9C929}" type="datetime1">
              <a:rPr lang="en-US" smtClean="0"/>
              <a:t>11/7/22</a:t>
            </a:fld>
            <a:endParaRPr lang="en-US"/>
          </a:p>
        </p:txBody>
      </p:sp>
      <p:sp>
        <p:nvSpPr>
          <p:cNvPr id="5" name="Footer Placeholder 4">
            <a:extLst>
              <a:ext uri="{FF2B5EF4-FFF2-40B4-BE49-F238E27FC236}">
                <a16:creationId xmlns:a16="http://schemas.microsoft.com/office/drawing/2014/main" id="{7249731D-644F-330E-923C-B59F928FFADD}"/>
              </a:ext>
            </a:extLst>
          </p:cNvPr>
          <p:cNvSpPr>
            <a:spLocks noGrp="1"/>
          </p:cNvSpPr>
          <p:nvPr>
            <p:ph type="ftr" sz="quarter" idx="11"/>
          </p:nvPr>
        </p:nvSpPr>
        <p:spPr/>
        <p:txBody>
          <a:bodyPr/>
          <a:lstStyle/>
          <a:p>
            <a:r>
              <a:rPr lang="en-US"/>
              <a:t>draft-irtf-icnrg-flic-04 (IETF 115)</a:t>
            </a:r>
          </a:p>
        </p:txBody>
      </p:sp>
      <p:sp>
        <p:nvSpPr>
          <p:cNvPr id="6" name="Slide Number Placeholder 5">
            <a:extLst>
              <a:ext uri="{FF2B5EF4-FFF2-40B4-BE49-F238E27FC236}">
                <a16:creationId xmlns:a16="http://schemas.microsoft.com/office/drawing/2014/main" id="{8EA9272D-DA31-3D5D-4825-558814A9D65B}"/>
              </a:ext>
            </a:extLst>
          </p:cNvPr>
          <p:cNvSpPr>
            <a:spLocks noGrp="1"/>
          </p:cNvSpPr>
          <p:nvPr>
            <p:ph type="sldNum" sz="quarter" idx="12"/>
          </p:nvPr>
        </p:nvSpPr>
        <p:spPr/>
        <p:txBody>
          <a:bodyPr/>
          <a:lstStyle/>
          <a:p>
            <a:fld id="{6CB03400-27FE-F946-8997-338DE7D28739}" type="slidenum">
              <a:rPr lang="en-US" smtClean="0"/>
              <a:t>5</a:t>
            </a:fld>
            <a:endParaRPr lang="en-US"/>
          </a:p>
        </p:txBody>
      </p:sp>
    </p:spTree>
    <p:extLst>
      <p:ext uri="{BB962C8B-B14F-4D97-AF65-F5344CB8AC3E}">
        <p14:creationId xmlns:p14="http://schemas.microsoft.com/office/powerpoint/2010/main" val="1607534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72E14-1E99-3197-8630-52CD08FBAD6C}"/>
              </a:ext>
            </a:extLst>
          </p:cNvPr>
          <p:cNvSpPr>
            <a:spLocks noGrp="1"/>
          </p:cNvSpPr>
          <p:nvPr>
            <p:ph type="title"/>
          </p:nvPr>
        </p:nvSpPr>
        <p:spPr/>
        <p:txBody>
          <a:bodyPr/>
          <a:lstStyle/>
          <a:p>
            <a:r>
              <a:rPr lang="en-US" dirty="0"/>
              <a:t>As a Manifest</a:t>
            </a:r>
          </a:p>
        </p:txBody>
      </p:sp>
      <p:sp>
        <p:nvSpPr>
          <p:cNvPr id="3" name="Content Placeholder 2">
            <a:extLst>
              <a:ext uri="{FF2B5EF4-FFF2-40B4-BE49-F238E27FC236}">
                <a16:creationId xmlns:a16="http://schemas.microsoft.com/office/drawing/2014/main" id="{4CD6C43A-06A6-014F-74A6-3C9353434E92}"/>
              </a:ext>
            </a:extLst>
          </p:cNvPr>
          <p:cNvSpPr>
            <a:spLocks noGrp="1"/>
          </p:cNvSpPr>
          <p:nvPr>
            <p:ph idx="1"/>
          </p:nvPr>
        </p:nvSpPr>
        <p:spPr/>
        <p:txBody>
          <a:bodyPr>
            <a:normAutofit fontScale="92500"/>
          </a:bodyPr>
          <a:lstStyle/>
          <a:p>
            <a:r>
              <a:rPr lang="en-US" sz="2800" dirty="0"/>
              <a:t>In NDN and </a:t>
            </a:r>
            <a:r>
              <a:rPr lang="en-US" sz="2800" dirty="0" err="1"/>
              <a:t>CCNx</a:t>
            </a:r>
            <a:r>
              <a:rPr lang="en-US" sz="2800" dirty="0"/>
              <a:t>, it is most efficient to use hash-based names, as forwarders can match the name exactly.</a:t>
            </a:r>
          </a:p>
          <a:p>
            <a:r>
              <a:rPr lang="en-US" sz="2800" dirty="0"/>
              <a:t>A manifest is one technique to distribute those hashes.  These have been in use since the early </a:t>
            </a:r>
            <a:r>
              <a:rPr lang="en-US" sz="2800" dirty="0" err="1"/>
              <a:t>CCNx</a:t>
            </a:r>
            <a:r>
              <a:rPr lang="en-US" sz="2800" dirty="0"/>
              <a:t> 0.x days.</a:t>
            </a:r>
          </a:p>
          <a:p>
            <a:r>
              <a:rPr lang="en-US" sz="2800" dirty="0"/>
              <a:t>Manifests can also offload authentication overhead, as one only needs to sign the root Manifest.</a:t>
            </a:r>
          </a:p>
          <a:p>
            <a:r>
              <a:rPr lang="en-US" sz="2800" dirty="0"/>
              <a:t>A FLIC manifest has one or more Hash Groups. Each HG can have its own metadata and Name Constructor (in a few slides).</a:t>
            </a:r>
          </a:p>
        </p:txBody>
      </p:sp>
      <p:sp>
        <p:nvSpPr>
          <p:cNvPr id="4" name="Date Placeholder 3">
            <a:extLst>
              <a:ext uri="{FF2B5EF4-FFF2-40B4-BE49-F238E27FC236}">
                <a16:creationId xmlns:a16="http://schemas.microsoft.com/office/drawing/2014/main" id="{7AD2CBC9-BD3E-CDAB-BA35-1BE91013E5BD}"/>
              </a:ext>
            </a:extLst>
          </p:cNvPr>
          <p:cNvSpPr>
            <a:spLocks noGrp="1"/>
          </p:cNvSpPr>
          <p:nvPr>
            <p:ph type="dt" sz="half" idx="10"/>
          </p:nvPr>
        </p:nvSpPr>
        <p:spPr/>
        <p:txBody>
          <a:bodyPr/>
          <a:lstStyle/>
          <a:p>
            <a:fld id="{9F369398-9941-5849-BC6A-5A545E651F16}" type="datetime1">
              <a:rPr lang="en-US" smtClean="0"/>
              <a:t>11/7/22</a:t>
            </a:fld>
            <a:endParaRPr lang="en-US"/>
          </a:p>
        </p:txBody>
      </p:sp>
      <p:sp>
        <p:nvSpPr>
          <p:cNvPr id="5" name="Footer Placeholder 4">
            <a:extLst>
              <a:ext uri="{FF2B5EF4-FFF2-40B4-BE49-F238E27FC236}">
                <a16:creationId xmlns:a16="http://schemas.microsoft.com/office/drawing/2014/main" id="{B7D1C38C-DE13-8B14-DAFC-893B2AAC86F3}"/>
              </a:ext>
            </a:extLst>
          </p:cNvPr>
          <p:cNvSpPr>
            <a:spLocks noGrp="1"/>
          </p:cNvSpPr>
          <p:nvPr>
            <p:ph type="ftr" sz="quarter" idx="11"/>
          </p:nvPr>
        </p:nvSpPr>
        <p:spPr/>
        <p:txBody>
          <a:bodyPr/>
          <a:lstStyle/>
          <a:p>
            <a:r>
              <a:rPr lang="en-US"/>
              <a:t>draft-irtf-icnrg-flic-04 (IETF 115)</a:t>
            </a:r>
          </a:p>
        </p:txBody>
      </p:sp>
      <p:sp>
        <p:nvSpPr>
          <p:cNvPr id="6" name="Slide Number Placeholder 5">
            <a:extLst>
              <a:ext uri="{FF2B5EF4-FFF2-40B4-BE49-F238E27FC236}">
                <a16:creationId xmlns:a16="http://schemas.microsoft.com/office/drawing/2014/main" id="{4000B786-DDDB-D79B-1C2C-029EEE507212}"/>
              </a:ext>
            </a:extLst>
          </p:cNvPr>
          <p:cNvSpPr>
            <a:spLocks noGrp="1"/>
          </p:cNvSpPr>
          <p:nvPr>
            <p:ph type="sldNum" sz="quarter" idx="12"/>
          </p:nvPr>
        </p:nvSpPr>
        <p:spPr/>
        <p:txBody>
          <a:bodyPr/>
          <a:lstStyle/>
          <a:p>
            <a:fld id="{6CB03400-27FE-F946-8997-338DE7D28739}" type="slidenum">
              <a:rPr lang="en-US" smtClean="0"/>
              <a:t>6</a:t>
            </a:fld>
            <a:endParaRPr lang="en-US"/>
          </a:p>
        </p:txBody>
      </p:sp>
    </p:spTree>
    <p:extLst>
      <p:ext uri="{BB962C8B-B14F-4D97-AF65-F5344CB8AC3E}">
        <p14:creationId xmlns:p14="http://schemas.microsoft.com/office/powerpoint/2010/main" val="3246547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4D9B-E217-4C88-4376-7E363111E1B0}"/>
              </a:ext>
            </a:extLst>
          </p:cNvPr>
          <p:cNvSpPr>
            <a:spLocks noGrp="1"/>
          </p:cNvSpPr>
          <p:nvPr>
            <p:ph type="title"/>
          </p:nvPr>
        </p:nvSpPr>
        <p:spPr/>
        <p:txBody>
          <a:bodyPr/>
          <a:lstStyle/>
          <a:p>
            <a:r>
              <a:rPr lang="en-US" dirty="0"/>
              <a:t>Traversal Order</a:t>
            </a:r>
          </a:p>
        </p:txBody>
      </p:sp>
      <p:sp>
        <p:nvSpPr>
          <p:cNvPr id="3" name="Content Placeholder 2">
            <a:extLst>
              <a:ext uri="{FF2B5EF4-FFF2-40B4-BE49-F238E27FC236}">
                <a16:creationId xmlns:a16="http://schemas.microsoft.com/office/drawing/2014/main" id="{E1161DD4-F1CB-B4E2-14D2-9A7B9A5B7811}"/>
              </a:ext>
            </a:extLst>
          </p:cNvPr>
          <p:cNvSpPr>
            <a:spLocks noGrp="1"/>
          </p:cNvSpPr>
          <p:nvPr>
            <p:ph idx="1"/>
          </p:nvPr>
        </p:nvSpPr>
        <p:spPr/>
        <p:txBody>
          <a:bodyPr>
            <a:normAutofit fontScale="92500" lnSpcReduction="10000"/>
          </a:bodyPr>
          <a:lstStyle/>
          <a:p>
            <a:r>
              <a:rPr lang="en-US" sz="2800" dirty="0"/>
              <a:t>FLIC defines a specific traversal order (pre-order, i.e. top-to-bottom, left-to-right). </a:t>
            </a:r>
          </a:p>
          <a:p>
            <a:r>
              <a:rPr lang="en-US" sz="2800" dirty="0"/>
              <a:t>A consumer can retrieve pieces in any order, but the traversal order defines the proper way to assemble the bytes to reconstruct the original data.</a:t>
            </a:r>
          </a:p>
          <a:p>
            <a:r>
              <a:rPr lang="en-US" sz="2800" dirty="0"/>
              <a:t>Some uses (e.g. video) may not care about perfect reassembly and may use metadata hints to skip around.</a:t>
            </a:r>
          </a:p>
          <a:p>
            <a:r>
              <a:rPr lang="en-US" sz="2800" dirty="0"/>
              <a:t>The hash pointers in a manifest can point to other manifests (M) or application data (D).  Within a manifest, the publisher can organize pointers as desired, e.g. MMMDDD, DDMMM, DMDM, MMMM and DDDD, etc.</a:t>
            </a:r>
          </a:p>
        </p:txBody>
      </p:sp>
      <p:sp>
        <p:nvSpPr>
          <p:cNvPr id="4" name="Date Placeholder 3">
            <a:extLst>
              <a:ext uri="{FF2B5EF4-FFF2-40B4-BE49-F238E27FC236}">
                <a16:creationId xmlns:a16="http://schemas.microsoft.com/office/drawing/2014/main" id="{73993898-AD9D-2529-275B-2EDCE8ED94C0}"/>
              </a:ext>
            </a:extLst>
          </p:cNvPr>
          <p:cNvSpPr>
            <a:spLocks noGrp="1"/>
          </p:cNvSpPr>
          <p:nvPr>
            <p:ph type="dt" sz="half" idx="10"/>
          </p:nvPr>
        </p:nvSpPr>
        <p:spPr/>
        <p:txBody>
          <a:bodyPr/>
          <a:lstStyle/>
          <a:p>
            <a:fld id="{07BA11E9-E13F-3348-8977-CF6FF6A5BBB9}" type="datetime1">
              <a:rPr lang="en-US" smtClean="0"/>
              <a:t>11/7/22</a:t>
            </a:fld>
            <a:endParaRPr lang="en-US"/>
          </a:p>
        </p:txBody>
      </p:sp>
      <p:sp>
        <p:nvSpPr>
          <p:cNvPr id="5" name="Footer Placeholder 4">
            <a:extLst>
              <a:ext uri="{FF2B5EF4-FFF2-40B4-BE49-F238E27FC236}">
                <a16:creationId xmlns:a16="http://schemas.microsoft.com/office/drawing/2014/main" id="{1381447C-1AD3-A0D1-2D9A-92653FE01F47}"/>
              </a:ext>
            </a:extLst>
          </p:cNvPr>
          <p:cNvSpPr>
            <a:spLocks noGrp="1"/>
          </p:cNvSpPr>
          <p:nvPr>
            <p:ph type="ftr" sz="quarter" idx="11"/>
          </p:nvPr>
        </p:nvSpPr>
        <p:spPr/>
        <p:txBody>
          <a:bodyPr/>
          <a:lstStyle/>
          <a:p>
            <a:r>
              <a:rPr lang="en-US"/>
              <a:t>draft-irtf-icnrg-flic-04 (IETF 115)</a:t>
            </a:r>
          </a:p>
        </p:txBody>
      </p:sp>
      <p:sp>
        <p:nvSpPr>
          <p:cNvPr id="6" name="Slide Number Placeholder 5">
            <a:extLst>
              <a:ext uri="{FF2B5EF4-FFF2-40B4-BE49-F238E27FC236}">
                <a16:creationId xmlns:a16="http://schemas.microsoft.com/office/drawing/2014/main" id="{AF1036C5-B6DF-E0ED-6A17-85300B5E7D57}"/>
              </a:ext>
            </a:extLst>
          </p:cNvPr>
          <p:cNvSpPr>
            <a:spLocks noGrp="1"/>
          </p:cNvSpPr>
          <p:nvPr>
            <p:ph type="sldNum" sz="quarter" idx="12"/>
          </p:nvPr>
        </p:nvSpPr>
        <p:spPr/>
        <p:txBody>
          <a:bodyPr/>
          <a:lstStyle/>
          <a:p>
            <a:fld id="{6CB03400-27FE-F946-8997-338DE7D28739}" type="slidenum">
              <a:rPr lang="en-US" smtClean="0"/>
              <a:t>7</a:t>
            </a:fld>
            <a:endParaRPr lang="en-US"/>
          </a:p>
        </p:txBody>
      </p:sp>
    </p:spTree>
    <p:extLst>
      <p:ext uri="{BB962C8B-B14F-4D97-AF65-F5344CB8AC3E}">
        <p14:creationId xmlns:p14="http://schemas.microsoft.com/office/powerpoint/2010/main" val="3446903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731AC-2C9D-7CC8-DD6E-2118491C2F98}"/>
              </a:ext>
            </a:extLst>
          </p:cNvPr>
          <p:cNvSpPr>
            <a:spLocks noGrp="1"/>
          </p:cNvSpPr>
          <p:nvPr>
            <p:ph type="title"/>
          </p:nvPr>
        </p:nvSpPr>
        <p:spPr/>
        <p:txBody>
          <a:bodyPr/>
          <a:lstStyle/>
          <a:p>
            <a:r>
              <a:rPr lang="en-US" dirty="0"/>
              <a:t>Metadata and Annotations</a:t>
            </a:r>
          </a:p>
        </p:txBody>
      </p:sp>
      <p:sp>
        <p:nvSpPr>
          <p:cNvPr id="3" name="Content Placeholder 2">
            <a:extLst>
              <a:ext uri="{FF2B5EF4-FFF2-40B4-BE49-F238E27FC236}">
                <a16:creationId xmlns:a16="http://schemas.microsoft.com/office/drawing/2014/main" id="{BA4E58DD-BB9B-1B51-F09A-6A3AA4850288}"/>
              </a:ext>
            </a:extLst>
          </p:cNvPr>
          <p:cNvSpPr>
            <a:spLocks noGrp="1"/>
          </p:cNvSpPr>
          <p:nvPr>
            <p:ph idx="1"/>
          </p:nvPr>
        </p:nvSpPr>
        <p:spPr/>
        <p:txBody>
          <a:bodyPr>
            <a:normAutofit fontScale="92500" lnSpcReduction="10000"/>
          </a:bodyPr>
          <a:lstStyle/>
          <a:p>
            <a:r>
              <a:rPr lang="en-US" dirty="0"/>
              <a:t>Metadata is for the manifest overall or Hash Groups.  It applies to a collection of hashes.</a:t>
            </a:r>
          </a:p>
          <a:p>
            <a:pPr lvl="1"/>
            <a:r>
              <a:rPr lang="en-US" dirty="0"/>
              <a:t>Manifest: Subtree Size, Subtree Digest, Locators</a:t>
            </a:r>
          </a:p>
          <a:p>
            <a:pPr lvl="1"/>
            <a:r>
              <a:rPr lang="en-US" dirty="0"/>
              <a:t>Hash Group: </a:t>
            </a:r>
            <a:r>
              <a:rPr lang="en-US" dirty="0" err="1"/>
              <a:t>LeafSize</a:t>
            </a:r>
            <a:r>
              <a:rPr lang="en-US" dirty="0"/>
              <a:t>, </a:t>
            </a:r>
            <a:r>
              <a:rPr lang="en-US" dirty="0" err="1"/>
              <a:t>LeafDigest</a:t>
            </a:r>
            <a:r>
              <a:rPr lang="en-US" dirty="0"/>
              <a:t>, </a:t>
            </a:r>
            <a:r>
              <a:rPr lang="en-US" dirty="0" err="1"/>
              <a:t>SubtreeSize</a:t>
            </a:r>
            <a:r>
              <a:rPr lang="en-US" dirty="0"/>
              <a:t>, Subtree Digest</a:t>
            </a:r>
          </a:p>
          <a:p>
            <a:r>
              <a:rPr lang="en-US" dirty="0"/>
              <a:t>Annotations apply to individual hashes.</a:t>
            </a:r>
          </a:p>
          <a:p>
            <a:pPr lvl="1"/>
            <a:r>
              <a:rPr lang="en-US" dirty="0"/>
              <a:t>Examples: Size of all application data under the referenced object</a:t>
            </a:r>
          </a:p>
          <a:p>
            <a:r>
              <a:rPr lang="en-US" dirty="0"/>
              <a:t>These are all optional.  The draft does not make this terminology as clear cut as this slide does.</a:t>
            </a:r>
          </a:p>
        </p:txBody>
      </p:sp>
      <p:sp>
        <p:nvSpPr>
          <p:cNvPr id="4" name="Date Placeholder 3">
            <a:extLst>
              <a:ext uri="{FF2B5EF4-FFF2-40B4-BE49-F238E27FC236}">
                <a16:creationId xmlns:a16="http://schemas.microsoft.com/office/drawing/2014/main" id="{9200D0D1-1B2B-F3A2-E825-D2B5B394BAB4}"/>
              </a:ext>
            </a:extLst>
          </p:cNvPr>
          <p:cNvSpPr>
            <a:spLocks noGrp="1"/>
          </p:cNvSpPr>
          <p:nvPr>
            <p:ph type="dt" sz="half" idx="10"/>
          </p:nvPr>
        </p:nvSpPr>
        <p:spPr/>
        <p:txBody>
          <a:bodyPr/>
          <a:lstStyle/>
          <a:p>
            <a:fld id="{C73F4CBB-F664-6F4E-A339-A50BDE32ECCC}" type="datetime1">
              <a:rPr lang="en-US" smtClean="0"/>
              <a:t>11/7/22</a:t>
            </a:fld>
            <a:endParaRPr lang="en-US"/>
          </a:p>
        </p:txBody>
      </p:sp>
      <p:sp>
        <p:nvSpPr>
          <p:cNvPr id="5" name="Footer Placeholder 4">
            <a:extLst>
              <a:ext uri="{FF2B5EF4-FFF2-40B4-BE49-F238E27FC236}">
                <a16:creationId xmlns:a16="http://schemas.microsoft.com/office/drawing/2014/main" id="{F7FE754C-33F3-E4EA-930C-3DAB5AE9F5EF}"/>
              </a:ext>
            </a:extLst>
          </p:cNvPr>
          <p:cNvSpPr>
            <a:spLocks noGrp="1"/>
          </p:cNvSpPr>
          <p:nvPr>
            <p:ph type="ftr" sz="quarter" idx="11"/>
          </p:nvPr>
        </p:nvSpPr>
        <p:spPr/>
        <p:txBody>
          <a:bodyPr/>
          <a:lstStyle/>
          <a:p>
            <a:r>
              <a:rPr lang="en-US"/>
              <a:t>draft-irtf-icnrg-flic-04 (IETF 115)</a:t>
            </a:r>
          </a:p>
        </p:txBody>
      </p:sp>
      <p:sp>
        <p:nvSpPr>
          <p:cNvPr id="6" name="Slide Number Placeholder 5">
            <a:extLst>
              <a:ext uri="{FF2B5EF4-FFF2-40B4-BE49-F238E27FC236}">
                <a16:creationId xmlns:a16="http://schemas.microsoft.com/office/drawing/2014/main" id="{778B08A8-E2FA-0EF7-C9D0-157AED787EDB}"/>
              </a:ext>
            </a:extLst>
          </p:cNvPr>
          <p:cNvSpPr>
            <a:spLocks noGrp="1"/>
          </p:cNvSpPr>
          <p:nvPr>
            <p:ph type="sldNum" sz="quarter" idx="12"/>
          </p:nvPr>
        </p:nvSpPr>
        <p:spPr/>
        <p:txBody>
          <a:bodyPr/>
          <a:lstStyle/>
          <a:p>
            <a:fld id="{6CB03400-27FE-F946-8997-338DE7D28739}" type="slidenum">
              <a:rPr lang="en-US" smtClean="0"/>
              <a:t>8</a:t>
            </a:fld>
            <a:endParaRPr lang="en-US"/>
          </a:p>
        </p:txBody>
      </p:sp>
    </p:spTree>
    <p:extLst>
      <p:ext uri="{BB962C8B-B14F-4D97-AF65-F5344CB8AC3E}">
        <p14:creationId xmlns:p14="http://schemas.microsoft.com/office/powerpoint/2010/main" val="3200440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4203B-B419-FEBA-5983-51D2544D4A81}"/>
              </a:ext>
            </a:extLst>
          </p:cNvPr>
          <p:cNvSpPr>
            <a:spLocks noGrp="1"/>
          </p:cNvSpPr>
          <p:nvPr>
            <p:ph type="title"/>
          </p:nvPr>
        </p:nvSpPr>
        <p:spPr/>
        <p:txBody>
          <a:bodyPr/>
          <a:lstStyle/>
          <a:p>
            <a:r>
              <a:rPr lang="en-US" dirty="0"/>
              <a:t>Some definitions</a:t>
            </a:r>
          </a:p>
        </p:txBody>
      </p:sp>
      <p:sp>
        <p:nvSpPr>
          <p:cNvPr id="3" name="Content Placeholder 2">
            <a:extLst>
              <a:ext uri="{FF2B5EF4-FFF2-40B4-BE49-F238E27FC236}">
                <a16:creationId xmlns:a16="http://schemas.microsoft.com/office/drawing/2014/main" id="{8C07D12E-5B28-F493-50D3-0DB8E7785FD6}"/>
              </a:ext>
            </a:extLst>
          </p:cNvPr>
          <p:cNvSpPr>
            <a:spLocks noGrp="1"/>
          </p:cNvSpPr>
          <p:nvPr>
            <p:ph idx="1"/>
          </p:nvPr>
        </p:nvSpPr>
        <p:spPr/>
        <p:txBody>
          <a:bodyPr>
            <a:normAutofit lnSpcReduction="10000"/>
          </a:bodyPr>
          <a:lstStyle/>
          <a:p>
            <a:r>
              <a:rPr lang="en-US" dirty="0"/>
              <a:t>Subtree Size: The bytes of application data at or under the current location</a:t>
            </a:r>
          </a:p>
          <a:p>
            <a:r>
              <a:rPr lang="en-US" dirty="0"/>
              <a:t>Subtree Digest: cryptographic digest of that application data.</a:t>
            </a:r>
          </a:p>
          <a:p>
            <a:r>
              <a:rPr lang="en-US" dirty="0"/>
              <a:t>Locators: Routing hints (full slide coming up)</a:t>
            </a:r>
          </a:p>
          <a:p>
            <a:r>
              <a:rPr lang="en-US" dirty="0"/>
              <a:t>Leaf Size: Size of all application data immediately reachable from the current Hash Group (i.e. direct children)</a:t>
            </a:r>
          </a:p>
          <a:p>
            <a:r>
              <a:rPr lang="en-US" dirty="0"/>
              <a:t>Leaf Digest: digest of that leaf data.</a:t>
            </a:r>
          </a:p>
        </p:txBody>
      </p:sp>
      <p:sp>
        <p:nvSpPr>
          <p:cNvPr id="4" name="Date Placeholder 3">
            <a:extLst>
              <a:ext uri="{FF2B5EF4-FFF2-40B4-BE49-F238E27FC236}">
                <a16:creationId xmlns:a16="http://schemas.microsoft.com/office/drawing/2014/main" id="{6C5EA05B-2C1A-6B77-E3ED-2FF50DE0ADD4}"/>
              </a:ext>
            </a:extLst>
          </p:cNvPr>
          <p:cNvSpPr>
            <a:spLocks noGrp="1"/>
          </p:cNvSpPr>
          <p:nvPr>
            <p:ph type="dt" sz="half" idx="10"/>
          </p:nvPr>
        </p:nvSpPr>
        <p:spPr/>
        <p:txBody>
          <a:bodyPr/>
          <a:lstStyle/>
          <a:p>
            <a:fld id="{B9D47947-7057-EF42-B3CC-A4C72C87770B}" type="datetime1">
              <a:rPr lang="en-US" smtClean="0"/>
              <a:t>11/7/22</a:t>
            </a:fld>
            <a:endParaRPr lang="en-US"/>
          </a:p>
        </p:txBody>
      </p:sp>
      <p:sp>
        <p:nvSpPr>
          <p:cNvPr id="5" name="Footer Placeholder 4">
            <a:extLst>
              <a:ext uri="{FF2B5EF4-FFF2-40B4-BE49-F238E27FC236}">
                <a16:creationId xmlns:a16="http://schemas.microsoft.com/office/drawing/2014/main" id="{FC86CF7A-79C9-C5AE-8ED9-F602D0BAC4F3}"/>
              </a:ext>
            </a:extLst>
          </p:cNvPr>
          <p:cNvSpPr>
            <a:spLocks noGrp="1"/>
          </p:cNvSpPr>
          <p:nvPr>
            <p:ph type="ftr" sz="quarter" idx="11"/>
          </p:nvPr>
        </p:nvSpPr>
        <p:spPr/>
        <p:txBody>
          <a:bodyPr/>
          <a:lstStyle/>
          <a:p>
            <a:r>
              <a:rPr lang="en-US"/>
              <a:t>draft-irtf-icnrg-flic-04 (IETF 115)</a:t>
            </a:r>
          </a:p>
        </p:txBody>
      </p:sp>
      <p:sp>
        <p:nvSpPr>
          <p:cNvPr id="6" name="Slide Number Placeholder 5">
            <a:extLst>
              <a:ext uri="{FF2B5EF4-FFF2-40B4-BE49-F238E27FC236}">
                <a16:creationId xmlns:a16="http://schemas.microsoft.com/office/drawing/2014/main" id="{9DA77B79-2BE6-2F45-404F-8E46982F39C4}"/>
              </a:ext>
            </a:extLst>
          </p:cNvPr>
          <p:cNvSpPr>
            <a:spLocks noGrp="1"/>
          </p:cNvSpPr>
          <p:nvPr>
            <p:ph type="sldNum" sz="quarter" idx="12"/>
          </p:nvPr>
        </p:nvSpPr>
        <p:spPr/>
        <p:txBody>
          <a:bodyPr/>
          <a:lstStyle/>
          <a:p>
            <a:fld id="{6CB03400-27FE-F946-8997-338DE7D28739}" type="slidenum">
              <a:rPr lang="en-US" smtClean="0"/>
              <a:t>9</a:t>
            </a:fld>
            <a:endParaRPr lang="en-US"/>
          </a:p>
        </p:txBody>
      </p:sp>
    </p:spTree>
    <p:extLst>
      <p:ext uri="{BB962C8B-B14F-4D97-AF65-F5344CB8AC3E}">
        <p14:creationId xmlns:p14="http://schemas.microsoft.com/office/powerpoint/2010/main" val="1593031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otnets 2017 Favorite Papers" id="{C362737C-75A0-D54D-A2E5-218AED6266DB}" vid="{AF39B2DA-E86E-5041-9300-FED6C2C724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1778</TotalTime>
  <Words>1355</Words>
  <Application>Microsoft Macintosh PowerPoint</Application>
  <PresentationFormat>On-screen Show (4:3)</PresentationFormat>
  <Paragraphs>140</Paragraphs>
  <Slides>17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File-Like ICN Collections (FLIC) draft-irtf-icnrg-flic-04 IETF 115, London</vt:lpstr>
      <vt:lpstr>Outline</vt:lpstr>
      <vt:lpstr>Background</vt:lpstr>
      <vt:lpstr>Current State of Affairs</vt:lpstr>
      <vt:lpstr>What FLIC does</vt:lpstr>
      <vt:lpstr>As a Manifest</vt:lpstr>
      <vt:lpstr>Traversal Order</vt:lpstr>
      <vt:lpstr>Metadata and Annotations</vt:lpstr>
      <vt:lpstr>Some definitions</vt:lpstr>
      <vt:lpstr>Locators and Name Constructors</vt:lpstr>
      <vt:lpstr>Hash Groups and Name Constructors</vt:lpstr>
      <vt:lpstr>Encryption</vt:lpstr>
      <vt:lpstr>Preshared Key</vt:lpstr>
      <vt:lpstr>Wrapped Key</vt:lpstr>
      <vt:lpstr>Multiprotocol Use</vt:lpstr>
      <vt:lpstr>Root vs Root + Top Manifest</vt:lpstr>
      <vt:lpstr>Still to be done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 Balance &amp; ICN Congestion Control: draft-oran-icnrg-flowbalance-01</dc:title>
  <dc:creator>David Oran</dc:creator>
  <cp:lastModifiedBy>Marc Mosko</cp:lastModifiedBy>
  <cp:revision>25</cp:revision>
  <cp:lastPrinted>2019-11-07T14:11:03Z</cp:lastPrinted>
  <dcterms:created xsi:type="dcterms:W3CDTF">2019-11-03T15:40:18Z</dcterms:created>
  <dcterms:modified xsi:type="dcterms:W3CDTF">2022-11-08T04:04:00Z</dcterms:modified>
</cp:coreProperties>
</file>