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66" r:id="rId3"/>
    <p:sldId id="260" r:id="rId4"/>
    <p:sldId id="267" r:id="rId5"/>
    <p:sldId id="268" r:id="rId6"/>
    <p:sldId id="271" r:id="rId7"/>
    <p:sldId id="270" r:id="rId8"/>
    <p:sldId id="277" r:id="rId9"/>
    <p:sldId id="269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/>
    <p:restoredTop sz="96259"/>
  </p:normalViewPr>
  <p:slideViewPr>
    <p:cSldViewPr snapToGrid="0" snapToObjects="1">
      <p:cViewPr varScale="1">
        <p:scale>
          <a:sx n="123" d="100"/>
          <a:sy n="123" d="100"/>
        </p:scale>
        <p:origin x="8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73017-7BE7-E341-9AF7-31192816896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305EF-3C6F-CC4A-8810-A844A8BF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8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0A95-D55B-0D4A-B3FC-82638EFE6EDA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0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1E8-E2FC-3D43-B6F0-0A6BA5B00D3E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3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BCA6-62EF-CE41-9B04-EDCB2CAE58C4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DB29-171D-2443-8714-B2052F5C5C38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B917-7DD7-0141-9C4F-5C07BBF72397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4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1FE-B9A7-2742-B86D-E55B15B41FB5}" type="datetime1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3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5A51-3DA3-C54C-A09D-39ED0E0DAB22}" type="datetime1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6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05B1-4D41-3F47-9C5C-171A9DC21D05}" type="datetime1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3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0384-741A-7248-9EB8-5A7650A5B157}" type="datetime1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0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7E0C-B1E5-FC45-9339-FFC3756AB17C}" type="datetime1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3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8628-F8B5-204D-B5A1-592E27542C3A}" type="datetime1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1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B43AC-AD6D-9941-A1FD-6695CF8909A6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draft-irtf-icnrg-flic-04 (IETF 115)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5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File-Like ICN Collections (FLIC)</a:t>
            </a:r>
            <a:br>
              <a:rPr lang="en-US" dirty="0"/>
            </a:br>
            <a:r>
              <a:rPr lang="en-US" sz="3100" dirty="0"/>
              <a:t>draft-irtf-icnrg-flic-04</a:t>
            </a:r>
            <a:br>
              <a:rPr lang="en-US" sz="3100" dirty="0"/>
            </a:br>
            <a:r>
              <a:rPr lang="en-US" sz="3100" dirty="0"/>
              <a:t>IETF 116, Yokohama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244" y="4085198"/>
            <a:ext cx="7214992" cy="155360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Marc </a:t>
            </a:r>
            <a:r>
              <a:rPr lang="en-US" sz="2800" dirty="0" err="1"/>
              <a:t>Mosko</a:t>
            </a:r>
            <a:endParaRPr lang="en-US" sz="2800" dirty="0"/>
          </a:p>
          <a:p>
            <a:r>
              <a:rPr lang="en-US" sz="1400" dirty="0"/>
              <a:t>PARC</a:t>
            </a:r>
          </a:p>
          <a:p>
            <a:br>
              <a:rPr lang="en-US" sz="1400" dirty="0"/>
            </a:br>
            <a:r>
              <a:rPr lang="en-US" sz="2800" dirty="0"/>
              <a:t>Dave Oran</a:t>
            </a:r>
            <a:endParaRPr lang="en-US" sz="1400" dirty="0"/>
          </a:p>
          <a:p>
            <a:r>
              <a:rPr lang="en-US" sz="1400" dirty="0"/>
              <a:t>Network Systems Research &amp; Design</a:t>
            </a:r>
            <a:endParaRPr lang="en-US" sz="9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8357-11B7-99A7-2AAD-EB516BA6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289E-EC57-E94E-8BE1-BCC1743992A8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AD45-9C76-1570-CB8D-2578865E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draft-irtf-icnrg-flic-04 (IETF 116)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50C29-A1C8-3EC3-E330-83D9DF85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0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B7CD08-D75C-5649-8144-09CFE5E4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Out-of-order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4FEC3F-4736-C3B8-5E58-54F90220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hash pointers must include the segment number annotation.</a:t>
            </a:r>
          </a:p>
          <a:p>
            <a:pPr marL="0" indent="0" algn="ctr">
              <a:buNone/>
            </a:pPr>
            <a:r>
              <a:rPr lang="en-US" dirty="0"/>
              <a:t>OR</a:t>
            </a:r>
          </a:p>
          <a:p>
            <a:r>
              <a:rPr lang="en-US" dirty="0"/>
              <a:t>Give up on unique names and rely on the implicit hash to differentiate.  In that case, use the </a:t>
            </a:r>
            <a:r>
              <a:rPr lang="en-US" dirty="0" err="1"/>
              <a:t>PrefixSchema</a:t>
            </a:r>
            <a:r>
              <a:rPr lang="en-US" dirty="0"/>
              <a:t> or other Name Constructor schema.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060D9-E07B-D0DC-AC7D-BC33420A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05B1-4D41-3F47-9C5C-171A9DC21D05}" type="datetime1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7D2EA-091F-76DA-D763-5553F7BD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2516C-713A-3742-8BC8-44F23012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28B30E-0681-85D2-155A-AC13D72A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HashGroup</a:t>
            </a:r>
            <a:r>
              <a:rPr lang="en-US" dirty="0"/>
              <a:t> with Annotations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6E77-4970-3F47-A3E8-54EF3586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DB29-171D-2443-8714-B2052F5C5C38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DE02-99C9-EF40-8A0B-BB639E57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96799-DBFE-C7C8-529E-1C170BA0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8612D7-4AD9-636F-AFFA-E815787B622C}"/>
              </a:ext>
            </a:extLst>
          </p:cNvPr>
          <p:cNvSpPr/>
          <p:nvPr/>
        </p:nvSpPr>
        <p:spPr>
          <a:xfrm>
            <a:off x="457200" y="2169547"/>
            <a:ext cx="2133600" cy="33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HashGroup</a:t>
            </a:r>
            <a:r>
              <a:rPr lang="en-US" dirty="0"/>
              <a:t> TLV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BC04D7-B7C0-23D1-4F26-7BDBA2350FC8}"/>
              </a:ext>
            </a:extLst>
          </p:cNvPr>
          <p:cNvSpPr/>
          <p:nvPr/>
        </p:nvSpPr>
        <p:spPr>
          <a:xfrm>
            <a:off x="1143000" y="2502056"/>
            <a:ext cx="2133600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AnnotatedPtr</a:t>
            </a:r>
            <a:r>
              <a:rPr lang="en-US" dirty="0"/>
              <a:t> TLV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28AC55-C5ED-C103-8E14-190810859D97}"/>
              </a:ext>
            </a:extLst>
          </p:cNvPr>
          <p:cNvSpPr txBox="1"/>
          <p:nvPr/>
        </p:nvSpPr>
        <p:spPr>
          <a:xfrm>
            <a:off x="1517073" y="3465800"/>
            <a:ext cx="79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0A7C32-A651-63B2-8A3E-A6B5CFFF345A}"/>
              </a:ext>
            </a:extLst>
          </p:cNvPr>
          <p:cNvGrpSpPr/>
          <p:nvPr/>
        </p:nvGrpSpPr>
        <p:grpSpPr>
          <a:xfrm>
            <a:off x="1631373" y="2844697"/>
            <a:ext cx="4736522" cy="996794"/>
            <a:chOff x="2289464" y="3233185"/>
            <a:chExt cx="4736522" cy="99679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CC135B-6130-87D7-E1D6-A32C94FE6E75}"/>
                </a:ext>
              </a:extLst>
            </p:cNvPr>
            <p:cNvSpPr/>
            <p:nvPr/>
          </p:nvSpPr>
          <p:spPr>
            <a:xfrm>
              <a:off x="2289464" y="3233185"/>
              <a:ext cx="1704109" cy="33250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PtrBlock</a:t>
              </a:r>
              <a:r>
                <a:rPr lang="en-US" dirty="0"/>
                <a:t> TLV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232403-5B48-DE62-E1E2-778D81EFB111}"/>
                </a:ext>
              </a:extLst>
            </p:cNvPr>
            <p:cNvSpPr/>
            <p:nvPr/>
          </p:nvSpPr>
          <p:spPr>
            <a:xfrm>
              <a:off x="2665268" y="3565694"/>
              <a:ext cx="2656609" cy="33250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SegmentId</a:t>
              </a:r>
              <a:r>
                <a:rPr lang="en-US" dirty="0"/>
                <a:t> Annotation TLV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6258748-1E4E-2256-3FCA-27BBF588063F}"/>
                </a:ext>
              </a:extLst>
            </p:cNvPr>
            <p:cNvGrpSpPr/>
            <p:nvPr/>
          </p:nvGrpSpPr>
          <p:grpSpPr>
            <a:xfrm>
              <a:off x="2665268" y="3897469"/>
              <a:ext cx="3408218" cy="332510"/>
              <a:chOff x="5060373" y="2911828"/>
              <a:chExt cx="3408218" cy="33251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CBF7EA6-FF09-7D25-DC94-7D06DEFB4A4F}"/>
                  </a:ext>
                </a:extLst>
              </p:cNvPr>
              <p:cNvSpPr/>
              <p:nvPr/>
            </p:nvSpPr>
            <p:spPr>
              <a:xfrm>
                <a:off x="5060373" y="2911829"/>
                <a:ext cx="1704109" cy="3325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Hash TLV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B2D32C5-1E5E-EC7A-C558-C55CC16A4AF0}"/>
                  </a:ext>
                </a:extLst>
              </p:cNvPr>
              <p:cNvSpPr/>
              <p:nvPr/>
            </p:nvSpPr>
            <p:spPr>
              <a:xfrm>
                <a:off x="6764482" y="2911828"/>
                <a:ext cx="1704109" cy="3325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Hash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3E39F8-210F-0849-5F43-87F9CE8F721D}"/>
                </a:ext>
              </a:extLst>
            </p:cNvPr>
            <p:cNvSpPr/>
            <p:nvPr/>
          </p:nvSpPr>
          <p:spPr>
            <a:xfrm>
              <a:off x="5321877" y="3565693"/>
              <a:ext cx="1704109" cy="33250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(number)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EB73A4-0F6C-2856-8F28-2E3D039D606F}"/>
              </a:ext>
            </a:extLst>
          </p:cNvPr>
          <p:cNvGrpSpPr/>
          <p:nvPr/>
        </p:nvGrpSpPr>
        <p:grpSpPr>
          <a:xfrm>
            <a:off x="1631373" y="4275137"/>
            <a:ext cx="4736522" cy="996794"/>
            <a:chOff x="2289464" y="3233185"/>
            <a:chExt cx="4736522" cy="99679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D5F351-11D4-0454-0961-5129A2E4C10F}"/>
                </a:ext>
              </a:extLst>
            </p:cNvPr>
            <p:cNvSpPr/>
            <p:nvPr/>
          </p:nvSpPr>
          <p:spPr>
            <a:xfrm>
              <a:off x="2289464" y="3233185"/>
              <a:ext cx="1704109" cy="332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PtrBlock</a:t>
              </a:r>
              <a:r>
                <a:rPr lang="en-US" dirty="0"/>
                <a:t> TLV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7CD2EB6-BB15-30C8-90EF-4C8E2D5213D7}"/>
                </a:ext>
              </a:extLst>
            </p:cNvPr>
            <p:cNvSpPr/>
            <p:nvPr/>
          </p:nvSpPr>
          <p:spPr>
            <a:xfrm>
              <a:off x="2665268" y="3565694"/>
              <a:ext cx="2656609" cy="332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SegmentId</a:t>
              </a:r>
              <a:r>
                <a:rPr lang="en-US" dirty="0"/>
                <a:t> Annotation TLV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805F80F-6FF9-4D4C-09E1-CF23C86BCA16}"/>
                </a:ext>
              </a:extLst>
            </p:cNvPr>
            <p:cNvGrpSpPr/>
            <p:nvPr/>
          </p:nvGrpSpPr>
          <p:grpSpPr>
            <a:xfrm>
              <a:off x="2665268" y="3897469"/>
              <a:ext cx="3408218" cy="332510"/>
              <a:chOff x="5060373" y="2911828"/>
              <a:chExt cx="3408218" cy="33251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73E4BFB-24FA-D1DB-7590-66BDE64F4305}"/>
                  </a:ext>
                </a:extLst>
              </p:cNvPr>
              <p:cNvSpPr/>
              <p:nvPr/>
            </p:nvSpPr>
            <p:spPr>
              <a:xfrm>
                <a:off x="5060373" y="2911829"/>
                <a:ext cx="1704109" cy="3325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Hash TLV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F8AB294-3CA1-868B-B83C-C55519BBA598}"/>
                  </a:ext>
                </a:extLst>
              </p:cNvPr>
              <p:cNvSpPr/>
              <p:nvPr/>
            </p:nvSpPr>
            <p:spPr>
              <a:xfrm>
                <a:off x="6764482" y="2911828"/>
                <a:ext cx="1704109" cy="3325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Hash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1D080A-5613-B170-F5A2-2111681F8102}"/>
                </a:ext>
              </a:extLst>
            </p:cNvPr>
            <p:cNvSpPr/>
            <p:nvPr/>
          </p:nvSpPr>
          <p:spPr>
            <a:xfrm>
              <a:off x="5321877" y="3565693"/>
              <a:ext cx="1704109" cy="332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(number)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8DE0B6C-D68A-761C-1B8C-1DB2504EFEA8}"/>
              </a:ext>
            </a:extLst>
          </p:cNvPr>
          <p:cNvSpPr txBox="1"/>
          <p:nvPr/>
        </p:nvSpPr>
        <p:spPr>
          <a:xfrm>
            <a:off x="6508085" y="3130602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 missing in FLIC-04</a:t>
            </a:r>
          </a:p>
        </p:txBody>
      </p:sp>
    </p:spTree>
    <p:extLst>
      <p:ext uri="{BB962C8B-B14F-4D97-AF65-F5344CB8AC3E}">
        <p14:creationId xmlns:p14="http://schemas.microsoft.com/office/powerpoint/2010/main" val="112603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28B30E-0681-85D2-155A-AC13D72A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Proposal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6E77-4970-3F47-A3E8-54EF3586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DB29-171D-2443-8714-B2052F5C5C38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DE02-99C9-EF40-8A0B-BB639E57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96799-DBFE-C7C8-529E-1C170BA0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8612D7-4AD9-636F-AFFA-E815787B622C}"/>
              </a:ext>
            </a:extLst>
          </p:cNvPr>
          <p:cNvSpPr/>
          <p:nvPr/>
        </p:nvSpPr>
        <p:spPr>
          <a:xfrm>
            <a:off x="457200" y="1417638"/>
            <a:ext cx="2133600" cy="33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HashGroup</a:t>
            </a:r>
            <a:r>
              <a:rPr lang="en-US" dirty="0"/>
              <a:t> TLV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BC04D7-B7C0-23D1-4F26-7BDBA2350FC8}"/>
              </a:ext>
            </a:extLst>
          </p:cNvPr>
          <p:cNvSpPr/>
          <p:nvPr/>
        </p:nvSpPr>
        <p:spPr>
          <a:xfrm>
            <a:off x="1143000" y="1750147"/>
            <a:ext cx="2133600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GroupData</a:t>
            </a:r>
            <a:r>
              <a:rPr lang="en-US" dirty="0"/>
              <a:t> TLV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232403-5B48-DE62-E1E2-778D81EFB111}"/>
              </a:ext>
            </a:extLst>
          </p:cNvPr>
          <p:cNvSpPr/>
          <p:nvPr/>
        </p:nvSpPr>
        <p:spPr>
          <a:xfrm>
            <a:off x="1425286" y="2092054"/>
            <a:ext cx="2656609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Starting </a:t>
            </a:r>
            <a:r>
              <a:rPr lang="en-US" dirty="0" err="1"/>
              <a:t>SegmentId</a:t>
            </a:r>
            <a:r>
              <a:rPr lang="en-US" dirty="0"/>
              <a:t> TLV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3E39F8-210F-0849-5F43-87F9CE8F721D}"/>
              </a:ext>
            </a:extLst>
          </p:cNvPr>
          <p:cNvSpPr/>
          <p:nvPr/>
        </p:nvSpPr>
        <p:spPr>
          <a:xfrm>
            <a:off x="4081895" y="2092053"/>
            <a:ext cx="1704109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(number)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E0B6C-D68A-761C-1B8C-1DB2504EFEA8}"/>
              </a:ext>
            </a:extLst>
          </p:cNvPr>
          <p:cNvSpPr txBox="1"/>
          <p:nvPr/>
        </p:nvSpPr>
        <p:spPr>
          <a:xfrm>
            <a:off x="5926194" y="2045450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 new proposal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286A03-1D1D-A59F-39CA-55BC0FDBA3DB}"/>
              </a:ext>
            </a:extLst>
          </p:cNvPr>
          <p:cNvSpPr/>
          <p:nvPr/>
        </p:nvSpPr>
        <p:spPr>
          <a:xfrm>
            <a:off x="1143000" y="2433960"/>
            <a:ext cx="1704109" cy="33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 TLV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66295-4E09-0309-02A8-B2A17A33E7A5}"/>
              </a:ext>
            </a:extLst>
          </p:cNvPr>
          <p:cNvGrpSpPr/>
          <p:nvPr/>
        </p:nvGrpSpPr>
        <p:grpSpPr>
          <a:xfrm>
            <a:off x="1631373" y="2776600"/>
            <a:ext cx="3408218" cy="332510"/>
            <a:chOff x="5060373" y="2911828"/>
            <a:chExt cx="3408218" cy="3325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AB183E-0CB2-FAFC-0C01-F2F648DADE12}"/>
                </a:ext>
              </a:extLst>
            </p:cNvPr>
            <p:cNvSpPr/>
            <p:nvPr/>
          </p:nvSpPr>
          <p:spPr>
            <a:xfrm>
              <a:off x="5060373" y="2911829"/>
              <a:ext cx="1704109" cy="332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Hash TLV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6D56028-6853-BA7F-25A6-E8E86C8BAF2E}"/>
                </a:ext>
              </a:extLst>
            </p:cNvPr>
            <p:cNvSpPr/>
            <p:nvPr/>
          </p:nvSpPr>
          <p:spPr>
            <a:xfrm>
              <a:off x="6764482" y="2911828"/>
              <a:ext cx="1704109" cy="332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Hash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5CCAC9-6F5E-1743-B4ED-A2E7CCE5F581}"/>
              </a:ext>
            </a:extLst>
          </p:cNvPr>
          <p:cNvGrpSpPr/>
          <p:nvPr/>
        </p:nvGrpSpPr>
        <p:grpSpPr>
          <a:xfrm>
            <a:off x="1631373" y="3478435"/>
            <a:ext cx="3408218" cy="332510"/>
            <a:chOff x="5060373" y="2911828"/>
            <a:chExt cx="3408218" cy="33251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C8BD16E-F35C-6AF8-2524-AE7D611B2027}"/>
                </a:ext>
              </a:extLst>
            </p:cNvPr>
            <p:cNvSpPr/>
            <p:nvPr/>
          </p:nvSpPr>
          <p:spPr>
            <a:xfrm>
              <a:off x="5060373" y="2911829"/>
              <a:ext cx="1704109" cy="332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Hash TLV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E80505-55AB-3194-61DF-173E0946F31A}"/>
                </a:ext>
              </a:extLst>
            </p:cNvPr>
            <p:cNvSpPr/>
            <p:nvPr/>
          </p:nvSpPr>
          <p:spPr>
            <a:xfrm>
              <a:off x="6764482" y="2911828"/>
              <a:ext cx="1704109" cy="332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Hash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A84E48B-14BF-18D1-02A4-D49AF5BF0052}"/>
              </a:ext>
            </a:extLst>
          </p:cNvPr>
          <p:cNvSpPr txBox="1"/>
          <p:nvPr/>
        </p:nvSpPr>
        <p:spPr>
          <a:xfrm>
            <a:off x="2938895" y="2693609"/>
            <a:ext cx="79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32" name="Content Placeholder 6">
            <a:extLst>
              <a:ext uri="{FF2B5EF4-FFF2-40B4-BE49-F238E27FC236}">
                <a16:creationId xmlns:a16="http://schemas.microsoft.com/office/drawing/2014/main" id="{78D3B6DC-548C-B518-23E3-587A03FF623A}"/>
              </a:ext>
            </a:extLst>
          </p:cNvPr>
          <p:cNvSpPr txBox="1">
            <a:spLocks/>
          </p:cNvSpPr>
          <p:nvPr/>
        </p:nvSpPr>
        <p:spPr>
          <a:xfrm>
            <a:off x="457200" y="4174052"/>
            <a:ext cx="8229600" cy="18306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One does not need to maintain a global counter. It only needs to be local to each </a:t>
            </a:r>
            <a:r>
              <a:rPr lang="en-US" i="1" dirty="0" err="1"/>
              <a:t>HashGroup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059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2453-8F76-94E6-F728-DB2C8722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Routing Hints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37BBB-DECB-5DFE-2976-541E61CD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Hints are stored under the </a:t>
            </a:r>
            <a:r>
              <a:rPr lang="en-US" dirty="0" err="1"/>
              <a:t>NodeData</a:t>
            </a:r>
            <a:r>
              <a:rPr lang="en-US" dirty="0"/>
              <a:t>.</a:t>
            </a:r>
          </a:p>
          <a:p>
            <a:r>
              <a:rPr lang="en-US" dirty="0"/>
              <a:t>FLIC-04 calls these “Locators.”</a:t>
            </a:r>
          </a:p>
          <a:p>
            <a:r>
              <a:rPr lang="en-US" dirty="0"/>
              <a:t>FLIC-04 uses the same term “Locators” for the prefix of </a:t>
            </a:r>
            <a:r>
              <a:rPr lang="en-US" dirty="0" err="1"/>
              <a:t>SegmentedSchema</a:t>
            </a:r>
            <a:r>
              <a:rPr lang="en-US" dirty="0"/>
              <a:t> and </a:t>
            </a:r>
            <a:r>
              <a:rPr lang="en-US" dirty="0" err="1"/>
              <a:t>PrefixSchema</a:t>
            </a:r>
            <a:r>
              <a:rPr lang="en-US" dirty="0"/>
              <a:t>.  But in this case, these are name prefixes used in a Name </a:t>
            </a:r>
            <a:r>
              <a:rPr lang="en-US" dirty="0" err="1"/>
              <a:t>Contructor</a:t>
            </a:r>
            <a:r>
              <a:rPr lang="en-US" dirty="0"/>
              <a:t>.</a:t>
            </a:r>
          </a:p>
          <a:p>
            <a:r>
              <a:rPr lang="en-US" dirty="0"/>
              <a:t>We should change the word in Name Constructors to not confuse the purpose.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20CAA-7F77-6D89-0EA5-1422284E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05B1-4D41-3F47-9C5C-171A9DC21D05}" type="datetime1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32F74-A0CD-3117-58FE-3B9AC46E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C7D0E-BD25-A08A-0815-FDF82446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2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2C7DBC-6402-BD56-6C03-559BDD19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Hints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0A83E-9971-1CAC-5CA8-10EDCD1E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DB29-171D-2443-8714-B2052F5C5C38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67245-6C23-97A6-D182-2F8B8AFF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B7D5-9C26-F943-1010-6B5F2E82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384DBC-646C-9068-0905-BEA85AC561C8}"/>
              </a:ext>
            </a:extLst>
          </p:cNvPr>
          <p:cNvSpPr/>
          <p:nvPr/>
        </p:nvSpPr>
        <p:spPr>
          <a:xfrm>
            <a:off x="658092" y="1344137"/>
            <a:ext cx="2133600" cy="33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TLV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C5C082-9DC5-BA63-E6E1-64D4137F0400}"/>
              </a:ext>
            </a:extLst>
          </p:cNvPr>
          <p:cNvSpPr/>
          <p:nvPr/>
        </p:nvSpPr>
        <p:spPr>
          <a:xfrm>
            <a:off x="1011382" y="1684879"/>
            <a:ext cx="2133600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NodeData</a:t>
            </a:r>
            <a:r>
              <a:rPr lang="en-US" dirty="0"/>
              <a:t> TLV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A756B4-32BE-3E51-ABB8-F1E25BB2250D}"/>
              </a:ext>
            </a:extLst>
          </p:cNvPr>
          <p:cNvSpPr/>
          <p:nvPr/>
        </p:nvSpPr>
        <p:spPr>
          <a:xfrm>
            <a:off x="1267691" y="2024071"/>
            <a:ext cx="2133600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NcDef</a:t>
            </a:r>
            <a:r>
              <a:rPr lang="en-US" dirty="0"/>
              <a:t> TLV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29C19-7971-C980-783C-BB4FAF041D79}"/>
              </a:ext>
            </a:extLst>
          </p:cNvPr>
          <p:cNvSpPr/>
          <p:nvPr/>
        </p:nvSpPr>
        <p:spPr>
          <a:xfrm>
            <a:off x="3401291" y="2029330"/>
            <a:ext cx="2133600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 </a:t>
            </a:r>
            <a:r>
              <a:rPr lang="en-US" dirty="0" err="1"/>
              <a:t>NcId</a:t>
            </a:r>
            <a:r>
              <a:rPr lang="en-US" dirty="0"/>
              <a:t> 0 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F96A94-CAC0-F31E-3F97-0F969B829526}"/>
              </a:ext>
            </a:extLst>
          </p:cNvPr>
          <p:cNvSpPr/>
          <p:nvPr/>
        </p:nvSpPr>
        <p:spPr>
          <a:xfrm>
            <a:off x="1267691" y="2363263"/>
            <a:ext cx="2133600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NcDef</a:t>
            </a:r>
            <a:r>
              <a:rPr lang="en-US" dirty="0"/>
              <a:t> TLV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33D74E-8C3A-01C2-C1AF-E84DBBA31A8D}"/>
              </a:ext>
            </a:extLst>
          </p:cNvPr>
          <p:cNvSpPr/>
          <p:nvPr/>
        </p:nvSpPr>
        <p:spPr>
          <a:xfrm>
            <a:off x="3401291" y="2368522"/>
            <a:ext cx="2133600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 </a:t>
            </a:r>
            <a:r>
              <a:rPr lang="en-US" dirty="0" err="1"/>
              <a:t>NcId</a:t>
            </a:r>
            <a:r>
              <a:rPr lang="en-US" dirty="0"/>
              <a:t> 1 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E7D25D-55A2-95FF-F049-AA9DBF8BAB2B}"/>
              </a:ext>
            </a:extLst>
          </p:cNvPr>
          <p:cNvSpPr/>
          <p:nvPr/>
        </p:nvSpPr>
        <p:spPr>
          <a:xfrm>
            <a:off x="1278082" y="2693478"/>
            <a:ext cx="2133600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Locators TLV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41AA10-3455-F301-42BC-2A1041148AD7}"/>
              </a:ext>
            </a:extLst>
          </p:cNvPr>
          <p:cNvSpPr/>
          <p:nvPr/>
        </p:nvSpPr>
        <p:spPr>
          <a:xfrm>
            <a:off x="1524000" y="3025485"/>
            <a:ext cx="2133600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B6FC66-5F2A-9217-8E7D-5DC45330EBDA}"/>
              </a:ext>
            </a:extLst>
          </p:cNvPr>
          <p:cNvSpPr txBox="1"/>
          <p:nvPr/>
        </p:nvSpPr>
        <p:spPr>
          <a:xfrm>
            <a:off x="3858167" y="2969610"/>
            <a:ext cx="227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 Used as routing hints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047CFC-5CC8-8332-7FB3-6CA477E9B53D}"/>
              </a:ext>
            </a:extLst>
          </p:cNvPr>
          <p:cNvSpPr/>
          <p:nvPr/>
        </p:nvSpPr>
        <p:spPr>
          <a:xfrm>
            <a:off x="1524000" y="3685468"/>
            <a:ext cx="2133600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0F7055-4108-7A6E-9E46-A29382BC2235}"/>
              </a:ext>
            </a:extLst>
          </p:cNvPr>
          <p:cNvSpPr txBox="1"/>
          <p:nvPr/>
        </p:nvSpPr>
        <p:spPr>
          <a:xfrm>
            <a:off x="2194213" y="2942495"/>
            <a:ext cx="79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2BF610C7-E019-0968-D6B3-63D03684822C}"/>
              </a:ext>
            </a:extLst>
          </p:cNvPr>
          <p:cNvSpPr txBox="1">
            <a:spLocks/>
          </p:cNvSpPr>
          <p:nvPr/>
        </p:nvSpPr>
        <p:spPr>
          <a:xfrm>
            <a:off x="457200" y="4100966"/>
            <a:ext cx="8229600" cy="22363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Each FLIC packet (Node TLV) only has one set of Locators.  If you need different locators for different </a:t>
            </a:r>
            <a:r>
              <a:rPr lang="en-US" i="1" dirty="0" err="1"/>
              <a:t>HashGroups</a:t>
            </a:r>
            <a:r>
              <a:rPr lang="en-US" i="1" dirty="0"/>
              <a:t>, you need to put only one </a:t>
            </a:r>
            <a:r>
              <a:rPr lang="en-US" i="1" dirty="0" err="1"/>
              <a:t>HashGroup</a:t>
            </a:r>
            <a:r>
              <a:rPr lang="en-US" i="1" dirty="0"/>
              <a:t> type per packet.</a:t>
            </a:r>
          </a:p>
        </p:txBody>
      </p:sp>
    </p:spTree>
    <p:extLst>
      <p:ext uri="{BB962C8B-B14F-4D97-AF65-F5344CB8AC3E}">
        <p14:creationId xmlns:p14="http://schemas.microsoft.com/office/powerpoint/2010/main" val="156512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3068-8CA7-642A-D4F8-4DC57348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Routing Hints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BC4FC-CB9C-D0B3-77BA-0E85AD75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If, for example, Manifests use one set of Locators and App Data uses a different set of Locators, then each FLIC packet must be all Manifest or all </a:t>
            </a:r>
            <a:r>
              <a:rPr lang="en-US" dirty="0" err="1"/>
              <a:t>AppData</a:t>
            </a:r>
            <a:r>
              <a:rPr lang="en-US" dirty="0"/>
              <a:t> pointers.</a:t>
            </a:r>
          </a:p>
          <a:p>
            <a:r>
              <a:rPr lang="en-US" dirty="0"/>
              <a:t>I.e., a tree where all internal Manifests only have Manifest pointers and all leaf Manifests only have App Data.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244A6-3601-E85C-A6F1-663B1EA2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05B1-4D41-3F47-9C5C-171A9DC21D05}" type="datetime1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9C7E4-4B72-9296-42FE-B2CFDD98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23F3D-C053-0993-9681-C2729021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F95959-9FC1-239A-7AEC-6A505D51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single-kind manifests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97331-0496-6780-F12C-DE8A903D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DB29-171D-2443-8714-B2052F5C5C38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96C1C-4361-9EA3-72AD-56E2590F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C59F7-5272-6121-5684-70E25F48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3E188C-1436-C387-A5E1-2BF1485287EA}"/>
              </a:ext>
            </a:extLst>
          </p:cNvPr>
          <p:cNvSpPr/>
          <p:nvPr/>
        </p:nvSpPr>
        <p:spPr>
          <a:xfrm>
            <a:off x="3664526" y="1759094"/>
            <a:ext cx="2133600" cy="33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 M M 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7E66A6-B7B5-1C80-6D8F-90BBDF7CB075}"/>
              </a:ext>
            </a:extLst>
          </p:cNvPr>
          <p:cNvSpPr/>
          <p:nvPr/>
        </p:nvSpPr>
        <p:spPr>
          <a:xfrm>
            <a:off x="1260764" y="2690885"/>
            <a:ext cx="890154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 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EDF84D-3ACC-51C9-628F-766CC5835C27}"/>
              </a:ext>
            </a:extLst>
          </p:cNvPr>
          <p:cNvSpPr/>
          <p:nvPr/>
        </p:nvSpPr>
        <p:spPr>
          <a:xfrm>
            <a:off x="3397826" y="2734397"/>
            <a:ext cx="890154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 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5E1896-F2AB-B970-DD7F-E4171F5E7572}"/>
              </a:ext>
            </a:extLst>
          </p:cNvPr>
          <p:cNvSpPr/>
          <p:nvPr/>
        </p:nvSpPr>
        <p:spPr>
          <a:xfrm>
            <a:off x="5191989" y="2734397"/>
            <a:ext cx="890154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31FD43-B639-FEC0-9999-EFDC27C138DD}"/>
              </a:ext>
            </a:extLst>
          </p:cNvPr>
          <p:cNvSpPr/>
          <p:nvPr/>
        </p:nvSpPr>
        <p:spPr>
          <a:xfrm>
            <a:off x="6631133" y="2735984"/>
            <a:ext cx="890154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 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6A3577-1C29-BECD-19B9-BB80E9D2EB02}"/>
              </a:ext>
            </a:extLst>
          </p:cNvPr>
          <p:cNvSpPr/>
          <p:nvPr/>
        </p:nvSpPr>
        <p:spPr>
          <a:xfrm>
            <a:off x="637310" y="3585657"/>
            <a:ext cx="890154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9D72B-E67E-17E5-2BFF-6CCEB0A84DAC}"/>
              </a:ext>
            </a:extLst>
          </p:cNvPr>
          <p:cNvSpPr/>
          <p:nvPr/>
        </p:nvSpPr>
        <p:spPr>
          <a:xfrm>
            <a:off x="1705841" y="3585657"/>
            <a:ext cx="890154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ABD574-82FE-7120-D7AF-8A6634222EEA}"/>
              </a:ext>
            </a:extLst>
          </p:cNvPr>
          <p:cNvSpPr/>
          <p:nvPr/>
        </p:nvSpPr>
        <p:spPr>
          <a:xfrm>
            <a:off x="2774372" y="3585657"/>
            <a:ext cx="890154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8D8B32-781B-B4B2-73BE-A492D28CC36E}"/>
              </a:ext>
            </a:extLst>
          </p:cNvPr>
          <p:cNvSpPr/>
          <p:nvPr/>
        </p:nvSpPr>
        <p:spPr>
          <a:xfrm>
            <a:off x="3842903" y="3585657"/>
            <a:ext cx="890154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ACCEBC-2B55-B820-E64D-7ABC11BE8573}"/>
              </a:ext>
            </a:extLst>
          </p:cNvPr>
          <p:cNvSpPr/>
          <p:nvPr/>
        </p:nvSpPr>
        <p:spPr>
          <a:xfrm>
            <a:off x="6186056" y="3585657"/>
            <a:ext cx="890154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F83669-1B3E-C80B-A130-DF537B2067FA}"/>
              </a:ext>
            </a:extLst>
          </p:cNvPr>
          <p:cNvSpPr/>
          <p:nvPr/>
        </p:nvSpPr>
        <p:spPr>
          <a:xfrm>
            <a:off x="7254587" y="3585657"/>
            <a:ext cx="890154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6707A1-4C6A-3732-657E-3FE39EE0C6D6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705841" y="2091603"/>
            <a:ext cx="3025485" cy="599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BA1332-BC00-13A8-B54A-0093338A046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3842903" y="2091603"/>
            <a:ext cx="888423" cy="642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46A968-5440-2116-1147-F5B9BB652555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731326" y="2091603"/>
            <a:ext cx="905740" cy="642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FF38A9-F930-B09C-1830-07F8C10C0E9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731326" y="2091603"/>
            <a:ext cx="2344884" cy="644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10302F-FCAC-B0B2-9ED8-A5282A1C067B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082387" y="3023394"/>
            <a:ext cx="623454" cy="562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FA6F95-04A5-895E-3CFE-A0DBC5F26F85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705841" y="3023394"/>
            <a:ext cx="445077" cy="562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D61528-B73C-D5AB-0010-B84B10699830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3219449" y="3066906"/>
            <a:ext cx="623454" cy="51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11ED96-FBA2-00F5-C8BE-85A8DE051D9E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3842903" y="3066906"/>
            <a:ext cx="445077" cy="51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2B80BB-B3D8-1DB5-4F1C-C65CE0686327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6631133" y="3068493"/>
            <a:ext cx="445077" cy="517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BCE65A-BC99-A669-2F46-ADF165130018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7076210" y="3068493"/>
            <a:ext cx="623454" cy="517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85B1B525-C81C-913A-C40C-1035DD96D61E}"/>
              </a:ext>
            </a:extLst>
          </p:cNvPr>
          <p:cNvSpPr/>
          <p:nvPr/>
        </p:nvSpPr>
        <p:spPr>
          <a:xfrm>
            <a:off x="564573" y="4508608"/>
            <a:ext cx="479714" cy="477982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DB3AE310-8506-9135-55AC-C906BDEAB7A2}"/>
              </a:ext>
            </a:extLst>
          </p:cNvPr>
          <p:cNvSpPr/>
          <p:nvPr/>
        </p:nvSpPr>
        <p:spPr>
          <a:xfrm>
            <a:off x="1020907" y="4508608"/>
            <a:ext cx="479714" cy="477982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8929038E-68E1-48AF-47D4-92471FBD1A8C}"/>
              </a:ext>
            </a:extLst>
          </p:cNvPr>
          <p:cNvSpPr/>
          <p:nvPr/>
        </p:nvSpPr>
        <p:spPr>
          <a:xfrm>
            <a:off x="1659947" y="4508608"/>
            <a:ext cx="479714" cy="477982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CFE78E55-B9C0-6994-B339-2B52F67E6924}"/>
              </a:ext>
            </a:extLst>
          </p:cNvPr>
          <p:cNvSpPr/>
          <p:nvPr/>
        </p:nvSpPr>
        <p:spPr>
          <a:xfrm>
            <a:off x="2116281" y="4508608"/>
            <a:ext cx="479714" cy="477982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0D160780-BF0A-F459-1167-A2E09785839D}"/>
              </a:ext>
            </a:extLst>
          </p:cNvPr>
          <p:cNvSpPr/>
          <p:nvPr/>
        </p:nvSpPr>
        <p:spPr>
          <a:xfrm>
            <a:off x="2728478" y="4508608"/>
            <a:ext cx="479714" cy="477982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CE53C926-09A4-14B1-F92A-1EE50A5EA7D3}"/>
              </a:ext>
            </a:extLst>
          </p:cNvPr>
          <p:cNvSpPr/>
          <p:nvPr/>
        </p:nvSpPr>
        <p:spPr>
          <a:xfrm>
            <a:off x="3184812" y="4508608"/>
            <a:ext cx="479714" cy="477982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FBBE278F-563E-E076-2A97-4E73688EA3A6}"/>
              </a:ext>
            </a:extLst>
          </p:cNvPr>
          <p:cNvSpPr/>
          <p:nvPr/>
        </p:nvSpPr>
        <p:spPr>
          <a:xfrm>
            <a:off x="6140162" y="4508608"/>
            <a:ext cx="479714" cy="477982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4E5E29D3-6210-F7E3-1397-F0AB489E1CF8}"/>
              </a:ext>
            </a:extLst>
          </p:cNvPr>
          <p:cNvSpPr/>
          <p:nvPr/>
        </p:nvSpPr>
        <p:spPr>
          <a:xfrm>
            <a:off x="6596496" y="4508608"/>
            <a:ext cx="479714" cy="477982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5E77FC71-4C9F-ADC4-96F4-2E425B632D78}"/>
              </a:ext>
            </a:extLst>
          </p:cNvPr>
          <p:cNvSpPr/>
          <p:nvPr/>
        </p:nvSpPr>
        <p:spPr>
          <a:xfrm>
            <a:off x="7208693" y="4508608"/>
            <a:ext cx="479714" cy="477982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21730354-8804-17DE-1415-8DAAE529CED6}"/>
              </a:ext>
            </a:extLst>
          </p:cNvPr>
          <p:cNvSpPr/>
          <p:nvPr/>
        </p:nvSpPr>
        <p:spPr>
          <a:xfrm>
            <a:off x="7665027" y="4508608"/>
            <a:ext cx="479714" cy="477982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D311A212-A7DC-48DC-FFE6-062299778C4D}"/>
              </a:ext>
            </a:extLst>
          </p:cNvPr>
          <p:cNvSpPr/>
          <p:nvPr/>
        </p:nvSpPr>
        <p:spPr>
          <a:xfrm>
            <a:off x="5149559" y="4508608"/>
            <a:ext cx="479714" cy="477982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38DBD886-1973-76AE-FD91-5F2B0C8EF6FF}"/>
              </a:ext>
            </a:extLst>
          </p:cNvPr>
          <p:cNvSpPr/>
          <p:nvPr/>
        </p:nvSpPr>
        <p:spPr>
          <a:xfrm>
            <a:off x="5605893" y="4508608"/>
            <a:ext cx="479714" cy="477982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68085A0-FF73-85BE-243F-C5E72ED98680}"/>
              </a:ext>
            </a:extLst>
          </p:cNvPr>
          <p:cNvCxnSpPr>
            <a:cxnSpLocks/>
            <a:stCxn id="13" idx="2"/>
            <a:endCxn id="52" idx="1"/>
          </p:cNvCxnSpPr>
          <p:nvPr/>
        </p:nvCxnSpPr>
        <p:spPr>
          <a:xfrm flipH="1">
            <a:off x="864178" y="3918166"/>
            <a:ext cx="218209" cy="590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22FCA8-EF32-99E0-5C4C-871EB12E2F0C}"/>
              </a:ext>
            </a:extLst>
          </p:cNvPr>
          <p:cNvCxnSpPr>
            <a:cxnSpLocks/>
            <a:stCxn id="13" idx="2"/>
            <a:endCxn id="53" idx="1"/>
          </p:cNvCxnSpPr>
          <p:nvPr/>
        </p:nvCxnSpPr>
        <p:spPr>
          <a:xfrm>
            <a:off x="1082387" y="3918166"/>
            <a:ext cx="238125" cy="590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393AC4E-295B-BEDC-6F14-0C2EA40EC231}"/>
              </a:ext>
            </a:extLst>
          </p:cNvPr>
          <p:cNvCxnSpPr>
            <a:cxnSpLocks/>
            <a:stCxn id="14" idx="2"/>
            <a:endCxn id="54" idx="1"/>
          </p:cNvCxnSpPr>
          <p:nvPr/>
        </p:nvCxnSpPr>
        <p:spPr>
          <a:xfrm flipH="1">
            <a:off x="1959552" y="3918166"/>
            <a:ext cx="191366" cy="590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F977F0-D0B1-7ED2-BED4-99A16AB1E4E4}"/>
              </a:ext>
            </a:extLst>
          </p:cNvPr>
          <p:cNvCxnSpPr>
            <a:cxnSpLocks/>
            <a:stCxn id="14" idx="2"/>
            <a:endCxn id="55" idx="1"/>
          </p:cNvCxnSpPr>
          <p:nvPr/>
        </p:nvCxnSpPr>
        <p:spPr>
          <a:xfrm>
            <a:off x="2150918" y="3918166"/>
            <a:ext cx="264968" cy="590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1087379-D0F3-F9E0-2136-78C068B2DF6E}"/>
              </a:ext>
            </a:extLst>
          </p:cNvPr>
          <p:cNvCxnSpPr>
            <a:cxnSpLocks/>
            <a:stCxn id="15" idx="2"/>
            <a:endCxn id="56" idx="0"/>
          </p:cNvCxnSpPr>
          <p:nvPr/>
        </p:nvCxnSpPr>
        <p:spPr>
          <a:xfrm flipH="1">
            <a:off x="2968335" y="3918166"/>
            <a:ext cx="251114" cy="590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513F3FE-B700-57A5-B157-D976A09D7301}"/>
              </a:ext>
            </a:extLst>
          </p:cNvPr>
          <p:cNvCxnSpPr>
            <a:cxnSpLocks/>
            <a:stCxn id="15" idx="2"/>
            <a:endCxn id="57" idx="1"/>
          </p:cNvCxnSpPr>
          <p:nvPr/>
        </p:nvCxnSpPr>
        <p:spPr>
          <a:xfrm>
            <a:off x="3219449" y="3918166"/>
            <a:ext cx="264968" cy="590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0098C1-4FDB-D734-9AED-51D06C18CA65}"/>
              </a:ext>
            </a:extLst>
          </p:cNvPr>
          <p:cNvCxnSpPr>
            <a:cxnSpLocks/>
            <a:stCxn id="16" idx="2"/>
            <a:endCxn id="84" idx="1"/>
          </p:cNvCxnSpPr>
          <p:nvPr/>
        </p:nvCxnSpPr>
        <p:spPr>
          <a:xfrm flipH="1">
            <a:off x="4096614" y="3918166"/>
            <a:ext cx="191366" cy="590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7B3C564F-8722-6591-65B1-5A91F9A8E05B}"/>
              </a:ext>
            </a:extLst>
          </p:cNvPr>
          <p:cNvSpPr/>
          <p:nvPr/>
        </p:nvSpPr>
        <p:spPr>
          <a:xfrm>
            <a:off x="3797009" y="4508608"/>
            <a:ext cx="479714" cy="477982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1A3CA487-221B-4538-8DD1-54C0C35214F0}"/>
              </a:ext>
            </a:extLst>
          </p:cNvPr>
          <p:cNvSpPr/>
          <p:nvPr/>
        </p:nvSpPr>
        <p:spPr>
          <a:xfrm>
            <a:off x="4253343" y="4508608"/>
            <a:ext cx="479714" cy="477982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9589BF6-BEBE-189D-A422-D03C9CCEC3A8}"/>
              </a:ext>
            </a:extLst>
          </p:cNvPr>
          <p:cNvCxnSpPr>
            <a:cxnSpLocks/>
            <a:stCxn id="16" idx="2"/>
            <a:endCxn id="85" idx="1"/>
          </p:cNvCxnSpPr>
          <p:nvPr/>
        </p:nvCxnSpPr>
        <p:spPr>
          <a:xfrm>
            <a:off x="4287980" y="3918166"/>
            <a:ext cx="264968" cy="590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C09D54-35A7-C06D-5F25-E525D8C4A9AD}"/>
              </a:ext>
            </a:extLst>
          </p:cNvPr>
          <p:cNvCxnSpPr>
            <a:cxnSpLocks/>
            <a:stCxn id="11" idx="2"/>
            <a:endCxn id="62" idx="1"/>
          </p:cNvCxnSpPr>
          <p:nvPr/>
        </p:nvCxnSpPr>
        <p:spPr>
          <a:xfrm flipH="1">
            <a:off x="5449164" y="3066906"/>
            <a:ext cx="187902" cy="144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FEB46CE-AAD5-4255-F614-042FE248006B}"/>
              </a:ext>
            </a:extLst>
          </p:cNvPr>
          <p:cNvCxnSpPr>
            <a:cxnSpLocks/>
            <a:stCxn id="11" idx="2"/>
            <a:endCxn id="63" idx="1"/>
          </p:cNvCxnSpPr>
          <p:nvPr/>
        </p:nvCxnSpPr>
        <p:spPr>
          <a:xfrm>
            <a:off x="5637066" y="3066906"/>
            <a:ext cx="268432" cy="144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059BE64-0A02-AE56-8DBF-F6D8B1A5D922}"/>
              </a:ext>
            </a:extLst>
          </p:cNvPr>
          <p:cNvCxnSpPr>
            <a:cxnSpLocks/>
            <a:stCxn id="17" idx="2"/>
            <a:endCxn id="58" idx="0"/>
          </p:cNvCxnSpPr>
          <p:nvPr/>
        </p:nvCxnSpPr>
        <p:spPr>
          <a:xfrm flipH="1">
            <a:off x="6380019" y="3918166"/>
            <a:ext cx="251114" cy="590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FFEC950-817A-8365-56E1-D5B5D9751738}"/>
              </a:ext>
            </a:extLst>
          </p:cNvPr>
          <p:cNvCxnSpPr>
            <a:cxnSpLocks/>
            <a:stCxn id="17" idx="2"/>
            <a:endCxn id="59" idx="1"/>
          </p:cNvCxnSpPr>
          <p:nvPr/>
        </p:nvCxnSpPr>
        <p:spPr>
          <a:xfrm>
            <a:off x="6631133" y="3918166"/>
            <a:ext cx="264968" cy="590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A4DEB42-AC75-7030-1376-D8805FF7F057}"/>
              </a:ext>
            </a:extLst>
          </p:cNvPr>
          <p:cNvCxnSpPr>
            <a:cxnSpLocks/>
            <a:stCxn id="18" idx="2"/>
            <a:endCxn id="60" idx="0"/>
          </p:cNvCxnSpPr>
          <p:nvPr/>
        </p:nvCxnSpPr>
        <p:spPr>
          <a:xfrm flipH="1">
            <a:off x="7448550" y="3918166"/>
            <a:ext cx="251114" cy="590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88250D-5A31-4EF0-EDD5-C09A6A559B95}"/>
              </a:ext>
            </a:extLst>
          </p:cNvPr>
          <p:cNvCxnSpPr>
            <a:cxnSpLocks/>
            <a:stCxn id="18" idx="2"/>
            <a:endCxn id="61" idx="1"/>
          </p:cNvCxnSpPr>
          <p:nvPr/>
        </p:nvCxnSpPr>
        <p:spPr>
          <a:xfrm>
            <a:off x="7699664" y="3918166"/>
            <a:ext cx="264968" cy="590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54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A68B-F5D6-8DEB-427C-70494AE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Discussed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4C94A-73D6-594D-3E62-5D302323C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  <a:p>
            <a:r>
              <a:rPr lang="en-US" dirty="0"/>
              <a:t>Metadata like </a:t>
            </a:r>
            <a:r>
              <a:rPr lang="en-US" dirty="0" err="1"/>
              <a:t>SubtreeSize</a:t>
            </a:r>
            <a:r>
              <a:rPr lang="en-US" dirty="0"/>
              <a:t>, </a:t>
            </a:r>
            <a:r>
              <a:rPr lang="en-US" dirty="0" err="1"/>
              <a:t>SubtreeDigest</a:t>
            </a:r>
            <a:r>
              <a:rPr lang="en-US" dirty="0"/>
              <a:t>, </a:t>
            </a:r>
            <a:r>
              <a:rPr lang="en-US" dirty="0" err="1"/>
              <a:t>LeafSize</a:t>
            </a:r>
            <a:r>
              <a:rPr lang="en-US" dirty="0"/>
              <a:t>, </a:t>
            </a:r>
            <a:r>
              <a:rPr lang="en-US" dirty="0" err="1"/>
              <a:t>LeafDigest</a:t>
            </a:r>
            <a:endParaRPr lang="en-US" dirty="0"/>
          </a:p>
          <a:p>
            <a:r>
              <a:rPr lang="en-US" dirty="0"/>
              <a:t>Schemas: </a:t>
            </a:r>
            <a:r>
              <a:rPr lang="en-US" dirty="0" err="1"/>
              <a:t>InterestDerivedName</a:t>
            </a:r>
            <a:r>
              <a:rPr lang="en-US" dirty="0"/>
              <a:t>, </a:t>
            </a:r>
            <a:r>
              <a:rPr lang="en-US" dirty="0" err="1"/>
              <a:t>DataDerivedName</a:t>
            </a:r>
            <a:r>
              <a:rPr lang="en-US" dirty="0"/>
              <a:t>, and </a:t>
            </a:r>
            <a:r>
              <a:rPr lang="en-US" dirty="0" err="1"/>
              <a:t>PrefixName</a:t>
            </a:r>
            <a:r>
              <a:rPr lang="en-US" dirty="0"/>
              <a:t>.</a:t>
            </a:r>
          </a:p>
          <a:p>
            <a:r>
              <a:rPr lang="en-US" dirty="0" err="1"/>
              <a:t>ProtocolFlags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0BFF8-782F-1AFC-28B0-FEC5B200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05B1-4D41-3F47-9C5C-171A9DC21D05}" type="datetime1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064F3-CA1A-02B7-88A5-481C3D54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81695-CAB4-970A-E8C0-94B165EF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6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0FF9-E7FB-A7D7-330F-77FF6971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3375"/>
            <a:ext cx="8229600" cy="114300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70B3A-1082-92AD-37FB-2B61214F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05B1-4D41-3F47-9C5C-171A9DC21D05}" type="datetime1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E0281-A2A5-F915-50A2-C99D0BF6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BBA00-03F6-775E-79CE-7987E0DB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7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EBCA-3D9F-298F-2785-10ABB476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5020-9458-8008-A0BE-61C8EB87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FLIC does (super quick recap)</a:t>
            </a:r>
          </a:p>
          <a:p>
            <a:r>
              <a:rPr lang="en-US" dirty="0"/>
              <a:t>Minimum Requirements</a:t>
            </a:r>
          </a:p>
          <a:p>
            <a:r>
              <a:rPr lang="en-US" dirty="0"/>
              <a:t>Example with two Name Constructors</a:t>
            </a:r>
          </a:p>
          <a:p>
            <a:r>
              <a:rPr lang="en-US" dirty="0"/>
              <a:t>Examples of using </a:t>
            </a:r>
            <a:r>
              <a:rPr lang="en-US" dirty="0" err="1"/>
              <a:t>SegmentIds</a:t>
            </a:r>
            <a:r>
              <a:rPr lang="en-US" dirty="0"/>
              <a:t> for unique names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2F99C-FD81-DA95-CD54-293D0B9E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D41C-F41B-2440-8C54-11D6098F509E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D7B7-3A01-3CFC-461F-EED947D1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E6FA-D40C-834D-D700-DD20B012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7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384D-2899-DA4E-8C00-EE9FFD67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FLIC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DF7F-C52C-874D-995F-2AC0082D7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provides a manifest of hashes that make up all the segments of a piece of application data.</a:t>
            </a:r>
          </a:p>
          <a:p>
            <a:r>
              <a:rPr lang="en-US" dirty="0"/>
              <a:t>The manifest is hierarchical – that is the hash pointers can point to application data or to more manifests.</a:t>
            </a:r>
          </a:p>
          <a:p>
            <a:r>
              <a:rPr lang="en-US" dirty="0"/>
              <a:t>There is a canonical traversal order.  Metadata could provide other traversal hints, such as for video.</a:t>
            </a:r>
          </a:p>
          <a:p>
            <a:r>
              <a:rPr lang="en-US" dirty="0"/>
              <a:t>FLIC has its own, extensible, encryption mechanism.  Manifest encryption does not need to be related to content encryption.</a:t>
            </a:r>
          </a:p>
          <a:p>
            <a:r>
              <a:rPr lang="en-US" dirty="0"/>
              <a:t>FLIC has several Interest construction techniques.  The publisher can choose one or more of these naming techniques.  More techniques could be added.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977A-59A8-935A-9F84-5EC01F93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8E29-BE49-964B-8E48-FAA0EAC9C929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9731D-644F-330E-923C-B59F928F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9272D-DA31-3D5D-4825-558814A9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3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8DC75F-8157-345A-93E3-91D51874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Unencrypted Manifest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63B13-DAD4-4A5D-4525-7C9F4334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DB29-171D-2443-8714-B2052F5C5C38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9B8C0-FBCF-967B-EFEE-FCE11574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CE16-D090-A5C7-2AB9-4DD14374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E27D85-5B6C-A5CA-0F55-416409AD4946}"/>
              </a:ext>
            </a:extLst>
          </p:cNvPr>
          <p:cNvSpPr/>
          <p:nvPr/>
        </p:nvSpPr>
        <p:spPr>
          <a:xfrm>
            <a:off x="550718" y="1571661"/>
            <a:ext cx="1641764" cy="33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TLV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546499-BC3A-C967-E8A6-9A7B6D6A0E94}"/>
              </a:ext>
            </a:extLst>
          </p:cNvPr>
          <p:cNvSpPr/>
          <p:nvPr/>
        </p:nvSpPr>
        <p:spPr>
          <a:xfrm>
            <a:off x="550718" y="1891936"/>
            <a:ext cx="1641764" cy="332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Contents TLV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A99FF7-766A-70B7-6021-F42BFEB5B5D3}"/>
              </a:ext>
            </a:extLst>
          </p:cNvPr>
          <p:cNvSpPr/>
          <p:nvPr/>
        </p:nvSpPr>
        <p:spPr>
          <a:xfrm>
            <a:off x="550718" y="4267528"/>
            <a:ext cx="1641764" cy="33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Signature TLV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9BE48F-490B-9AE3-C920-6D4C03D7861B}"/>
              </a:ext>
            </a:extLst>
          </p:cNvPr>
          <p:cNvSpPr/>
          <p:nvPr/>
        </p:nvSpPr>
        <p:spPr>
          <a:xfrm>
            <a:off x="2192482" y="1571660"/>
            <a:ext cx="1641764" cy="33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981D6D-1CAD-DD6C-C7D0-1022C5473C99}"/>
              </a:ext>
            </a:extLst>
          </p:cNvPr>
          <p:cNvSpPr/>
          <p:nvPr/>
        </p:nvSpPr>
        <p:spPr>
          <a:xfrm>
            <a:off x="2192482" y="4267527"/>
            <a:ext cx="1641764" cy="33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SigInfo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5AD0BE-5F47-F452-1493-1AD3A10AC619}"/>
              </a:ext>
            </a:extLst>
          </p:cNvPr>
          <p:cNvSpPr/>
          <p:nvPr/>
        </p:nvSpPr>
        <p:spPr>
          <a:xfrm>
            <a:off x="803564" y="2225526"/>
            <a:ext cx="2133600" cy="332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TLV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026F0-8908-A8B1-AB5E-DDF415677F7C}"/>
              </a:ext>
            </a:extLst>
          </p:cNvPr>
          <p:cNvSpPr/>
          <p:nvPr/>
        </p:nvSpPr>
        <p:spPr>
          <a:xfrm>
            <a:off x="1115291" y="2558035"/>
            <a:ext cx="2133600" cy="332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HashGroup</a:t>
            </a:r>
            <a:r>
              <a:rPr lang="en-US" dirty="0"/>
              <a:t> TLV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90C0D-3660-FA8E-1AC4-416BC9B33C7B}"/>
              </a:ext>
            </a:extLst>
          </p:cNvPr>
          <p:cNvSpPr/>
          <p:nvPr/>
        </p:nvSpPr>
        <p:spPr>
          <a:xfrm>
            <a:off x="1801091" y="2890544"/>
            <a:ext cx="1704109" cy="332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 TLV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856879-23F7-756A-209F-BEF23C0CCA44}"/>
              </a:ext>
            </a:extLst>
          </p:cNvPr>
          <p:cNvGrpSpPr/>
          <p:nvPr/>
        </p:nvGrpSpPr>
        <p:grpSpPr>
          <a:xfrm>
            <a:off x="2289464" y="3233184"/>
            <a:ext cx="3408218" cy="332510"/>
            <a:chOff x="5060373" y="2911828"/>
            <a:chExt cx="3408218" cy="33251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12965D9-8CC5-CED3-282A-7F810C392FF5}"/>
                </a:ext>
              </a:extLst>
            </p:cNvPr>
            <p:cNvSpPr/>
            <p:nvPr/>
          </p:nvSpPr>
          <p:spPr>
            <a:xfrm>
              <a:off x="5060373" y="2911829"/>
              <a:ext cx="1704109" cy="33250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Hash TLV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343FF5-1C66-59E2-93FC-B3E16E420FFD}"/>
                </a:ext>
              </a:extLst>
            </p:cNvPr>
            <p:cNvSpPr/>
            <p:nvPr/>
          </p:nvSpPr>
          <p:spPr>
            <a:xfrm>
              <a:off x="6764482" y="2911828"/>
              <a:ext cx="1704109" cy="33250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Hash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BC0940-C6A9-9148-AFE7-5F8DD03FA380}"/>
              </a:ext>
            </a:extLst>
          </p:cNvPr>
          <p:cNvGrpSpPr/>
          <p:nvPr/>
        </p:nvGrpSpPr>
        <p:grpSpPr>
          <a:xfrm>
            <a:off x="2289464" y="3935019"/>
            <a:ext cx="3408218" cy="332510"/>
            <a:chOff x="5060373" y="2911828"/>
            <a:chExt cx="3408218" cy="33251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2EC3615-90D2-B445-0860-85FC965CB89C}"/>
                </a:ext>
              </a:extLst>
            </p:cNvPr>
            <p:cNvSpPr/>
            <p:nvPr/>
          </p:nvSpPr>
          <p:spPr>
            <a:xfrm>
              <a:off x="5060373" y="2911829"/>
              <a:ext cx="1704109" cy="33250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Hash TLV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2FCED2-DB03-3211-69F2-A322258CA76F}"/>
                </a:ext>
              </a:extLst>
            </p:cNvPr>
            <p:cNvSpPr/>
            <p:nvPr/>
          </p:nvSpPr>
          <p:spPr>
            <a:xfrm>
              <a:off x="6764482" y="2911828"/>
              <a:ext cx="1704109" cy="33250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Hash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D595BC7-6D5E-314A-868E-CAA4DF0F6E1F}"/>
              </a:ext>
            </a:extLst>
          </p:cNvPr>
          <p:cNvSpPr txBox="1"/>
          <p:nvPr/>
        </p:nvSpPr>
        <p:spPr>
          <a:xfrm>
            <a:off x="3596986" y="3150193"/>
            <a:ext cx="79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CF44D2-EC4F-7908-E8C9-33BF75884D46}"/>
              </a:ext>
            </a:extLst>
          </p:cNvPr>
          <p:cNvSpPr txBox="1"/>
          <p:nvPr/>
        </p:nvSpPr>
        <p:spPr>
          <a:xfrm>
            <a:off x="4748901" y="220711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 FLIC part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EB17BE-8EEB-FA50-8383-877094C52637}"/>
              </a:ext>
            </a:extLst>
          </p:cNvPr>
          <p:cNvSpPr txBox="1"/>
          <p:nvPr/>
        </p:nvSpPr>
        <p:spPr>
          <a:xfrm>
            <a:off x="4748901" y="155037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 NDN / </a:t>
            </a:r>
            <a:r>
              <a:rPr lang="en-US" dirty="0" err="1"/>
              <a:t>CCNx</a:t>
            </a:r>
            <a:r>
              <a:rPr lang="en-US" dirty="0"/>
              <a:t> part</a:t>
            </a:r>
          </a:p>
        </p:txBody>
      </p:sp>
    </p:spTree>
    <p:extLst>
      <p:ext uri="{BB962C8B-B14F-4D97-AF65-F5344CB8AC3E}">
        <p14:creationId xmlns:p14="http://schemas.microsoft.com/office/powerpoint/2010/main" val="275395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047E-CEB7-3366-05C9-11FCBA72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C7F85-3232-10CE-A564-F4ED4119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ContentType</a:t>
            </a:r>
            <a:r>
              <a:rPr lang="en-US" dirty="0"/>
              <a:t> 1024 is FLIC, which serves as the “Manifest TLV” from FLIC spec.</a:t>
            </a:r>
          </a:p>
          <a:p>
            <a:r>
              <a:rPr lang="en-US" dirty="0" err="1"/>
              <a:t>HashType</a:t>
            </a:r>
            <a:r>
              <a:rPr lang="en-US" dirty="0"/>
              <a:t> is ImplicitSha256DigestComponent</a:t>
            </a:r>
          </a:p>
          <a:p>
            <a:r>
              <a:rPr lang="en-US" dirty="0"/>
              <a:t>The </a:t>
            </a:r>
            <a:r>
              <a:rPr lang="en-US" dirty="0" err="1"/>
              <a:t>Ptr</a:t>
            </a:r>
            <a:r>
              <a:rPr lang="en-US" dirty="0"/>
              <a:t> Length must be an integer multiple of the PTR TLV + </a:t>
            </a:r>
            <a:r>
              <a:rPr lang="en-US" dirty="0" err="1"/>
              <a:t>HashValue</a:t>
            </a:r>
            <a:r>
              <a:rPr lang="en-US" dirty="0"/>
              <a:t> length.</a:t>
            </a:r>
          </a:p>
          <a:p>
            <a:r>
              <a:rPr lang="en-US" dirty="0"/>
              <a:t>Because there is no </a:t>
            </a:r>
            <a:r>
              <a:rPr lang="en-US" dirty="0" err="1"/>
              <a:t>NodeData</a:t>
            </a:r>
            <a:r>
              <a:rPr lang="en-US" dirty="0"/>
              <a:t>, it uses the default hash-based naming.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9E437-4B77-0D10-2CF3-121D1A5E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05B1-4D41-3F47-9C5C-171A9DC21D05}" type="datetime1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C2FA2-51F1-298E-FC4C-0A5687BB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F9DD8-3B83-5983-F2A1-275A9F10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D895-A2CB-6F2A-33A6-8A7F8065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Practical NDN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83F3-C6F5-8F68-2208-5171723A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NDN prefers that each Data object have a unique name (not counting the implicit hash).</a:t>
            </a:r>
          </a:p>
          <a:p>
            <a:r>
              <a:rPr lang="en-US" dirty="0"/>
              <a:t>FLIC uses Segmented Naming: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 prefix + segment number + hash</a:t>
            </a:r>
          </a:p>
          <a:p>
            <a:r>
              <a:rPr lang="en-US" dirty="0"/>
              <a:t>If the manifest has one name and the application data has a second name, then one must have two </a:t>
            </a:r>
            <a:r>
              <a:rPr lang="en-US" dirty="0" err="1"/>
              <a:t>HashGroups</a:t>
            </a:r>
            <a:r>
              <a:rPr lang="en-US" dirty="0"/>
              <a:t>.</a:t>
            </a:r>
          </a:p>
          <a:p>
            <a:r>
              <a:rPr lang="en-US" dirty="0"/>
              <a:t>One must maintain two segment number counters, one for each </a:t>
            </a:r>
            <a:r>
              <a:rPr lang="en-US" dirty="0" err="1"/>
              <a:t>HashGroup</a:t>
            </a:r>
            <a:r>
              <a:rPr lang="en-US" dirty="0"/>
              <a:t>.</a:t>
            </a:r>
          </a:p>
          <a:p>
            <a:r>
              <a:rPr lang="en-US" dirty="0"/>
              <a:t>One must traverse the manifest in-order.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E309-B525-48A5-0BEA-8F2BA876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DB29-171D-2443-8714-B2052F5C5C38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7F1B1-85E5-ABC6-3AD5-34E2C0B4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46401-1337-C164-0BB6-FDA8F673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8DC75F-8157-345A-93E3-91D51874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Unencrypted Manifest With </a:t>
            </a:r>
            <a:r>
              <a:rPr lang="en-US" dirty="0" err="1"/>
              <a:t>NodeData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63B13-DAD4-4A5D-4525-7C9F4334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DB29-171D-2443-8714-B2052F5C5C38}" type="datetime1">
              <a:rPr lang="en-US" smtClean="0"/>
              <a:t>3/24/23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9B8C0-FBCF-967B-EFEE-FCE11574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CE16-D090-A5C7-2AB9-4DD14374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7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5AD0BE-5F47-F452-1493-1AD3A10AC619}"/>
              </a:ext>
            </a:extLst>
          </p:cNvPr>
          <p:cNvSpPr/>
          <p:nvPr/>
        </p:nvSpPr>
        <p:spPr>
          <a:xfrm>
            <a:off x="689265" y="1396091"/>
            <a:ext cx="2133600" cy="33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TLV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CF3F7B-81D2-F585-1EC4-5C05E185A8A7}"/>
              </a:ext>
            </a:extLst>
          </p:cNvPr>
          <p:cNvSpPr/>
          <p:nvPr/>
        </p:nvSpPr>
        <p:spPr>
          <a:xfrm>
            <a:off x="1042555" y="1736833"/>
            <a:ext cx="2133600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NodeData</a:t>
            </a:r>
            <a:r>
              <a:rPr lang="en-US" dirty="0"/>
              <a:t> TLV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CE4763-7637-04DF-4E65-A2F925EF1278}"/>
              </a:ext>
            </a:extLst>
          </p:cNvPr>
          <p:cNvSpPr/>
          <p:nvPr/>
        </p:nvSpPr>
        <p:spPr>
          <a:xfrm>
            <a:off x="1298864" y="2076025"/>
            <a:ext cx="2133600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NcDef</a:t>
            </a:r>
            <a:r>
              <a:rPr lang="en-US" dirty="0"/>
              <a:t> TLV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0CA07-63E5-D841-6BE2-87D314AD2B16}"/>
              </a:ext>
            </a:extLst>
          </p:cNvPr>
          <p:cNvSpPr/>
          <p:nvPr/>
        </p:nvSpPr>
        <p:spPr>
          <a:xfrm>
            <a:off x="1627910" y="2425324"/>
            <a:ext cx="2133600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NcId</a:t>
            </a:r>
            <a:r>
              <a:rPr lang="en-US" dirty="0"/>
              <a:t> TLV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A9EE7-9F2C-C70A-D9E1-2B9B20515545}"/>
              </a:ext>
            </a:extLst>
          </p:cNvPr>
          <p:cNvSpPr/>
          <p:nvPr/>
        </p:nvSpPr>
        <p:spPr>
          <a:xfrm>
            <a:off x="3761510" y="2425323"/>
            <a:ext cx="737754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34ECCC-078E-0A1E-C3AE-5CBC2FC7693E}"/>
              </a:ext>
            </a:extLst>
          </p:cNvPr>
          <p:cNvSpPr txBox="1"/>
          <p:nvPr/>
        </p:nvSpPr>
        <p:spPr>
          <a:xfrm>
            <a:off x="4603173" y="2388500"/>
            <a:ext cx="380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 Redefine the default for sub-manifest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553D12-30D9-9A17-1B25-136FA043553D}"/>
              </a:ext>
            </a:extLst>
          </p:cNvPr>
          <p:cNvSpPr/>
          <p:nvPr/>
        </p:nvSpPr>
        <p:spPr>
          <a:xfrm>
            <a:off x="1627910" y="2755424"/>
            <a:ext cx="2133600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SegmentedSchema</a:t>
            </a:r>
            <a:r>
              <a:rPr lang="en-US" sz="1600" dirty="0"/>
              <a:t> TLV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C5A127-EC89-CABE-6FA2-ED1A524759E1}"/>
              </a:ext>
            </a:extLst>
          </p:cNvPr>
          <p:cNvSpPr/>
          <p:nvPr/>
        </p:nvSpPr>
        <p:spPr>
          <a:xfrm>
            <a:off x="1925783" y="3077143"/>
            <a:ext cx="2133600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Locators TLV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CE2307-C59E-8B84-2A7D-E2B9005EFED4}"/>
              </a:ext>
            </a:extLst>
          </p:cNvPr>
          <p:cNvSpPr/>
          <p:nvPr/>
        </p:nvSpPr>
        <p:spPr>
          <a:xfrm>
            <a:off x="2171701" y="3398759"/>
            <a:ext cx="2133600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AC09DB-5B40-1F3B-6C7D-2806A6B88E88}"/>
              </a:ext>
            </a:extLst>
          </p:cNvPr>
          <p:cNvSpPr txBox="1"/>
          <p:nvPr/>
        </p:nvSpPr>
        <p:spPr>
          <a:xfrm>
            <a:off x="4603172" y="3022200"/>
            <a:ext cx="26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 e.g. NDN </a:t>
            </a:r>
            <a:r>
              <a:rPr lang="en-US" dirty="0" err="1"/>
              <a:t>LinkContent</a:t>
            </a:r>
            <a:r>
              <a:rPr lang="en-US" dirty="0"/>
              <a:t> TLV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6F28A2-A7C3-09A1-0124-88898740C99C}"/>
              </a:ext>
            </a:extLst>
          </p:cNvPr>
          <p:cNvSpPr/>
          <p:nvPr/>
        </p:nvSpPr>
        <p:spPr>
          <a:xfrm>
            <a:off x="1305792" y="3737021"/>
            <a:ext cx="2133600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NcDef</a:t>
            </a:r>
            <a:r>
              <a:rPr lang="en-US" dirty="0"/>
              <a:t> TLV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612242-9C91-F8BB-4867-512217BD3F68}"/>
              </a:ext>
            </a:extLst>
          </p:cNvPr>
          <p:cNvSpPr/>
          <p:nvPr/>
        </p:nvSpPr>
        <p:spPr>
          <a:xfrm>
            <a:off x="1634838" y="4086320"/>
            <a:ext cx="2133600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NcId</a:t>
            </a:r>
            <a:r>
              <a:rPr lang="en-US" dirty="0"/>
              <a:t> TLV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30D5C2-2A91-49FA-A8EC-19FD9BE80832}"/>
              </a:ext>
            </a:extLst>
          </p:cNvPr>
          <p:cNvSpPr/>
          <p:nvPr/>
        </p:nvSpPr>
        <p:spPr>
          <a:xfrm>
            <a:off x="3768438" y="4086319"/>
            <a:ext cx="737754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388B17-C62C-88D1-65B9-B06EC19D2EA6}"/>
              </a:ext>
            </a:extLst>
          </p:cNvPr>
          <p:cNvSpPr txBox="1"/>
          <p:nvPr/>
        </p:nvSpPr>
        <p:spPr>
          <a:xfrm>
            <a:off x="4610101" y="4049496"/>
            <a:ext cx="237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 new </a:t>
            </a:r>
            <a:r>
              <a:rPr lang="en-US" dirty="0" err="1"/>
              <a:t>NcId</a:t>
            </a:r>
            <a:r>
              <a:rPr lang="en-US" dirty="0"/>
              <a:t> for app 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64A439-26CE-6D12-6DA6-B883E4B057F6}"/>
              </a:ext>
            </a:extLst>
          </p:cNvPr>
          <p:cNvSpPr/>
          <p:nvPr/>
        </p:nvSpPr>
        <p:spPr>
          <a:xfrm>
            <a:off x="1634838" y="4416420"/>
            <a:ext cx="2133600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SegmentedSchema</a:t>
            </a:r>
            <a:r>
              <a:rPr lang="en-US" sz="1600" dirty="0"/>
              <a:t> TLV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859E41-F02A-BDF2-B7DB-C529513372CC}"/>
              </a:ext>
            </a:extLst>
          </p:cNvPr>
          <p:cNvSpPr/>
          <p:nvPr/>
        </p:nvSpPr>
        <p:spPr>
          <a:xfrm>
            <a:off x="1932711" y="4738139"/>
            <a:ext cx="2133600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Locators TLV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FAE7878-3E4A-85BD-FB2F-1B867350CCB0}"/>
              </a:ext>
            </a:extLst>
          </p:cNvPr>
          <p:cNvSpPr/>
          <p:nvPr/>
        </p:nvSpPr>
        <p:spPr>
          <a:xfrm>
            <a:off x="2178629" y="5059755"/>
            <a:ext cx="2133600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6CEEF1-D44C-F7F8-B99B-5715822F99E7}"/>
              </a:ext>
            </a:extLst>
          </p:cNvPr>
          <p:cNvSpPr txBox="1"/>
          <p:nvPr/>
        </p:nvSpPr>
        <p:spPr>
          <a:xfrm>
            <a:off x="4603171" y="3347177"/>
            <a:ext cx="230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 Manifest name prefix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D4DC5B-A400-607E-BAE3-D35723B13AED}"/>
              </a:ext>
            </a:extLst>
          </p:cNvPr>
          <p:cNvSpPr txBox="1"/>
          <p:nvPr/>
        </p:nvSpPr>
        <p:spPr>
          <a:xfrm>
            <a:off x="4578928" y="5041343"/>
            <a:ext cx="233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 App Data name prefix</a:t>
            </a:r>
          </a:p>
        </p:txBody>
      </p:sp>
      <p:sp>
        <p:nvSpPr>
          <p:cNvPr id="53" name="Content Placeholder 6">
            <a:extLst>
              <a:ext uri="{FF2B5EF4-FFF2-40B4-BE49-F238E27FC236}">
                <a16:creationId xmlns:a16="http://schemas.microsoft.com/office/drawing/2014/main" id="{3516F3ED-2488-E8B1-545B-351D0151CE82}"/>
              </a:ext>
            </a:extLst>
          </p:cNvPr>
          <p:cNvSpPr txBox="1">
            <a:spLocks/>
          </p:cNvSpPr>
          <p:nvPr/>
        </p:nvSpPr>
        <p:spPr>
          <a:xfrm>
            <a:off x="311727" y="5389856"/>
            <a:ext cx="8229600" cy="11652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 err="1"/>
              <a:t>NcDefs</a:t>
            </a:r>
            <a:r>
              <a:rPr lang="en-US" i="1" dirty="0"/>
              <a:t> are inherited between manifests.  We recommend only defining them at the root.</a:t>
            </a:r>
          </a:p>
        </p:txBody>
      </p:sp>
    </p:spTree>
    <p:extLst>
      <p:ext uri="{BB962C8B-B14F-4D97-AF65-F5344CB8AC3E}">
        <p14:creationId xmlns:p14="http://schemas.microsoft.com/office/powerpoint/2010/main" val="276223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5905-3B6E-5EA4-581B-899BAE58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Redefining Name Constructors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01740-AF3D-69BC-0A8E-3FCA0742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NcDef</a:t>
            </a:r>
            <a:r>
              <a:rPr lang="en-US" dirty="0"/>
              <a:t> only applies to the current manifest and its children.  </a:t>
            </a:r>
          </a:p>
          <a:p>
            <a:r>
              <a:rPr lang="en-US" dirty="0"/>
              <a:t>Because one cannot fetch its children before reading the current manifest, it should not cause too much burden to redefine </a:t>
            </a:r>
            <a:r>
              <a:rPr lang="en-US" dirty="0" err="1"/>
              <a:t>NcDefs</a:t>
            </a:r>
            <a:r>
              <a:rPr lang="en-US" dirty="0"/>
              <a:t>.</a:t>
            </a:r>
          </a:p>
          <a:p>
            <a:r>
              <a:rPr lang="en-US" dirty="0"/>
              <a:t>The FLIC parser must be able to track </a:t>
            </a:r>
            <a:r>
              <a:rPr lang="en-US" dirty="0" err="1"/>
              <a:t>NcDefs</a:t>
            </a:r>
            <a:r>
              <a:rPr lang="en-US" dirty="0"/>
              <a:t> per manifest branch.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5106D-6B7F-E3FD-89A9-02DA9E36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05B1-4D41-3F47-9C5C-171A9DC21D05}" type="datetime1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EA8EC-B57C-1C26-3302-F8CEE144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82AA9-0F32-055E-BBD3-A4178061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7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B888D6DC-B54D-CF3E-CF2E-0AE47801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NcId</a:t>
            </a:r>
            <a:r>
              <a:rPr lang="en-US" dirty="0"/>
              <a:t> 0 and </a:t>
            </a:r>
            <a:r>
              <a:rPr lang="en-US" dirty="0" err="1"/>
              <a:t>NcId</a:t>
            </a:r>
            <a:r>
              <a:rPr lang="en-US" dirty="0"/>
              <a:t>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71B0-795D-4EEA-8287-D90739D7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DB29-171D-2443-8714-B2052F5C5C38}" type="datetime1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8F43C-79FD-42C8-CA05-CA96C099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draft-irtf-icnrg-flic-04 (IETF 115)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95E31-2E62-779B-D561-6F823EEF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9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42CF32-6F4A-6028-3978-86BEBBFC827C}"/>
              </a:ext>
            </a:extLst>
          </p:cNvPr>
          <p:cNvSpPr/>
          <p:nvPr/>
        </p:nvSpPr>
        <p:spPr>
          <a:xfrm>
            <a:off x="550718" y="1571661"/>
            <a:ext cx="1641764" cy="33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TLV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94DAF6-615B-5941-7450-61E8E2068C21}"/>
              </a:ext>
            </a:extLst>
          </p:cNvPr>
          <p:cNvSpPr/>
          <p:nvPr/>
        </p:nvSpPr>
        <p:spPr>
          <a:xfrm>
            <a:off x="550718" y="1891936"/>
            <a:ext cx="1641764" cy="332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Contents TLV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780CE7-D10E-27D1-3814-3028EA6CF84F}"/>
              </a:ext>
            </a:extLst>
          </p:cNvPr>
          <p:cNvSpPr/>
          <p:nvPr/>
        </p:nvSpPr>
        <p:spPr>
          <a:xfrm>
            <a:off x="550718" y="4546516"/>
            <a:ext cx="1641764" cy="33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Signature TLV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3F518C-5CC4-8609-6D73-2C51ECA69018}"/>
              </a:ext>
            </a:extLst>
          </p:cNvPr>
          <p:cNvSpPr/>
          <p:nvPr/>
        </p:nvSpPr>
        <p:spPr>
          <a:xfrm>
            <a:off x="2192482" y="1571660"/>
            <a:ext cx="1641764" cy="33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785D82-80DA-6B44-E403-56FEFBF4BFAA}"/>
              </a:ext>
            </a:extLst>
          </p:cNvPr>
          <p:cNvSpPr/>
          <p:nvPr/>
        </p:nvSpPr>
        <p:spPr>
          <a:xfrm>
            <a:off x="2192482" y="4546515"/>
            <a:ext cx="1641764" cy="33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SigInfo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D789F6-5640-1EB2-C3BF-E265D3B3292E}"/>
              </a:ext>
            </a:extLst>
          </p:cNvPr>
          <p:cNvSpPr/>
          <p:nvPr/>
        </p:nvSpPr>
        <p:spPr>
          <a:xfrm>
            <a:off x="803564" y="2225526"/>
            <a:ext cx="2133600" cy="33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TLV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BFA2E1-F2B1-69E1-A8F2-2191689404DB}"/>
              </a:ext>
            </a:extLst>
          </p:cNvPr>
          <p:cNvSpPr/>
          <p:nvPr/>
        </p:nvSpPr>
        <p:spPr>
          <a:xfrm>
            <a:off x="1115291" y="2875644"/>
            <a:ext cx="2133600" cy="33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HashGroup</a:t>
            </a:r>
            <a:r>
              <a:rPr lang="en-US" dirty="0"/>
              <a:t> TLV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9A9C56-740A-19D4-C663-3808383D502F}"/>
              </a:ext>
            </a:extLst>
          </p:cNvPr>
          <p:cNvSpPr/>
          <p:nvPr/>
        </p:nvSpPr>
        <p:spPr>
          <a:xfrm>
            <a:off x="1371600" y="3214553"/>
            <a:ext cx="3018559" cy="33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Manifest Pointers 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22C0A0-23B2-8A80-031C-9014A8F5F94A}"/>
              </a:ext>
            </a:extLst>
          </p:cNvPr>
          <p:cNvSpPr/>
          <p:nvPr/>
        </p:nvSpPr>
        <p:spPr>
          <a:xfrm>
            <a:off x="1115291" y="2553785"/>
            <a:ext cx="2133600" cy="33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Data 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5142CE-F902-09B3-12B9-4AAD6CCA12C5}"/>
              </a:ext>
            </a:extLst>
          </p:cNvPr>
          <p:cNvSpPr/>
          <p:nvPr/>
        </p:nvSpPr>
        <p:spPr>
          <a:xfrm>
            <a:off x="1073728" y="3547062"/>
            <a:ext cx="2133600" cy="33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HashGroup</a:t>
            </a:r>
            <a:r>
              <a:rPr lang="en-US" dirty="0"/>
              <a:t> TLV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4F3996-47C8-1D9B-CD30-EC2E93771C98}"/>
              </a:ext>
            </a:extLst>
          </p:cNvPr>
          <p:cNvSpPr/>
          <p:nvPr/>
        </p:nvSpPr>
        <p:spPr>
          <a:xfrm>
            <a:off x="1371599" y="4214007"/>
            <a:ext cx="3018559" cy="332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Data Pointers 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0E902B-247D-D833-81D7-B2EE79AECCFC}"/>
              </a:ext>
            </a:extLst>
          </p:cNvPr>
          <p:cNvSpPr/>
          <p:nvPr/>
        </p:nvSpPr>
        <p:spPr>
          <a:xfrm>
            <a:off x="1371599" y="3882839"/>
            <a:ext cx="2133600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GroupData</a:t>
            </a:r>
            <a:r>
              <a:rPr lang="en-US" dirty="0"/>
              <a:t> TLV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FDFC8C-D71C-7ECE-B8A8-2231E38AC420}"/>
              </a:ext>
            </a:extLst>
          </p:cNvPr>
          <p:cNvSpPr/>
          <p:nvPr/>
        </p:nvSpPr>
        <p:spPr>
          <a:xfrm>
            <a:off x="3505203" y="3878230"/>
            <a:ext cx="2133600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NcId</a:t>
            </a:r>
            <a:r>
              <a:rPr lang="en-US" dirty="0"/>
              <a:t> TLV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14216F-FE3D-D34E-9C07-5C6161D8EBC9}"/>
              </a:ext>
            </a:extLst>
          </p:cNvPr>
          <p:cNvSpPr/>
          <p:nvPr/>
        </p:nvSpPr>
        <p:spPr>
          <a:xfrm>
            <a:off x="5638803" y="3878230"/>
            <a:ext cx="737754" cy="3325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C2D924-328C-00B8-C8F9-2228291C695C}"/>
              </a:ext>
            </a:extLst>
          </p:cNvPr>
          <p:cNvSpPr txBox="1"/>
          <p:nvPr/>
        </p:nvSpPr>
        <p:spPr>
          <a:xfrm>
            <a:off x="4551474" y="2813312"/>
            <a:ext cx="268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 Will use </a:t>
            </a:r>
            <a:r>
              <a:rPr lang="en-US" dirty="0" err="1"/>
              <a:t>NcId</a:t>
            </a:r>
            <a:r>
              <a:rPr lang="en-US" dirty="0"/>
              <a:t> 0 by default</a:t>
            </a:r>
          </a:p>
        </p:txBody>
      </p:sp>
    </p:spTree>
    <p:extLst>
      <p:ext uri="{BB962C8B-B14F-4D97-AF65-F5344CB8AC3E}">
        <p14:creationId xmlns:p14="http://schemas.microsoft.com/office/powerpoint/2010/main" val="323781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tnets 2017 Favorite Papers" id="{C362737C-75A0-D54D-A2E5-218AED6266DB}" vid="{AF39B2DA-E86E-5041-9300-FED6C2C724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1886</TotalTime>
  <Words>971</Words>
  <Application>Microsoft Macintosh PowerPoint</Application>
  <PresentationFormat>On-screen Show (4:3)</PresentationFormat>
  <Paragraphs>224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Office Theme</vt:lpstr>
      <vt:lpstr>File-Like ICN Collections (FLIC) draft-irtf-icnrg-flic-04 IETF 116, Yokohama</vt:lpstr>
      <vt:lpstr>Outline</vt:lpstr>
      <vt:lpstr>What FLIC does</vt:lpstr>
      <vt:lpstr>Unencrypted Manifest</vt:lpstr>
      <vt:lpstr>NDN</vt:lpstr>
      <vt:lpstr>More Practical NDN</vt:lpstr>
      <vt:lpstr>Unencrypted Manifest With NodeData</vt:lpstr>
      <vt:lpstr>Redefining Name Constructors</vt:lpstr>
      <vt:lpstr>With NcId 0 and NcId 1</vt:lpstr>
      <vt:lpstr>Supporting Out-of-order</vt:lpstr>
      <vt:lpstr>HashGroup with Annotations</vt:lpstr>
      <vt:lpstr>Alternate Proposal</vt:lpstr>
      <vt:lpstr>Including Routing Hints</vt:lpstr>
      <vt:lpstr>Routing Hints</vt:lpstr>
      <vt:lpstr>Multiple Routing Hints</vt:lpstr>
      <vt:lpstr>Example of single-kind manifests</vt:lpstr>
      <vt:lpstr>Topics Not Discussed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Balance &amp; ICN Congestion Control: draft-oran-icnrg-flowbalance-01</dc:title>
  <dc:creator>David Oran</dc:creator>
  <cp:lastModifiedBy>Marc Mosko</cp:lastModifiedBy>
  <cp:revision>30</cp:revision>
  <cp:lastPrinted>2019-11-07T14:11:03Z</cp:lastPrinted>
  <dcterms:created xsi:type="dcterms:W3CDTF">2019-11-03T15:40:18Z</dcterms:created>
  <dcterms:modified xsi:type="dcterms:W3CDTF">2023-03-24T07:29:18Z</dcterms:modified>
</cp:coreProperties>
</file>