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D65E1-6B2D-4344-812C-2EB65FD9A82B}" v="2929" dt="2021-01-14T15:41:18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1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3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0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8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0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2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324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9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916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09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1/14/2021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7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oraitaliae.actaplantarum.org/viewtopic.php?t=30269&amp;p=19964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as.org/content/116/42/21076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/3.0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emergent_herbicide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oceviaterra.it/ogm/la-monsanto-sospende-la-riscossione-delle-royalties-in-brasile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oraitaliae.actaplantarum.org/viewtopic.php?t=55653&amp;p=354181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Herbicide resistance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1000"/>
              </a:lnSpc>
            </a:pPr>
            <a:r>
              <a:rPr lang="en-US" sz="1700" dirty="0"/>
              <a:t>Kreiner et al 2019</a:t>
            </a:r>
            <a:endParaRPr lang="en-US" sz="1700" dirty="0" err="1"/>
          </a:p>
          <a:p>
            <a:pPr algn="l">
              <a:lnSpc>
                <a:spcPct val="91000"/>
              </a:lnSpc>
            </a:pPr>
            <a:r>
              <a:rPr lang="en-US" sz="1700"/>
              <a:t>Multiple modes of convergent adaptation in the spread of glyphosate-resistant </a:t>
            </a:r>
            <a:r>
              <a:rPr lang="en-US" sz="1700" i="1"/>
              <a:t>Amaranthus </a:t>
            </a:r>
            <a:r>
              <a:rPr lang="en-US" sz="1700" i="1" err="1"/>
              <a:t>tuberculatus</a:t>
            </a:r>
            <a:endParaRPr lang="en-US" sz="1700"/>
          </a:p>
        </p:txBody>
      </p:sp>
      <p:pic>
        <p:nvPicPr>
          <p:cNvPr id="11" name="Picture 11" descr="A plant in a body of water&#10;&#10;Description automatically generated">
            <a:extLst>
              <a:ext uri="{FF2B5EF4-FFF2-40B4-BE49-F238E27FC236}">
                <a16:creationId xmlns:a16="http://schemas.microsoft.com/office/drawing/2014/main" id="{0E914498-7954-471C-8D8A-5232423E5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191" r="-2" b="10188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60ED35-B563-4242-9127-F087BE4C1AC8}"/>
              </a:ext>
            </a:extLst>
          </p:cNvPr>
          <p:cNvSpPr txBox="1"/>
          <p:nvPr/>
        </p:nvSpPr>
        <p:spPr>
          <a:xfrm>
            <a:off x="2100235" y="6657945"/>
            <a:ext cx="2557110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20" name="Picture 22" descr="JULIA M. KREINER | University of Toronto, Toronto | U of T ...">
            <a:extLst>
              <a:ext uri="{FF2B5EF4-FFF2-40B4-BE49-F238E27FC236}">
                <a16:creationId xmlns:a16="http://schemas.microsoft.com/office/drawing/2014/main" id="{3CF3A9B9-9112-46C2-990D-EBAB01B23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521" y="4371277"/>
            <a:ext cx="1683835" cy="168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F20ED312-B512-4161-AF32-F3ECEFBBF5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57" r="2357"/>
          <a:stretch/>
        </p:blipFill>
        <p:spPr>
          <a:xfrm>
            <a:off x="0" y="2267712"/>
            <a:ext cx="6571469" cy="4590288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8E98E-B0F8-449D-B730-C681B7615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Used computer programs (STRUCTURE, </a:t>
            </a:r>
            <a:r>
              <a:rPr lang="en-US" dirty="0" err="1"/>
              <a:t>dadi</a:t>
            </a:r>
            <a:r>
              <a:rPr lang="en-US" dirty="0"/>
              <a:t>, </a:t>
            </a:r>
            <a:r>
              <a:rPr lang="en-US" dirty="0" err="1"/>
              <a:t>treemix</a:t>
            </a:r>
            <a:r>
              <a:rPr lang="en-US" dirty="0"/>
              <a:t>, and PCA) to infer demography of the population from genomes</a:t>
            </a:r>
          </a:p>
          <a:p>
            <a:r>
              <a:rPr lang="en-US" dirty="0"/>
              <a:t>- 2 varieties</a:t>
            </a:r>
          </a:p>
          <a:p>
            <a:r>
              <a:rPr lang="en-US" dirty="0"/>
              <a:t>- lots of gene flow</a:t>
            </a:r>
          </a:p>
          <a:p>
            <a:r>
              <a:rPr lang="en-US" dirty="0"/>
              <a:t>- resistance everywhere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09D7F5-1B87-4FAF-A143-F1F8DB58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5536E-35A9-4508-83A9-A3EBB5700446}"/>
              </a:ext>
            </a:extLst>
          </p:cNvPr>
          <p:cNvSpPr txBox="1"/>
          <p:nvPr/>
        </p:nvSpPr>
        <p:spPr>
          <a:xfrm>
            <a:off x="0" y="6858000"/>
            <a:ext cx="657225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This Photo</a:t>
            </a:r>
            <a:r>
              <a:rPr lang="en-US" dirty="0"/>
              <a:t> by Unknown author is licensed under </a:t>
            </a:r>
            <a:r>
              <a:rPr lang="en-US" dirty="0">
                <a:hlinkClick r:id="rId4"/>
              </a:rPr>
              <a:t>CC BY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21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6EB08C-C102-45B3-9BD8-B56FA4BF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GEnetic basis of resistance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B7405-2F1A-4E36-A261-34D0BF489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438" y="2916936"/>
            <a:ext cx="4500737" cy="326440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Compared genomes of Walpole individuals (some resistant) with non-agricultural individuals (not resistant) to look for difference that might explain resistance</a:t>
            </a:r>
          </a:p>
          <a:p>
            <a:r>
              <a:rPr lang="en-US" dirty="0">
                <a:solidFill>
                  <a:schemeClr val="bg1"/>
                </a:solidFill>
              </a:rPr>
              <a:t>- 2 families of genes involved in detoxifying herbicides have increased copy number in Walpole</a:t>
            </a:r>
          </a:p>
          <a:p>
            <a:r>
              <a:rPr lang="en-US" dirty="0">
                <a:solidFill>
                  <a:schemeClr val="bg1"/>
                </a:solidFill>
              </a:rPr>
              <a:t>- but did not correlate with resistance in the greenhouse, suggesting more factors involved</a:t>
            </a:r>
          </a:p>
        </p:txBody>
      </p:sp>
      <p:pic>
        <p:nvPicPr>
          <p:cNvPr id="10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0072B848-BD14-4149-8C52-A0F739EA98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20" r="-203" b="690"/>
          <a:stretch/>
        </p:blipFill>
        <p:spPr>
          <a:xfrm>
            <a:off x="6844041" y="0"/>
            <a:ext cx="4527583" cy="669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9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6091B-3E48-445D-9D54-63D9E801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477F8F-3259-4F49-9F98-9097DDBD9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3152632"/>
            <a:ext cx="12190476" cy="3705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B3B0AE-573A-4B8A-BEEC-D190BA90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1" y="3641834"/>
            <a:ext cx="5128260" cy="24860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100" kern="1200" cap="all" spc="12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Genetic Basis of resistance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FEDB4C3-FA4D-4E38-A793-0E48167D9D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948" t="2016" r="474" b="1210"/>
          <a:stretch/>
        </p:blipFill>
        <p:spPr>
          <a:xfrm>
            <a:off x="3783216" y="575214"/>
            <a:ext cx="5799483" cy="223103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ED3C4-B4C9-4E82-A12C-C7F9A645D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3383" y="3637264"/>
            <a:ext cx="4427310" cy="2490581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dirty="0"/>
              <a:t>Suspected EPSPS gene might be involved in resistance, so compared copy number of EPSPS and mutations in EPSPS with greenhouse resistance</a:t>
            </a:r>
          </a:p>
          <a:p>
            <a:r>
              <a:rPr lang="en-US" dirty="0"/>
              <a:t>- together explained ~30-60% of variation in resistance</a:t>
            </a:r>
          </a:p>
        </p:txBody>
      </p:sp>
    </p:spTree>
    <p:extLst>
      <p:ext uri="{BB962C8B-B14F-4D97-AF65-F5344CB8AC3E}">
        <p14:creationId xmlns:p14="http://schemas.microsoft.com/office/powerpoint/2010/main" val="2456693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6091B-3E48-445D-9D54-63D9E801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7477F8F-3259-4F49-9F98-9097DDBD9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3152632"/>
            <a:ext cx="12190476" cy="3705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D5DEDF-D26E-4913-A8C5-C64081D6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1" y="3641834"/>
            <a:ext cx="5128260" cy="24860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 cap="all" spc="12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Genetic signals of selection</a:t>
            </a:r>
          </a:p>
        </p:txBody>
      </p:sp>
      <p:pic>
        <p:nvPicPr>
          <p:cNvPr id="5" name="Picture 5" descr="Timeline&#10;&#10;Description automatically generated">
            <a:extLst>
              <a:ext uri="{FF2B5EF4-FFF2-40B4-BE49-F238E27FC236}">
                <a16:creationId xmlns:a16="http://schemas.microsoft.com/office/drawing/2014/main" id="{552E48F2-DE1F-4CE4-A2B3-F34DC758F6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28" r="1793"/>
          <a:stretch/>
        </p:blipFill>
        <p:spPr>
          <a:xfrm>
            <a:off x="2547288" y="-93859"/>
            <a:ext cx="7522607" cy="324394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1BCB3-63F1-4241-B01E-2D074F30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3383" y="3637264"/>
            <a:ext cx="4427310" cy="2490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Looked at the EPSPS region of the genome for signatures of natural selection</a:t>
            </a:r>
          </a:p>
          <a:p>
            <a:r>
              <a:rPr lang="en-US" dirty="0"/>
              <a:t>- found evidence for strong selection in Walpole</a:t>
            </a:r>
          </a:p>
        </p:txBody>
      </p:sp>
    </p:spTree>
    <p:extLst>
      <p:ext uri="{BB962C8B-B14F-4D97-AF65-F5344CB8AC3E}">
        <p14:creationId xmlns:p14="http://schemas.microsoft.com/office/powerpoint/2010/main" val="575630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EC45E34F-260A-4D29-A74D-729AB7DC06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47" t="107" r="1059" b="-244"/>
          <a:stretch/>
        </p:blipFill>
        <p:spPr>
          <a:xfrm>
            <a:off x="83634" y="2624923"/>
            <a:ext cx="8618102" cy="3816489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0F58-2F87-445B-981F-44C15FFE1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5727" y="2662093"/>
            <a:ext cx="3295905" cy="3593592"/>
          </a:xfrm>
        </p:spPr>
        <p:txBody>
          <a:bodyPr/>
          <a:lstStyle/>
          <a:p>
            <a:r>
              <a:rPr lang="en-US" dirty="0"/>
              <a:t>Mapped resistance and EPSPS copy number onto a phylogenetic tree to count occurrences</a:t>
            </a:r>
          </a:p>
          <a:p>
            <a:r>
              <a:rPr lang="en-US" dirty="0"/>
              <a:t>- 1 mutation in Walpole</a:t>
            </a:r>
          </a:p>
          <a:p>
            <a:r>
              <a:rPr lang="en-US" dirty="0"/>
              <a:t>- &gt;1 elsewhere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7354BA-498A-4719-A913-41DC99C6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times has resistance arisen?</a:t>
            </a:r>
          </a:p>
        </p:txBody>
      </p:sp>
    </p:spTree>
    <p:extLst>
      <p:ext uri="{BB962C8B-B14F-4D97-AF65-F5344CB8AC3E}">
        <p14:creationId xmlns:p14="http://schemas.microsoft.com/office/powerpoint/2010/main" val="2046077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49A33BD7-B976-4DB8-A0A7-B6AED8E715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26" r="915" b="-203"/>
          <a:stretch/>
        </p:blipFill>
        <p:spPr>
          <a:xfrm>
            <a:off x="0" y="2258419"/>
            <a:ext cx="8919934" cy="4599601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907CC-55C7-46F7-A5C6-E6BD1C854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2995" y="2689972"/>
            <a:ext cx="3091466" cy="3593592"/>
          </a:xfrm>
        </p:spPr>
        <p:txBody>
          <a:bodyPr/>
          <a:lstStyle/>
          <a:p>
            <a:r>
              <a:rPr lang="en-US" dirty="0"/>
              <a:t>Compared EPSPS copy number profile across individuals</a:t>
            </a:r>
          </a:p>
          <a:p>
            <a:r>
              <a:rPr lang="en-US" dirty="0"/>
              <a:t>- 1 group in Walpole</a:t>
            </a:r>
          </a:p>
          <a:p>
            <a:r>
              <a:rPr lang="en-US" dirty="0"/>
              <a:t>- &gt;1 elsewhere</a:t>
            </a:r>
          </a:p>
          <a:p>
            <a:r>
              <a:rPr lang="en-US" dirty="0"/>
              <a:t>- Essex and Midwest share some groups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C23489-039D-4953-9B42-0C6C7871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HOW MANY TIMES HAS RESISTANCE ARISEN?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02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8676-CA14-413A-B17F-090D30C8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31043-864E-4B9C-8223-D6EDD6AB0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8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CF520-FA12-4FF3-A8AD-93C216CD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360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D4FA-6766-4DAE-89FF-02F74F225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Resistance widespread</a:t>
            </a:r>
          </a:p>
          <a:p>
            <a:r>
              <a:rPr lang="en-US" dirty="0"/>
              <a:t>Resistance involves multiple genes (EPSPS, CYP450s, …)</a:t>
            </a:r>
          </a:p>
          <a:p>
            <a:r>
              <a:rPr lang="en-US" dirty="0"/>
              <a:t>Resistance has rapidly evolved multiple times (at least 3?)</a:t>
            </a:r>
          </a:p>
          <a:p>
            <a:r>
              <a:rPr lang="en-US" dirty="0"/>
              <a:t>Resistance genes also appear to have spread via gene flow</a:t>
            </a:r>
          </a:p>
          <a:p>
            <a:r>
              <a:rPr lang="en-US" dirty="0"/>
              <a:t>So perhaps resistance can be slowed by reduced gene flow, but seems inevitable that resistance will arise in this system?</a:t>
            </a:r>
          </a:p>
        </p:txBody>
      </p:sp>
    </p:spTree>
    <p:extLst>
      <p:ext uri="{BB962C8B-B14F-4D97-AF65-F5344CB8AC3E}">
        <p14:creationId xmlns:p14="http://schemas.microsoft.com/office/powerpoint/2010/main" val="82561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E892-CB58-4E5D-BD33-0604F822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1E49-81B4-436F-B2E7-27B24C2B6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1. Where did resistance in Walpole arise from? Was it new mutations on the non-agricultural var. </a:t>
            </a:r>
            <a:r>
              <a:rPr lang="en-US" i="1" dirty="0" err="1"/>
              <a:t>tuberculatus</a:t>
            </a:r>
            <a:r>
              <a:rPr lang="en-US" i="1" dirty="0"/>
              <a:t> </a:t>
            </a:r>
            <a:r>
              <a:rPr lang="en-US" dirty="0"/>
              <a:t>background? Or was it introgression from an unsampled </a:t>
            </a:r>
            <a:r>
              <a:rPr lang="en-US" dirty="0">
                <a:ea typeface="+mn-lt"/>
                <a:cs typeface="+mn-lt"/>
              </a:rPr>
              <a:t>var. </a:t>
            </a:r>
            <a:r>
              <a:rPr lang="en-US" i="1" dirty="0" err="1">
                <a:ea typeface="+mn-lt"/>
                <a:cs typeface="+mn-lt"/>
              </a:rPr>
              <a:t>rudis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population? How to test for this?</a:t>
            </a:r>
          </a:p>
          <a:p>
            <a:r>
              <a:rPr lang="en-US" dirty="0"/>
              <a:t>2. How could we prevent resistance arising from sensitive populations in the future? On/off herbicide regimes (crop rotation)? More herbicides? Different herbicides?</a:t>
            </a:r>
          </a:p>
          <a:p>
            <a:r>
              <a:rPr lang="en-US" dirty="0"/>
              <a:t>3. Why is the number of copies of a gene so important in this case? Why isn't resistance determined more by mutations in the gene copies that are already there?</a:t>
            </a:r>
          </a:p>
        </p:txBody>
      </p:sp>
    </p:spTree>
    <p:extLst>
      <p:ext uri="{BB962C8B-B14F-4D97-AF65-F5344CB8AC3E}">
        <p14:creationId xmlns:p14="http://schemas.microsoft.com/office/powerpoint/2010/main" val="245115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305E-CC65-4A74-BB27-895D8F7C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0499F-5961-4E9C-9D86-BBD45D739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7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D942A5-8E20-4AF7-AC63-786FE180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2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Herbicide resistance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E5040-AAAA-475C-B390-9A8DDE00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2000"/>
              <a:t>Herbicides are used across the world to control weeds</a:t>
            </a:r>
          </a:p>
          <a:p>
            <a:pPr>
              <a:lnSpc>
                <a:spcPct val="91000"/>
              </a:lnSpc>
            </a:pPr>
            <a:r>
              <a:rPr lang="en-US" sz="2000"/>
              <a:t>Strong selective pressure on weeds to evolve resistance</a:t>
            </a:r>
          </a:p>
          <a:p>
            <a:pPr>
              <a:lnSpc>
                <a:spcPct val="91000"/>
              </a:lnSpc>
            </a:pPr>
            <a:r>
              <a:rPr lang="en-US" sz="2000"/>
              <a:t>&gt;500 unique cases of resistance known (Heap 2021)</a:t>
            </a:r>
          </a:p>
          <a:p>
            <a:pPr>
              <a:lnSpc>
                <a:spcPct val="91000"/>
              </a:lnSpc>
            </a:pPr>
            <a:r>
              <a:rPr lang="en-US" sz="2000"/>
              <a:t>How does resistance evolve? </a:t>
            </a:r>
          </a:p>
          <a:p>
            <a:pPr>
              <a:lnSpc>
                <a:spcPct val="91000"/>
              </a:lnSpc>
            </a:pPr>
            <a:r>
              <a:rPr lang="en-US" sz="2000"/>
              <a:t>Population genetics may help predict and prevent future resistance (Kreiner et al 2018)</a:t>
            </a:r>
          </a:p>
        </p:txBody>
      </p:sp>
      <p:pic>
        <p:nvPicPr>
          <p:cNvPr id="16" name="Picture 16" descr="A pile of hay&#10;&#10;Description automatically generated">
            <a:extLst>
              <a:ext uri="{FF2B5EF4-FFF2-40B4-BE49-F238E27FC236}">
                <a16:creationId xmlns:a16="http://schemas.microsoft.com/office/drawing/2014/main" id="{83CA213C-6B03-4C83-8CFD-156E2AF32D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082" r="26568" b="-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3895A0-0FFF-4B19-BFC9-A37795D5BD3E}"/>
              </a:ext>
            </a:extLst>
          </p:cNvPr>
          <p:cNvSpPr txBox="1"/>
          <p:nvPr/>
        </p:nvSpPr>
        <p:spPr>
          <a:xfrm>
            <a:off x="9775954" y="6657945"/>
            <a:ext cx="241604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7980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6358-C13D-4E81-B1D1-A9C1B8CBC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Glyphosate is the active ingredient in Roundup Ready technology</a:t>
            </a:r>
          </a:p>
          <a:p>
            <a:r>
              <a:rPr lang="en-US" dirty="0"/>
              <a:t>Ubiquitous (e.g., &gt;80% of soybean fields in USA)</a:t>
            </a:r>
          </a:p>
          <a:p>
            <a:r>
              <a:rPr lang="en-US" dirty="0"/>
              <a:t>Resistance is widespread (weedscience.org)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D3B1C8-4817-41C1-8DCC-E7A0AB6D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Glyphosate</a:t>
            </a:r>
          </a:p>
        </p:txBody>
      </p:sp>
      <p:pic>
        <p:nvPicPr>
          <p:cNvPr id="12" name="Picture 12" descr="A sign sitting on the grass&#10;&#10;Description automatically generated">
            <a:extLst>
              <a:ext uri="{FF2B5EF4-FFF2-40B4-BE49-F238E27FC236}">
                <a16:creationId xmlns:a16="http://schemas.microsoft.com/office/drawing/2014/main" id="{3F6FDECE-F80E-4DE1-9B1B-41FB541A9E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44" r="2044"/>
          <a:stretch/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2C7A06-A5E9-4C9C-B6B0-C16296D2C6AE}"/>
              </a:ext>
            </a:extLst>
          </p:cNvPr>
          <p:cNvSpPr txBox="1"/>
          <p:nvPr/>
        </p:nvSpPr>
        <p:spPr>
          <a:xfrm>
            <a:off x="0" y="6858000"/>
            <a:ext cx="657225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BY-NC-ND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281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5C7ED0-811B-44CC-8EC7-EF9B2A69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i="1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Amaranthus Tuberculatus</a:t>
            </a:r>
          </a:p>
        </p:txBody>
      </p:sp>
      <p:pic>
        <p:nvPicPr>
          <p:cNvPr id="5" name="Picture 5" descr="A close up of a tree&#10;&#10;Description automatically generated">
            <a:extLst>
              <a:ext uri="{FF2B5EF4-FFF2-40B4-BE49-F238E27FC236}">
                <a16:creationId xmlns:a16="http://schemas.microsoft.com/office/drawing/2014/main" id="{9BAF5DE3-E0E9-423E-A2A1-65971580A7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235" r="27832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65D84-4E92-4EFD-93D5-FE3CAB51C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0810" y="2587625"/>
            <a:ext cx="592757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Historically a riparian species</a:t>
            </a:r>
          </a:p>
          <a:p>
            <a:r>
              <a:rPr lang="en-US" dirty="0"/>
              <a:t>There are now many agriculturally associated populations</a:t>
            </a:r>
          </a:p>
          <a:p>
            <a:r>
              <a:rPr lang="en-US" dirty="0"/>
              <a:t>Resistance first arose in Missouri in 2005, now in 19 states</a:t>
            </a:r>
          </a:p>
          <a:p>
            <a:r>
              <a:rPr lang="en-US" dirty="0"/>
              <a:t>Resistance in Ontario ~2010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1DE3D-38EC-42B2-A168-21E06AF5B8D2}"/>
              </a:ext>
            </a:extLst>
          </p:cNvPr>
          <p:cNvSpPr txBox="1"/>
          <p:nvPr/>
        </p:nvSpPr>
        <p:spPr>
          <a:xfrm>
            <a:off x="2100234" y="6657945"/>
            <a:ext cx="2557110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97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6F7FB-32D6-44CA-9BC1-757429B6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4628638" cy="5571066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72BB-B43F-48F6-B80D-1D9A880E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296" y="643467"/>
            <a:ext cx="465353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does resistance evolve?</a:t>
            </a:r>
          </a:p>
          <a:p>
            <a:r>
              <a:rPr lang="en-US" dirty="0"/>
              <a:t>- what is its genetic basis?</a:t>
            </a:r>
          </a:p>
          <a:p>
            <a:endParaRPr lang="en-US" dirty="0"/>
          </a:p>
          <a:p>
            <a:r>
              <a:rPr lang="en-US" dirty="0"/>
              <a:t>How many times has resistance evolved?</a:t>
            </a:r>
          </a:p>
          <a:p>
            <a:r>
              <a:rPr lang="en-US" dirty="0"/>
              <a:t>- one mutation that spread via gene flow, or multiple mutations?</a:t>
            </a:r>
          </a:p>
        </p:txBody>
      </p:sp>
    </p:spTree>
    <p:extLst>
      <p:ext uri="{BB962C8B-B14F-4D97-AF65-F5344CB8AC3E}">
        <p14:creationId xmlns:p14="http://schemas.microsoft.com/office/powerpoint/2010/main" val="290980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FD10-3FD9-40F2-88A2-73EEEA51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D2314-17A2-42D9-A646-52CCF2A1B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F1804A-70B1-4579-9626-55BDB2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87EA-15D5-4CF4-BB60-1375AFC11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2336" y="643467"/>
            <a:ext cx="592649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Seeds from 163 individuals from 19 fields </a:t>
            </a:r>
            <a:endParaRPr lang="en-US"/>
          </a:p>
          <a:p>
            <a:r>
              <a:rPr lang="en-US" dirty="0"/>
              <a:t>- Missouri, Illinois, and Ontario (Essex and Walpole)</a:t>
            </a:r>
          </a:p>
          <a:p>
            <a:r>
              <a:rPr lang="en-US" dirty="0"/>
              <a:t>Seeds from 10 individuals in non-agricultural setting (Ontario)</a:t>
            </a:r>
          </a:p>
          <a:p>
            <a:r>
              <a:rPr lang="en-US" dirty="0"/>
              <a:t>Built genome, </a:t>
            </a:r>
            <a:r>
              <a:rPr lang="en-US" dirty="0" err="1"/>
              <a:t>resequenced</a:t>
            </a:r>
            <a:r>
              <a:rPr lang="en-US" dirty="0"/>
              <a:t> all individuals</a:t>
            </a:r>
          </a:p>
          <a:p>
            <a:r>
              <a:rPr lang="en-US" dirty="0"/>
              <a:t>Scored resistance in the greenhouse</a:t>
            </a:r>
          </a:p>
        </p:txBody>
      </p:sp>
    </p:spTree>
    <p:extLst>
      <p:ext uri="{BB962C8B-B14F-4D97-AF65-F5344CB8AC3E}">
        <p14:creationId xmlns:p14="http://schemas.microsoft.com/office/powerpoint/2010/main" val="214970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08B3-ED88-4874-A5D1-84948797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2586E-4150-4D3D-BE59-4B8C83B0A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4502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JuxtaposeVTI</vt:lpstr>
      <vt:lpstr>Herbicide resistance</vt:lpstr>
      <vt:lpstr>Background</vt:lpstr>
      <vt:lpstr>Herbicide resistance</vt:lpstr>
      <vt:lpstr>Glyphosate</vt:lpstr>
      <vt:lpstr>Amaranthus Tuberculatus</vt:lpstr>
      <vt:lpstr>Questions</vt:lpstr>
      <vt:lpstr>METHODS</vt:lpstr>
      <vt:lpstr>METHODS</vt:lpstr>
      <vt:lpstr>Results</vt:lpstr>
      <vt:lpstr>Demography</vt:lpstr>
      <vt:lpstr>GEnetic basis of resistance</vt:lpstr>
      <vt:lpstr>Genetic Basis of resistance</vt:lpstr>
      <vt:lpstr>Genetic signals of selection</vt:lpstr>
      <vt:lpstr>How many times has resistance arisen?</vt:lpstr>
      <vt:lpstr>HOW MANY TIMES HAS RESISTANCE ARISEN?</vt:lpstr>
      <vt:lpstr>CONCLUSIONS</vt:lpstr>
      <vt:lpstr>CONCLUSIONS</vt:lpstr>
      <vt:lpstr>Outstanding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392</cp:revision>
  <dcterms:created xsi:type="dcterms:W3CDTF">2021-01-14T13:52:39Z</dcterms:created>
  <dcterms:modified xsi:type="dcterms:W3CDTF">2021-01-14T15:42:11Z</dcterms:modified>
</cp:coreProperties>
</file>