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regular.fntdata"/><Relationship Id="rId11" Type="http://schemas.openxmlformats.org/officeDocument/2006/relationships/slide" Target="slides/slide6.xml"/><Relationship Id="rId22" Type="http://schemas.openxmlformats.org/officeDocument/2006/relationships/font" Target="fonts/RalewayMedium-italic.fntdata"/><Relationship Id="rId10" Type="http://schemas.openxmlformats.org/officeDocument/2006/relationships/slide" Target="slides/slide5.xml"/><Relationship Id="rId21" Type="http://schemas.openxmlformats.org/officeDocument/2006/relationships/font" Target="fonts/Raleway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aleway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e20cc5a2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e20cc5a2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91f27db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91f27db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1f27db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1f27db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d8d48c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d8d48c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Climate: prevailing conditions over a period of time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Global warming: the planet is warming long-term.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Climate change: encompasses global warming, also refers to broader trends in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weather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e20cc5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e20cc5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Climate: prevailing conditions over a period of time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Global warming: the planet is warming long-term.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Climate change: encompasses global warming, also refers to broader trends in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e20cc5a2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e20cc5a2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Climate: prevailing conditions over a period of time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Global warming: the planet is warming long-term.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Climate change: encompasses global warming, also refers to broader trends in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d8d48c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d8d48c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d8d48c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d8d48c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50bdaab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50bdaab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limate.nasa.gov/news/2293/nasa-releases-detailed-global-climate-change-projections/" TargetMode="External"/><Relationship Id="rId4" Type="http://schemas.openxmlformats.org/officeDocument/2006/relationships/hyperlink" Target="https://www.iconfinder.com/weather-icons?price=free" TargetMode="External"/><Relationship Id="rId9" Type="http://schemas.openxmlformats.org/officeDocument/2006/relationships/hyperlink" Target="https://climate.nasa.gov/" TargetMode="External"/><Relationship Id="rId5" Type="http://schemas.openxmlformats.org/officeDocument/2006/relationships/hyperlink" Target="https://www.flaticon.com/free-icon/thermometer_134125#term=temperature&amp;page=1&amp;position=2" TargetMode="External"/><Relationship Id="rId6" Type="http://schemas.openxmlformats.org/officeDocument/2006/relationships/hyperlink" Target="https://www.flaticon.com/free-icon/rain_1004513#term=rainfall&amp;page=1&amp;position=2" TargetMode="External"/><Relationship Id="rId7" Type="http://schemas.openxmlformats.org/officeDocument/2006/relationships/hyperlink" Target="https://www.flaticon.com/free-icon/breeze_809188#term=wind&amp;page=1&amp;position=29" TargetMode="External"/><Relationship Id="rId8" Type="http://schemas.openxmlformats.org/officeDocument/2006/relationships/hyperlink" Target="https://www.flaticon.com/free-icon/open-book_182321#term=education&amp;page=1&amp;position=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mozack.github.io/ClimateChange/?fbclid=IwAR0gwLSOjukDpN2U7rnhDhQ92pPa6Z0SZF5ToC9C3tMk1qsBXnJf-nCaL6s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465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80300" y="571775"/>
            <a:ext cx="5783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Climate Change: Why it Matters and What You Can Do!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601" y="2383900"/>
            <a:ext cx="2759600" cy="27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582" y="3208122"/>
            <a:ext cx="895636" cy="788159"/>
          </a:xfrm>
          <a:prstGeom prst="rect">
            <a:avLst/>
          </a:prstGeom>
          <a:noFill/>
          <a:ln>
            <a:noFill/>
          </a:ln>
          <a:effectLst>
            <a:outerShdw blurRad="685800" rotWithShape="0" algn="bl" dir="3060000" dist="19050">
              <a:srgbClr val="000000">
                <a:alpha val="50000"/>
              </a:srgbClr>
            </a:outerShdw>
          </a:effectLst>
        </p:spPr>
      </p:pic>
      <p:sp>
        <p:nvSpPr>
          <p:cNvPr id="57" name="Google Shape;57;p13"/>
          <p:cNvSpPr txBox="1"/>
          <p:nvPr/>
        </p:nvSpPr>
        <p:spPr>
          <a:xfrm>
            <a:off x="3744519" y="4044992"/>
            <a:ext cx="17676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Citizens for our Children’s Future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465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References and image credits</a:t>
            </a:r>
            <a:endParaRPr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Climate graphic: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https://climate.nasa.gov/news/2293/nasa-releases-detailed-global-climate-change-projections/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Weather graphic: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https://www.iconfinder.com/weather-icons?price=free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Thermometer icon: EpicCoders on FlatIcon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https://www.flaticon.com/free-icon/thermometer_134125#term=temperature&amp;page=1&amp;position=2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Rainfall icon: bqlqn on FlatIcon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https://www.flaticon.com/free-icon/rain_1004513#term=rainfall&amp;page=1&amp;position=2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Breeze icon: hirschwolf on FlatIcon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https://www.flaticon.com/free-icon/breeze_809188#term=wind&amp;page=1&amp;position=29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Book icon: Zlatko Najdenovski on FlatIcon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https://www.flaticon.com/free-icon/open-book_182321#term=education&amp;page=1&amp;position=1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Climate Data and information: NASA 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https://climate.nasa.gov/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465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Who We Are</a:t>
            </a:r>
            <a:endParaRPr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17825"/>
            <a:ext cx="3447750" cy="34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286" y="2047580"/>
            <a:ext cx="1118978" cy="984700"/>
          </a:xfrm>
          <a:prstGeom prst="rect">
            <a:avLst/>
          </a:prstGeom>
          <a:noFill/>
          <a:ln>
            <a:noFill/>
          </a:ln>
          <a:effectLst>
            <a:outerShdw blurRad="685800" rotWithShape="0" algn="bl" dir="3060000" dist="19050">
              <a:srgbClr val="000000">
                <a:alpha val="50000"/>
              </a:srgbClr>
            </a:outerShdw>
          </a:effectLst>
        </p:spPr>
      </p:pic>
      <p:sp>
        <p:nvSpPr>
          <p:cNvPr id="65" name="Google Shape;65;p14"/>
          <p:cNvSpPr txBox="1"/>
          <p:nvPr/>
        </p:nvSpPr>
        <p:spPr>
          <a:xfrm>
            <a:off x="923775" y="3093136"/>
            <a:ext cx="22083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Citizens for our Children’s Future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835650" y="2096275"/>
            <a:ext cx="4920300" cy="1587300"/>
          </a:xfrm>
          <a:prstGeom prst="roundRect">
            <a:avLst>
              <a:gd fmla="val 16667" name="adj"/>
            </a:avLst>
          </a:prstGeom>
          <a:solidFill>
            <a:srgbClr val="6AADC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Citizens for our Children’s Future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-Non-profit advocacy group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-Leaders on a variety of initiatives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-Volunteer-powered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465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417625" y="1505675"/>
            <a:ext cx="8338500" cy="3077400"/>
          </a:xfrm>
          <a:prstGeom prst="roundRect">
            <a:avLst>
              <a:gd fmla="val 16667" name="adj"/>
            </a:avLst>
          </a:prstGeom>
          <a:solidFill>
            <a:srgbClr val="469496"/>
          </a:solidFill>
          <a:ln cap="flat" cmpd="sng" w="9525">
            <a:solidFill>
              <a:srgbClr val="8372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Our Mission</a:t>
            </a:r>
            <a:endParaRPr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912725" y="1505675"/>
            <a:ext cx="7398600" cy="28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know that people care for the health and wellness of the children and grandchildren of the future. 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Our mission is to bridge the gap on public perception of climate change by addressing it in common sense terms and creating actionable solutions. 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seek to frame climate change in terms of why it matters to people, especially from a public health perspective. 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465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Definitions</a:t>
            </a:r>
            <a:endParaRPr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1335668"/>
            <a:ext cx="3321850" cy="15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814400" y="2959975"/>
            <a:ext cx="33219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Climate: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Conditions over a period of time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300" y="1270923"/>
            <a:ext cx="2436425" cy="16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799550" y="2959975"/>
            <a:ext cx="33219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Weather</a:t>
            </a: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Conditions at a specific time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465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What is climate change?</a:t>
            </a:r>
            <a:endParaRPr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11700" y="1083575"/>
            <a:ext cx="8562900" cy="388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A significant change over time of one or more climate factors: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600" y="2348650"/>
            <a:ext cx="2024050" cy="20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42925" y="4441775"/>
            <a:ext cx="2369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Temperature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000" y="2417725"/>
            <a:ext cx="2024050" cy="20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95325" y="4441775"/>
            <a:ext cx="2369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Rainfall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350" y="2314125"/>
            <a:ext cx="2024050" cy="20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031675" y="4441775"/>
            <a:ext cx="2369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Wind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465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What is climate change?</a:t>
            </a:r>
            <a:endParaRPr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11700" y="1083575"/>
            <a:ext cx="8562900" cy="388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Scientists agree that climate change is 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occurring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and the primary cause is human activity.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Human activity that causes climate change includes: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-CO2 emissions from burning fossil fuels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-Emissions from agriculture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-Emissions from deforestation and urbanization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465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7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How does this affect us?</a:t>
            </a:r>
            <a:endParaRPr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06500" y="1279925"/>
            <a:ext cx="8520600" cy="3433200"/>
          </a:xfrm>
          <a:prstGeom prst="roundRect">
            <a:avLst>
              <a:gd fmla="val 16667" name="adj"/>
            </a:avLst>
          </a:prstGeom>
          <a:solidFill>
            <a:srgbClr val="DCED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573850" y="1538825"/>
            <a:ext cx="1774375" cy="556200"/>
            <a:chOff x="802450" y="1538825"/>
            <a:chExt cx="1774375" cy="556200"/>
          </a:xfrm>
        </p:grpSpPr>
        <p:pic>
          <p:nvPicPr>
            <p:cNvPr id="108" name="Google Shape;10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2450" y="1538825"/>
              <a:ext cx="284889" cy="55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9"/>
            <p:cNvSpPr txBox="1"/>
            <p:nvPr/>
          </p:nvSpPr>
          <p:spPr>
            <a:xfrm>
              <a:off x="1027325" y="1615475"/>
              <a:ext cx="15495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Verdana"/>
                  <a:ea typeface="Verdana"/>
                  <a:cs typeface="Verdana"/>
                  <a:sym typeface="Verdana"/>
                </a:rPr>
                <a:t>Increasing Temperatures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3276601" y="1323875"/>
            <a:ext cx="2031799" cy="986100"/>
            <a:chOff x="4065426" y="1347225"/>
            <a:chExt cx="2031799" cy="986100"/>
          </a:xfrm>
        </p:grpSpPr>
        <p:pic>
          <p:nvPicPr>
            <p:cNvPr id="111" name="Google Shape;111;p19"/>
            <p:cNvPicPr preferRelativeResize="0"/>
            <p:nvPr/>
          </p:nvPicPr>
          <p:blipFill rotWithShape="1">
            <a:blip r:embed="rId4">
              <a:alphaModFix/>
            </a:blip>
            <a:srcRect b="41045" l="7015" r="78379" t="45954"/>
            <a:stretch/>
          </p:blipFill>
          <p:spPr>
            <a:xfrm rot="2090715">
              <a:off x="4195395" y="1496737"/>
              <a:ext cx="738761" cy="687076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12" name="Google Shape;112;p19"/>
            <p:cNvSpPr txBox="1"/>
            <p:nvPr/>
          </p:nvSpPr>
          <p:spPr>
            <a:xfrm>
              <a:off x="4989325" y="1562175"/>
              <a:ext cx="1107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Verdana"/>
                  <a:ea typeface="Verdana"/>
                  <a:cs typeface="Verdana"/>
                  <a:sym typeface="Verdana"/>
                </a:rPr>
                <a:t>Severe Weather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13" name="Google Shape;113;p19"/>
          <p:cNvGrpSpPr/>
          <p:nvPr/>
        </p:nvGrpSpPr>
        <p:grpSpPr>
          <a:xfrm>
            <a:off x="6418825" y="1538825"/>
            <a:ext cx="1744975" cy="556200"/>
            <a:chOff x="7504675" y="1587600"/>
            <a:chExt cx="1744975" cy="556200"/>
          </a:xfrm>
        </p:grpSpPr>
        <p:pic>
          <p:nvPicPr>
            <p:cNvPr id="114" name="Google Shape;114;p19"/>
            <p:cNvPicPr preferRelativeResize="0"/>
            <p:nvPr/>
          </p:nvPicPr>
          <p:blipFill rotWithShape="1">
            <a:blip r:embed="rId5">
              <a:alphaModFix/>
            </a:blip>
            <a:srcRect b="21844" l="21280" r="18142" t="18955"/>
            <a:stretch/>
          </p:blipFill>
          <p:spPr>
            <a:xfrm>
              <a:off x="7504675" y="1587600"/>
              <a:ext cx="528600" cy="556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115" name="Google Shape;115;p19"/>
            <p:cNvSpPr txBox="1"/>
            <p:nvPr/>
          </p:nvSpPr>
          <p:spPr>
            <a:xfrm>
              <a:off x="7956950" y="1664250"/>
              <a:ext cx="12927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Verdana"/>
                  <a:ea typeface="Verdana"/>
                  <a:cs typeface="Verdana"/>
                  <a:sym typeface="Verdana"/>
                </a:rPr>
                <a:t>Increasing Air Pollution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19"/>
          <p:cNvSpPr txBox="1"/>
          <p:nvPr/>
        </p:nvSpPr>
        <p:spPr>
          <a:xfrm>
            <a:off x="386475" y="2176625"/>
            <a:ext cx="24270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Extreme heat exposure can increase risk of illness and death among older adults, young children, and individuals with chronic health conditions.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Increase prevalence of certain disease and their carriers: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→ Lymes Disease (Ticks)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115950" y="2176625"/>
            <a:ext cx="24270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Storm related injuries &amp; fatalities.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 Increase temperatures and standing water lead to vector changes and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disease risk.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→ Malaria / West Nile Virus (Mosquitos)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 Reduced water quality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→ May contribute to intestinal issues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971500" y="2309975"/>
            <a:ext cx="24270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-Increased pollution, dust, and smoke degrades air quality and worsens respiratory conditions that are common in older adults: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→ Asthma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→ Chronic Obstructive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Pulmonary Disorder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465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What can you do to help?</a:t>
            </a:r>
            <a:endParaRPr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25375" y="1245375"/>
            <a:ext cx="8520600" cy="343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975" y="1581150"/>
            <a:ext cx="1981199" cy="19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022" y="1538763"/>
            <a:ext cx="2065956" cy="20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9825" y="1581150"/>
            <a:ext cx="2065949" cy="206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631025" y="3690950"/>
            <a:ext cx="23574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Educate yourself and others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406975" y="3690950"/>
            <a:ext cx="23574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Reduce your carbon footprint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024100" y="3690950"/>
            <a:ext cx="23574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Vote!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465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Visit our website!</a:t>
            </a:r>
            <a:endParaRPr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25375" y="1245375"/>
            <a:ext cx="8520600" cy="343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Visit Our Website for more suggestions!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https://mmozack.github.io/ClimateChange/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800" y="2462475"/>
            <a:ext cx="2014400" cy="20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