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85678" y="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203146" y="0"/>
                </a:moveTo>
                <a:lnTo>
                  <a:pt x="0" y="0"/>
                </a:lnTo>
                <a:lnTo>
                  <a:pt x="0" y="990600"/>
                </a:lnTo>
                <a:lnTo>
                  <a:pt x="203146" y="990600"/>
                </a:lnTo>
                <a:lnTo>
                  <a:pt x="203146" y="0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1" y="586740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203147" y="0"/>
                </a:moveTo>
                <a:lnTo>
                  <a:pt x="0" y="0"/>
                </a:lnTo>
                <a:lnTo>
                  <a:pt x="0" y="990599"/>
                </a:lnTo>
                <a:lnTo>
                  <a:pt x="203147" y="990599"/>
                </a:lnTo>
                <a:lnTo>
                  <a:pt x="203147" y="0"/>
                </a:lnTo>
                <a:close/>
              </a:path>
            </a:pathLst>
          </a:custGeom>
          <a:solidFill>
            <a:srgbClr val="007C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033" y="24383"/>
            <a:ext cx="11221933" cy="909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0789" y="2818458"/>
            <a:ext cx="8191500" cy="356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59633" y="6505319"/>
            <a:ext cx="269875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5.jpg"/><Relationship Id="rId5" Type="http://schemas.openxmlformats.org/officeDocument/2006/relationships/image" Target="../media/image28.jp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jpg"/><Relationship Id="rId6" Type="http://schemas.openxmlformats.org/officeDocument/2006/relationships/image" Target="../media/image3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jpg"/><Relationship Id="rId4" Type="http://schemas.openxmlformats.org/officeDocument/2006/relationships/image" Target="../media/image41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12.png"/><Relationship Id="rId4" Type="http://schemas.openxmlformats.org/officeDocument/2006/relationships/image" Target="../media/image43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40.jpg"/><Relationship Id="rId6" Type="http://schemas.openxmlformats.org/officeDocument/2006/relationships/image" Target="../media/image41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7052" y="2865120"/>
            <a:ext cx="3434713" cy="14687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0304" y="161035"/>
            <a:ext cx="7289165" cy="2345055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algn="ctr" marL="12700" marR="5080">
              <a:lnSpc>
                <a:spcPct val="100800"/>
              </a:lnSpc>
              <a:spcBef>
                <a:spcPts val="50"/>
              </a:spcBef>
            </a:pPr>
            <a:r>
              <a:rPr dirty="0" sz="4800"/>
              <a:t>Natural</a:t>
            </a:r>
            <a:r>
              <a:rPr dirty="0" sz="4800" spc="-90"/>
              <a:t> </a:t>
            </a:r>
            <a:r>
              <a:rPr dirty="0" sz="4800"/>
              <a:t>Language</a:t>
            </a:r>
            <a:r>
              <a:rPr dirty="0" sz="4800" spc="-85"/>
              <a:t> </a:t>
            </a:r>
            <a:r>
              <a:rPr dirty="0" sz="4800" spc="-10"/>
              <a:t>Processing </a:t>
            </a:r>
            <a:r>
              <a:rPr dirty="0" sz="4800"/>
              <a:t>with</a:t>
            </a:r>
            <a:r>
              <a:rPr dirty="0" sz="4800" spc="-15"/>
              <a:t> </a:t>
            </a:r>
            <a:r>
              <a:rPr dirty="0" sz="4800"/>
              <a:t>Deep </a:t>
            </a:r>
            <a:r>
              <a:rPr dirty="0" sz="4800" spc="-10"/>
              <a:t>Learning</a:t>
            </a:r>
            <a:endParaRPr sz="4800"/>
          </a:p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dirty="0" sz="4800" spc="-10"/>
              <a:t>CS224N/Ling284</a:t>
            </a:r>
            <a:endParaRPr sz="4800"/>
          </a:p>
        </p:txBody>
      </p:sp>
      <p:sp>
        <p:nvSpPr>
          <p:cNvPr id="4" name="object 4" descr=""/>
          <p:cNvSpPr txBox="1"/>
          <p:nvPr/>
        </p:nvSpPr>
        <p:spPr>
          <a:xfrm>
            <a:off x="2296317" y="5040884"/>
            <a:ext cx="7595870" cy="988694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10"/>
              </a:spcBef>
            </a:pPr>
            <a:r>
              <a:rPr dirty="0" sz="2400">
                <a:latin typeface="Calibri"/>
                <a:cs typeface="Calibri"/>
              </a:rPr>
              <a:t>Christopher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Manning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dirty="0" sz="2400">
                <a:latin typeface="Calibri"/>
                <a:cs typeface="Calibri"/>
              </a:rPr>
              <a:t>Lecture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Senses,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Classifiers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-18211"/>
            <a:ext cx="10762615" cy="813435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900"/>
              <a:t>4.</a:t>
            </a:r>
            <a:r>
              <a:rPr dirty="0" sz="2900" spc="-80"/>
              <a:t> </a:t>
            </a:r>
            <a:r>
              <a:rPr dirty="0" sz="2900"/>
              <a:t>Word2vec</a:t>
            </a:r>
            <a:r>
              <a:rPr dirty="0" sz="2900" spc="-80"/>
              <a:t> </a:t>
            </a:r>
            <a:r>
              <a:rPr dirty="0" sz="2900"/>
              <a:t>algorithm</a:t>
            </a:r>
            <a:r>
              <a:rPr dirty="0" sz="2900" spc="-75"/>
              <a:t> </a:t>
            </a:r>
            <a:r>
              <a:rPr dirty="0" sz="2900"/>
              <a:t>family:</a:t>
            </a:r>
            <a:r>
              <a:rPr dirty="0" sz="2900" spc="-80"/>
              <a:t> </a:t>
            </a:r>
            <a:r>
              <a:rPr dirty="0" sz="2900"/>
              <a:t>More</a:t>
            </a:r>
            <a:r>
              <a:rPr dirty="0" sz="2900" spc="-75"/>
              <a:t> </a:t>
            </a:r>
            <a:r>
              <a:rPr dirty="0" sz="2900" spc="-10"/>
              <a:t>details</a:t>
            </a:r>
            <a:endParaRPr sz="290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solidFill>
                  <a:srgbClr val="175E54"/>
                </a:solidFill>
              </a:rPr>
              <a:t>[Mikolov</a:t>
            </a:r>
            <a:r>
              <a:rPr dirty="0" sz="2000" spc="-35">
                <a:solidFill>
                  <a:srgbClr val="175E54"/>
                </a:solidFill>
              </a:rPr>
              <a:t> </a:t>
            </a:r>
            <a:r>
              <a:rPr dirty="0" sz="2000">
                <a:solidFill>
                  <a:srgbClr val="175E54"/>
                </a:solidFill>
              </a:rPr>
              <a:t>et</a:t>
            </a:r>
            <a:r>
              <a:rPr dirty="0" sz="2000" spc="-40">
                <a:solidFill>
                  <a:srgbClr val="175E54"/>
                </a:solidFill>
              </a:rPr>
              <a:t> </a:t>
            </a:r>
            <a:r>
              <a:rPr dirty="0" sz="2000">
                <a:solidFill>
                  <a:srgbClr val="175E54"/>
                </a:solidFill>
              </a:rPr>
              <a:t>al.</a:t>
            </a:r>
            <a:r>
              <a:rPr dirty="0" sz="2000" spc="-35">
                <a:solidFill>
                  <a:srgbClr val="175E54"/>
                </a:solidFill>
              </a:rPr>
              <a:t> </a:t>
            </a:r>
            <a:r>
              <a:rPr dirty="0" sz="2000">
                <a:solidFill>
                  <a:srgbClr val="175E54"/>
                </a:solidFill>
              </a:rPr>
              <a:t>2013:</a:t>
            </a:r>
            <a:r>
              <a:rPr dirty="0" sz="2000" spc="-35">
                <a:solidFill>
                  <a:srgbClr val="175E54"/>
                </a:solidFill>
              </a:rPr>
              <a:t> </a:t>
            </a:r>
            <a:r>
              <a:rPr dirty="0" sz="2000">
                <a:solidFill>
                  <a:srgbClr val="175E54"/>
                </a:solidFill>
              </a:rPr>
              <a:t>“Distributed</a:t>
            </a:r>
            <a:r>
              <a:rPr dirty="0" sz="2000" spc="-40">
                <a:solidFill>
                  <a:srgbClr val="175E54"/>
                </a:solidFill>
              </a:rPr>
              <a:t> </a:t>
            </a:r>
            <a:r>
              <a:rPr dirty="0" sz="2000" spc="-10">
                <a:solidFill>
                  <a:srgbClr val="175E54"/>
                </a:solidFill>
              </a:rPr>
              <a:t>Representations</a:t>
            </a:r>
            <a:r>
              <a:rPr dirty="0" sz="2000" spc="-30">
                <a:solidFill>
                  <a:srgbClr val="175E54"/>
                </a:solidFill>
              </a:rPr>
              <a:t> </a:t>
            </a:r>
            <a:r>
              <a:rPr dirty="0" sz="2000">
                <a:solidFill>
                  <a:srgbClr val="175E54"/>
                </a:solidFill>
              </a:rPr>
              <a:t>of</a:t>
            </a:r>
            <a:r>
              <a:rPr dirty="0" sz="2000" spc="-35">
                <a:solidFill>
                  <a:srgbClr val="175E54"/>
                </a:solidFill>
              </a:rPr>
              <a:t> </a:t>
            </a:r>
            <a:r>
              <a:rPr dirty="0" sz="2000">
                <a:solidFill>
                  <a:srgbClr val="175E54"/>
                </a:solidFill>
              </a:rPr>
              <a:t>Words</a:t>
            </a:r>
            <a:r>
              <a:rPr dirty="0" sz="2000" spc="-30">
                <a:solidFill>
                  <a:srgbClr val="175E54"/>
                </a:solidFill>
              </a:rPr>
              <a:t> </a:t>
            </a:r>
            <a:r>
              <a:rPr dirty="0" sz="2000">
                <a:solidFill>
                  <a:srgbClr val="175E54"/>
                </a:solidFill>
              </a:rPr>
              <a:t>and</a:t>
            </a:r>
            <a:r>
              <a:rPr dirty="0" sz="2000" spc="-40">
                <a:solidFill>
                  <a:srgbClr val="175E54"/>
                </a:solidFill>
              </a:rPr>
              <a:t> </a:t>
            </a:r>
            <a:r>
              <a:rPr dirty="0" sz="2000">
                <a:solidFill>
                  <a:srgbClr val="175E54"/>
                </a:solidFill>
              </a:rPr>
              <a:t>Phrases</a:t>
            </a:r>
            <a:r>
              <a:rPr dirty="0" sz="2000" spc="-30">
                <a:solidFill>
                  <a:srgbClr val="175E54"/>
                </a:solidFill>
              </a:rPr>
              <a:t> </a:t>
            </a:r>
            <a:r>
              <a:rPr dirty="0" sz="2000">
                <a:solidFill>
                  <a:srgbClr val="175E54"/>
                </a:solidFill>
              </a:rPr>
              <a:t>and</a:t>
            </a:r>
            <a:r>
              <a:rPr dirty="0" sz="2000" spc="-40">
                <a:solidFill>
                  <a:srgbClr val="175E54"/>
                </a:solidFill>
              </a:rPr>
              <a:t> </a:t>
            </a:r>
            <a:r>
              <a:rPr dirty="0" sz="2000">
                <a:solidFill>
                  <a:srgbClr val="175E54"/>
                </a:solidFill>
              </a:rPr>
              <a:t>their</a:t>
            </a:r>
            <a:r>
              <a:rPr dirty="0" sz="2000" spc="-30">
                <a:solidFill>
                  <a:srgbClr val="175E54"/>
                </a:solidFill>
              </a:rPr>
              <a:t> </a:t>
            </a:r>
            <a:r>
              <a:rPr dirty="0" sz="2000" spc="-10">
                <a:solidFill>
                  <a:srgbClr val="175E54"/>
                </a:solidFill>
              </a:rPr>
              <a:t>Compositionality”]</a:t>
            </a:r>
            <a:endParaRPr sz="2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99820"/>
            <a:ext cx="10949305" cy="538607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Calibri"/>
                <a:cs typeface="Calibri"/>
              </a:rPr>
              <a:t>Why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vectors?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Easier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optimization.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Average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 marL="12700" marR="5080" indent="685165">
              <a:lnSpc>
                <a:spcPts val="3500"/>
              </a:lnSpc>
              <a:spcBef>
                <a:spcPts val="105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</a:tabLst>
            </a:pP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implement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algorithm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helps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bit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variants:</a:t>
            </a:r>
            <a:endParaRPr sz="2400">
              <a:latin typeface="Calibri"/>
              <a:cs typeface="Calibri"/>
            </a:endParaRPr>
          </a:p>
          <a:p>
            <a:pPr marL="926465" indent="-457200">
              <a:lnSpc>
                <a:spcPct val="100000"/>
              </a:lnSpc>
              <a:spcBef>
                <a:spcPts val="315"/>
              </a:spcBef>
              <a:buClr>
                <a:srgbClr val="007C92"/>
              </a:buClr>
              <a:buAutoNum type="arabicPeriod"/>
              <a:tabLst>
                <a:tab pos="926465" algn="l"/>
              </a:tabLst>
            </a:pPr>
            <a:r>
              <a:rPr dirty="0" sz="2400" spc="-10">
                <a:latin typeface="Calibri"/>
                <a:cs typeface="Calibri"/>
              </a:rPr>
              <a:t>Skip-</a:t>
            </a:r>
            <a:r>
              <a:rPr dirty="0" sz="2400">
                <a:latin typeface="Calibri"/>
                <a:cs typeface="Calibri"/>
              </a:rPr>
              <a:t>grams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(SG)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20"/>
              </a:spcBef>
            </a:pPr>
            <a:r>
              <a:rPr dirty="0" sz="2000">
                <a:latin typeface="Calibri"/>
                <a:cs typeface="Calibri"/>
              </a:rPr>
              <a:t>Predict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context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(“outside”)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words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(position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independent)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given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center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word</a:t>
            </a:r>
            <a:endParaRPr sz="2000">
              <a:latin typeface="Calibri"/>
              <a:cs typeface="Calibri"/>
            </a:endParaRPr>
          </a:p>
          <a:p>
            <a:pPr marL="926465" indent="-457200">
              <a:lnSpc>
                <a:spcPct val="100000"/>
              </a:lnSpc>
              <a:spcBef>
                <a:spcPts val="605"/>
              </a:spcBef>
              <a:buClr>
                <a:srgbClr val="007C92"/>
              </a:buClr>
              <a:buAutoNum type="arabicPeriod" startAt="2"/>
              <a:tabLst>
                <a:tab pos="926465" algn="l"/>
              </a:tabLst>
            </a:pPr>
            <a:r>
              <a:rPr dirty="0" sz="2400">
                <a:latin typeface="Calibri"/>
                <a:cs typeface="Calibri"/>
              </a:rPr>
              <a:t>Continuous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(CBOW)</a:t>
            </a:r>
            <a:endParaRPr sz="2400">
              <a:latin typeface="Calibri"/>
              <a:cs typeface="Calibri"/>
            </a:endParaRPr>
          </a:p>
          <a:p>
            <a:pPr marL="127000" marR="5010785" indent="800100">
              <a:lnSpc>
                <a:spcPts val="2900"/>
              </a:lnSpc>
              <a:spcBef>
                <a:spcPts val="80"/>
              </a:spcBef>
            </a:pPr>
            <a:r>
              <a:rPr dirty="0" sz="2000">
                <a:latin typeface="Calibri"/>
                <a:cs typeface="Calibri"/>
              </a:rPr>
              <a:t>Predict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center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(bag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of)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context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words </a:t>
            </a:r>
            <a:r>
              <a:rPr dirty="0" sz="2000">
                <a:solidFill>
                  <a:srgbClr val="8A007F"/>
                </a:solidFill>
                <a:latin typeface="Calibri"/>
                <a:cs typeface="Calibri"/>
              </a:rPr>
              <a:t>We</a:t>
            </a:r>
            <a:r>
              <a:rPr dirty="0" sz="20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A007F"/>
                </a:solidFill>
                <a:latin typeface="Calibri"/>
                <a:cs typeface="Calibri"/>
              </a:rPr>
              <a:t>presented:</a:t>
            </a:r>
            <a:r>
              <a:rPr dirty="0" sz="20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A007F"/>
                </a:solidFill>
                <a:latin typeface="Calibri"/>
                <a:cs typeface="Calibri"/>
              </a:rPr>
              <a:t>Skip-</a:t>
            </a:r>
            <a:r>
              <a:rPr dirty="0" sz="2000" b="1">
                <a:solidFill>
                  <a:srgbClr val="8A007F"/>
                </a:solidFill>
                <a:latin typeface="Calibri"/>
                <a:cs typeface="Calibri"/>
              </a:rPr>
              <a:t>gram</a:t>
            </a:r>
            <a:r>
              <a:rPr dirty="0" sz="2000" spc="-50" b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A007F"/>
                </a:solidFill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1825"/>
              </a:spcBef>
            </a:pPr>
            <a:r>
              <a:rPr dirty="0" sz="2400">
                <a:latin typeface="Calibri"/>
                <a:cs typeface="Calibri"/>
              </a:rPr>
              <a:t>Loss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training:</a:t>
            </a:r>
            <a:endParaRPr sz="24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520"/>
              </a:spcBef>
              <a:buClr>
                <a:srgbClr val="007C92"/>
              </a:buClr>
              <a:buAutoNum type="arabicPeriod"/>
              <a:tabLst>
                <a:tab pos="926465" algn="l"/>
              </a:tabLst>
            </a:pPr>
            <a:r>
              <a:rPr dirty="0" sz="2000">
                <a:latin typeface="Calibri"/>
                <a:cs typeface="Calibri"/>
              </a:rPr>
              <a:t>Naïve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(simple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expensive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function,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classes)</a:t>
            </a:r>
            <a:endParaRPr sz="20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AutoNum type="arabicPeriod"/>
              <a:tabLst>
                <a:tab pos="926465" algn="l"/>
              </a:tabLst>
            </a:pP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optimized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variants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like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hierarchical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softmax</a:t>
            </a:r>
            <a:endParaRPr sz="20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AutoNum type="arabicPeriod"/>
              <a:tabLst>
                <a:tab pos="926465" algn="l"/>
              </a:tabLst>
            </a:pPr>
            <a:r>
              <a:rPr dirty="0" sz="2000">
                <a:latin typeface="Calibri"/>
                <a:cs typeface="Calibri"/>
              </a:rPr>
              <a:t>Negative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sampling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405"/>
              </a:spcBef>
            </a:pPr>
            <a:r>
              <a:rPr dirty="0" sz="2000">
                <a:solidFill>
                  <a:srgbClr val="8A007F"/>
                </a:solidFill>
                <a:latin typeface="Calibri"/>
                <a:cs typeface="Calibri"/>
              </a:rPr>
              <a:t>So</a:t>
            </a:r>
            <a:r>
              <a:rPr dirty="0" sz="2000" spc="-4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A007F"/>
                </a:solidFill>
                <a:latin typeface="Calibri"/>
                <a:cs typeface="Calibri"/>
              </a:rPr>
              <a:t>far,</a:t>
            </a:r>
            <a:r>
              <a:rPr dirty="0" sz="20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A007F"/>
                </a:solidFill>
                <a:latin typeface="Calibri"/>
                <a:cs typeface="Calibri"/>
              </a:rPr>
              <a:t>we</a:t>
            </a:r>
            <a:r>
              <a:rPr dirty="0" sz="20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A007F"/>
                </a:solidFill>
                <a:latin typeface="Calibri"/>
                <a:cs typeface="Calibri"/>
              </a:rPr>
              <a:t>explained</a:t>
            </a:r>
            <a:r>
              <a:rPr dirty="0" sz="20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A007F"/>
                </a:solidFill>
                <a:latin typeface="Calibri"/>
                <a:cs typeface="Calibri"/>
              </a:rPr>
              <a:t>naïve</a:t>
            </a:r>
            <a:r>
              <a:rPr dirty="0" sz="2000" spc="-35" b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A007F"/>
                </a:solidFill>
                <a:latin typeface="Calibri"/>
                <a:cs typeface="Calibri"/>
              </a:rPr>
              <a:t>softmax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skip-</a:t>
            </a:r>
            <a:r>
              <a:rPr dirty="0"/>
              <a:t>gram</a:t>
            </a:r>
            <a:r>
              <a:rPr dirty="0" spc="-45"/>
              <a:t> </a:t>
            </a:r>
            <a:r>
              <a:rPr dirty="0"/>
              <a:t>model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45"/>
              <a:t> </a:t>
            </a:r>
            <a:r>
              <a:rPr dirty="0"/>
              <a:t>negative</a:t>
            </a:r>
            <a:r>
              <a:rPr dirty="0" spc="-30"/>
              <a:t> </a:t>
            </a:r>
            <a:r>
              <a:rPr dirty="0" spc="-10"/>
              <a:t>sampling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10546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normalization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term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computationally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expensive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(when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output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classes):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176156" y="2446586"/>
            <a:ext cx="921385" cy="423545"/>
          </a:xfrm>
          <a:custGeom>
            <a:avLst/>
            <a:gdLst/>
            <a:ahLst/>
            <a:cxnLst/>
            <a:rect l="l" t="t" r="r" b="b"/>
            <a:pathLst>
              <a:path w="921385" h="423544">
                <a:moveTo>
                  <a:pt x="491995" y="4014"/>
                </a:moveTo>
                <a:lnTo>
                  <a:pt x="457615" y="4014"/>
                </a:lnTo>
                <a:lnTo>
                  <a:pt x="457615" y="419468"/>
                </a:lnTo>
                <a:lnTo>
                  <a:pt x="491995" y="419468"/>
                </a:lnTo>
                <a:lnTo>
                  <a:pt x="491995" y="4014"/>
                </a:lnTo>
                <a:close/>
              </a:path>
              <a:path w="921385" h="423544">
                <a:moveTo>
                  <a:pt x="785729" y="0"/>
                </a:moveTo>
                <a:lnTo>
                  <a:pt x="779702" y="17189"/>
                </a:lnTo>
                <a:lnTo>
                  <a:pt x="804217" y="27828"/>
                </a:lnTo>
                <a:lnTo>
                  <a:pt x="825299" y="42555"/>
                </a:lnTo>
                <a:lnTo>
                  <a:pt x="857167" y="84273"/>
                </a:lnTo>
                <a:lnTo>
                  <a:pt x="875919" y="140558"/>
                </a:lnTo>
                <a:lnTo>
                  <a:pt x="882171" y="209624"/>
                </a:lnTo>
                <a:lnTo>
                  <a:pt x="880601" y="246975"/>
                </a:lnTo>
                <a:lnTo>
                  <a:pt x="868043" y="311380"/>
                </a:lnTo>
                <a:lnTo>
                  <a:pt x="842845" y="361680"/>
                </a:lnTo>
                <a:lnTo>
                  <a:pt x="804503" y="395612"/>
                </a:lnTo>
                <a:lnTo>
                  <a:pt x="780371" y="406300"/>
                </a:lnTo>
                <a:lnTo>
                  <a:pt x="785729" y="423490"/>
                </a:lnTo>
                <a:lnTo>
                  <a:pt x="843494" y="396394"/>
                </a:lnTo>
                <a:lnTo>
                  <a:pt x="885965" y="349486"/>
                </a:lnTo>
                <a:lnTo>
                  <a:pt x="912085" y="286670"/>
                </a:lnTo>
                <a:lnTo>
                  <a:pt x="920791" y="211856"/>
                </a:lnTo>
                <a:lnTo>
                  <a:pt x="918634" y="173494"/>
                </a:lnTo>
                <a:lnTo>
                  <a:pt x="901139" y="104219"/>
                </a:lnTo>
                <a:lnTo>
                  <a:pt x="866494" y="48199"/>
                </a:lnTo>
                <a:lnTo>
                  <a:pt x="816432" y="11085"/>
                </a:lnTo>
                <a:lnTo>
                  <a:pt x="785729" y="0"/>
                </a:lnTo>
                <a:close/>
              </a:path>
              <a:path w="921385" h="423544">
                <a:moveTo>
                  <a:pt x="135061" y="0"/>
                </a:moveTo>
                <a:lnTo>
                  <a:pt x="77437" y="27151"/>
                </a:lnTo>
                <a:lnTo>
                  <a:pt x="34937" y="74227"/>
                </a:lnTo>
                <a:lnTo>
                  <a:pt x="8734" y="137154"/>
                </a:lnTo>
                <a:lnTo>
                  <a:pt x="125" y="209624"/>
                </a:lnTo>
                <a:lnTo>
                  <a:pt x="0" y="211856"/>
                </a:lnTo>
                <a:lnTo>
                  <a:pt x="2176" y="250763"/>
                </a:lnTo>
                <a:lnTo>
                  <a:pt x="19589" y="319578"/>
                </a:lnTo>
                <a:lnTo>
                  <a:pt x="54150" y="375417"/>
                </a:lnTo>
                <a:lnTo>
                  <a:pt x="104268" y="412419"/>
                </a:lnTo>
                <a:lnTo>
                  <a:pt x="135061" y="423490"/>
                </a:lnTo>
                <a:lnTo>
                  <a:pt x="140418" y="406300"/>
                </a:lnTo>
                <a:lnTo>
                  <a:pt x="116287" y="395612"/>
                </a:lnTo>
                <a:lnTo>
                  <a:pt x="95463" y="380739"/>
                </a:lnTo>
                <a:lnTo>
                  <a:pt x="63735" y="338434"/>
                </a:lnTo>
                <a:lnTo>
                  <a:pt x="44899" y="280894"/>
                </a:lnTo>
                <a:lnTo>
                  <a:pt x="38714" y="211856"/>
                </a:lnTo>
                <a:lnTo>
                  <a:pt x="38620" y="209624"/>
                </a:lnTo>
                <a:lnTo>
                  <a:pt x="44899" y="140558"/>
                </a:lnTo>
                <a:lnTo>
                  <a:pt x="63735" y="84273"/>
                </a:lnTo>
                <a:lnTo>
                  <a:pt x="95631" y="42555"/>
                </a:lnTo>
                <a:lnTo>
                  <a:pt x="141089" y="17189"/>
                </a:lnTo>
                <a:lnTo>
                  <a:pt x="1350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27933" y="2319020"/>
            <a:ext cx="17907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" algn="l"/>
                <a:tab pos="894715" algn="l"/>
                <a:tab pos="1435735" algn="l"/>
              </a:tabLst>
            </a:pPr>
            <a:r>
              <a:rPr dirty="0" sz="3600" spc="-50">
                <a:latin typeface="Cambria Math"/>
                <a:cs typeface="Cambria Math"/>
              </a:rPr>
              <a:t>𝑃</a:t>
            </a:r>
            <a:r>
              <a:rPr dirty="0" sz="3600">
                <a:latin typeface="Cambria Math"/>
                <a:cs typeface="Cambria Math"/>
              </a:rPr>
              <a:t>	</a:t>
            </a:r>
            <a:r>
              <a:rPr dirty="0" sz="3600" spc="-50">
                <a:latin typeface="Cambria Math"/>
                <a:cs typeface="Cambria Math"/>
              </a:rPr>
              <a:t>𝑜</a:t>
            </a:r>
            <a:r>
              <a:rPr dirty="0" sz="3600">
                <a:latin typeface="Cambria Math"/>
                <a:cs typeface="Cambria Math"/>
              </a:rPr>
              <a:t>	</a:t>
            </a:r>
            <a:r>
              <a:rPr dirty="0" sz="3600" spc="-50">
                <a:latin typeface="Cambria Math"/>
                <a:cs typeface="Cambria Math"/>
              </a:rPr>
              <a:t>𝑐</a:t>
            </a:r>
            <a:r>
              <a:rPr dirty="0" sz="3600">
                <a:latin typeface="Cambria Math"/>
                <a:cs typeface="Cambria Math"/>
              </a:rPr>
              <a:t>	</a:t>
            </a:r>
            <a:r>
              <a:rPr dirty="0" sz="3600" spc="-5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21833" y="2193036"/>
            <a:ext cx="320040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5614" algn="l"/>
                <a:tab pos="2213610" algn="l"/>
                <a:tab pos="3187065" algn="l"/>
              </a:tabLst>
            </a:pPr>
            <a:r>
              <a:rPr dirty="0" u="heavy" sz="260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dirty="0" u="heavy" sz="2600" spc="8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𝑜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dirty="0" u="heavy" sz="2600" spc="5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𝑐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80380" y="1971547"/>
            <a:ext cx="20815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52930" algn="l"/>
              </a:tabLst>
            </a:pPr>
            <a:r>
              <a:rPr dirty="0" sz="3600">
                <a:latin typeface="Cambria Math"/>
                <a:cs typeface="Cambria Math"/>
              </a:rPr>
              <a:t>exp(𝑢</a:t>
            </a:r>
            <a:r>
              <a:rPr dirty="0" baseline="27777" sz="3900">
                <a:latin typeface="Cambria Math"/>
                <a:cs typeface="Cambria Math"/>
              </a:rPr>
              <a:t>𝑇</a:t>
            </a:r>
            <a:r>
              <a:rPr dirty="0" baseline="27777" sz="3900" spc="-345">
                <a:latin typeface="Cambria Math"/>
                <a:cs typeface="Cambria Math"/>
              </a:rPr>
              <a:t> </a:t>
            </a:r>
            <a:r>
              <a:rPr dirty="0" sz="3600" spc="-50">
                <a:latin typeface="Cambria Math"/>
                <a:cs typeface="Cambria Math"/>
              </a:rPr>
              <a:t>𝑣</a:t>
            </a:r>
            <a:r>
              <a:rPr dirty="0" sz="3600">
                <a:latin typeface="Cambria Math"/>
                <a:cs typeface="Cambria Math"/>
              </a:rPr>
              <a:t>	</a:t>
            </a:r>
            <a:r>
              <a:rPr dirty="0" sz="3600" spc="-50">
                <a:latin typeface="Cambria Math"/>
                <a:cs typeface="Cambria Math"/>
              </a:rPr>
              <a:t>)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19737" y="2605532"/>
            <a:ext cx="3498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0">
                <a:latin typeface="Cambria Math"/>
                <a:cs typeface="Cambria Math"/>
              </a:rPr>
              <a:t>∑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43652" y="2869692"/>
            <a:ext cx="73025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55">
                <a:latin typeface="Cambria Math"/>
                <a:cs typeface="Cambria Math"/>
              </a:rPr>
              <a:t>w∈𝑉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86243" y="2845308"/>
            <a:ext cx="71564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305" algn="l"/>
              </a:tabLst>
            </a:pPr>
            <a:r>
              <a:rPr dirty="0" sz="2600" spc="50">
                <a:latin typeface="Cambria Math"/>
                <a:cs typeface="Cambria Math"/>
              </a:rPr>
              <a:t>w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 spc="45">
                <a:latin typeface="Cambria Math"/>
                <a:cs typeface="Cambria Math"/>
              </a:rPr>
              <a:t>𝑐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911494" y="2623820"/>
            <a:ext cx="21361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08175" algn="l"/>
              </a:tabLst>
            </a:pPr>
            <a:r>
              <a:rPr dirty="0" sz="3600">
                <a:latin typeface="Cambria Math"/>
                <a:cs typeface="Cambria Math"/>
              </a:rPr>
              <a:t>exp(𝑢</a:t>
            </a:r>
            <a:r>
              <a:rPr dirty="0" baseline="23504" sz="3900">
                <a:latin typeface="Cambria Math"/>
                <a:cs typeface="Cambria Math"/>
              </a:rPr>
              <a:t>𝑇</a:t>
            </a:r>
            <a:r>
              <a:rPr dirty="0" baseline="23504" sz="3900" spc="300">
                <a:latin typeface="Cambria Math"/>
                <a:cs typeface="Cambria Math"/>
              </a:rPr>
              <a:t> </a:t>
            </a:r>
            <a:r>
              <a:rPr dirty="0" sz="3600" spc="-50">
                <a:latin typeface="Cambria Math"/>
                <a:cs typeface="Cambria Math"/>
              </a:rPr>
              <a:t>𝑣</a:t>
            </a:r>
            <a:r>
              <a:rPr dirty="0" sz="3600">
                <a:latin typeface="Cambria Math"/>
                <a:cs typeface="Cambria Math"/>
              </a:rPr>
              <a:t>	</a:t>
            </a:r>
            <a:r>
              <a:rPr dirty="0" sz="3600" spc="-50">
                <a:latin typeface="Cambria Math"/>
                <a:cs typeface="Cambria Math"/>
              </a:rPr>
              <a:t>)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5033" y="3690620"/>
            <a:ext cx="11143615" cy="23723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741045" indent="-342900">
              <a:lnSpc>
                <a:spcPct val="100800"/>
              </a:lnSpc>
              <a:spcBef>
                <a:spcPts val="7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Hence,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standard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word2vec,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implement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skip-</a:t>
            </a:r>
            <a:r>
              <a:rPr dirty="0" sz="2400">
                <a:latin typeface="Calibri"/>
                <a:cs typeface="Calibri"/>
              </a:rPr>
              <a:t>gram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8A007F"/>
                </a:solidFill>
                <a:latin typeface="Calibri"/>
                <a:cs typeface="Calibri"/>
              </a:rPr>
              <a:t>negative sampling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Clr>
                <a:srgbClr val="8C1515"/>
              </a:buClr>
              <a:buFont typeface="Times New Roman"/>
              <a:buChar char="•"/>
            </a:pP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8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Idea: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logistic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regressions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differentiate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true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pair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(center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context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window)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versus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several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“noise”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pairs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center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paired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word)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313610" y="2743200"/>
            <a:ext cx="3200400" cy="400685"/>
          </a:xfrm>
          <a:prstGeom prst="rect">
            <a:avLst/>
          </a:prstGeom>
          <a:ln w="19050">
            <a:solidFill>
              <a:srgbClr val="8A007F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179705">
              <a:lnSpc>
                <a:spcPct val="100000"/>
              </a:lnSpc>
              <a:spcBef>
                <a:spcPts val="254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over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words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094412" y="2905155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498" y="47625"/>
                </a:lnTo>
                <a:lnTo>
                  <a:pt x="63498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219200" h="76200">
                <a:moveTo>
                  <a:pt x="76200" y="28575"/>
                </a:moveTo>
                <a:lnTo>
                  <a:pt x="63498" y="28575"/>
                </a:lnTo>
                <a:lnTo>
                  <a:pt x="63498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219200" h="76200">
                <a:moveTo>
                  <a:pt x="1219198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219198" y="47625"/>
                </a:lnTo>
                <a:lnTo>
                  <a:pt x="1219198" y="28575"/>
                </a:lnTo>
                <a:close/>
              </a:path>
            </a:pathLst>
          </a:custGeom>
          <a:solidFill>
            <a:srgbClr val="8A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50"/>
              <a:t> </a:t>
            </a:r>
            <a:r>
              <a:rPr dirty="0" spc="-10"/>
              <a:t>skip-</a:t>
            </a:r>
            <a:r>
              <a:rPr dirty="0"/>
              <a:t>gram</a:t>
            </a:r>
            <a:r>
              <a:rPr dirty="0" spc="-50"/>
              <a:t> </a:t>
            </a:r>
            <a:r>
              <a:rPr dirty="0"/>
              <a:t>model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50"/>
              <a:t> </a:t>
            </a:r>
            <a:r>
              <a:rPr dirty="0"/>
              <a:t>negative</a:t>
            </a:r>
            <a:r>
              <a:rPr dirty="0" spc="-35"/>
              <a:t> </a:t>
            </a:r>
            <a:r>
              <a:rPr dirty="0"/>
              <a:t>sampling</a:t>
            </a:r>
            <a:r>
              <a:rPr dirty="0" spc="-60"/>
              <a:t> </a:t>
            </a:r>
            <a:r>
              <a:rPr dirty="0">
                <a:solidFill>
                  <a:srgbClr val="175E54"/>
                </a:solidFill>
              </a:rPr>
              <a:t>[Mikolov</a:t>
            </a:r>
            <a:r>
              <a:rPr dirty="0" spc="-45">
                <a:solidFill>
                  <a:srgbClr val="175E54"/>
                </a:solidFill>
              </a:rPr>
              <a:t> </a:t>
            </a:r>
            <a:r>
              <a:rPr dirty="0">
                <a:solidFill>
                  <a:srgbClr val="175E54"/>
                </a:solidFill>
              </a:rPr>
              <a:t>et</a:t>
            </a:r>
            <a:r>
              <a:rPr dirty="0" spc="-40">
                <a:solidFill>
                  <a:srgbClr val="175E54"/>
                </a:solidFill>
              </a:rPr>
              <a:t> </a:t>
            </a:r>
            <a:r>
              <a:rPr dirty="0">
                <a:solidFill>
                  <a:srgbClr val="175E54"/>
                </a:solidFill>
              </a:rPr>
              <a:t>al.</a:t>
            </a:r>
            <a:r>
              <a:rPr dirty="0" spc="-50">
                <a:solidFill>
                  <a:srgbClr val="175E54"/>
                </a:solidFill>
              </a:rPr>
              <a:t> </a:t>
            </a:r>
            <a:r>
              <a:rPr dirty="0" spc="-10">
                <a:solidFill>
                  <a:srgbClr val="175E54"/>
                </a:solidFill>
              </a:rPr>
              <a:t>2013]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5435"/>
            <a:ext cx="10431780" cy="13544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take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K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negative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(using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probabilities*)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Maximize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probability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outside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word;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minimize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probability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notation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consistent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minimize: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676474" y="2700418"/>
            <a:ext cx="1301750" cy="282575"/>
          </a:xfrm>
          <a:custGeom>
            <a:avLst/>
            <a:gdLst/>
            <a:ahLst/>
            <a:cxnLst/>
            <a:rect l="l" t="t" r="r" b="b"/>
            <a:pathLst>
              <a:path w="1301750" h="282575">
                <a:moveTo>
                  <a:pt x="1211418" y="0"/>
                </a:moveTo>
                <a:lnTo>
                  <a:pt x="1207400" y="11459"/>
                </a:lnTo>
                <a:lnTo>
                  <a:pt x="1223743" y="18552"/>
                </a:lnTo>
                <a:lnTo>
                  <a:pt x="1237798" y="28370"/>
                </a:lnTo>
                <a:lnTo>
                  <a:pt x="1266336" y="73878"/>
                </a:lnTo>
                <a:lnTo>
                  <a:pt x="1274626" y="115355"/>
                </a:lnTo>
                <a:lnTo>
                  <a:pt x="1274670" y="115662"/>
                </a:lnTo>
                <a:lnTo>
                  <a:pt x="1274666" y="164650"/>
                </a:lnTo>
                <a:lnTo>
                  <a:pt x="1266295" y="207587"/>
                </a:lnTo>
                <a:lnTo>
                  <a:pt x="1237817" y="253826"/>
                </a:lnTo>
                <a:lnTo>
                  <a:pt x="1207847" y="270866"/>
                </a:lnTo>
                <a:lnTo>
                  <a:pt x="1211418" y="282327"/>
                </a:lnTo>
                <a:lnTo>
                  <a:pt x="1249928" y="264263"/>
                </a:lnTo>
                <a:lnTo>
                  <a:pt x="1278243" y="232990"/>
                </a:lnTo>
                <a:lnTo>
                  <a:pt x="1295656" y="191113"/>
                </a:lnTo>
                <a:lnTo>
                  <a:pt x="1301460" y="141237"/>
                </a:lnTo>
                <a:lnTo>
                  <a:pt x="1300022" y="115662"/>
                </a:lnTo>
                <a:lnTo>
                  <a:pt x="1288358" y="69479"/>
                </a:lnTo>
                <a:lnTo>
                  <a:pt x="1265262" y="32133"/>
                </a:lnTo>
                <a:lnTo>
                  <a:pt x="1231887" y="7390"/>
                </a:lnTo>
                <a:lnTo>
                  <a:pt x="1211418" y="0"/>
                </a:lnTo>
                <a:close/>
              </a:path>
              <a:path w="1301750" h="282575">
                <a:moveTo>
                  <a:pt x="90041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83" y="139749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21938" y="2672588"/>
            <a:ext cx="2788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654175" algn="l"/>
              </a:tabLst>
            </a:pPr>
            <a:r>
              <a:rPr dirty="0" baseline="11574" sz="3600" spc="142">
                <a:latin typeface="Cambria Math"/>
                <a:cs typeface="Cambria Math"/>
              </a:rPr>
              <a:t>𝐽</a:t>
            </a:r>
            <a:r>
              <a:rPr dirty="0" sz="1800" spc="95">
                <a:latin typeface="Cambria Math"/>
                <a:cs typeface="Cambria Math"/>
              </a:rPr>
              <a:t>𝑛𝑒g–𝑠𝑎𝑚𝑝𝑙𝑒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baseline="11574" sz="3600" spc="97">
                <a:latin typeface="Cambria Math"/>
                <a:cs typeface="Cambria Math"/>
              </a:rPr>
              <a:t>𝒖</a:t>
            </a:r>
            <a:r>
              <a:rPr dirty="0" sz="1800" spc="65">
                <a:latin typeface="Cambria Math"/>
                <a:cs typeface="Cambria Math"/>
              </a:rPr>
              <a:t>𝑜</a:t>
            </a:r>
            <a:r>
              <a:rPr dirty="0" baseline="11574" sz="3600" spc="97">
                <a:latin typeface="Cambria Math"/>
                <a:cs typeface="Cambria Math"/>
              </a:rPr>
              <a:t>,</a:t>
            </a:r>
            <a:r>
              <a:rPr dirty="0" baseline="11574" sz="3600" spc="-195">
                <a:latin typeface="Cambria Math"/>
                <a:cs typeface="Cambria Math"/>
              </a:rPr>
              <a:t> </a:t>
            </a:r>
            <a:r>
              <a:rPr dirty="0" baseline="11574" sz="3600" spc="97">
                <a:latin typeface="Cambria Math"/>
                <a:cs typeface="Cambria Math"/>
              </a:rPr>
              <a:t>𝒗</a:t>
            </a:r>
            <a:r>
              <a:rPr dirty="0" sz="1800" spc="65">
                <a:latin typeface="Cambria Math"/>
                <a:cs typeface="Cambria Math"/>
              </a:rPr>
              <a:t>𝑐</a:t>
            </a:r>
            <a:r>
              <a:rPr dirty="0" baseline="11574" sz="3600" spc="97">
                <a:latin typeface="Cambria Math"/>
                <a:cs typeface="Cambria Math"/>
              </a:rPr>
              <a:t>,</a:t>
            </a:r>
            <a:r>
              <a:rPr dirty="0" baseline="11574" sz="3600" spc="-195">
                <a:latin typeface="Cambria Math"/>
                <a:cs typeface="Cambria Math"/>
              </a:rPr>
              <a:t> </a:t>
            </a:r>
            <a:r>
              <a:rPr dirty="0" baseline="11574" sz="3600" spc="-75">
                <a:latin typeface="Cambria Math"/>
                <a:cs typeface="Cambria Math"/>
              </a:rPr>
              <a:t>𝑈</a:t>
            </a:r>
            <a:endParaRPr baseline="11574" sz="36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403608" y="2700418"/>
            <a:ext cx="867410" cy="282575"/>
          </a:xfrm>
          <a:custGeom>
            <a:avLst/>
            <a:gdLst/>
            <a:ahLst/>
            <a:cxnLst/>
            <a:rect l="l" t="t" r="r" b="b"/>
            <a:pathLst>
              <a:path w="867410" h="282575">
                <a:moveTo>
                  <a:pt x="777078" y="0"/>
                </a:moveTo>
                <a:lnTo>
                  <a:pt x="773060" y="11459"/>
                </a:lnTo>
                <a:lnTo>
                  <a:pt x="789403" y="18552"/>
                </a:lnTo>
                <a:lnTo>
                  <a:pt x="803458" y="28370"/>
                </a:lnTo>
                <a:lnTo>
                  <a:pt x="831996" y="73878"/>
                </a:lnTo>
                <a:lnTo>
                  <a:pt x="840286" y="115355"/>
                </a:lnTo>
                <a:lnTo>
                  <a:pt x="840330" y="115662"/>
                </a:lnTo>
                <a:lnTo>
                  <a:pt x="840326" y="164650"/>
                </a:lnTo>
                <a:lnTo>
                  <a:pt x="831955" y="207587"/>
                </a:lnTo>
                <a:lnTo>
                  <a:pt x="803477" y="253826"/>
                </a:lnTo>
                <a:lnTo>
                  <a:pt x="773507" y="270866"/>
                </a:lnTo>
                <a:lnTo>
                  <a:pt x="777078" y="282327"/>
                </a:lnTo>
                <a:lnTo>
                  <a:pt x="815588" y="264263"/>
                </a:lnTo>
                <a:lnTo>
                  <a:pt x="843903" y="232990"/>
                </a:lnTo>
                <a:lnTo>
                  <a:pt x="861316" y="191113"/>
                </a:lnTo>
                <a:lnTo>
                  <a:pt x="867120" y="141237"/>
                </a:lnTo>
                <a:lnTo>
                  <a:pt x="865682" y="115662"/>
                </a:lnTo>
                <a:lnTo>
                  <a:pt x="854018" y="69479"/>
                </a:lnTo>
                <a:lnTo>
                  <a:pt x="830922" y="32133"/>
                </a:lnTo>
                <a:lnTo>
                  <a:pt x="797547" y="7390"/>
                </a:lnTo>
                <a:lnTo>
                  <a:pt x="777078" y="0"/>
                </a:lnTo>
                <a:close/>
              </a:path>
              <a:path w="867410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83" y="139749"/>
                </a:lnTo>
                <a:lnTo>
                  <a:pt x="0" y="141237"/>
                </a:lnTo>
                <a:lnTo>
                  <a:pt x="5804" y="191113"/>
                </a:lnTo>
                <a:lnTo>
                  <a:pt x="23216" y="232990"/>
                </a:lnTo>
                <a:lnTo>
                  <a:pt x="51531" y="264263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809" y="141237"/>
                </a:lnTo>
                <a:lnTo>
                  <a:pt x="25746" y="139749"/>
                </a:lnTo>
                <a:lnTo>
                  <a:pt x="29932" y="93705"/>
                </a:lnTo>
                <a:lnTo>
                  <a:pt x="42490" y="56182"/>
                </a:lnTo>
                <a:lnTo>
                  <a:pt x="77776" y="18552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025856" y="2611628"/>
            <a:ext cx="261810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ts val="1980"/>
              </a:lnSpc>
              <a:spcBef>
                <a:spcPts val="100"/>
              </a:spcBef>
              <a:tabLst>
                <a:tab pos="1477010" algn="l"/>
                <a:tab pos="233934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39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log</a:t>
            </a:r>
            <a:r>
              <a:rPr dirty="0" sz="2400" spc="-130"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𝜎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-25">
                <a:latin typeface="Cambria Math"/>
                <a:cs typeface="Cambria Math"/>
              </a:rPr>
              <a:t>𝒖</a:t>
            </a:r>
            <a:r>
              <a:rPr dirty="0" baseline="27777" sz="2700" spc="-37">
                <a:latin typeface="Cambria Math"/>
                <a:cs typeface="Cambria Math"/>
              </a:rPr>
              <a:t>𝑇</a:t>
            </a:r>
            <a:r>
              <a:rPr dirty="0" sz="2400" spc="-25">
                <a:latin typeface="Cambria Math"/>
                <a:cs typeface="Cambria Math"/>
              </a:rPr>
              <a:t>𝒗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-50">
                <a:latin typeface="Cambria Math"/>
                <a:cs typeface="Cambria Math"/>
              </a:rPr>
              <a:t>−</a:t>
            </a:r>
            <a:endParaRPr sz="2400">
              <a:latin typeface="Cambria Math"/>
              <a:cs typeface="Cambria Math"/>
            </a:endParaRPr>
          </a:p>
          <a:p>
            <a:pPr marL="1673860">
              <a:lnSpc>
                <a:spcPts val="1260"/>
              </a:lnSpc>
              <a:tabLst>
                <a:tab pos="2012314" algn="l"/>
              </a:tabLst>
            </a:pPr>
            <a:r>
              <a:rPr dirty="0" sz="1800" spc="45">
                <a:latin typeface="Cambria Math"/>
                <a:cs typeface="Cambria Math"/>
              </a:rPr>
              <a:t>𝑜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30">
                <a:latin typeface="Cambria Math"/>
                <a:cs typeface="Cambria Math"/>
              </a:rPr>
              <a:t>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950222" y="3148007"/>
            <a:ext cx="2152015" cy="213360"/>
          </a:xfrm>
          <a:custGeom>
            <a:avLst/>
            <a:gdLst/>
            <a:ahLst/>
            <a:cxnLst/>
            <a:rect l="l" t="t" r="r" b="b"/>
            <a:pathLst>
              <a:path w="2152015" h="213360">
                <a:moveTo>
                  <a:pt x="2083127" y="0"/>
                </a:moveTo>
                <a:lnTo>
                  <a:pt x="2080225" y="0"/>
                </a:lnTo>
                <a:lnTo>
                  <a:pt x="2080225" y="8483"/>
                </a:lnTo>
                <a:lnTo>
                  <a:pt x="2081900" y="8483"/>
                </a:lnTo>
                <a:lnTo>
                  <a:pt x="2089553" y="9010"/>
                </a:lnTo>
                <a:lnTo>
                  <a:pt x="2116391" y="44759"/>
                </a:lnTo>
                <a:lnTo>
                  <a:pt x="2116391" y="49969"/>
                </a:lnTo>
                <a:lnTo>
                  <a:pt x="2115647" y="56405"/>
                </a:lnTo>
                <a:lnTo>
                  <a:pt x="2112670" y="71735"/>
                </a:lnTo>
                <a:lnTo>
                  <a:pt x="2111926" y="77204"/>
                </a:lnTo>
                <a:lnTo>
                  <a:pt x="2111926" y="86804"/>
                </a:lnTo>
                <a:lnTo>
                  <a:pt x="2113786" y="91994"/>
                </a:lnTo>
                <a:lnTo>
                  <a:pt x="2121227" y="100106"/>
                </a:lnTo>
                <a:lnTo>
                  <a:pt x="2125656" y="103101"/>
                </a:lnTo>
                <a:lnTo>
                  <a:pt x="2130790" y="105035"/>
                </a:lnTo>
                <a:lnTo>
                  <a:pt x="2130790" y="107044"/>
                </a:lnTo>
                <a:lnTo>
                  <a:pt x="2125656" y="108979"/>
                </a:lnTo>
                <a:lnTo>
                  <a:pt x="2121227" y="111974"/>
                </a:lnTo>
                <a:lnTo>
                  <a:pt x="2113786" y="120086"/>
                </a:lnTo>
                <a:lnTo>
                  <a:pt x="2111926" y="125276"/>
                </a:lnTo>
                <a:lnTo>
                  <a:pt x="2111926" y="134876"/>
                </a:lnTo>
                <a:lnTo>
                  <a:pt x="2112670" y="140345"/>
                </a:lnTo>
                <a:lnTo>
                  <a:pt x="2115647" y="155674"/>
                </a:lnTo>
                <a:lnTo>
                  <a:pt x="2116391" y="162111"/>
                </a:lnTo>
                <a:lnTo>
                  <a:pt x="2116391" y="167319"/>
                </a:lnTo>
                <a:lnTo>
                  <a:pt x="2115828" y="176532"/>
                </a:lnTo>
                <a:lnTo>
                  <a:pt x="2081900" y="204378"/>
                </a:lnTo>
                <a:lnTo>
                  <a:pt x="2080225" y="204378"/>
                </a:lnTo>
                <a:lnTo>
                  <a:pt x="2080225" y="212862"/>
                </a:lnTo>
                <a:lnTo>
                  <a:pt x="2083127" y="212862"/>
                </a:lnTo>
                <a:lnTo>
                  <a:pt x="2095416" y="211944"/>
                </a:lnTo>
                <a:lnTo>
                  <a:pt x="2132115" y="186198"/>
                </a:lnTo>
                <a:lnTo>
                  <a:pt x="2135366" y="165310"/>
                </a:lnTo>
                <a:lnTo>
                  <a:pt x="2135366" y="159134"/>
                </a:lnTo>
                <a:lnTo>
                  <a:pt x="2134492" y="152102"/>
                </a:lnTo>
                <a:lnTo>
                  <a:pt x="2130995" y="136326"/>
                </a:lnTo>
                <a:lnTo>
                  <a:pt x="2130120" y="131043"/>
                </a:lnTo>
                <a:lnTo>
                  <a:pt x="2130120" y="123230"/>
                </a:lnTo>
                <a:lnTo>
                  <a:pt x="2131888" y="119044"/>
                </a:lnTo>
                <a:lnTo>
                  <a:pt x="2138956" y="112570"/>
                </a:lnTo>
                <a:lnTo>
                  <a:pt x="2144295" y="110840"/>
                </a:lnTo>
                <a:lnTo>
                  <a:pt x="2151439" y="110617"/>
                </a:lnTo>
                <a:lnTo>
                  <a:pt x="2151439" y="101464"/>
                </a:lnTo>
                <a:lnTo>
                  <a:pt x="2144295" y="101240"/>
                </a:lnTo>
                <a:lnTo>
                  <a:pt x="2138956" y="99510"/>
                </a:lnTo>
                <a:lnTo>
                  <a:pt x="2131888" y="93036"/>
                </a:lnTo>
                <a:lnTo>
                  <a:pt x="2130120" y="88850"/>
                </a:lnTo>
                <a:lnTo>
                  <a:pt x="2130120" y="81037"/>
                </a:lnTo>
                <a:lnTo>
                  <a:pt x="2130995" y="75754"/>
                </a:lnTo>
                <a:lnTo>
                  <a:pt x="2134492" y="59978"/>
                </a:lnTo>
                <a:lnTo>
                  <a:pt x="2135366" y="52946"/>
                </a:lnTo>
                <a:lnTo>
                  <a:pt x="2135366" y="46770"/>
                </a:lnTo>
                <a:lnTo>
                  <a:pt x="2134553" y="35890"/>
                </a:lnTo>
                <a:lnTo>
                  <a:pt x="2106052" y="3223"/>
                </a:lnTo>
                <a:lnTo>
                  <a:pt x="2095416" y="917"/>
                </a:lnTo>
                <a:lnTo>
                  <a:pt x="2083127" y="0"/>
                </a:lnTo>
                <a:close/>
              </a:path>
              <a:path w="2152015" h="213360">
                <a:moveTo>
                  <a:pt x="71213" y="0"/>
                </a:moveTo>
                <a:lnTo>
                  <a:pt x="68312" y="0"/>
                </a:lnTo>
                <a:lnTo>
                  <a:pt x="56022" y="917"/>
                </a:lnTo>
                <a:lnTo>
                  <a:pt x="19324" y="26440"/>
                </a:lnTo>
                <a:lnTo>
                  <a:pt x="16925" y="35674"/>
                </a:lnTo>
                <a:lnTo>
                  <a:pt x="16885" y="35827"/>
                </a:lnTo>
                <a:lnTo>
                  <a:pt x="16073" y="46658"/>
                </a:lnTo>
                <a:lnTo>
                  <a:pt x="16073" y="52834"/>
                </a:lnTo>
                <a:lnTo>
                  <a:pt x="16946" y="59866"/>
                </a:lnTo>
                <a:lnTo>
                  <a:pt x="20444" y="75642"/>
                </a:lnTo>
                <a:lnTo>
                  <a:pt x="21319" y="80925"/>
                </a:lnTo>
                <a:lnTo>
                  <a:pt x="21319" y="88738"/>
                </a:lnTo>
                <a:lnTo>
                  <a:pt x="19551" y="92924"/>
                </a:lnTo>
                <a:lnTo>
                  <a:pt x="12482" y="99399"/>
                </a:lnTo>
                <a:lnTo>
                  <a:pt x="7143" y="101128"/>
                </a:lnTo>
                <a:lnTo>
                  <a:pt x="0" y="101352"/>
                </a:lnTo>
                <a:lnTo>
                  <a:pt x="0" y="110505"/>
                </a:lnTo>
                <a:lnTo>
                  <a:pt x="7143" y="110728"/>
                </a:lnTo>
                <a:lnTo>
                  <a:pt x="12482" y="112458"/>
                </a:lnTo>
                <a:lnTo>
                  <a:pt x="19551" y="118932"/>
                </a:lnTo>
                <a:lnTo>
                  <a:pt x="21319" y="123118"/>
                </a:lnTo>
                <a:lnTo>
                  <a:pt x="21319" y="130931"/>
                </a:lnTo>
                <a:lnTo>
                  <a:pt x="20444" y="136215"/>
                </a:lnTo>
                <a:lnTo>
                  <a:pt x="16946" y="151991"/>
                </a:lnTo>
                <a:lnTo>
                  <a:pt x="16073" y="159023"/>
                </a:lnTo>
                <a:lnTo>
                  <a:pt x="16073" y="165199"/>
                </a:lnTo>
                <a:lnTo>
                  <a:pt x="16885" y="176469"/>
                </a:lnTo>
                <a:lnTo>
                  <a:pt x="45387" y="209638"/>
                </a:lnTo>
                <a:lnTo>
                  <a:pt x="68312" y="212862"/>
                </a:lnTo>
                <a:lnTo>
                  <a:pt x="71213" y="212862"/>
                </a:lnTo>
                <a:lnTo>
                  <a:pt x="71213" y="204378"/>
                </a:lnTo>
                <a:lnTo>
                  <a:pt x="69540" y="204378"/>
                </a:lnTo>
                <a:lnTo>
                  <a:pt x="61886" y="203851"/>
                </a:lnTo>
                <a:lnTo>
                  <a:pt x="35048" y="167209"/>
                </a:lnTo>
                <a:lnTo>
                  <a:pt x="35048" y="161999"/>
                </a:lnTo>
                <a:lnTo>
                  <a:pt x="35792" y="155563"/>
                </a:lnTo>
                <a:lnTo>
                  <a:pt x="38769" y="140233"/>
                </a:lnTo>
                <a:lnTo>
                  <a:pt x="39513" y="134764"/>
                </a:lnTo>
                <a:lnTo>
                  <a:pt x="39513" y="125164"/>
                </a:lnTo>
                <a:lnTo>
                  <a:pt x="37652" y="119974"/>
                </a:lnTo>
                <a:lnTo>
                  <a:pt x="30212" y="111862"/>
                </a:lnTo>
                <a:lnTo>
                  <a:pt x="25783" y="108868"/>
                </a:lnTo>
                <a:lnTo>
                  <a:pt x="20648" y="106934"/>
                </a:lnTo>
                <a:lnTo>
                  <a:pt x="20648" y="104924"/>
                </a:lnTo>
                <a:lnTo>
                  <a:pt x="25783" y="102989"/>
                </a:lnTo>
                <a:lnTo>
                  <a:pt x="30212" y="99994"/>
                </a:lnTo>
                <a:lnTo>
                  <a:pt x="37652" y="91883"/>
                </a:lnTo>
                <a:lnTo>
                  <a:pt x="39513" y="86692"/>
                </a:lnTo>
                <a:lnTo>
                  <a:pt x="39513" y="77092"/>
                </a:lnTo>
                <a:lnTo>
                  <a:pt x="38769" y="71624"/>
                </a:lnTo>
                <a:lnTo>
                  <a:pt x="35792" y="56295"/>
                </a:lnTo>
                <a:lnTo>
                  <a:pt x="35048" y="49857"/>
                </a:lnTo>
                <a:lnTo>
                  <a:pt x="35048" y="44649"/>
                </a:lnTo>
                <a:lnTo>
                  <a:pt x="35610" y="35827"/>
                </a:lnTo>
                <a:lnTo>
                  <a:pt x="35620" y="35674"/>
                </a:lnTo>
                <a:lnTo>
                  <a:pt x="69540" y="8483"/>
                </a:lnTo>
                <a:lnTo>
                  <a:pt x="71213" y="8483"/>
                </a:lnTo>
                <a:lnTo>
                  <a:pt x="71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818826" y="2657454"/>
            <a:ext cx="1115060" cy="368300"/>
          </a:xfrm>
          <a:custGeom>
            <a:avLst/>
            <a:gdLst/>
            <a:ahLst/>
            <a:cxnLst/>
            <a:rect l="l" t="t" r="r" b="b"/>
            <a:pathLst>
              <a:path w="1115059" h="368300">
                <a:moveTo>
                  <a:pt x="1018227" y="0"/>
                </a:moveTo>
                <a:lnTo>
                  <a:pt x="1014506" y="12204"/>
                </a:lnTo>
                <a:lnTo>
                  <a:pt x="1031421" y="20976"/>
                </a:lnTo>
                <a:lnTo>
                  <a:pt x="1046151" y="33747"/>
                </a:lnTo>
                <a:lnTo>
                  <a:pt x="1069051" y="71288"/>
                </a:lnTo>
                <a:lnTo>
                  <a:pt x="1082948" y="122299"/>
                </a:lnTo>
                <a:lnTo>
                  <a:pt x="1087575" y="184100"/>
                </a:lnTo>
                <a:lnTo>
                  <a:pt x="1086422" y="216521"/>
                </a:lnTo>
                <a:lnTo>
                  <a:pt x="1077158" y="272890"/>
                </a:lnTo>
                <a:lnTo>
                  <a:pt x="1058694" y="317725"/>
                </a:lnTo>
                <a:lnTo>
                  <a:pt x="1031421" y="347230"/>
                </a:lnTo>
                <a:lnTo>
                  <a:pt x="1014506" y="355997"/>
                </a:lnTo>
                <a:lnTo>
                  <a:pt x="1018227" y="368200"/>
                </a:lnTo>
                <a:lnTo>
                  <a:pt x="1059341" y="346285"/>
                </a:lnTo>
                <a:lnTo>
                  <a:pt x="1089813" y="304948"/>
                </a:lnTo>
                <a:lnTo>
                  <a:pt x="1108677" y="249213"/>
                </a:lnTo>
                <a:lnTo>
                  <a:pt x="1114959" y="184249"/>
                </a:lnTo>
                <a:lnTo>
                  <a:pt x="1114966" y="184100"/>
                </a:lnTo>
                <a:lnTo>
                  <a:pt x="1113465" y="151907"/>
                </a:lnTo>
                <a:lnTo>
                  <a:pt x="1113393" y="150372"/>
                </a:lnTo>
                <a:lnTo>
                  <a:pt x="1108677" y="118988"/>
                </a:lnTo>
                <a:lnTo>
                  <a:pt x="1089813" y="63252"/>
                </a:lnTo>
                <a:lnTo>
                  <a:pt x="1059341" y="21915"/>
                </a:lnTo>
                <a:lnTo>
                  <a:pt x="1040114" y="8530"/>
                </a:lnTo>
                <a:lnTo>
                  <a:pt x="1018227" y="0"/>
                </a:lnTo>
                <a:close/>
              </a:path>
              <a:path w="1115059" h="368300">
                <a:moveTo>
                  <a:pt x="96738" y="0"/>
                </a:moveTo>
                <a:lnTo>
                  <a:pt x="55624" y="21915"/>
                </a:lnTo>
                <a:lnTo>
                  <a:pt x="25152" y="63252"/>
                </a:lnTo>
                <a:lnTo>
                  <a:pt x="6288" y="118988"/>
                </a:lnTo>
                <a:lnTo>
                  <a:pt x="0" y="184100"/>
                </a:lnTo>
                <a:lnTo>
                  <a:pt x="1511" y="216521"/>
                </a:lnTo>
                <a:lnTo>
                  <a:pt x="14148" y="278253"/>
                </a:lnTo>
                <a:lnTo>
                  <a:pt x="39058" y="328045"/>
                </a:lnTo>
                <a:lnTo>
                  <a:pt x="74851" y="359671"/>
                </a:lnTo>
                <a:lnTo>
                  <a:pt x="96738" y="368200"/>
                </a:lnTo>
                <a:lnTo>
                  <a:pt x="100459" y="355997"/>
                </a:lnTo>
                <a:lnTo>
                  <a:pt x="83544" y="347230"/>
                </a:lnTo>
                <a:lnTo>
                  <a:pt x="68814" y="334472"/>
                </a:lnTo>
                <a:lnTo>
                  <a:pt x="45914" y="296986"/>
                </a:lnTo>
                <a:lnTo>
                  <a:pt x="32017" y="246069"/>
                </a:lnTo>
                <a:lnTo>
                  <a:pt x="27385" y="184249"/>
                </a:lnTo>
                <a:lnTo>
                  <a:pt x="28543" y="151907"/>
                </a:lnTo>
                <a:lnTo>
                  <a:pt x="37807" y="95426"/>
                </a:lnTo>
                <a:lnTo>
                  <a:pt x="56271" y="50518"/>
                </a:lnTo>
                <a:lnTo>
                  <a:pt x="83544" y="20976"/>
                </a:lnTo>
                <a:lnTo>
                  <a:pt x="100459" y="12204"/>
                </a:lnTo>
                <a:lnTo>
                  <a:pt x="96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609227" y="2611628"/>
            <a:ext cx="4261485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3150">
              <a:lnSpc>
                <a:spcPts val="2014"/>
              </a:lnSpc>
              <a:spcBef>
                <a:spcPts val="100"/>
              </a:spcBef>
              <a:tabLst>
                <a:tab pos="2551430" algn="l"/>
                <a:tab pos="3319145" algn="l"/>
              </a:tabLst>
            </a:pPr>
            <a:r>
              <a:rPr dirty="0" sz="2400" spc="2490">
                <a:latin typeface="Cambria Math"/>
                <a:cs typeface="Cambria Math"/>
              </a:rPr>
              <a:t>;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-20">
                <a:latin typeface="Cambria Math"/>
                <a:cs typeface="Cambria Math"/>
              </a:rPr>
              <a:t>log</a:t>
            </a:r>
            <a:r>
              <a:rPr dirty="0" sz="2400" spc="-114"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𝜎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-20">
                <a:latin typeface="Cambria Math"/>
                <a:cs typeface="Cambria Math"/>
              </a:rPr>
              <a:t>−𝒖</a:t>
            </a:r>
            <a:r>
              <a:rPr dirty="0" baseline="29320" sz="2700" spc="-30">
                <a:latin typeface="Cambria Math"/>
                <a:cs typeface="Cambria Math"/>
              </a:rPr>
              <a:t>𝑇</a:t>
            </a:r>
            <a:r>
              <a:rPr dirty="0" sz="2400" spc="-20">
                <a:latin typeface="Cambria Math"/>
                <a:cs typeface="Cambria Math"/>
              </a:rPr>
              <a:t>𝒗</a:t>
            </a:r>
            <a:r>
              <a:rPr dirty="0" baseline="-15432" sz="2700" spc="-30">
                <a:latin typeface="Cambria Math"/>
                <a:cs typeface="Cambria Math"/>
              </a:rPr>
              <a:t>𝑐</a:t>
            </a:r>
            <a:endParaRPr baseline="-15432" sz="2700">
              <a:latin typeface="Cambria Math"/>
              <a:cs typeface="Cambria Math"/>
            </a:endParaRPr>
          </a:p>
          <a:p>
            <a:pPr marL="3743325">
              <a:lnSpc>
                <a:spcPts val="1295"/>
              </a:lnSpc>
            </a:pPr>
            <a:r>
              <a:rPr dirty="0" sz="1800" spc="45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59"/>
              </a:spcBef>
            </a:pPr>
            <a:r>
              <a:rPr dirty="0" sz="1800" spc="55">
                <a:latin typeface="Cambria Math"/>
                <a:cs typeface="Cambria Math"/>
              </a:rPr>
              <a:t>𝑘∈</a:t>
            </a:r>
            <a:r>
              <a:rPr dirty="0" sz="1800" spc="26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𝐾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 spc="75">
                <a:latin typeface="Cambria Math"/>
                <a:cs typeface="Cambria Math"/>
              </a:rPr>
              <a:t>𝑠𝑎𝑚𝑝𝑙𝑒𝑑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 spc="50">
                <a:latin typeface="Cambria Math"/>
                <a:cs typeface="Cambria Math"/>
              </a:rPr>
              <a:t>𝑖𝑛𝑑𝑖𝑐𝑒𝑠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5033" y="3234605"/>
            <a:ext cx="5882005" cy="1444625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2882265">
              <a:lnSpc>
                <a:spcPct val="100000"/>
              </a:lnSpc>
              <a:spcBef>
                <a:spcPts val="1185"/>
              </a:spcBef>
            </a:pPr>
            <a:r>
              <a:rPr dirty="0" sz="2000" b="1">
                <a:solidFill>
                  <a:srgbClr val="007C92"/>
                </a:solidFill>
                <a:latin typeface="Calibri"/>
                <a:cs typeface="Calibri"/>
              </a:rPr>
              <a:t>sigmoid</a:t>
            </a:r>
            <a:r>
              <a:rPr dirty="0" sz="2000" spc="-40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7C92"/>
                </a:solidFill>
                <a:latin typeface="Calibri"/>
                <a:cs typeface="Calibri"/>
              </a:rPr>
              <a:t>rather</a:t>
            </a:r>
            <a:r>
              <a:rPr dirty="0" sz="2000" spc="-40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7C92"/>
                </a:solidFill>
                <a:latin typeface="Calibri"/>
                <a:cs typeface="Calibri"/>
              </a:rPr>
              <a:t>than</a:t>
            </a:r>
            <a:r>
              <a:rPr dirty="0" sz="2000" spc="-45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7C92"/>
                </a:solidFill>
                <a:latin typeface="Calibri"/>
                <a:cs typeface="Calibri"/>
              </a:rPr>
              <a:t>softmax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3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logistic/sigmoid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function: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(we’ll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become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good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friends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soon)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9633" y="5516371"/>
            <a:ext cx="10981055" cy="91566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725"/>
              </a:spcBef>
              <a:buClr>
                <a:srgbClr val="8C1515"/>
              </a:buClr>
              <a:buFont typeface="Times New Roman"/>
              <a:buChar char="•"/>
              <a:tabLst>
                <a:tab pos="380365" algn="l"/>
              </a:tabLst>
            </a:pPr>
            <a:r>
              <a:rPr dirty="0" sz="2400">
                <a:latin typeface="Calibri"/>
                <a:cs typeface="Calibri"/>
              </a:rPr>
              <a:t>*Sample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P(</a:t>
            </a:r>
            <a:r>
              <a:rPr dirty="0" sz="2400" i="1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U(</a:t>
            </a:r>
            <a:r>
              <a:rPr dirty="0" sz="2400" i="1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baseline="24305" sz="2400">
                <a:latin typeface="Calibri"/>
                <a:cs typeface="Calibri"/>
              </a:rPr>
              <a:t>3/4</a:t>
            </a:r>
            <a:r>
              <a:rPr dirty="0" sz="2400">
                <a:latin typeface="Calibri"/>
                <a:cs typeface="Calibri"/>
              </a:rPr>
              <a:t>/Z,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unigram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distribution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U(w)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raised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3/4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power</a:t>
            </a:r>
            <a:endParaRPr sz="2400">
              <a:latin typeface="Calibri"/>
              <a:cs typeface="Calibri"/>
            </a:endParaRPr>
          </a:p>
          <a:p>
            <a:pPr lvl="1" marL="722630" indent="-227965">
              <a:lnSpc>
                <a:spcPct val="100000"/>
              </a:lnSpc>
              <a:spcBef>
                <a:spcPts val="620"/>
              </a:spcBef>
              <a:buClr>
                <a:srgbClr val="007C92"/>
              </a:buClr>
              <a:buFont typeface="Times New Roman"/>
              <a:buChar char="•"/>
              <a:tabLst>
                <a:tab pos="72263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power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frequent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often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551610" y="3752909"/>
            <a:ext cx="4011929" cy="1600200"/>
            <a:chOff x="6551610" y="3752909"/>
            <a:chExt cx="4011929" cy="1600200"/>
          </a:xfrm>
        </p:grpSpPr>
        <p:sp>
          <p:nvSpPr>
            <p:cNvPr id="14" name="object 14" descr=""/>
            <p:cNvSpPr/>
            <p:nvPr/>
          </p:nvSpPr>
          <p:spPr>
            <a:xfrm>
              <a:off x="6551610" y="3752909"/>
              <a:ext cx="4011929" cy="1600200"/>
            </a:xfrm>
            <a:custGeom>
              <a:avLst/>
              <a:gdLst/>
              <a:ahLst/>
              <a:cxnLst/>
              <a:rect l="l" t="t" r="r" b="b"/>
              <a:pathLst>
                <a:path w="4011929" h="1600200">
                  <a:moveTo>
                    <a:pt x="4011719" y="0"/>
                  </a:moveTo>
                  <a:lnTo>
                    <a:pt x="0" y="0"/>
                  </a:lnTo>
                  <a:lnTo>
                    <a:pt x="0" y="1600199"/>
                  </a:lnTo>
                  <a:lnTo>
                    <a:pt x="4011719" y="1600199"/>
                  </a:lnTo>
                  <a:lnTo>
                    <a:pt x="4011719" y="0"/>
                  </a:lnTo>
                  <a:close/>
                </a:path>
              </a:pathLst>
            </a:custGeom>
            <a:solidFill>
              <a:srgbClr val="FFD6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802081" y="4477511"/>
              <a:ext cx="1365250" cy="212090"/>
            </a:xfrm>
            <a:custGeom>
              <a:avLst/>
              <a:gdLst/>
              <a:ahLst/>
              <a:cxnLst/>
              <a:rect l="l" t="t" r="r" b="b"/>
              <a:pathLst>
                <a:path w="1365250" h="212089">
                  <a:moveTo>
                    <a:pt x="70535" y="8597"/>
                  </a:moveTo>
                  <a:lnTo>
                    <a:pt x="67525" y="0"/>
                  </a:lnTo>
                  <a:lnTo>
                    <a:pt x="52171" y="5537"/>
                  </a:lnTo>
                  <a:lnTo>
                    <a:pt x="38709" y="13576"/>
                  </a:lnTo>
                  <a:lnTo>
                    <a:pt x="9817" y="52108"/>
                  </a:lnTo>
                  <a:lnTo>
                    <a:pt x="50" y="104813"/>
                  </a:lnTo>
                  <a:lnTo>
                    <a:pt x="0" y="105930"/>
                  </a:lnTo>
                  <a:lnTo>
                    <a:pt x="977" y="123482"/>
                  </a:lnTo>
                  <a:lnTo>
                    <a:pt x="1079" y="125387"/>
                  </a:lnTo>
                  <a:lnTo>
                    <a:pt x="17411" y="174739"/>
                  </a:lnTo>
                  <a:lnTo>
                    <a:pt x="52133" y="206209"/>
                  </a:lnTo>
                  <a:lnTo>
                    <a:pt x="67525" y="211747"/>
                  </a:lnTo>
                  <a:lnTo>
                    <a:pt x="70205" y="203149"/>
                  </a:lnTo>
                  <a:lnTo>
                    <a:pt x="58140" y="197802"/>
                  </a:lnTo>
                  <a:lnTo>
                    <a:pt x="47726" y="190373"/>
                  </a:lnTo>
                  <a:lnTo>
                    <a:pt x="26365" y="155689"/>
                  </a:lnTo>
                  <a:lnTo>
                    <a:pt x="19354" y="105930"/>
                  </a:lnTo>
                  <a:lnTo>
                    <a:pt x="19304" y="104813"/>
                  </a:lnTo>
                  <a:lnTo>
                    <a:pt x="26365" y="55410"/>
                  </a:lnTo>
                  <a:lnTo>
                    <a:pt x="47815" y="21272"/>
                  </a:lnTo>
                  <a:lnTo>
                    <a:pt x="58331" y="13919"/>
                  </a:lnTo>
                  <a:lnTo>
                    <a:pt x="70535" y="8597"/>
                  </a:lnTo>
                  <a:close/>
                </a:path>
                <a:path w="1365250" h="212089">
                  <a:moveTo>
                    <a:pt x="278714" y="105930"/>
                  </a:moveTo>
                  <a:lnTo>
                    <a:pt x="277634" y="86753"/>
                  </a:lnTo>
                  <a:lnTo>
                    <a:pt x="277622" y="86512"/>
                  </a:lnTo>
                  <a:lnTo>
                    <a:pt x="274345" y="68580"/>
                  </a:lnTo>
                  <a:lnTo>
                    <a:pt x="251561" y="24104"/>
                  </a:lnTo>
                  <a:lnTo>
                    <a:pt x="211188" y="0"/>
                  </a:lnTo>
                  <a:lnTo>
                    <a:pt x="208165" y="8597"/>
                  </a:lnTo>
                  <a:lnTo>
                    <a:pt x="220433" y="13919"/>
                  </a:lnTo>
                  <a:lnTo>
                    <a:pt x="230974" y="21272"/>
                  </a:lnTo>
                  <a:lnTo>
                    <a:pt x="252374" y="55410"/>
                  </a:lnTo>
                  <a:lnTo>
                    <a:pt x="258584" y="86512"/>
                  </a:lnTo>
                  <a:lnTo>
                    <a:pt x="258622" y="86753"/>
                  </a:lnTo>
                  <a:lnTo>
                    <a:pt x="259410" y="104813"/>
                  </a:lnTo>
                  <a:lnTo>
                    <a:pt x="258622" y="123482"/>
                  </a:lnTo>
                  <a:lnTo>
                    <a:pt x="256260" y="140449"/>
                  </a:lnTo>
                  <a:lnTo>
                    <a:pt x="239737" y="180835"/>
                  </a:lnTo>
                  <a:lnTo>
                    <a:pt x="208508" y="203149"/>
                  </a:lnTo>
                  <a:lnTo>
                    <a:pt x="211188" y="211747"/>
                  </a:lnTo>
                  <a:lnTo>
                    <a:pt x="251637" y="187706"/>
                  </a:lnTo>
                  <a:lnTo>
                    <a:pt x="274358" y="143332"/>
                  </a:lnTo>
                  <a:lnTo>
                    <a:pt x="277622" y="125387"/>
                  </a:lnTo>
                  <a:lnTo>
                    <a:pt x="278714" y="105930"/>
                  </a:lnTo>
                  <a:close/>
                </a:path>
                <a:path w="1365250" h="212089">
                  <a:moveTo>
                    <a:pt x="1364957" y="94932"/>
                  </a:moveTo>
                  <a:lnTo>
                    <a:pt x="602957" y="94932"/>
                  </a:lnTo>
                  <a:lnTo>
                    <a:pt x="602957" y="107632"/>
                  </a:lnTo>
                  <a:lnTo>
                    <a:pt x="1364957" y="107632"/>
                  </a:lnTo>
                  <a:lnTo>
                    <a:pt x="1364957" y="94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551610" y="3752909"/>
            <a:ext cx="4011929" cy="160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ts val="1680"/>
              </a:lnSpc>
              <a:spcBef>
                <a:spcPts val="5"/>
              </a:spcBef>
              <a:tabLst>
                <a:tab pos="612140" algn="l"/>
                <a:tab pos="1162685" algn="l"/>
              </a:tabLst>
            </a:pPr>
            <a:r>
              <a:rPr dirty="0" sz="1800">
                <a:latin typeface="Cambria Math"/>
                <a:cs typeface="Cambria Math"/>
              </a:rPr>
              <a:t>𝜎</a:t>
            </a:r>
            <a:r>
              <a:rPr dirty="0" sz="1800" spc="39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𝑥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50">
                <a:latin typeface="Cambria Math"/>
                <a:cs typeface="Cambria Math"/>
              </a:rPr>
              <a:t>=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baseline="41666" sz="2700" spc="-75">
                <a:latin typeface="Cambria Math"/>
                <a:cs typeface="Cambria Math"/>
              </a:rPr>
              <a:t>1</a:t>
            </a:r>
            <a:endParaRPr baseline="41666" sz="2700">
              <a:latin typeface="Cambria Math"/>
              <a:cs typeface="Cambria Math"/>
            </a:endParaRPr>
          </a:p>
          <a:p>
            <a:pPr marL="847725">
              <a:lnSpc>
                <a:spcPts val="1680"/>
              </a:lnSpc>
            </a:pPr>
            <a:r>
              <a:rPr dirty="0" sz="1800">
                <a:latin typeface="Cambria Math"/>
                <a:cs typeface="Cambria Math"/>
              </a:rPr>
              <a:t>1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+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220">
                <a:latin typeface="Cambria Math"/>
                <a:cs typeface="Cambria Math"/>
              </a:rPr>
              <a:t>𝑒</a:t>
            </a:r>
            <a:r>
              <a:rPr dirty="0" baseline="23504" sz="1950" spc="330">
                <a:latin typeface="Cambria Math"/>
                <a:cs typeface="Cambria Math"/>
              </a:rPr>
              <a:t>!𝑥</a:t>
            </a:r>
            <a:endParaRPr baseline="23504" sz="1950">
              <a:latin typeface="Cambria Math"/>
              <a:cs typeface="Cambria Math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3399" y="3752910"/>
            <a:ext cx="2249930" cy="1497609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4789638" y="2971800"/>
            <a:ext cx="447675" cy="391795"/>
          </a:xfrm>
          <a:custGeom>
            <a:avLst/>
            <a:gdLst/>
            <a:ahLst/>
            <a:cxnLst/>
            <a:rect l="l" t="t" r="r" b="b"/>
            <a:pathLst>
              <a:path w="447675" h="391795">
                <a:moveTo>
                  <a:pt x="373594" y="45457"/>
                </a:moveTo>
                <a:lnTo>
                  <a:pt x="0" y="370216"/>
                </a:lnTo>
                <a:lnTo>
                  <a:pt x="18746" y="391782"/>
                </a:lnTo>
                <a:lnTo>
                  <a:pt x="392341" y="67023"/>
                </a:lnTo>
                <a:lnTo>
                  <a:pt x="373594" y="45457"/>
                </a:lnTo>
                <a:close/>
              </a:path>
              <a:path w="447675" h="391795">
                <a:moveTo>
                  <a:pt x="432765" y="36084"/>
                </a:moveTo>
                <a:lnTo>
                  <a:pt x="384376" y="36084"/>
                </a:lnTo>
                <a:lnTo>
                  <a:pt x="403124" y="57650"/>
                </a:lnTo>
                <a:lnTo>
                  <a:pt x="392341" y="67023"/>
                </a:lnTo>
                <a:lnTo>
                  <a:pt x="411087" y="88588"/>
                </a:lnTo>
                <a:lnTo>
                  <a:pt x="432765" y="36084"/>
                </a:lnTo>
                <a:close/>
              </a:path>
              <a:path w="447675" h="391795">
                <a:moveTo>
                  <a:pt x="384376" y="36084"/>
                </a:moveTo>
                <a:lnTo>
                  <a:pt x="373594" y="45457"/>
                </a:lnTo>
                <a:lnTo>
                  <a:pt x="392341" y="67023"/>
                </a:lnTo>
                <a:lnTo>
                  <a:pt x="403124" y="57650"/>
                </a:lnTo>
                <a:lnTo>
                  <a:pt x="384376" y="36084"/>
                </a:lnTo>
                <a:close/>
              </a:path>
              <a:path w="447675" h="391795">
                <a:moveTo>
                  <a:pt x="447664" y="0"/>
                </a:moveTo>
                <a:lnTo>
                  <a:pt x="354846" y="23891"/>
                </a:lnTo>
                <a:lnTo>
                  <a:pt x="373594" y="45457"/>
                </a:lnTo>
                <a:lnTo>
                  <a:pt x="384376" y="36084"/>
                </a:lnTo>
                <a:lnTo>
                  <a:pt x="432765" y="36084"/>
                </a:lnTo>
                <a:lnTo>
                  <a:pt x="447664" y="0"/>
                </a:lnTo>
                <a:close/>
              </a:path>
            </a:pathLst>
          </a:custGeom>
          <a:solidFill>
            <a:srgbClr val="007C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971" y="2912883"/>
            <a:ext cx="3967430" cy="3562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Stochastic</a:t>
            </a:r>
            <a:r>
              <a:rPr dirty="0" spc="-55"/>
              <a:t> </a:t>
            </a:r>
            <a:r>
              <a:rPr dirty="0"/>
              <a:t>gradients</a:t>
            </a:r>
            <a:r>
              <a:rPr dirty="0" spc="-55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/>
              <a:t>negative</a:t>
            </a:r>
            <a:r>
              <a:rPr dirty="0" spc="-55"/>
              <a:t> </a:t>
            </a:r>
            <a:r>
              <a:rPr dirty="0"/>
              <a:t>sampling</a:t>
            </a:r>
            <a:r>
              <a:rPr dirty="0" spc="-60"/>
              <a:t> </a:t>
            </a:r>
            <a:r>
              <a:rPr dirty="0" spc="-10"/>
              <a:t>[aside]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826451" y="1020572"/>
            <a:ext cx="9174480" cy="128460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725"/>
              </a:spcBef>
              <a:buClr>
                <a:srgbClr val="8C1515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iteratively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take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gradients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window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SGD</a:t>
            </a:r>
            <a:endParaRPr sz="2400">
              <a:latin typeface="Calibri"/>
              <a:cs typeface="Calibri"/>
            </a:endParaRPr>
          </a:p>
          <a:p>
            <a:pPr marL="368300" marR="17780" indent="-342900">
              <a:lnSpc>
                <a:spcPct val="100800"/>
              </a:lnSpc>
              <a:spcBef>
                <a:spcPts val="600"/>
              </a:spcBef>
              <a:buClr>
                <a:srgbClr val="8C1515"/>
              </a:buClr>
              <a:buFont typeface="Times New Roman"/>
              <a:buChar char="•"/>
              <a:tabLst>
                <a:tab pos="36830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window,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most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r>
              <a:rPr dirty="0" sz="2400" i="1">
                <a:latin typeface="Calibri"/>
                <a:cs typeface="Calibri"/>
              </a:rPr>
              <a:t>m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plus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r>
              <a:rPr dirty="0" sz="2400" i="1">
                <a:latin typeface="Calibri"/>
                <a:cs typeface="Calibri"/>
              </a:rPr>
              <a:t>km</a:t>
            </a:r>
            <a:r>
              <a:rPr dirty="0" sz="2400" spc="-30" i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negative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negative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sampling,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45">
                <a:latin typeface="Cambria Math"/>
                <a:cs typeface="Cambria Math"/>
              </a:rPr>
              <a:t>∇</a:t>
            </a:r>
            <a:r>
              <a:rPr dirty="0" baseline="-15432" sz="2700" spc="67">
                <a:latin typeface="Cambria Math"/>
                <a:cs typeface="Cambria Math"/>
              </a:rPr>
              <a:t>𝜃</a:t>
            </a:r>
            <a:r>
              <a:rPr dirty="0" sz="2400" spc="45">
                <a:latin typeface="Cambria Math"/>
                <a:cs typeface="Cambria Math"/>
              </a:rPr>
              <a:t>𝐽</a:t>
            </a:r>
            <a:r>
              <a:rPr dirty="0" baseline="-15432" sz="2700" spc="67">
                <a:latin typeface="Cambria Math"/>
                <a:cs typeface="Cambria Math"/>
              </a:rPr>
              <a:t>𝑡</a:t>
            </a:r>
            <a:r>
              <a:rPr dirty="0" sz="2400" spc="45">
                <a:latin typeface="Cambria Math"/>
                <a:cs typeface="Cambria Math"/>
              </a:rPr>
              <a:t>(𝜃)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very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sparse!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Stochastic</a:t>
            </a:r>
            <a:r>
              <a:rPr dirty="0" spc="-55"/>
              <a:t> </a:t>
            </a:r>
            <a:r>
              <a:rPr dirty="0"/>
              <a:t>gradients</a:t>
            </a:r>
            <a:r>
              <a:rPr dirty="0" spc="-55"/>
              <a:t> </a:t>
            </a:r>
            <a:r>
              <a:rPr dirty="0"/>
              <a:t>with</a:t>
            </a:r>
            <a:r>
              <a:rPr dirty="0" spc="-55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/>
              <a:t>negative</a:t>
            </a:r>
            <a:r>
              <a:rPr dirty="0" spc="-50"/>
              <a:t> </a:t>
            </a:r>
            <a:r>
              <a:rPr dirty="0"/>
              <a:t>sampling</a:t>
            </a:r>
            <a:r>
              <a:rPr dirty="0" spc="-60"/>
              <a:t> </a:t>
            </a:r>
            <a:r>
              <a:rPr dirty="0" spc="-10"/>
              <a:t>[aside]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7751" y="1099820"/>
            <a:ext cx="7940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might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update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actually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appear!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67751" y="1989835"/>
            <a:ext cx="7956550" cy="1113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355600" marR="5080" indent="-342900">
              <a:lnSpc>
                <a:spcPct val="98800"/>
              </a:lnSpc>
              <a:spcBef>
                <a:spcPts val="135"/>
              </a:spcBef>
              <a:buClr>
                <a:srgbClr val="8C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Solution: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either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sparse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matrix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update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operations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update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certain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rows</a:t>
            </a:r>
            <a:r>
              <a:rPr dirty="0" sz="24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full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embedding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matrices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U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V,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keep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around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hash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67751" y="4909820"/>
            <a:ext cx="7124065" cy="11290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355600" marR="5080" indent="-342900">
              <a:lnSpc>
                <a:spcPct val="100800"/>
              </a:lnSpc>
              <a:spcBef>
                <a:spcPts val="75"/>
              </a:spcBef>
              <a:buClr>
                <a:srgbClr val="8C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millions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distributed </a:t>
            </a:r>
            <a:r>
              <a:rPr dirty="0" sz="2400">
                <a:latin typeface="Calibri"/>
                <a:cs typeface="Calibri"/>
              </a:rPr>
              <a:t>computing,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important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gigantic </a:t>
            </a:r>
            <a:r>
              <a:rPr dirty="0" sz="2400">
                <a:latin typeface="Calibri"/>
                <a:cs typeface="Calibri"/>
              </a:rPr>
              <a:t>updates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around!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515552" y="3324859"/>
            <a:ext cx="99123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>
                <a:latin typeface="Calibri"/>
                <a:cs typeface="Calibri"/>
              </a:rPr>
              <a:t>|</a:t>
            </a:r>
            <a:r>
              <a:rPr dirty="0" sz="3200" spc="-20" i="1">
                <a:latin typeface="Calibri"/>
                <a:cs typeface="Calibri"/>
              </a:rPr>
              <a:t>V</a:t>
            </a:r>
            <a:r>
              <a:rPr dirty="0" sz="3200" spc="-20">
                <a:latin typeface="Calibri"/>
                <a:cs typeface="Calibri"/>
              </a:rPr>
              <a:t>|</a:t>
            </a:r>
            <a:r>
              <a:rPr dirty="0" baseline="-2025" sz="14400" spc="-30">
                <a:latin typeface="Calibri"/>
                <a:cs typeface="Calibri"/>
              </a:rPr>
              <a:t>[</a:t>
            </a:r>
            <a:endParaRPr baseline="-2025" sz="14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92982" y="3367532"/>
            <a:ext cx="39941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50">
                <a:latin typeface="Calibri"/>
                <a:cs typeface="Calibri"/>
              </a:rPr>
              <a:t>]</a:t>
            </a:r>
            <a:endParaRPr sz="96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0487" y="3839880"/>
            <a:ext cx="179020" cy="17902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0487" y="4070310"/>
            <a:ext cx="179020" cy="17902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0487" y="4300740"/>
            <a:ext cx="179020" cy="17902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0487" y="4531170"/>
            <a:ext cx="179020" cy="17902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8298" y="3839880"/>
            <a:ext cx="179020" cy="17902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8298" y="4070310"/>
            <a:ext cx="179020" cy="17902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8298" y="4300740"/>
            <a:ext cx="179020" cy="17902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8298" y="4531170"/>
            <a:ext cx="179020" cy="17902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5333" y="3839880"/>
            <a:ext cx="179020" cy="17902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5333" y="4070310"/>
            <a:ext cx="179020" cy="17902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5333" y="4300740"/>
            <a:ext cx="179020" cy="17902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5333" y="4531170"/>
            <a:ext cx="179020" cy="17902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7687" y="3839880"/>
            <a:ext cx="179020" cy="17902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7687" y="4070310"/>
            <a:ext cx="179020" cy="17902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7687" y="4300740"/>
            <a:ext cx="179020" cy="17902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7687" y="4531170"/>
            <a:ext cx="179020" cy="17902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2098" y="3839880"/>
            <a:ext cx="179020" cy="17902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2098" y="4070310"/>
            <a:ext cx="179020" cy="179020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2098" y="4300740"/>
            <a:ext cx="179020" cy="17902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2098" y="4531170"/>
            <a:ext cx="179020" cy="179020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4955632" y="3361435"/>
            <a:ext cx="182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i="1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904410" y="2133600"/>
            <a:ext cx="1878330" cy="923925"/>
          </a:xfrm>
          <a:prstGeom prst="rect">
            <a:avLst/>
          </a:prstGeom>
          <a:ln w="19050">
            <a:solidFill>
              <a:srgbClr val="8A007F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0805" marR="85725">
              <a:lnSpc>
                <a:spcPct val="99400"/>
              </a:lnSpc>
              <a:spcBef>
                <a:spcPts val="275"/>
              </a:spcBef>
            </a:pPr>
            <a:r>
              <a:rPr dirty="0" sz="1800">
                <a:latin typeface="Calibri"/>
                <a:cs typeface="Calibri"/>
              </a:rPr>
              <a:t>Rows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columns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actual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DL </a:t>
            </a:r>
            <a:r>
              <a:rPr dirty="0" sz="1800" spc="-10">
                <a:latin typeface="Calibri"/>
                <a:cs typeface="Calibri"/>
              </a:rPr>
              <a:t>packages!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9294810" y="2553258"/>
            <a:ext cx="610235" cy="76200"/>
          </a:xfrm>
          <a:custGeom>
            <a:avLst/>
            <a:gdLst/>
            <a:ahLst/>
            <a:cxnLst/>
            <a:rect l="l" t="t" r="r" b="b"/>
            <a:pathLst>
              <a:path w="610234" h="76200">
                <a:moveTo>
                  <a:pt x="76478" y="0"/>
                </a:moveTo>
                <a:lnTo>
                  <a:pt x="0" y="37541"/>
                </a:lnTo>
                <a:lnTo>
                  <a:pt x="75919" y="76198"/>
                </a:lnTo>
                <a:lnTo>
                  <a:pt x="76100" y="51531"/>
                </a:lnTo>
                <a:lnTo>
                  <a:pt x="76128" y="47624"/>
                </a:lnTo>
                <a:lnTo>
                  <a:pt x="63428" y="47624"/>
                </a:lnTo>
                <a:lnTo>
                  <a:pt x="63539" y="32481"/>
                </a:lnTo>
                <a:lnTo>
                  <a:pt x="63567" y="28574"/>
                </a:lnTo>
                <a:lnTo>
                  <a:pt x="76268" y="28574"/>
                </a:lnTo>
                <a:lnTo>
                  <a:pt x="76478" y="0"/>
                </a:lnTo>
                <a:close/>
              </a:path>
              <a:path w="610234" h="76200">
                <a:moveTo>
                  <a:pt x="76268" y="28574"/>
                </a:moveTo>
                <a:lnTo>
                  <a:pt x="76239" y="32481"/>
                </a:lnTo>
                <a:lnTo>
                  <a:pt x="76128" y="47624"/>
                </a:lnTo>
                <a:lnTo>
                  <a:pt x="609531" y="51531"/>
                </a:lnTo>
                <a:lnTo>
                  <a:pt x="609633" y="37541"/>
                </a:lnTo>
                <a:lnTo>
                  <a:pt x="609669" y="32481"/>
                </a:lnTo>
                <a:lnTo>
                  <a:pt x="76268" y="28574"/>
                </a:lnTo>
                <a:close/>
              </a:path>
              <a:path w="610234" h="76200">
                <a:moveTo>
                  <a:pt x="76268" y="28574"/>
                </a:moveTo>
                <a:lnTo>
                  <a:pt x="63567" y="28574"/>
                </a:lnTo>
                <a:lnTo>
                  <a:pt x="63539" y="32481"/>
                </a:lnTo>
                <a:lnTo>
                  <a:pt x="63428" y="47624"/>
                </a:lnTo>
                <a:lnTo>
                  <a:pt x="76128" y="47624"/>
                </a:lnTo>
                <a:lnTo>
                  <a:pt x="76239" y="32481"/>
                </a:lnTo>
                <a:lnTo>
                  <a:pt x="76268" y="28574"/>
                </a:lnTo>
                <a:close/>
              </a:path>
            </a:pathLst>
          </a:custGeom>
          <a:solidFill>
            <a:srgbClr val="8A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dirty="0" spc="-35"/>
              <a:t> </a:t>
            </a:r>
            <a:r>
              <a:rPr dirty="0"/>
              <a:t>Why</a:t>
            </a:r>
            <a:r>
              <a:rPr dirty="0" spc="-3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capture</a:t>
            </a:r>
            <a:r>
              <a:rPr dirty="0" spc="-30"/>
              <a:t> </a:t>
            </a:r>
            <a:r>
              <a:rPr dirty="0" spc="-20"/>
              <a:t>co-</a:t>
            </a:r>
            <a:r>
              <a:rPr dirty="0"/>
              <a:t>occurrence</a:t>
            </a:r>
            <a:r>
              <a:rPr dirty="0" spc="-25"/>
              <a:t> </a:t>
            </a:r>
            <a:r>
              <a:rPr dirty="0"/>
              <a:t>counts</a:t>
            </a:r>
            <a:r>
              <a:rPr dirty="0" spc="-30"/>
              <a:t> </a:t>
            </a:r>
            <a:r>
              <a:rPr dirty="0" spc="-10"/>
              <a:t>directly?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5435"/>
            <a:ext cx="11052810" cy="3832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There’s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something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weird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iterating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through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whole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corpus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(perhaps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times) </a:t>
            </a:r>
            <a:r>
              <a:rPr dirty="0" sz="2400">
                <a:latin typeface="Calibri"/>
                <a:cs typeface="Calibri"/>
              </a:rPr>
              <a:t>Why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don’t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accumulate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statistics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appear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near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other??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Building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co-</a:t>
            </a:r>
            <a:r>
              <a:rPr dirty="0" sz="2400">
                <a:latin typeface="Calibri"/>
                <a:cs typeface="Calibri"/>
              </a:rPr>
              <a:t>occurrence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matrix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0" i="1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Font typeface="Arial MT"/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2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options: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windows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vs.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document</a:t>
            </a:r>
            <a:endParaRPr sz="2400">
              <a:latin typeface="Calibri"/>
              <a:cs typeface="Calibri"/>
            </a:endParaRPr>
          </a:p>
          <a:p>
            <a:pPr marL="469265" marR="712470" indent="-457200">
              <a:lnSpc>
                <a:spcPct val="100800"/>
              </a:lnSpc>
              <a:spcBef>
                <a:spcPts val="480"/>
              </a:spcBef>
              <a:buClr>
                <a:srgbClr val="8C1515"/>
              </a:buClr>
              <a:buFont typeface="Arial MT"/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Window: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Similar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word2vec,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window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around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captures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some </a:t>
            </a:r>
            <a:r>
              <a:rPr dirty="0" sz="2400">
                <a:latin typeface="Calibri"/>
                <a:cs typeface="Calibri"/>
              </a:rPr>
              <a:t>syntactic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semantic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information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(“word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space”)</a:t>
            </a:r>
            <a:endParaRPr sz="2400">
              <a:latin typeface="Calibri"/>
              <a:cs typeface="Calibri"/>
            </a:endParaRPr>
          </a:p>
          <a:p>
            <a:pPr marL="469265" marR="373380" indent="-457200">
              <a:lnSpc>
                <a:spcPts val="2810"/>
              </a:lnSpc>
              <a:spcBef>
                <a:spcPts val="780"/>
              </a:spcBef>
              <a:buClr>
                <a:srgbClr val="8C1515"/>
              </a:buClr>
              <a:buFont typeface="Arial MT"/>
              <a:buChar char="•"/>
              <a:tabLst>
                <a:tab pos="469265" algn="l"/>
              </a:tabLst>
            </a:pPr>
            <a:r>
              <a:rPr dirty="0" sz="2400" spc="-20">
                <a:latin typeface="Calibri"/>
                <a:cs typeface="Calibri"/>
              </a:rPr>
              <a:t>Word-</a:t>
            </a:r>
            <a:r>
              <a:rPr dirty="0" sz="2400">
                <a:latin typeface="Calibri"/>
                <a:cs typeface="Calibri"/>
              </a:rPr>
              <a:t>document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co-</a:t>
            </a:r>
            <a:r>
              <a:rPr dirty="0" sz="2400">
                <a:latin typeface="Calibri"/>
                <a:cs typeface="Calibri"/>
              </a:rPr>
              <a:t>occurrence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matrix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general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topics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(all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sports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terms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will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similar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entries)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leading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“Latent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Semantic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Analysis”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(“document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space”)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45"/>
              <a:t> </a:t>
            </a:r>
            <a:r>
              <a:rPr dirty="0"/>
              <a:t>Window</a:t>
            </a:r>
            <a:r>
              <a:rPr dirty="0" spc="-50"/>
              <a:t> </a:t>
            </a:r>
            <a:r>
              <a:rPr dirty="0"/>
              <a:t>based</a:t>
            </a:r>
            <a:r>
              <a:rPr dirty="0" spc="-55"/>
              <a:t> </a:t>
            </a:r>
            <a:r>
              <a:rPr dirty="0" spc="-20"/>
              <a:t>co-</a:t>
            </a:r>
            <a:r>
              <a:rPr dirty="0"/>
              <a:t>occurrence</a:t>
            </a:r>
            <a:r>
              <a:rPr dirty="0" spc="-50"/>
              <a:t> </a:t>
            </a:r>
            <a:r>
              <a:rPr dirty="0" spc="-10"/>
              <a:t>matrix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5435"/>
            <a:ext cx="6854825" cy="31070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Window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length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(more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common: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5–10)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Symmetric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(irrelevant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whether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left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right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context)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8C1515"/>
              </a:buClr>
              <a:buFont typeface="Calibri"/>
              <a:buChar char="•"/>
            </a:pP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Clr>
                <a:srgbClr val="8C1515"/>
              </a:buClr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Example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corpus:</a:t>
            </a:r>
            <a:endParaRPr sz="24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Char char="•"/>
              <a:tabLst>
                <a:tab pos="926465" algn="l"/>
              </a:tabLst>
            </a:pP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like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deep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Char char="•"/>
              <a:tabLst>
                <a:tab pos="926465" algn="l"/>
              </a:tabLst>
            </a:pP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like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NLP</a:t>
            </a:r>
            <a:endParaRPr sz="24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Char char="•"/>
              <a:tabLst>
                <a:tab pos="926465" algn="l"/>
              </a:tabLst>
            </a:pP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enjoy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flying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163820" y="2904489"/>
          <a:ext cx="7271384" cy="3337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440"/>
                <a:gridCol w="615950"/>
                <a:gridCol w="798195"/>
                <a:gridCol w="798194"/>
                <a:gridCol w="798194"/>
                <a:gridCol w="1027429"/>
                <a:gridCol w="656589"/>
                <a:gridCol w="831849"/>
                <a:gridCol w="67564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like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enjoy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deep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NLP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flying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like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enjoy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deep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NLP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flying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C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Co-</a:t>
            </a:r>
            <a:r>
              <a:rPr dirty="0"/>
              <a:t>occurrence</a:t>
            </a:r>
            <a:r>
              <a:rPr dirty="0" spc="-25"/>
              <a:t> </a:t>
            </a:r>
            <a:r>
              <a:rPr dirty="0" spc="-10"/>
              <a:t>vectors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5435"/>
            <a:ext cx="10539730" cy="42773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Simple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co-</a:t>
            </a:r>
            <a:r>
              <a:rPr dirty="0" sz="2400">
                <a:latin typeface="Calibri"/>
                <a:cs typeface="Calibri"/>
              </a:rPr>
              <a:t>occurrence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vectors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00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Vectors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increase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size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vocabulary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Very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high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dimensional: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require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storage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(though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sparse)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5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Subsequent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classification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sparsity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issues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Models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robust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80"/>
              </a:spcBef>
              <a:buClr>
                <a:srgbClr val="007C92"/>
              </a:buClr>
              <a:buFont typeface="Times New Roman"/>
              <a:buChar char="•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 spc="-20">
                <a:latin typeface="Calibri"/>
                <a:cs typeface="Calibri"/>
              </a:rPr>
              <a:t>Low-</a:t>
            </a:r>
            <a:r>
              <a:rPr dirty="0" sz="2400">
                <a:latin typeface="Calibri"/>
                <a:cs typeface="Calibri"/>
              </a:rPr>
              <a:t>dimensional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vectors</a:t>
            </a:r>
            <a:endParaRPr sz="2400">
              <a:latin typeface="Calibri"/>
              <a:cs typeface="Calibri"/>
            </a:endParaRPr>
          </a:p>
          <a:p>
            <a:pPr lvl="1" marL="697865" marR="547370" indent="-228600">
              <a:lnSpc>
                <a:spcPts val="2590"/>
              </a:lnSpc>
              <a:spcBef>
                <a:spcPts val="665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</a:tabLst>
            </a:pPr>
            <a:r>
              <a:rPr dirty="0" sz="2400">
                <a:latin typeface="Calibri"/>
                <a:cs typeface="Calibri"/>
              </a:rPr>
              <a:t>Idea: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store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“most”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important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information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fixed,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small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dimensions: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dense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  <a:p>
            <a:pPr marL="812165" indent="-457200">
              <a:lnSpc>
                <a:spcPct val="100000"/>
              </a:lnSpc>
              <a:spcBef>
                <a:spcPts val="490"/>
              </a:spcBef>
              <a:buClr>
                <a:srgbClr val="007C92"/>
              </a:buClr>
              <a:buChar char="•"/>
              <a:tabLst>
                <a:tab pos="812165" algn="l"/>
              </a:tabLst>
            </a:pPr>
            <a:r>
              <a:rPr dirty="0" sz="2400">
                <a:latin typeface="Calibri"/>
                <a:cs typeface="Calibri"/>
              </a:rPr>
              <a:t>Usually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25–1000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dimensions,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similar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word2vec</a:t>
            </a:r>
            <a:endParaRPr sz="2400">
              <a:latin typeface="Calibri"/>
              <a:cs typeface="Calibri"/>
            </a:endParaRPr>
          </a:p>
          <a:p>
            <a:pPr marL="812165" indent="-457200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Char char="•"/>
              <a:tabLst>
                <a:tab pos="812165" algn="l"/>
              </a:tabLst>
            </a:pPr>
            <a:r>
              <a:rPr dirty="0" sz="2400">
                <a:latin typeface="Calibri"/>
                <a:cs typeface="Calibri"/>
              </a:rPr>
              <a:t>How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reduce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dimensionality?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Classic</a:t>
            </a:r>
            <a:r>
              <a:rPr dirty="0" spc="-60"/>
              <a:t> </a:t>
            </a:r>
            <a:r>
              <a:rPr dirty="0"/>
              <a:t>Method:</a:t>
            </a:r>
            <a:r>
              <a:rPr dirty="0" spc="-50"/>
              <a:t> </a:t>
            </a:r>
            <a:r>
              <a:rPr dirty="0"/>
              <a:t>Dimensionality</a:t>
            </a:r>
            <a:r>
              <a:rPr dirty="0" spc="-60"/>
              <a:t> </a:t>
            </a:r>
            <a:r>
              <a:rPr dirty="0"/>
              <a:t>Reduction</a:t>
            </a:r>
            <a:r>
              <a:rPr dirty="0" spc="-65"/>
              <a:t> </a:t>
            </a:r>
            <a:r>
              <a:rPr dirty="0"/>
              <a:t>on</a:t>
            </a:r>
            <a:r>
              <a:rPr dirty="0" spc="-60"/>
              <a:t> </a:t>
            </a:r>
            <a:r>
              <a:rPr dirty="0"/>
              <a:t>X</a:t>
            </a:r>
            <a:r>
              <a:rPr dirty="0" spc="-55"/>
              <a:t> </a:t>
            </a:r>
            <a:r>
              <a:rPr dirty="0" spc="-10"/>
              <a:t>(HW1)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2333" y="1035811"/>
            <a:ext cx="10537825" cy="988694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10"/>
              </a:spcBef>
            </a:pPr>
            <a:r>
              <a:rPr dirty="0" sz="2400">
                <a:latin typeface="Calibri"/>
                <a:cs typeface="Calibri"/>
              </a:rPr>
              <a:t>Singular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Decomposition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co-</a:t>
            </a:r>
            <a:r>
              <a:rPr dirty="0" sz="2400">
                <a:latin typeface="Calibri"/>
                <a:cs typeface="Calibri"/>
              </a:rPr>
              <a:t>occurrence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matrix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0" i="1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915"/>
              </a:spcBef>
            </a:pPr>
            <a:r>
              <a:rPr dirty="0" sz="2400">
                <a:latin typeface="Calibri"/>
                <a:cs typeface="Calibri"/>
              </a:rPr>
              <a:t>Factorizes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X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UΣV</a:t>
            </a:r>
            <a:r>
              <a:rPr dirty="0" baseline="24305" sz="240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U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V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orthonormal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(unit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orthogonal)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01421" y="5500116"/>
            <a:ext cx="720217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Retain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k</a:t>
            </a:r>
            <a:r>
              <a:rPr dirty="0" sz="2000" spc="-4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singular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values,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order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generalize.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ts val="2300"/>
              </a:lnSpc>
              <a:spcBef>
                <a:spcPts val="254"/>
              </a:spcBef>
            </a:pPr>
            <a:r>
              <a:rPr dirty="0" sz="2000" spc="-1165">
                <a:latin typeface="Cambria Math"/>
                <a:cs typeface="Cambria Math"/>
              </a:rPr>
              <a:t>𝑋</a:t>
            </a:r>
            <a:r>
              <a:rPr dirty="0" baseline="11111" sz="3000" spc="-434">
                <a:latin typeface="Cambria Math"/>
                <a:cs typeface="Cambria Math"/>
              </a:rPr>
              <a:t>&amp;</a:t>
            </a:r>
            <a:r>
              <a:rPr dirty="0" baseline="11111" sz="3000" spc="172">
                <a:latin typeface="Cambria Math"/>
                <a:cs typeface="Cambria Math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best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rank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k</a:t>
            </a:r>
            <a:r>
              <a:rPr dirty="0" sz="2000" spc="-25" i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approximation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3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squares. </a:t>
            </a:r>
            <a:r>
              <a:rPr dirty="0" sz="2000">
                <a:latin typeface="Calibri"/>
                <a:cs typeface="Calibri"/>
              </a:rPr>
              <a:t>Classic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linear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algebra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result.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Expensive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large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matrices.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977655" y="2614567"/>
            <a:ext cx="8280400" cy="2776855"/>
            <a:chOff x="1977655" y="2614567"/>
            <a:chExt cx="8280400" cy="277685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7655" y="2614567"/>
              <a:ext cx="8279807" cy="277638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261339" y="2877159"/>
              <a:ext cx="2879725" cy="1870075"/>
            </a:xfrm>
            <a:custGeom>
              <a:avLst/>
              <a:gdLst/>
              <a:ahLst/>
              <a:cxnLst/>
              <a:rect l="l" t="t" r="r" b="b"/>
              <a:pathLst>
                <a:path w="2879725" h="1870075">
                  <a:moveTo>
                    <a:pt x="611924" y="0"/>
                  </a:moveTo>
                  <a:lnTo>
                    <a:pt x="0" y="0"/>
                  </a:lnTo>
                  <a:lnTo>
                    <a:pt x="0" y="1395056"/>
                  </a:lnTo>
                  <a:lnTo>
                    <a:pt x="611924" y="1395056"/>
                  </a:lnTo>
                  <a:lnTo>
                    <a:pt x="611924" y="0"/>
                  </a:lnTo>
                  <a:close/>
                </a:path>
                <a:path w="2879725" h="1870075">
                  <a:moveTo>
                    <a:pt x="2879509" y="1120622"/>
                  </a:moveTo>
                  <a:lnTo>
                    <a:pt x="883031" y="1120622"/>
                  </a:lnTo>
                  <a:lnTo>
                    <a:pt x="883031" y="1869605"/>
                  </a:lnTo>
                  <a:lnTo>
                    <a:pt x="2879509" y="1869605"/>
                  </a:lnTo>
                  <a:lnTo>
                    <a:pt x="2879509" y="1120622"/>
                  </a:lnTo>
                  <a:close/>
                </a:path>
              </a:pathLst>
            </a:custGeom>
            <a:solidFill>
              <a:srgbClr val="CC990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15420" y="2900042"/>
              <a:ext cx="186055" cy="1372235"/>
            </a:xfrm>
            <a:custGeom>
              <a:avLst/>
              <a:gdLst/>
              <a:ahLst/>
              <a:cxnLst/>
              <a:rect l="l" t="t" r="r" b="b"/>
              <a:pathLst>
                <a:path w="186054" h="1372235">
                  <a:moveTo>
                    <a:pt x="185900" y="0"/>
                  </a:moveTo>
                  <a:lnTo>
                    <a:pt x="0" y="0"/>
                  </a:lnTo>
                  <a:lnTo>
                    <a:pt x="0" y="1372190"/>
                  </a:lnTo>
                  <a:lnTo>
                    <a:pt x="185900" y="1372190"/>
                  </a:lnTo>
                  <a:lnTo>
                    <a:pt x="185900" y="0"/>
                  </a:lnTo>
                  <a:close/>
                </a:path>
              </a:pathLst>
            </a:custGeom>
            <a:solidFill>
              <a:srgbClr val="4198B5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15420" y="2900042"/>
              <a:ext cx="186055" cy="1372235"/>
            </a:xfrm>
            <a:custGeom>
              <a:avLst/>
              <a:gdLst/>
              <a:ahLst/>
              <a:cxnLst/>
              <a:rect l="l" t="t" r="r" b="b"/>
              <a:pathLst>
                <a:path w="186054" h="1372235">
                  <a:moveTo>
                    <a:pt x="0" y="0"/>
                  </a:moveTo>
                  <a:lnTo>
                    <a:pt x="185900" y="0"/>
                  </a:lnTo>
                  <a:lnTo>
                    <a:pt x="185900" y="1372190"/>
                  </a:lnTo>
                  <a:lnTo>
                    <a:pt x="0" y="137219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130817" y="3586138"/>
              <a:ext cx="1951989" cy="274955"/>
            </a:xfrm>
            <a:custGeom>
              <a:avLst/>
              <a:gdLst/>
              <a:ahLst/>
              <a:cxnLst/>
              <a:rect l="l" t="t" r="r" b="b"/>
              <a:pathLst>
                <a:path w="1951990" h="274954">
                  <a:moveTo>
                    <a:pt x="1951945" y="0"/>
                  </a:moveTo>
                  <a:lnTo>
                    <a:pt x="0" y="0"/>
                  </a:lnTo>
                  <a:lnTo>
                    <a:pt x="0" y="274438"/>
                  </a:lnTo>
                  <a:lnTo>
                    <a:pt x="1951945" y="274438"/>
                  </a:lnTo>
                  <a:lnTo>
                    <a:pt x="1951945" y="0"/>
                  </a:lnTo>
                  <a:close/>
                </a:path>
              </a:pathLst>
            </a:custGeom>
            <a:solidFill>
              <a:srgbClr val="4198B5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130817" y="3586138"/>
              <a:ext cx="1951989" cy="274955"/>
            </a:xfrm>
            <a:custGeom>
              <a:avLst/>
              <a:gdLst/>
              <a:ahLst/>
              <a:cxnLst/>
              <a:rect l="l" t="t" r="r" b="b"/>
              <a:pathLst>
                <a:path w="1951990" h="274954">
                  <a:moveTo>
                    <a:pt x="0" y="0"/>
                  </a:moveTo>
                  <a:lnTo>
                    <a:pt x="1951945" y="0"/>
                  </a:lnTo>
                  <a:lnTo>
                    <a:pt x="1951945" y="274438"/>
                  </a:lnTo>
                  <a:lnTo>
                    <a:pt x="0" y="2744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621174" y="3037262"/>
              <a:ext cx="186055" cy="1372235"/>
            </a:xfrm>
            <a:custGeom>
              <a:avLst/>
              <a:gdLst/>
              <a:ahLst/>
              <a:cxnLst/>
              <a:rect l="l" t="t" r="r" b="b"/>
              <a:pathLst>
                <a:path w="186054" h="1372235">
                  <a:moveTo>
                    <a:pt x="185900" y="0"/>
                  </a:moveTo>
                  <a:lnTo>
                    <a:pt x="0" y="0"/>
                  </a:lnTo>
                  <a:lnTo>
                    <a:pt x="0" y="1372189"/>
                  </a:lnTo>
                  <a:lnTo>
                    <a:pt x="185900" y="1372189"/>
                  </a:lnTo>
                  <a:lnTo>
                    <a:pt x="185900" y="0"/>
                  </a:lnTo>
                  <a:close/>
                </a:path>
              </a:pathLst>
            </a:custGeom>
            <a:solidFill>
              <a:srgbClr val="4198B5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21174" y="3037262"/>
              <a:ext cx="186055" cy="1372235"/>
            </a:xfrm>
            <a:custGeom>
              <a:avLst/>
              <a:gdLst/>
              <a:ahLst/>
              <a:cxnLst/>
              <a:rect l="l" t="t" r="r" b="b"/>
              <a:pathLst>
                <a:path w="186054" h="1372235">
                  <a:moveTo>
                    <a:pt x="0" y="0"/>
                  </a:moveTo>
                  <a:lnTo>
                    <a:pt x="185900" y="0"/>
                  </a:lnTo>
                  <a:lnTo>
                    <a:pt x="185900" y="1372190"/>
                  </a:lnTo>
                  <a:lnTo>
                    <a:pt x="0" y="137219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178872" y="3997774"/>
              <a:ext cx="1022985" cy="274955"/>
            </a:xfrm>
            <a:custGeom>
              <a:avLst/>
              <a:gdLst/>
              <a:ahLst/>
              <a:cxnLst/>
              <a:rect l="l" t="t" r="r" b="b"/>
              <a:pathLst>
                <a:path w="1022984" h="274954">
                  <a:moveTo>
                    <a:pt x="1022447" y="0"/>
                  </a:moveTo>
                  <a:lnTo>
                    <a:pt x="0" y="0"/>
                  </a:lnTo>
                  <a:lnTo>
                    <a:pt x="0" y="274436"/>
                  </a:lnTo>
                  <a:lnTo>
                    <a:pt x="1022447" y="274436"/>
                  </a:lnTo>
                  <a:lnTo>
                    <a:pt x="1022447" y="0"/>
                  </a:lnTo>
                  <a:close/>
                </a:path>
              </a:pathLst>
            </a:custGeom>
            <a:solidFill>
              <a:srgbClr val="4198B5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178872" y="3997774"/>
              <a:ext cx="1022985" cy="274955"/>
            </a:xfrm>
            <a:custGeom>
              <a:avLst/>
              <a:gdLst/>
              <a:ahLst/>
              <a:cxnLst/>
              <a:rect l="l" t="t" r="r" b="b"/>
              <a:pathLst>
                <a:path w="1022984" h="274954">
                  <a:moveTo>
                    <a:pt x="0" y="0"/>
                  </a:moveTo>
                  <a:lnTo>
                    <a:pt x="1022447" y="0"/>
                  </a:lnTo>
                  <a:lnTo>
                    <a:pt x="1022447" y="274437"/>
                  </a:lnTo>
                  <a:lnTo>
                    <a:pt x="0" y="27443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91644" y="4578116"/>
              <a:ext cx="539750" cy="473709"/>
            </a:xfrm>
            <a:custGeom>
              <a:avLst/>
              <a:gdLst/>
              <a:ahLst/>
              <a:cxnLst/>
              <a:rect l="l" t="t" r="r" b="b"/>
              <a:pathLst>
                <a:path w="539750" h="473710">
                  <a:moveTo>
                    <a:pt x="539647" y="0"/>
                  </a:moveTo>
                  <a:lnTo>
                    <a:pt x="0" y="0"/>
                  </a:lnTo>
                  <a:lnTo>
                    <a:pt x="0" y="473569"/>
                  </a:lnTo>
                  <a:lnTo>
                    <a:pt x="539647" y="473569"/>
                  </a:lnTo>
                  <a:lnTo>
                    <a:pt x="539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996455" y="4612132"/>
            <a:ext cx="338455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60"/>
              </a:lnSpc>
            </a:pPr>
            <a:r>
              <a:rPr dirty="0" baseline="-30864" sz="2700" i="1">
                <a:latin typeface="Calibri"/>
                <a:cs typeface="Calibri"/>
              </a:rPr>
              <a:t>X</a:t>
            </a:r>
            <a:r>
              <a:rPr dirty="0" baseline="-30864" sz="2700" spc="284" i="1">
                <a:latin typeface="Calibri"/>
                <a:cs typeface="Calibri"/>
              </a:rPr>
              <a:t> </a:t>
            </a:r>
            <a:r>
              <a:rPr dirty="0" sz="1600" spc="-50" i="1">
                <a:solidFill>
                  <a:srgbClr val="4198B5"/>
                </a:solidFill>
                <a:latin typeface="Sitka Small"/>
                <a:cs typeface="Sitka Small"/>
              </a:rPr>
              <a:t>k</a:t>
            </a:r>
            <a:endParaRPr sz="1600">
              <a:latin typeface="Sitka Small"/>
              <a:cs typeface="Sitka Smal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204205" y="2991939"/>
            <a:ext cx="1005205" cy="1215390"/>
            <a:chOff x="6204205" y="2991939"/>
            <a:chExt cx="1005205" cy="1215390"/>
          </a:xfrm>
        </p:grpSpPr>
        <p:sp>
          <p:nvSpPr>
            <p:cNvPr id="19" name="object 19" descr=""/>
            <p:cNvSpPr/>
            <p:nvPr/>
          </p:nvSpPr>
          <p:spPr>
            <a:xfrm>
              <a:off x="6204204" y="2991942"/>
              <a:ext cx="661670" cy="785495"/>
            </a:xfrm>
            <a:custGeom>
              <a:avLst/>
              <a:gdLst/>
              <a:ahLst/>
              <a:cxnLst/>
              <a:rect l="l" t="t" r="r" b="b"/>
              <a:pathLst>
                <a:path w="661670" h="785495">
                  <a:moveTo>
                    <a:pt x="308483" y="154241"/>
                  </a:moveTo>
                  <a:lnTo>
                    <a:pt x="300621" y="105498"/>
                  </a:lnTo>
                  <a:lnTo>
                    <a:pt x="278714" y="63157"/>
                  </a:lnTo>
                  <a:lnTo>
                    <a:pt x="245325" y="29768"/>
                  </a:lnTo>
                  <a:lnTo>
                    <a:pt x="202984" y="7861"/>
                  </a:lnTo>
                  <a:lnTo>
                    <a:pt x="154241" y="0"/>
                  </a:lnTo>
                  <a:lnTo>
                    <a:pt x="105486" y="7861"/>
                  </a:lnTo>
                  <a:lnTo>
                    <a:pt x="63144" y="29768"/>
                  </a:lnTo>
                  <a:lnTo>
                    <a:pt x="29756" y="63157"/>
                  </a:lnTo>
                  <a:lnTo>
                    <a:pt x="7861" y="105498"/>
                  </a:lnTo>
                  <a:lnTo>
                    <a:pt x="0" y="154241"/>
                  </a:lnTo>
                  <a:lnTo>
                    <a:pt x="7861" y="202996"/>
                  </a:lnTo>
                  <a:lnTo>
                    <a:pt x="29756" y="245338"/>
                  </a:lnTo>
                  <a:lnTo>
                    <a:pt x="63144" y="278726"/>
                  </a:lnTo>
                  <a:lnTo>
                    <a:pt x="105486" y="300621"/>
                  </a:lnTo>
                  <a:lnTo>
                    <a:pt x="154241" y="308483"/>
                  </a:lnTo>
                  <a:lnTo>
                    <a:pt x="202984" y="300621"/>
                  </a:lnTo>
                  <a:lnTo>
                    <a:pt x="245325" y="278726"/>
                  </a:lnTo>
                  <a:lnTo>
                    <a:pt x="278714" y="245338"/>
                  </a:lnTo>
                  <a:lnTo>
                    <a:pt x="300621" y="202996"/>
                  </a:lnTo>
                  <a:lnTo>
                    <a:pt x="308483" y="154241"/>
                  </a:lnTo>
                  <a:close/>
                </a:path>
                <a:path w="661670" h="785495">
                  <a:moveTo>
                    <a:pt x="661238" y="656450"/>
                  </a:moveTo>
                  <a:lnTo>
                    <a:pt x="651103" y="606298"/>
                  </a:lnTo>
                  <a:lnTo>
                    <a:pt x="623493" y="565327"/>
                  </a:lnTo>
                  <a:lnTo>
                    <a:pt x="582523" y="537705"/>
                  </a:lnTo>
                  <a:lnTo>
                    <a:pt x="532358" y="527583"/>
                  </a:lnTo>
                  <a:lnTo>
                    <a:pt x="482193" y="537705"/>
                  </a:lnTo>
                  <a:lnTo>
                    <a:pt x="441236" y="565327"/>
                  </a:lnTo>
                  <a:lnTo>
                    <a:pt x="413613" y="606298"/>
                  </a:lnTo>
                  <a:lnTo>
                    <a:pt x="403491" y="656450"/>
                  </a:lnTo>
                  <a:lnTo>
                    <a:pt x="413613" y="706615"/>
                  </a:lnTo>
                  <a:lnTo>
                    <a:pt x="441236" y="747585"/>
                  </a:lnTo>
                  <a:lnTo>
                    <a:pt x="482193" y="775195"/>
                  </a:lnTo>
                  <a:lnTo>
                    <a:pt x="532358" y="785329"/>
                  </a:lnTo>
                  <a:lnTo>
                    <a:pt x="582523" y="775195"/>
                  </a:lnTo>
                  <a:lnTo>
                    <a:pt x="623493" y="747585"/>
                  </a:lnTo>
                  <a:lnTo>
                    <a:pt x="651103" y="706615"/>
                  </a:lnTo>
                  <a:lnTo>
                    <a:pt x="661238" y="656450"/>
                  </a:lnTo>
                  <a:close/>
                </a:path>
              </a:pathLst>
            </a:custGeom>
            <a:solidFill>
              <a:srgbClr val="FFAC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0595" y="4038600"/>
              <a:ext cx="168470" cy="16846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Hacks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X</a:t>
            </a:r>
            <a:r>
              <a:rPr dirty="0" spc="-25"/>
              <a:t> </a:t>
            </a:r>
            <a:r>
              <a:rPr dirty="0"/>
              <a:t>(several</a:t>
            </a:r>
            <a:r>
              <a:rPr dirty="0" spc="-30"/>
              <a:t> </a:t>
            </a:r>
            <a:r>
              <a:rPr dirty="0"/>
              <a:t>used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Rohde</a:t>
            </a:r>
            <a:r>
              <a:rPr dirty="0" spc="-30"/>
              <a:t> </a:t>
            </a:r>
            <a:r>
              <a:rPr dirty="0"/>
              <a:t>et</a:t>
            </a:r>
            <a:r>
              <a:rPr dirty="0" spc="-25"/>
              <a:t> </a:t>
            </a:r>
            <a:r>
              <a:rPr dirty="0"/>
              <a:t>al.</a:t>
            </a:r>
            <a:r>
              <a:rPr dirty="0" spc="-35"/>
              <a:t> </a:t>
            </a:r>
            <a:r>
              <a:rPr dirty="0"/>
              <a:t>2005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 spc="-10"/>
              <a:t>COALS)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10669270" cy="449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Running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SVD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raw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doesn’t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work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well!!!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0"/>
              </a:spcBef>
              <a:buClr>
                <a:srgbClr val="8C1515"/>
              </a:buClr>
              <a:buFont typeface="Times New Roman"/>
              <a:buChar char="•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Scaling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cells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help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a</a:t>
            </a:r>
            <a:r>
              <a:rPr dirty="0" sz="2400" spc="-35" b="1" i="1">
                <a:latin typeface="Calibri"/>
                <a:cs typeface="Calibri"/>
              </a:rPr>
              <a:t> </a:t>
            </a:r>
            <a:r>
              <a:rPr dirty="0" sz="2400" spc="-25" b="1" i="1">
                <a:latin typeface="Calibri"/>
                <a:cs typeface="Calibri"/>
              </a:rPr>
              <a:t>lot</a:t>
            </a:r>
            <a:endParaRPr sz="2400">
              <a:latin typeface="Calibri"/>
              <a:cs typeface="Calibri"/>
            </a:endParaRPr>
          </a:p>
          <a:p>
            <a:pPr lvl="1" marL="812800" marR="5080" indent="-457200">
              <a:lnSpc>
                <a:spcPct val="100800"/>
              </a:lnSpc>
              <a:spcBef>
                <a:spcPts val="505"/>
              </a:spcBef>
              <a:buClr>
                <a:srgbClr val="007C92"/>
              </a:buClr>
              <a:buFont typeface="Arial MT"/>
              <a:buChar char="•"/>
              <a:tabLst>
                <a:tab pos="812800" algn="l"/>
              </a:tabLst>
            </a:pPr>
            <a:r>
              <a:rPr dirty="0" sz="2400">
                <a:latin typeface="Calibri"/>
                <a:cs typeface="Calibri"/>
              </a:rPr>
              <a:t>Problem: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the,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he,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has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frequent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syntax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much </a:t>
            </a:r>
            <a:r>
              <a:rPr dirty="0" sz="2400">
                <a:latin typeface="Calibri"/>
                <a:cs typeface="Calibri"/>
              </a:rPr>
              <a:t>impact.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fixes:</a:t>
            </a:r>
            <a:endParaRPr sz="2400">
              <a:latin typeface="Calibri"/>
              <a:cs typeface="Calibri"/>
            </a:endParaRPr>
          </a:p>
          <a:p>
            <a:pPr lvl="2" marL="1269365" indent="-456565">
              <a:lnSpc>
                <a:spcPct val="100000"/>
              </a:lnSpc>
              <a:spcBef>
                <a:spcPts val="520"/>
              </a:spcBef>
              <a:buClr>
                <a:srgbClr val="8C1515"/>
              </a:buClr>
              <a:buFont typeface="Arial MT"/>
              <a:buChar char="•"/>
              <a:tabLst>
                <a:tab pos="1269365" algn="l"/>
              </a:tabLst>
            </a:pPr>
            <a:r>
              <a:rPr dirty="0" sz="2000">
                <a:latin typeface="Calibri"/>
                <a:cs typeface="Calibri"/>
              </a:rPr>
              <a:t>log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frequencies</a:t>
            </a:r>
            <a:endParaRPr sz="2000">
              <a:latin typeface="Calibri"/>
              <a:cs typeface="Calibri"/>
            </a:endParaRPr>
          </a:p>
          <a:p>
            <a:pPr lvl="2" marL="1269365" indent="-456565">
              <a:lnSpc>
                <a:spcPct val="100000"/>
              </a:lnSpc>
              <a:spcBef>
                <a:spcPts val="500"/>
              </a:spcBef>
              <a:buClr>
                <a:srgbClr val="8C1515"/>
              </a:buClr>
              <a:buFont typeface="Arial MT"/>
              <a:buChar char="•"/>
              <a:tabLst>
                <a:tab pos="1269365" algn="l"/>
              </a:tabLst>
            </a:pPr>
            <a:r>
              <a:rPr dirty="0" sz="2000">
                <a:latin typeface="Calibri"/>
                <a:cs typeface="Calibri"/>
              </a:rPr>
              <a:t>min(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),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t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≈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100</a:t>
            </a:r>
            <a:endParaRPr sz="2000">
              <a:latin typeface="Calibri"/>
              <a:cs typeface="Calibri"/>
            </a:endParaRPr>
          </a:p>
          <a:p>
            <a:pPr lvl="2" marL="1269365" indent="-456565">
              <a:lnSpc>
                <a:spcPct val="100000"/>
              </a:lnSpc>
              <a:spcBef>
                <a:spcPts val="385"/>
              </a:spcBef>
              <a:buClr>
                <a:srgbClr val="8C1515"/>
              </a:buClr>
              <a:buFont typeface="Arial MT"/>
              <a:buChar char="•"/>
              <a:tabLst>
                <a:tab pos="1269365" algn="l"/>
              </a:tabLst>
            </a:pPr>
            <a:r>
              <a:rPr dirty="0" sz="2000">
                <a:latin typeface="Calibri"/>
                <a:cs typeface="Calibri"/>
              </a:rPr>
              <a:t>Ignore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function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words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10"/>
              </a:spcBef>
              <a:buClr>
                <a:srgbClr val="8C1515"/>
              </a:buClr>
              <a:buFont typeface="Arial MT"/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Ramped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windows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closer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further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away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25"/>
              </a:spcBef>
              <a:buClr>
                <a:srgbClr val="8C1515"/>
              </a:buClr>
              <a:buFont typeface="Arial MT"/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Pearson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correlations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instead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counts,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negative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0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Font typeface="Arial MT"/>
              <a:buChar char="•"/>
              <a:tabLst>
                <a:tab pos="469265" algn="l"/>
              </a:tabLst>
            </a:pPr>
            <a:r>
              <a:rPr dirty="0" sz="2400" spc="-2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Lecture</a:t>
            </a:r>
            <a:r>
              <a:rPr dirty="0" spc="-70"/>
              <a:t> </a:t>
            </a:r>
            <a:r>
              <a:rPr dirty="0" spc="-20"/>
              <a:t>Plan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99820"/>
            <a:ext cx="11120755" cy="528066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Lucida Sans Unicode"/>
                <a:cs typeface="Lucida Sans Unicode"/>
              </a:rPr>
              <a:t>Lecture</a:t>
            </a:r>
            <a:r>
              <a:rPr dirty="0" sz="2400" spc="-5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2:</a:t>
            </a:r>
            <a:r>
              <a:rPr dirty="0" sz="2400" spc="-4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Word</a:t>
            </a:r>
            <a:r>
              <a:rPr dirty="0" sz="2400" spc="-5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Vectors,</a:t>
            </a:r>
            <a:r>
              <a:rPr dirty="0" sz="2400" spc="-4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Word</a:t>
            </a:r>
            <a:r>
              <a:rPr dirty="0" sz="2400" spc="-5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Senses,</a:t>
            </a:r>
            <a:r>
              <a:rPr dirty="0" sz="2400" spc="-4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and</a:t>
            </a:r>
            <a:r>
              <a:rPr dirty="0" sz="2400" spc="-5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Neural</a:t>
            </a:r>
            <a:r>
              <a:rPr dirty="0" sz="2400" spc="-4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Network</a:t>
            </a:r>
            <a:r>
              <a:rPr dirty="0" sz="2400" spc="-55">
                <a:latin typeface="Lucida Sans Unicode"/>
                <a:cs typeface="Lucida Sans Unicode"/>
              </a:rPr>
              <a:t> </a:t>
            </a:r>
            <a:r>
              <a:rPr dirty="0" sz="2400" spc="-10">
                <a:latin typeface="Lucida Sans Unicode"/>
                <a:cs typeface="Lucida Sans Unicode"/>
              </a:rPr>
              <a:t>Classifiers</a:t>
            </a:r>
            <a:endParaRPr sz="2400">
              <a:latin typeface="Lucida Sans Unicode"/>
              <a:cs typeface="Lucida Sans Unicode"/>
            </a:endParaRPr>
          </a:p>
          <a:p>
            <a:pPr marL="469265" indent="-456565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AutoNum type="arabicPeriod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Course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organization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(3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mins)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Optimization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basics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(5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mins)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30"/>
              </a:spcBef>
              <a:buClr>
                <a:srgbClr val="8C1515"/>
              </a:buClr>
              <a:buAutoNum type="arabicPeriod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Review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word2vec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looking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(12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mins)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20"/>
              </a:spcBef>
              <a:buClr>
                <a:srgbClr val="8C1515"/>
              </a:buClr>
              <a:buAutoNum type="arabicPeriod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word2vec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(8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mins)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AutoNum type="arabicPeriod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capture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essence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effectively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counting?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(12m)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Evaluating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(10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mins)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30"/>
              </a:spcBef>
              <a:buClr>
                <a:srgbClr val="8C1515"/>
              </a:buClr>
              <a:buAutoNum type="arabicPeriod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senses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(10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mins)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20"/>
              </a:spcBef>
              <a:buClr>
                <a:srgbClr val="8C1515"/>
              </a:buClr>
              <a:buAutoNum type="arabicPeriod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Review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classification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how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nets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differ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(10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mins)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Introducing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networks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(10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Key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Goal: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able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understand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embeddings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papers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Interesting</a:t>
            </a:r>
            <a:r>
              <a:rPr dirty="0" spc="-55"/>
              <a:t> </a:t>
            </a:r>
            <a:r>
              <a:rPr dirty="0"/>
              <a:t>semantic</a:t>
            </a:r>
            <a:r>
              <a:rPr dirty="0" spc="-45"/>
              <a:t> </a:t>
            </a:r>
            <a:r>
              <a:rPr dirty="0"/>
              <a:t>patterns</a:t>
            </a:r>
            <a:r>
              <a:rPr dirty="0" spc="-45"/>
              <a:t> </a:t>
            </a:r>
            <a:r>
              <a:rPr dirty="0"/>
              <a:t>emerge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scaled</a:t>
            </a:r>
            <a:r>
              <a:rPr dirty="0" spc="-50"/>
              <a:t> </a:t>
            </a:r>
            <a:r>
              <a:rPr dirty="0" spc="-10"/>
              <a:t>vectors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751984" y="1082414"/>
            <a:ext cx="4265295" cy="4267835"/>
          </a:xfrm>
          <a:custGeom>
            <a:avLst/>
            <a:gdLst/>
            <a:ahLst/>
            <a:cxnLst/>
            <a:rect l="l" t="t" r="r" b="b"/>
            <a:pathLst>
              <a:path w="4265295" h="4267835">
                <a:moveTo>
                  <a:pt x="0" y="4267505"/>
                </a:moveTo>
                <a:lnTo>
                  <a:pt x="4265187" y="4267505"/>
                </a:lnTo>
                <a:lnTo>
                  <a:pt x="4265187" y="0"/>
                </a:lnTo>
                <a:lnTo>
                  <a:pt x="0" y="0"/>
                </a:lnTo>
                <a:lnTo>
                  <a:pt x="0" y="4267505"/>
                </a:lnTo>
                <a:close/>
              </a:path>
            </a:pathLst>
          </a:custGeom>
          <a:ln w="79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78499" y="2026334"/>
            <a:ext cx="4127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DRIVE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2156" y="2092343"/>
            <a:ext cx="71182" cy="7124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121647" y="4332309"/>
            <a:ext cx="447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LEARN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035942" y="3372468"/>
            <a:ext cx="1984375" cy="1097280"/>
            <a:chOff x="5035942" y="3372468"/>
            <a:chExt cx="1984375" cy="109728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5942" y="4398057"/>
              <a:ext cx="71182" cy="7124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957004" y="337246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633" y="0"/>
                  </a:moveTo>
                  <a:lnTo>
                    <a:pt x="19324" y="2489"/>
                  </a:lnTo>
                  <a:lnTo>
                    <a:pt x="9268" y="9277"/>
                  </a:lnTo>
                  <a:lnTo>
                    <a:pt x="2487" y="19342"/>
                  </a:lnTo>
                  <a:lnTo>
                    <a:pt x="0" y="31663"/>
                  </a:lnTo>
                  <a:lnTo>
                    <a:pt x="2487" y="43985"/>
                  </a:lnTo>
                  <a:lnTo>
                    <a:pt x="9268" y="54050"/>
                  </a:lnTo>
                  <a:lnTo>
                    <a:pt x="19324" y="60838"/>
                  </a:lnTo>
                  <a:lnTo>
                    <a:pt x="31633" y="63328"/>
                  </a:lnTo>
                  <a:lnTo>
                    <a:pt x="43941" y="60838"/>
                  </a:lnTo>
                  <a:lnTo>
                    <a:pt x="53997" y="54050"/>
                  </a:lnTo>
                  <a:lnTo>
                    <a:pt x="60778" y="43985"/>
                  </a:lnTo>
                  <a:lnTo>
                    <a:pt x="63266" y="31663"/>
                  </a:lnTo>
                  <a:lnTo>
                    <a:pt x="60778" y="19342"/>
                  </a:lnTo>
                  <a:lnTo>
                    <a:pt x="53997" y="9277"/>
                  </a:lnTo>
                  <a:lnTo>
                    <a:pt x="43941" y="2489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962179" y="2947520"/>
            <a:ext cx="447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CLEAN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875873" y="1126611"/>
            <a:ext cx="1207135" cy="1957705"/>
            <a:chOff x="3875873" y="1126611"/>
            <a:chExt cx="1207135" cy="1957705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5873" y="3012953"/>
              <a:ext cx="71182" cy="7124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019569" y="11266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633" y="0"/>
                  </a:moveTo>
                  <a:lnTo>
                    <a:pt x="19324" y="2489"/>
                  </a:lnTo>
                  <a:lnTo>
                    <a:pt x="9268" y="9277"/>
                  </a:lnTo>
                  <a:lnTo>
                    <a:pt x="2487" y="19343"/>
                  </a:lnTo>
                  <a:lnTo>
                    <a:pt x="0" y="31664"/>
                  </a:lnTo>
                  <a:lnTo>
                    <a:pt x="2487" y="43985"/>
                  </a:lnTo>
                  <a:lnTo>
                    <a:pt x="9268" y="54051"/>
                  </a:lnTo>
                  <a:lnTo>
                    <a:pt x="19324" y="60839"/>
                  </a:lnTo>
                  <a:lnTo>
                    <a:pt x="31633" y="63329"/>
                  </a:lnTo>
                  <a:lnTo>
                    <a:pt x="43941" y="60839"/>
                  </a:lnTo>
                  <a:lnTo>
                    <a:pt x="53996" y="54051"/>
                  </a:lnTo>
                  <a:lnTo>
                    <a:pt x="60777" y="43985"/>
                  </a:lnTo>
                  <a:lnTo>
                    <a:pt x="63265" y="31664"/>
                  </a:lnTo>
                  <a:lnTo>
                    <a:pt x="60777" y="19343"/>
                  </a:lnTo>
                  <a:lnTo>
                    <a:pt x="53996" y="9277"/>
                  </a:lnTo>
                  <a:lnTo>
                    <a:pt x="43941" y="2489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101734" y="1057062"/>
            <a:ext cx="5035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DRIVER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531247" y="2218414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633" y="0"/>
                </a:moveTo>
                <a:lnTo>
                  <a:pt x="19324" y="2489"/>
                </a:lnTo>
                <a:lnTo>
                  <a:pt x="9268" y="9277"/>
                </a:lnTo>
                <a:lnTo>
                  <a:pt x="2487" y="19343"/>
                </a:lnTo>
                <a:lnTo>
                  <a:pt x="0" y="31664"/>
                </a:lnTo>
                <a:lnTo>
                  <a:pt x="2487" y="43985"/>
                </a:lnTo>
                <a:lnTo>
                  <a:pt x="9268" y="54050"/>
                </a:lnTo>
                <a:lnTo>
                  <a:pt x="19324" y="60838"/>
                </a:lnTo>
                <a:lnTo>
                  <a:pt x="31633" y="63328"/>
                </a:lnTo>
                <a:lnTo>
                  <a:pt x="43942" y="60838"/>
                </a:lnTo>
                <a:lnTo>
                  <a:pt x="53997" y="54050"/>
                </a:lnTo>
                <a:lnTo>
                  <a:pt x="60779" y="43985"/>
                </a:lnTo>
                <a:lnTo>
                  <a:pt x="63266" y="31664"/>
                </a:lnTo>
                <a:lnTo>
                  <a:pt x="60779" y="19343"/>
                </a:lnTo>
                <a:lnTo>
                  <a:pt x="53997" y="9277"/>
                </a:lnTo>
                <a:lnTo>
                  <a:pt x="43942" y="2489"/>
                </a:lnTo>
                <a:lnTo>
                  <a:pt x="31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915973" y="4280095"/>
            <a:ext cx="4546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TEACH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830051" y="3048039"/>
            <a:ext cx="725170" cy="1369060"/>
            <a:chOff x="5830051" y="3048039"/>
            <a:chExt cx="725170" cy="1369060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051" y="4345383"/>
              <a:ext cx="71182" cy="7124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491780" y="30480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633" y="0"/>
                  </a:moveTo>
                  <a:lnTo>
                    <a:pt x="19324" y="2489"/>
                  </a:lnTo>
                  <a:lnTo>
                    <a:pt x="9268" y="9278"/>
                  </a:lnTo>
                  <a:lnTo>
                    <a:pt x="2487" y="19343"/>
                  </a:lnTo>
                  <a:lnTo>
                    <a:pt x="0" y="31664"/>
                  </a:lnTo>
                  <a:lnTo>
                    <a:pt x="2487" y="43986"/>
                  </a:lnTo>
                  <a:lnTo>
                    <a:pt x="9268" y="54051"/>
                  </a:lnTo>
                  <a:lnTo>
                    <a:pt x="19324" y="60840"/>
                  </a:lnTo>
                  <a:lnTo>
                    <a:pt x="31633" y="63329"/>
                  </a:lnTo>
                  <a:lnTo>
                    <a:pt x="43942" y="60840"/>
                  </a:lnTo>
                  <a:lnTo>
                    <a:pt x="53997" y="54051"/>
                  </a:lnTo>
                  <a:lnTo>
                    <a:pt x="60779" y="43986"/>
                  </a:lnTo>
                  <a:lnTo>
                    <a:pt x="63266" y="31664"/>
                  </a:lnTo>
                  <a:lnTo>
                    <a:pt x="60779" y="19343"/>
                  </a:lnTo>
                  <a:lnTo>
                    <a:pt x="53997" y="9278"/>
                  </a:lnTo>
                  <a:lnTo>
                    <a:pt x="43942" y="2489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574194" y="2977989"/>
            <a:ext cx="6305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TEACHER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250859" y="5172604"/>
            <a:ext cx="4406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TREAT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5104" y="5238458"/>
            <a:ext cx="71182" cy="71246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6460241" y="5119891"/>
            <a:ext cx="3702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MT"/>
                <a:cs typeface="Arial MT"/>
              </a:rPr>
              <a:t>PRAY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374207" y="3820202"/>
            <a:ext cx="1348105" cy="1437005"/>
            <a:chOff x="6374207" y="3820202"/>
            <a:chExt cx="1348105" cy="1437005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4207" y="5185783"/>
              <a:ext cx="71182" cy="71246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7659025" y="382020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631" y="0"/>
                  </a:moveTo>
                  <a:lnTo>
                    <a:pt x="19323" y="2489"/>
                  </a:lnTo>
                  <a:lnTo>
                    <a:pt x="9268" y="9278"/>
                  </a:lnTo>
                  <a:lnTo>
                    <a:pt x="2487" y="19343"/>
                  </a:lnTo>
                  <a:lnTo>
                    <a:pt x="0" y="31664"/>
                  </a:lnTo>
                  <a:lnTo>
                    <a:pt x="2487" y="43986"/>
                  </a:lnTo>
                  <a:lnTo>
                    <a:pt x="9268" y="54051"/>
                  </a:lnTo>
                  <a:lnTo>
                    <a:pt x="19323" y="60840"/>
                  </a:lnTo>
                  <a:lnTo>
                    <a:pt x="31631" y="63329"/>
                  </a:lnTo>
                  <a:lnTo>
                    <a:pt x="43941" y="60840"/>
                  </a:lnTo>
                  <a:lnTo>
                    <a:pt x="53996" y="54051"/>
                  </a:lnTo>
                  <a:lnTo>
                    <a:pt x="60777" y="43986"/>
                  </a:lnTo>
                  <a:lnTo>
                    <a:pt x="63265" y="31664"/>
                  </a:lnTo>
                  <a:lnTo>
                    <a:pt x="60777" y="19343"/>
                  </a:lnTo>
                  <a:lnTo>
                    <a:pt x="53996" y="9278"/>
                  </a:lnTo>
                  <a:lnTo>
                    <a:pt x="43941" y="2489"/>
                  </a:lnTo>
                  <a:lnTo>
                    <a:pt x="31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7741164" y="3750396"/>
            <a:ext cx="48323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PRIEST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777315" y="4494920"/>
            <a:ext cx="482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MARRY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1133" y="4560870"/>
            <a:ext cx="71182" cy="71246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4707992" y="3647746"/>
            <a:ext cx="3702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MT"/>
                <a:cs typeface="Arial MT"/>
              </a:rPr>
              <a:t>SWIM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4622144" y="3562814"/>
            <a:ext cx="3350260" cy="222250"/>
            <a:chOff x="4622144" y="3562814"/>
            <a:chExt cx="3350260" cy="222250"/>
          </a:xfrm>
        </p:grpSpPr>
        <p:pic>
          <p:nvPicPr>
            <p:cNvPr id="32" name="object 3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2144" y="3713286"/>
              <a:ext cx="71182" cy="71246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7908978" y="356281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633" y="0"/>
                  </a:moveTo>
                  <a:lnTo>
                    <a:pt x="19324" y="2489"/>
                  </a:lnTo>
                  <a:lnTo>
                    <a:pt x="9268" y="9277"/>
                  </a:lnTo>
                  <a:lnTo>
                    <a:pt x="2487" y="19343"/>
                  </a:lnTo>
                  <a:lnTo>
                    <a:pt x="0" y="31664"/>
                  </a:lnTo>
                  <a:lnTo>
                    <a:pt x="2487" y="43985"/>
                  </a:lnTo>
                  <a:lnTo>
                    <a:pt x="9268" y="54051"/>
                  </a:lnTo>
                  <a:lnTo>
                    <a:pt x="19324" y="60839"/>
                  </a:lnTo>
                  <a:lnTo>
                    <a:pt x="31633" y="63329"/>
                  </a:lnTo>
                  <a:lnTo>
                    <a:pt x="43941" y="60839"/>
                  </a:lnTo>
                  <a:lnTo>
                    <a:pt x="53996" y="54051"/>
                  </a:lnTo>
                  <a:lnTo>
                    <a:pt x="60777" y="43985"/>
                  </a:lnTo>
                  <a:lnTo>
                    <a:pt x="63265" y="31664"/>
                  </a:lnTo>
                  <a:lnTo>
                    <a:pt x="60777" y="19343"/>
                  </a:lnTo>
                  <a:lnTo>
                    <a:pt x="53996" y="9277"/>
                  </a:lnTo>
                  <a:lnTo>
                    <a:pt x="43941" y="2489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7038591" y="3264658"/>
            <a:ext cx="1365885" cy="406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-10">
                <a:latin typeface="Arial MT"/>
                <a:cs typeface="Arial MT"/>
              </a:rPr>
              <a:t>DOCTOR</a:t>
            </a:r>
            <a:endParaRPr sz="1000">
              <a:latin typeface="Arial MT"/>
              <a:cs typeface="Arial MT"/>
            </a:endParaRPr>
          </a:p>
          <a:p>
            <a:pPr marL="965835">
              <a:lnSpc>
                <a:spcPct val="100000"/>
              </a:lnSpc>
              <a:spcBef>
                <a:spcPts val="295"/>
              </a:spcBef>
            </a:pPr>
            <a:r>
              <a:rPr dirty="0" sz="1000" spc="-10">
                <a:latin typeface="Arial MT"/>
                <a:cs typeface="Arial MT"/>
              </a:rPr>
              <a:t>BRIDE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7104105" y="198975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633" y="0"/>
                </a:moveTo>
                <a:lnTo>
                  <a:pt x="19324" y="2489"/>
                </a:lnTo>
                <a:lnTo>
                  <a:pt x="9268" y="9277"/>
                </a:lnTo>
                <a:lnTo>
                  <a:pt x="2487" y="19343"/>
                </a:lnTo>
                <a:lnTo>
                  <a:pt x="0" y="31664"/>
                </a:lnTo>
                <a:lnTo>
                  <a:pt x="2487" y="43985"/>
                </a:lnTo>
                <a:lnTo>
                  <a:pt x="9268" y="54050"/>
                </a:lnTo>
                <a:lnTo>
                  <a:pt x="19324" y="60838"/>
                </a:lnTo>
                <a:lnTo>
                  <a:pt x="31633" y="63328"/>
                </a:lnTo>
                <a:lnTo>
                  <a:pt x="43941" y="60838"/>
                </a:lnTo>
                <a:lnTo>
                  <a:pt x="53996" y="54050"/>
                </a:lnTo>
                <a:lnTo>
                  <a:pt x="60777" y="43985"/>
                </a:lnTo>
                <a:lnTo>
                  <a:pt x="63265" y="31664"/>
                </a:lnTo>
                <a:lnTo>
                  <a:pt x="60777" y="19343"/>
                </a:lnTo>
                <a:lnTo>
                  <a:pt x="53996" y="9277"/>
                </a:lnTo>
                <a:lnTo>
                  <a:pt x="43941" y="2489"/>
                </a:lnTo>
                <a:lnTo>
                  <a:pt x="31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613211" y="1844515"/>
            <a:ext cx="1139825" cy="481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2770">
              <a:lnSpc>
                <a:spcPct val="149700"/>
              </a:lnSpc>
              <a:spcBef>
                <a:spcPts val="100"/>
              </a:spcBef>
            </a:pPr>
            <a:r>
              <a:rPr dirty="0" sz="1000" spc="-10">
                <a:latin typeface="Arial MT"/>
                <a:cs typeface="Arial MT"/>
              </a:rPr>
              <a:t>JANITOR STUDENT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5600800" y="2086726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631" y="0"/>
                </a:moveTo>
                <a:lnTo>
                  <a:pt x="19323" y="2489"/>
                </a:lnTo>
                <a:lnTo>
                  <a:pt x="9268" y="9278"/>
                </a:lnTo>
                <a:lnTo>
                  <a:pt x="2487" y="19343"/>
                </a:lnTo>
                <a:lnTo>
                  <a:pt x="0" y="31664"/>
                </a:lnTo>
                <a:lnTo>
                  <a:pt x="2487" y="43986"/>
                </a:lnTo>
                <a:lnTo>
                  <a:pt x="9268" y="54051"/>
                </a:lnTo>
                <a:lnTo>
                  <a:pt x="19323" y="60840"/>
                </a:lnTo>
                <a:lnTo>
                  <a:pt x="31631" y="63329"/>
                </a:lnTo>
                <a:lnTo>
                  <a:pt x="43941" y="60840"/>
                </a:lnTo>
                <a:lnTo>
                  <a:pt x="53996" y="54051"/>
                </a:lnTo>
                <a:lnTo>
                  <a:pt x="60777" y="43986"/>
                </a:lnTo>
                <a:lnTo>
                  <a:pt x="63265" y="31664"/>
                </a:lnTo>
                <a:lnTo>
                  <a:pt x="60777" y="19343"/>
                </a:lnTo>
                <a:lnTo>
                  <a:pt x="53996" y="9278"/>
                </a:lnTo>
                <a:lnTo>
                  <a:pt x="43941" y="2489"/>
                </a:lnTo>
                <a:lnTo>
                  <a:pt x="31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5683586" y="2017455"/>
            <a:ext cx="6515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SWIMMER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448751" y="5518403"/>
            <a:ext cx="101263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6390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meaning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component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(doer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event)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becomes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linear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meaning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component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space!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COALS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from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Rohde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al.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ms.,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2005.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Improved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Semantic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Similarity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Lexical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Co-Occurrence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3866134" y="1142923"/>
            <a:ext cx="1771650" cy="2544445"/>
          </a:xfrm>
          <a:custGeom>
            <a:avLst/>
            <a:gdLst/>
            <a:ahLst/>
            <a:cxnLst/>
            <a:rect l="l" t="t" r="r" b="b"/>
            <a:pathLst>
              <a:path w="1771650" h="2544445">
                <a:moveTo>
                  <a:pt x="1161567" y="0"/>
                </a:moveTo>
                <a:lnTo>
                  <a:pt x="917867" y="43027"/>
                </a:lnTo>
                <a:lnTo>
                  <a:pt x="894702" y="76136"/>
                </a:lnTo>
                <a:lnTo>
                  <a:pt x="898842" y="86702"/>
                </a:lnTo>
                <a:lnTo>
                  <a:pt x="906449" y="94576"/>
                </a:lnTo>
                <a:lnTo>
                  <a:pt x="916457" y="99021"/>
                </a:lnTo>
                <a:lnTo>
                  <a:pt x="927811" y="99301"/>
                </a:lnTo>
                <a:lnTo>
                  <a:pt x="1019187" y="83172"/>
                </a:lnTo>
                <a:lnTo>
                  <a:pt x="0" y="946569"/>
                </a:lnTo>
                <a:lnTo>
                  <a:pt x="36944" y="990180"/>
                </a:lnTo>
                <a:lnTo>
                  <a:pt x="1056119" y="126771"/>
                </a:lnTo>
                <a:lnTo>
                  <a:pt x="1025194" y="214261"/>
                </a:lnTo>
                <a:lnTo>
                  <a:pt x="1042606" y="250723"/>
                </a:lnTo>
                <a:lnTo>
                  <a:pt x="1053833" y="252323"/>
                </a:lnTo>
                <a:lnTo>
                  <a:pt x="1064437" y="249567"/>
                </a:lnTo>
                <a:lnTo>
                  <a:pt x="1073238" y="243052"/>
                </a:lnTo>
                <a:lnTo>
                  <a:pt x="1079068" y="233311"/>
                </a:lnTo>
                <a:lnTo>
                  <a:pt x="1156322" y="14846"/>
                </a:lnTo>
                <a:lnTo>
                  <a:pt x="1161567" y="0"/>
                </a:lnTo>
                <a:close/>
              </a:path>
              <a:path w="1771650" h="2544445">
                <a:moveTo>
                  <a:pt x="1771142" y="968260"/>
                </a:moveTo>
                <a:lnTo>
                  <a:pt x="1555508" y="1089698"/>
                </a:lnTo>
                <a:lnTo>
                  <a:pt x="1546923" y="1097114"/>
                </a:lnTo>
                <a:lnTo>
                  <a:pt x="1542008" y="1106906"/>
                </a:lnTo>
                <a:lnTo>
                  <a:pt x="1541132" y="1117828"/>
                </a:lnTo>
                <a:lnTo>
                  <a:pt x="1544637" y="1128623"/>
                </a:lnTo>
                <a:lnTo>
                  <a:pt x="1552054" y="1137208"/>
                </a:lnTo>
                <a:lnTo>
                  <a:pt x="1561846" y="1142123"/>
                </a:lnTo>
                <a:lnTo>
                  <a:pt x="1572768" y="1143000"/>
                </a:lnTo>
                <a:lnTo>
                  <a:pt x="1583563" y="1139494"/>
                </a:lnTo>
                <a:lnTo>
                  <a:pt x="1664411" y="1093965"/>
                </a:lnTo>
                <a:lnTo>
                  <a:pt x="832015" y="2515311"/>
                </a:lnTo>
                <a:lnTo>
                  <a:pt x="881329" y="2544191"/>
                </a:lnTo>
                <a:lnTo>
                  <a:pt x="1713725" y="1122845"/>
                </a:lnTo>
                <a:lnTo>
                  <a:pt x="1713699" y="1137208"/>
                </a:lnTo>
                <a:lnTo>
                  <a:pt x="1713585" y="1215732"/>
                </a:lnTo>
                <a:lnTo>
                  <a:pt x="1715846" y="1226845"/>
                </a:lnTo>
                <a:lnTo>
                  <a:pt x="1722005" y="1235925"/>
                </a:lnTo>
                <a:lnTo>
                  <a:pt x="1731022" y="1242034"/>
                </a:lnTo>
                <a:lnTo>
                  <a:pt x="1731162" y="1242034"/>
                </a:lnTo>
                <a:lnTo>
                  <a:pt x="1742084" y="1244257"/>
                </a:lnTo>
                <a:lnTo>
                  <a:pt x="1770710" y="1215732"/>
                </a:lnTo>
                <a:lnTo>
                  <a:pt x="1770837" y="1142123"/>
                </a:lnTo>
                <a:lnTo>
                  <a:pt x="1770926" y="1089698"/>
                </a:lnTo>
                <a:lnTo>
                  <a:pt x="1771053" y="1017143"/>
                </a:lnTo>
                <a:lnTo>
                  <a:pt x="1771078" y="1002753"/>
                </a:lnTo>
                <a:lnTo>
                  <a:pt x="1771142" y="968260"/>
                </a:lnTo>
                <a:close/>
              </a:path>
            </a:pathLst>
          </a:custGeom>
          <a:solidFill>
            <a:srgbClr val="1772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878715" y="3093237"/>
            <a:ext cx="1816100" cy="1489710"/>
          </a:xfrm>
          <a:custGeom>
            <a:avLst/>
            <a:gdLst/>
            <a:ahLst/>
            <a:cxnLst/>
            <a:rect l="l" t="t" r="r" b="b"/>
            <a:pathLst>
              <a:path w="1816100" h="1489710">
                <a:moveTo>
                  <a:pt x="681888" y="247307"/>
                </a:moveTo>
                <a:lnTo>
                  <a:pt x="674268" y="36487"/>
                </a:lnTo>
                <a:lnTo>
                  <a:pt x="672960" y="0"/>
                </a:lnTo>
                <a:lnTo>
                  <a:pt x="462076" y="129514"/>
                </a:lnTo>
                <a:lnTo>
                  <a:pt x="453771" y="137248"/>
                </a:lnTo>
                <a:lnTo>
                  <a:pt x="449237" y="147218"/>
                </a:lnTo>
                <a:lnTo>
                  <a:pt x="448843" y="156641"/>
                </a:lnTo>
                <a:lnTo>
                  <a:pt x="448779" y="158165"/>
                </a:lnTo>
                <a:lnTo>
                  <a:pt x="452678" y="168808"/>
                </a:lnTo>
                <a:lnTo>
                  <a:pt x="460413" y="177114"/>
                </a:lnTo>
                <a:lnTo>
                  <a:pt x="470382" y="181648"/>
                </a:lnTo>
                <a:lnTo>
                  <a:pt x="481330" y="182118"/>
                </a:lnTo>
                <a:lnTo>
                  <a:pt x="491985" y="178206"/>
                </a:lnTo>
                <a:lnTo>
                  <a:pt x="571055" y="129641"/>
                </a:lnTo>
                <a:lnTo>
                  <a:pt x="620979" y="36487"/>
                </a:lnTo>
                <a:lnTo>
                  <a:pt x="571131" y="129514"/>
                </a:lnTo>
                <a:lnTo>
                  <a:pt x="571055" y="129641"/>
                </a:lnTo>
                <a:lnTo>
                  <a:pt x="0" y="1195235"/>
                </a:lnTo>
                <a:lnTo>
                  <a:pt x="50380" y="1222235"/>
                </a:lnTo>
                <a:lnTo>
                  <a:pt x="621423" y="156641"/>
                </a:lnTo>
                <a:lnTo>
                  <a:pt x="624700" y="247307"/>
                </a:lnTo>
                <a:lnTo>
                  <a:pt x="654367" y="276898"/>
                </a:lnTo>
                <a:lnTo>
                  <a:pt x="665403" y="274256"/>
                </a:lnTo>
                <a:lnTo>
                  <a:pt x="674255" y="267804"/>
                </a:lnTo>
                <a:lnTo>
                  <a:pt x="680046" y="258508"/>
                </a:lnTo>
                <a:lnTo>
                  <a:pt x="681888" y="247307"/>
                </a:lnTo>
                <a:close/>
              </a:path>
              <a:path w="1816100" h="1489710">
                <a:moveTo>
                  <a:pt x="1815998" y="792886"/>
                </a:moveTo>
                <a:lnTo>
                  <a:pt x="1569605" y="815962"/>
                </a:lnTo>
                <a:lnTo>
                  <a:pt x="1543812" y="847077"/>
                </a:lnTo>
                <a:lnTo>
                  <a:pt x="1547088" y="857948"/>
                </a:lnTo>
                <a:lnTo>
                  <a:pt x="1554035" y="866419"/>
                </a:lnTo>
                <a:lnTo>
                  <a:pt x="1563649" y="871664"/>
                </a:lnTo>
                <a:lnTo>
                  <a:pt x="1574927" y="872871"/>
                </a:lnTo>
                <a:lnTo>
                  <a:pt x="1667319" y="864209"/>
                </a:lnTo>
                <a:lnTo>
                  <a:pt x="859459" y="1442720"/>
                </a:lnTo>
                <a:lnTo>
                  <a:pt x="892721" y="1489189"/>
                </a:lnTo>
                <a:lnTo>
                  <a:pt x="1700593" y="910678"/>
                </a:lnTo>
                <a:lnTo>
                  <a:pt x="1662645" y="995362"/>
                </a:lnTo>
                <a:lnTo>
                  <a:pt x="1660144" y="1006424"/>
                </a:lnTo>
                <a:lnTo>
                  <a:pt x="1662023" y="1017219"/>
                </a:lnTo>
                <a:lnTo>
                  <a:pt x="1667802" y="1026528"/>
                </a:lnTo>
                <a:lnTo>
                  <a:pt x="1677035" y="1033119"/>
                </a:lnTo>
                <a:lnTo>
                  <a:pt x="1688109" y="1035621"/>
                </a:lnTo>
                <a:lnTo>
                  <a:pt x="1698904" y="1033741"/>
                </a:lnTo>
                <a:lnTo>
                  <a:pt x="1708200" y="1027963"/>
                </a:lnTo>
                <a:lnTo>
                  <a:pt x="1714804" y="1018730"/>
                </a:lnTo>
                <a:lnTo>
                  <a:pt x="1811616" y="802678"/>
                </a:lnTo>
                <a:lnTo>
                  <a:pt x="1815998" y="792886"/>
                </a:lnTo>
                <a:close/>
              </a:path>
            </a:pathLst>
          </a:custGeom>
          <a:solidFill>
            <a:srgbClr val="1772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2038889" y="2818458"/>
          <a:ext cx="8191500" cy="3568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348740"/>
                <a:gridCol w="1616075"/>
                <a:gridCol w="1527810"/>
                <a:gridCol w="1691639"/>
                <a:gridCol w="1662429"/>
                <a:gridCol w="135254"/>
              </a:tblGrid>
              <a:tr h="47498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40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solid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40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gas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40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water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40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 random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271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2210"/>
                        </a:spcBef>
                      </a:pPr>
                      <a:r>
                        <a:rPr dirty="0" sz="2400" spc="-1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large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06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0850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dirty="0" sz="2400" spc="-1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small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38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2210"/>
                        </a:spcBef>
                      </a:pPr>
                      <a:r>
                        <a:rPr dirty="0" sz="2400" spc="-1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large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067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2210"/>
                        </a:spcBef>
                      </a:pPr>
                      <a:r>
                        <a:rPr dirty="0" sz="2400" spc="-1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small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067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4584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dirty="0" sz="2400" spc="-1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small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552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dirty="0" sz="2400" spc="-1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large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47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dirty="0" sz="2400" spc="-1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large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47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3975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dirty="0" sz="2400" spc="-1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small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479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20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  <a:spcBef>
                          <a:spcPts val="2630"/>
                        </a:spcBef>
                      </a:pPr>
                      <a:r>
                        <a:rPr dirty="0" sz="2400" spc="-1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large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340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r" marR="473075">
                        <a:lnSpc>
                          <a:spcPct val="100000"/>
                        </a:lnSpc>
                      </a:pPr>
                      <a:r>
                        <a:rPr dirty="0" sz="2400" spc="-1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small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R="233679">
                        <a:lnSpc>
                          <a:spcPct val="100000"/>
                        </a:lnSpc>
                      </a:pPr>
                      <a:r>
                        <a:rPr dirty="0" sz="2400" spc="-25">
                          <a:latin typeface="Calibri"/>
                          <a:cs typeface="Calibri"/>
                        </a:rPr>
                        <a:t>~1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R="34925">
                        <a:lnSpc>
                          <a:spcPct val="100000"/>
                        </a:lnSpc>
                      </a:pPr>
                      <a:r>
                        <a:rPr dirty="0" sz="2400" spc="-25">
                          <a:latin typeface="Calibri"/>
                          <a:cs typeface="Calibri"/>
                        </a:rPr>
                        <a:t>~1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673" y="3573435"/>
            <a:ext cx="984199" cy="39161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8446" y="4542309"/>
            <a:ext cx="1388991" cy="39161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8370" y="5437508"/>
            <a:ext cx="1420740" cy="9102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5033" y="236219"/>
            <a:ext cx="88525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Encoding</a:t>
            </a:r>
            <a:r>
              <a:rPr dirty="0" spc="-65"/>
              <a:t> </a:t>
            </a:r>
            <a:r>
              <a:rPr dirty="0"/>
              <a:t>meaning</a:t>
            </a:r>
            <a:r>
              <a:rPr dirty="0" spc="-60"/>
              <a:t> </a:t>
            </a:r>
            <a:r>
              <a:rPr dirty="0"/>
              <a:t>components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/>
              <a:t>vector</a:t>
            </a:r>
            <a:r>
              <a:rPr dirty="0" spc="-55"/>
              <a:t> </a:t>
            </a:r>
            <a:r>
              <a:rPr dirty="0" spc="-10"/>
              <a:t>differences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44600" y="228598"/>
            <a:ext cx="1288610" cy="123739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29308" y="731011"/>
            <a:ext cx="10855325" cy="177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75E54"/>
                </a:solidFill>
                <a:latin typeface="Calibri"/>
                <a:cs typeface="Calibri"/>
              </a:rPr>
              <a:t>[GloVe:</a:t>
            </a:r>
            <a:r>
              <a:rPr dirty="0" sz="2400" spc="-6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75E54"/>
                </a:solidFill>
                <a:latin typeface="Calibri"/>
                <a:cs typeface="Calibri"/>
              </a:rPr>
              <a:t>Pennington,</a:t>
            </a:r>
            <a:r>
              <a:rPr dirty="0" sz="2400" spc="-5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75E54"/>
                </a:solidFill>
                <a:latin typeface="Calibri"/>
                <a:cs typeface="Calibri"/>
              </a:rPr>
              <a:t>Socher,</a:t>
            </a:r>
            <a:r>
              <a:rPr dirty="0" sz="2400" spc="-5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75E54"/>
                </a:solidFill>
                <a:latin typeface="Calibri"/>
                <a:cs typeface="Calibri"/>
              </a:rPr>
              <a:t>and</a:t>
            </a:r>
            <a:r>
              <a:rPr dirty="0" sz="2400" spc="-6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75E54"/>
                </a:solidFill>
                <a:latin typeface="Calibri"/>
                <a:cs typeface="Calibri"/>
              </a:rPr>
              <a:t>Manning,</a:t>
            </a:r>
            <a:r>
              <a:rPr dirty="0" sz="2400" spc="-5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75E54"/>
                </a:solidFill>
                <a:latin typeface="Calibri"/>
                <a:cs typeface="Calibri"/>
              </a:rPr>
              <a:t>EMNLP</a:t>
            </a:r>
            <a:r>
              <a:rPr dirty="0" sz="2400" spc="-6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75E54"/>
                </a:solidFill>
                <a:latin typeface="Calibri"/>
                <a:cs typeface="Calibri"/>
              </a:rPr>
              <a:t>2014]</a:t>
            </a:r>
            <a:endParaRPr sz="2400">
              <a:latin typeface="Calibri"/>
              <a:cs typeface="Calibri"/>
            </a:endParaRPr>
          </a:p>
          <a:p>
            <a:pPr marL="68580" marR="5080" indent="-56515">
              <a:lnSpc>
                <a:spcPct val="160800"/>
              </a:lnSpc>
              <a:spcBef>
                <a:spcPts val="1655"/>
              </a:spcBef>
              <a:tabLst>
                <a:tab pos="2089150" algn="l"/>
              </a:tabLst>
            </a:pPr>
            <a:r>
              <a:rPr dirty="0" sz="2400">
                <a:solidFill>
                  <a:srgbClr val="C82506"/>
                </a:solidFill>
                <a:latin typeface="Calibri"/>
                <a:cs typeface="Calibri"/>
              </a:rPr>
              <a:t>Crucial</a:t>
            </a:r>
            <a:r>
              <a:rPr dirty="0" sz="2400" spc="-65">
                <a:solidFill>
                  <a:srgbClr val="C82506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82506"/>
                </a:solidFill>
                <a:latin typeface="Calibri"/>
                <a:cs typeface="Calibri"/>
              </a:rPr>
              <a:t>insight:</a:t>
            </a:r>
            <a:r>
              <a:rPr dirty="0" sz="2400">
                <a:solidFill>
                  <a:srgbClr val="C82506"/>
                </a:solidFill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Ratios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co-</a:t>
            </a:r>
            <a:r>
              <a:rPr dirty="0" sz="2400">
                <a:latin typeface="Calibri"/>
                <a:cs typeface="Calibri"/>
              </a:rPr>
              <a:t>occurrence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probabilities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encode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components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want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capture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linear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meaning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components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space!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2038889" y="2818458"/>
          <a:ext cx="8191500" cy="3568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348740"/>
                <a:gridCol w="1616075"/>
                <a:gridCol w="1527810"/>
                <a:gridCol w="1691639"/>
                <a:gridCol w="1662429"/>
                <a:gridCol w="135254"/>
              </a:tblGrid>
              <a:tr h="47498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40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solid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40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gas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40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water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40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 fashion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271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dirty="0" sz="260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1.9</a:t>
                      </a:r>
                      <a:r>
                        <a:rPr dirty="0" sz="2600" spc="-15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60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600" spc="-1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 10</a:t>
                      </a:r>
                      <a:r>
                        <a:rPr dirty="0" baseline="26143" sz="2550" spc="-15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baseline="26143" sz="2550" spc="-75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baseline="26143" sz="2550">
                        <a:latin typeface="Calibri"/>
                        <a:cs typeface="Calibri"/>
                      </a:endParaRPr>
                    </a:p>
                  </a:txBody>
                  <a:tcPr marL="0" marR="0" marB="0" marT="2584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dirty="0" sz="260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6.6</a:t>
                      </a:r>
                      <a:r>
                        <a:rPr dirty="0" sz="2600" spc="-1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60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600" spc="-1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 10</a:t>
                      </a:r>
                      <a:r>
                        <a:rPr dirty="0" baseline="26143" sz="2550" spc="-1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baseline="26143" sz="2550" spc="-7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baseline="26143" sz="2550">
                        <a:latin typeface="Calibri"/>
                        <a:cs typeface="Calibri"/>
                      </a:endParaRPr>
                    </a:p>
                  </a:txBody>
                  <a:tcPr marL="0" marR="0" marB="0" marT="2489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dirty="0" sz="260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3.0</a:t>
                      </a:r>
                      <a:r>
                        <a:rPr dirty="0" sz="2600" spc="-15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60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600" spc="-1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 10</a:t>
                      </a:r>
                      <a:r>
                        <a:rPr dirty="0" baseline="26143" sz="2550" spc="-15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baseline="26143" sz="2550" spc="-75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baseline="26143" sz="2550">
                        <a:latin typeface="Calibri"/>
                        <a:cs typeface="Calibri"/>
                      </a:endParaRPr>
                    </a:p>
                  </a:txBody>
                  <a:tcPr marL="0" marR="0" marB="0" marT="252095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dirty="0" sz="260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1.7</a:t>
                      </a:r>
                      <a:r>
                        <a:rPr dirty="0" sz="2600" spc="-1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60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600" spc="-1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 10</a:t>
                      </a:r>
                      <a:r>
                        <a:rPr dirty="0" baseline="26143" sz="2550" spc="-1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baseline="26143" sz="2550" spc="-7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baseline="26143" sz="2550">
                        <a:latin typeface="Calibri"/>
                        <a:cs typeface="Calibri"/>
                      </a:endParaRPr>
                    </a:p>
                  </a:txBody>
                  <a:tcPr marL="0" marR="0" marB="0" marT="24892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4584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dirty="0" sz="260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2.2</a:t>
                      </a:r>
                      <a:r>
                        <a:rPr dirty="0" sz="2600" spc="-1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60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600" spc="-1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 10</a:t>
                      </a:r>
                      <a:r>
                        <a:rPr dirty="0" baseline="26143" sz="2550" spc="-1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baseline="26143" sz="2550" spc="-7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baseline="26143" sz="2550">
                        <a:latin typeface="Calibri"/>
                        <a:cs typeface="Calibri"/>
                      </a:endParaRPr>
                    </a:p>
                  </a:txBody>
                  <a:tcPr marL="0" marR="0" marB="0" marT="2298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dirty="0" sz="260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7.8</a:t>
                      </a:r>
                      <a:r>
                        <a:rPr dirty="0" sz="2600" spc="-15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60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600" spc="-1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 10</a:t>
                      </a:r>
                      <a:r>
                        <a:rPr dirty="0" baseline="26143" sz="2550" spc="-15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baseline="26143" sz="2550" spc="-75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baseline="26143" sz="2550">
                        <a:latin typeface="Calibri"/>
                        <a:cs typeface="Calibri"/>
                      </a:endParaRPr>
                    </a:p>
                  </a:txBody>
                  <a:tcPr marL="0" marR="0" marB="0" marT="2266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dirty="0" sz="260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2.2</a:t>
                      </a:r>
                      <a:r>
                        <a:rPr dirty="0" sz="2600" spc="-15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60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600" spc="-10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 10</a:t>
                      </a:r>
                      <a:r>
                        <a:rPr dirty="0" baseline="26143" sz="2550" spc="-15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baseline="26143" sz="2550" spc="-75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baseline="26143" sz="2550">
                        <a:latin typeface="Calibri"/>
                        <a:cs typeface="Calibri"/>
                      </a:endParaRPr>
                    </a:p>
                  </a:txBody>
                  <a:tcPr marL="0" marR="0" marB="0" marT="2266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2290"/>
                        </a:spcBef>
                      </a:pPr>
                      <a:r>
                        <a:rPr dirty="0" sz="260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1.8</a:t>
                      </a:r>
                      <a:r>
                        <a:rPr dirty="0" sz="2600" spc="-1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60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600" spc="-1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 10</a:t>
                      </a:r>
                      <a:r>
                        <a:rPr dirty="0" baseline="26143" sz="2550" spc="-1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baseline="26143" sz="2550" spc="-7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baseline="26143" sz="2550">
                        <a:latin typeface="Calibri"/>
                        <a:cs typeface="Calibri"/>
                      </a:endParaRPr>
                    </a:p>
                  </a:txBody>
                  <a:tcPr marL="0" marR="0" marB="0" marT="29083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20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910"/>
                        </a:spcBef>
                      </a:pPr>
                      <a:r>
                        <a:rPr dirty="0" sz="2600" spc="-25">
                          <a:solidFill>
                            <a:srgbClr val="C82506"/>
                          </a:solidFill>
                          <a:latin typeface="Calibri"/>
                          <a:cs typeface="Calibri"/>
                        </a:rPr>
                        <a:t>8.9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B="0" marT="3695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dirty="0" sz="260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8.5</a:t>
                      </a:r>
                      <a:r>
                        <a:rPr dirty="0" sz="2600" spc="-1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60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600" spc="-10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 10</a:t>
                      </a:r>
                      <a:r>
                        <a:rPr dirty="0" baseline="26143" sz="2550" spc="-1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baseline="26143" sz="2550" spc="-75">
                          <a:solidFill>
                            <a:srgbClr val="0365C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baseline="26143" sz="255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2655"/>
                        </a:spcBef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1.36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371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187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0.96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673" y="3573435"/>
            <a:ext cx="984199" cy="39161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8446" y="4542309"/>
            <a:ext cx="1388991" cy="39161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8370" y="5437508"/>
            <a:ext cx="1420740" cy="9102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5033" y="236219"/>
            <a:ext cx="88525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Encoding</a:t>
            </a:r>
            <a:r>
              <a:rPr dirty="0" spc="-65"/>
              <a:t> </a:t>
            </a:r>
            <a:r>
              <a:rPr dirty="0"/>
              <a:t>meaning</a:t>
            </a:r>
            <a:r>
              <a:rPr dirty="0" spc="-60"/>
              <a:t> </a:t>
            </a:r>
            <a:r>
              <a:rPr dirty="0"/>
              <a:t>components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/>
              <a:t>vector</a:t>
            </a:r>
            <a:r>
              <a:rPr dirty="0" spc="-55"/>
              <a:t> </a:t>
            </a:r>
            <a:r>
              <a:rPr dirty="0" spc="-10"/>
              <a:t>differences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44600" y="228598"/>
            <a:ext cx="1288610" cy="123739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29308" y="734059"/>
            <a:ext cx="10855325" cy="1775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75E54"/>
                </a:solidFill>
                <a:latin typeface="Calibri"/>
                <a:cs typeface="Calibri"/>
              </a:rPr>
              <a:t>[GloVe:</a:t>
            </a:r>
            <a:r>
              <a:rPr dirty="0" sz="2400" spc="-6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75E54"/>
                </a:solidFill>
                <a:latin typeface="Calibri"/>
                <a:cs typeface="Calibri"/>
              </a:rPr>
              <a:t>Pennington,</a:t>
            </a:r>
            <a:r>
              <a:rPr dirty="0" sz="2400" spc="-5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75E54"/>
                </a:solidFill>
                <a:latin typeface="Calibri"/>
                <a:cs typeface="Calibri"/>
              </a:rPr>
              <a:t>Socher,</a:t>
            </a:r>
            <a:r>
              <a:rPr dirty="0" sz="2400" spc="-5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75E54"/>
                </a:solidFill>
                <a:latin typeface="Calibri"/>
                <a:cs typeface="Calibri"/>
              </a:rPr>
              <a:t>and</a:t>
            </a:r>
            <a:r>
              <a:rPr dirty="0" sz="2400" spc="-6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75E54"/>
                </a:solidFill>
                <a:latin typeface="Calibri"/>
                <a:cs typeface="Calibri"/>
              </a:rPr>
              <a:t>Manning,</a:t>
            </a:r>
            <a:r>
              <a:rPr dirty="0" sz="2400" spc="-5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75E54"/>
                </a:solidFill>
                <a:latin typeface="Calibri"/>
                <a:cs typeface="Calibri"/>
              </a:rPr>
              <a:t>EMNLP</a:t>
            </a:r>
            <a:r>
              <a:rPr dirty="0" sz="2400" spc="-6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75E54"/>
                </a:solidFill>
                <a:latin typeface="Calibri"/>
                <a:cs typeface="Calibri"/>
              </a:rPr>
              <a:t>2014]</a:t>
            </a:r>
            <a:endParaRPr sz="2400">
              <a:latin typeface="Calibri"/>
              <a:cs typeface="Calibri"/>
            </a:endParaRPr>
          </a:p>
          <a:p>
            <a:pPr marL="68580" marR="5080" indent="-56515">
              <a:lnSpc>
                <a:spcPct val="160800"/>
              </a:lnSpc>
              <a:spcBef>
                <a:spcPts val="1630"/>
              </a:spcBef>
              <a:tabLst>
                <a:tab pos="2089150" algn="l"/>
              </a:tabLst>
            </a:pPr>
            <a:r>
              <a:rPr dirty="0" sz="2400">
                <a:solidFill>
                  <a:srgbClr val="C82506"/>
                </a:solidFill>
                <a:latin typeface="Calibri"/>
                <a:cs typeface="Calibri"/>
              </a:rPr>
              <a:t>Crucial</a:t>
            </a:r>
            <a:r>
              <a:rPr dirty="0" sz="2400" spc="-65">
                <a:solidFill>
                  <a:srgbClr val="C82506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82506"/>
                </a:solidFill>
                <a:latin typeface="Calibri"/>
                <a:cs typeface="Calibri"/>
              </a:rPr>
              <a:t>insight:</a:t>
            </a:r>
            <a:r>
              <a:rPr dirty="0" sz="2400">
                <a:solidFill>
                  <a:srgbClr val="C82506"/>
                </a:solidFill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Ratios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co-</a:t>
            </a:r>
            <a:r>
              <a:rPr dirty="0" sz="2400">
                <a:latin typeface="Calibri"/>
                <a:cs typeface="Calibri"/>
              </a:rPr>
              <a:t>occurrence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probabilities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encode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components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want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capture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linear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meaning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components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space!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8311" y="2877408"/>
            <a:ext cx="2634110" cy="33912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6744" y="3434896"/>
            <a:ext cx="3875267" cy="7674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033" y="236219"/>
            <a:ext cx="8852535" cy="995044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dirty="0"/>
              <a:t>GloVe</a:t>
            </a:r>
            <a:r>
              <a:rPr dirty="0" spc="-85"/>
              <a:t> </a:t>
            </a:r>
            <a:r>
              <a:rPr dirty="0" sz="2800" b="0">
                <a:solidFill>
                  <a:srgbClr val="175E54"/>
                </a:solidFill>
                <a:latin typeface="Calibri"/>
                <a:cs typeface="Calibri"/>
              </a:rPr>
              <a:t>[Pennington,</a:t>
            </a:r>
            <a:r>
              <a:rPr dirty="0" sz="2800" spc="-65" b="0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175E54"/>
                </a:solidFill>
                <a:latin typeface="Calibri"/>
                <a:cs typeface="Calibri"/>
              </a:rPr>
              <a:t>Socher,</a:t>
            </a:r>
            <a:r>
              <a:rPr dirty="0" sz="2800" spc="-70" b="0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175E54"/>
                </a:solidFill>
                <a:latin typeface="Calibri"/>
                <a:cs typeface="Calibri"/>
              </a:rPr>
              <a:t>and</a:t>
            </a:r>
            <a:r>
              <a:rPr dirty="0" sz="2800" spc="-65" b="0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175E54"/>
                </a:solidFill>
                <a:latin typeface="Calibri"/>
                <a:cs typeface="Calibri"/>
              </a:rPr>
              <a:t>Manning,</a:t>
            </a:r>
            <a:r>
              <a:rPr dirty="0" sz="2800" spc="-70" b="0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175E54"/>
                </a:solidFill>
                <a:latin typeface="Calibri"/>
                <a:cs typeface="Calibri"/>
              </a:rPr>
              <a:t>EMNLP</a:t>
            </a:r>
            <a:r>
              <a:rPr dirty="0" sz="2800" spc="-65" b="0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175E54"/>
                </a:solidFill>
                <a:latin typeface="Calibri"/>
                <a:cs typeface="Calibri"/>
              </a:rPr>
              <a:t>2014]</a:t>
            </a:r>
            <a:r>
              <a:rPr dirty="0" spc="-10"/>
              <a:t>: </a:t>
            </a:r>
            <a:r>
              <a:rPr dirty="0"/>
              <a:t>Encoding</a:t>
            </a:r>
            <a:r>
              <a:rPr dirty="0" spc="-65"/>
              <a:t> </a:t>
            </a:r>
            <a:r>
              <a:rPr dirty="0"/>
              <a:t>meaning</a:t>
            </a:r>
            <a:r>
              <a:rPr dirty="0" spc="-60"/>
              <a:t> </a:t>
            </a:r>
            <a:r>
              <a:rPr dirty="0"/>
              <a:t>components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/>
              <a:t>vector</a:t>
            </a:r>
            <a:r>
              <a:rPr dirty="0" spc="-55"/>
              <a:t> </a:t>
            </a:r>
            <a:r>
              <a:rPr dirty="0" spc="-10"/>
              <a:t>differences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44600" y="228598"/>
            <a:ext cx="1288610" cy="123739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27443" y="4400500"/>
            <a:ext cx="5675535" cy="109385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73064" y="5290973"/>
            <a:ext cx="576720" cy="30361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23408" y="4876836"/>
            <a:ext cx="2290612" cy="151111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33826" y="1810003"/>
            <a:ext cx="8562340" cy="47561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127125" marR="5080" indent="-34290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latin typeface="Calibri"/>
                <a:cs typeface="Calibri"/>
              </a:rPr>
              <a:t>Q: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How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capture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ratios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co-</a:t>
            </a:r>
            <a:r>
              <a:rPr dirty="0" sz="2400">
                <a:latin typeface="Calibri"/>
                <a:cs typeface="Calibri"/>
              </a:rPr>
              <a:t>occurrence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probabilities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as </a:t>
            </a:r>
            <a:r>
              <a:rPr dirty="0" sz="2400">
                <a:latin typeface="Calibri"/>
                <a:cs typeface="Calibri"/>
              </a:rPr>
              <a:t>linear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components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space?</a:t>
            </a:r>
            <a:endParaRPr sz="2400">
              <a:latin typeface="Calibri"/>
              <a:cs typeface="Calibri"/>
            </a:endParaRPr>
          </a:p>
          <a:p>
            <a:pPr marL="770255">
              <a:lnSpc>
                <a:spcPct val="100000"/>
              </a:lnSpc>
              <a:spcBef>
                <a:spcPts val="2210"/>
              </a:spcBef>
            </a:pPr>
            <a:r>
              <a:rPr dirty="0" sz="2400">
                <a:solidFill>
                  <a:srgbClr val="773F9B"/>
                </a:solidFill>
                <a:latin typeface="Calibri"/>
                <a:cs typeface="Calibri"/>
              </a:rPr>
              <a:t>A:</a:t>
            </a:r>
            <a:r>
              <a:rPr dirty="0" sz="2400" spc="-50">
                <a:solidFill>
                  <a:srgbClr val="773F9B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773F9B"/>
                </a:solidFill>
                <a:latin typeface="Calibri"/>
                <a:cs typeface="Calibri"/>
              </a:rPr>
              <a:t>Log-</a:t>
            </a:r>
            <a:r>
              <a:rPr dirty="0" sz="2400">
                <a:solidFill>
                  <a:srgbClr val="773F9B"/>
                </a:solidFill>
                <a:latin typeface="Calibri"/>
                <a:cs typeface="Calibri"/>
              </a:rPr>
              <a:t>bilinear</a:t>
            </a:r>
            <a:r>
              <a:rPr dirty="0" sz="2400" spc="-35">
                <a:solidFill>
                  <a:srgbClr val="773F9B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773F9B"/>
                </a:solidFill>
                <a:latin typeface="Calibri"/>
                <a:cs typeface="Calibri"/>
              </a:rPr>
              <a:t>model: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400">
              <a:latin typeface="Calibri"/>
              <a:cs typeface="Calibri"/>
            </a:endParaRPr>
          </a:p>
          <a:p>
            <a:pPr marL="1161415">
              <a:lnSpc>
                <a:spcPct val="100000"/>
              </a:lnSpc>
            </a:pPr>
            <a:r>
              <a:rPr dirty="0" sz="2400">
                <a:solidFill>
                  <a:srgbClr val="773F9B"/>
                </a:solidFill>
                <a:latin typeface="Calibri"/>
                <a:cs typeface="Calibri"/>
              </a:rPr>
              <a:t>with</a:t>
            </a:r>
            <a:r>
              <a:rPr dirty="0" sz="2400" spc="-65">
                <a:solidFill>
                  <a:srgbClr val="773F9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773F9B"/>
                </a:solidFill>
                <a:latin typeface="Calibri"/>
                <a:cs typeface="Calibri"/>
              </a:rPr>
              <a:t>vector</a:t>
            </a:r>
            <a:r>
              <a:rPr dirty="0" sz="2400" spc="-65">
                <a:solidFill>
                  <a:srgbClr val="773F9B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773F9B"/>
                </a:solidFill>
                <a:latin typeface="Calibri"/>
                <a:cs typeface="Calibri"/>
              </a:rPr>
              <a:t>differences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3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8A007F"/>
                </a:solidFill>
                <a:latin typeface="Calibri"/>
                <a:cs typeface="Calibri"/>
              </a:rPr>
              <a:t>Loss: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sz="2400">
              <a:latin typeface="Calibri"/>
              <a:cs typeface="Calibri"/>
            </a:endParaRPr>
          </a:p>
          <a:p>
            <a:pPr marL="1459230" indent="-257175">
              <a:lnSpc>
                <a:spcPct val="100000"/>
              </a:lnSpc>
              <a:buClr>
                <a:srgbClr val="CC0000"/>
              </a:buClr>
              <a:buChar char="•"/>
              <a:tabLst>
                <a:tab pos="1459230" algn="l"/>
              </a:tabLst>
            </a:pPr>
            <a:r>
              <a:rPr dirty="0" sz="2400">
                <a:latin typeface="Calibri"/>
                <a:cs typeface="Calibri"/>
              </a:rPr>
              <a:t>Fast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training</a:t>
            </a:r>
            <a:endParaRPr sz="2400">
              <a:latin typeface="Calibri"/>
              <a:cs typeface="Calibri"/>
            </a:endParaRPr>
          </a:p>
          <a:p>
            <a:pPr marL="1459230" indent="-257175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Char char="•"/>
              <a:tabLst>
                <a:tab pos="1459230" algn="l"/>
              </a:tabLst>
            </a:pPr>
            <a:r>
              <a:rPr dirty="0" sz="2400">
                <a:latin typeface="Calibri"/>
                <a:cs typeface="Calibri"/>
              </a:rPr>
              <a:t>Scalable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huge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corpora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dirty="0" spc="-45"/>
              <a:t> </a:t>
            </a:r>
            <a:r>
              <a:rPr dirty="0"/>
              <a:t>How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evaluate</a:t>
            </a:r>
            <a:r>
              <a:rPr dirty="0" spc="-40"/>
              <a:t> </a:t>
            </a:r>
            <a:r>
              <a:rPr dirty="0"/>
              <a:t>word</a:t>
            </a:r>
            <a:r>
              <a:rPr dirty="0" spc="-45"/>
              <a:t> </a:t>
            </a:r>
            <a:r>
              <a:rPr dirty="0" spc="-10"/>
              <a:t>vectors?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5435"/>
            <a:ext cx="10557510" cy="48596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general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concept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evaluation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NLP):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Intrinsic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vs.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extrinsic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Intrinsic: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Evaluation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specific/intermediate subtask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5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Fast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compute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Helps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understand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clear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really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helpful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unless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correlation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task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established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Extrinsic: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5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Evaluation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task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take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compute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accuracy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Unclear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subsystem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problem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interaction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subsystems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replacing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exactly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subsystem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another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improves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accuracy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Winning!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Intrinsic</a:t>
            </a:r>
            <a:r>
              <a:rPr dirty="0" spc="-55"/>
              <a:t> </a:t>
            </a:r>
            <a:r>
              <a:rPr dirty="0"/>
              <a:t>word</a:t>
            </a:r>
            <a:r>
              <a:rPr dirty="0" spc="-55"/>
              <a:t> </a:t>
            </a:r>
            <a:r>
              <a:rPr dirty="0"/>
              <a:t>vector</a:t>
            </a:r>
            <a:r>
              <a:rPr dirty="0" spc="-50"/>
              <a:t> </a:t>
            </a:r>
            <a:r>
              <a:rPr dirty="0" spc="-10"/>
              <a:t>evaluation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9151" y="1099820"/>
            <a:ext cx="3222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Analogies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9151" y="2256028"/>
            <a:ext cx="5328920" cy="370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89865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0365C0"/>
                </a:solidFill>
                <a:latin typeface="Calibri"/>
                <a:cs typeface="Calibri"/>
              </a:rPr>
              <a:t>man:woman</a:t>
            </a:r>
            <a:r>
              <a:rPr dirty="0" sz="2200" spc="-25">
                <a:solidFill>
                  <a:srgbClr val="0365C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365C0"/>
                </a:solidFill>
                <a:latin typeface="Calibri"/>
                <a:cs typeface="Calibri"/>
              </a:rPr>
              <a:t>::</a:t>
            </a:r>
            <a:r>
              <a:rPr dirty="0" sz="2200" spc="-20">
                <a:solidFill>
                  <a:srgbClr val="0365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365C0"/>
                </a:solidFill>
                <a:latin typeface="Calibri"/>
                <a:cs typeface="Calibri"/>
              </a:rPr>
              <a:t>king:?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99400"/>
              </a:lnSpc>
              <a:spcBef>
                <a:spcPts val="2170"/>
              </a:spcBef>
              <a:buClr>
                <a:srgbClr val="8C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Evaluate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how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well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their </a:t>
            </a:r>
            <a:r>
              <a:rPr dirty="0" sz="2400">
                <a:latin typeface="Calibri"/>
                <a:cs typeface="Calibri"/>
              </a:rPr>
              <a:t>cosine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distance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after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addition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captures </a:t>
            </a:r>
            <a:r>
              <a:rPr dirty="0" sz="2400">
                <a:latin typeface="Calibri"/>
                <a:cs typeface="Calibri"/>
              </a:rPr>
              <a:t>intuitive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semantic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syntactic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analogy questions</a:t>
            </a:r>
            <a:endParaRPr sz="2400">
              <a:latin typeface="Calibri"/>
              <a:cs typeface="Calibri"/>
            </a:endParaRPr>
          </a:p>
          <a:p>
            <a:pPr marL="355600" marR="487045" indent="-342900">
              <a:lnSpc>
                <a:spcPts val="2810"/>
              </a:lnSpc>
              <a:spcBef>
                <a:spcPts val="775"/>
              </a:spcBef>
              <a:buClr>
                <a:srgbClr val="8C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007C92"/>
                </a:solidFill>
                <a:latin typeface="Calibri"/>
                <a:cs typeface="Calibri"/>
              </a:rPr>
              <a:t>Discarding</a:t>
            </a:r>
            <a:r>
              <a:rPr dirty="0" sz="2400" spc="-50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C92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C92"/>
                </a:solidFill>
                <a:latin typeface="Calibri"/>
                <a:cs typeface="Calibri"/>
              </a:rPr>
              <a:t>input</a:t>
            </a:r>
            <a:r>
              <a:rPr dirty="0" sz="2400" spc="-50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C92"/>
                </a:solidFill>
                <a:latin typeface="Calibri"/>
                <a:cs typeface="Calibri"/>
              </a:rPr>
              <a:t>words</a:t>
            </a:r>
            <a:r>
              <a:rPr dirty="0" sz="2400" spc="-50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C92"/>
                </a:solidFill>
                <a:latin typeface="Calibri"/>
                <a:cs typeface="Calibri"/>
              </a:rPr>
              <a:t>from</a:t>
            </a:r>
            <a:r>
              <a:rPr dirty="0" sz="2400" spc="-50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07C92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007C92"/>
                </a:solidFill>
                <a:latin typeface="Calibri"/>
                <a:cs typeface="Calibri"/>
              </a:rPr>
              <a:t>search</a:t>
            </a:r>
            <a:r>
              <a:rPr dirty="0" sz="2400" spc="-50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7C92"/>
                </a:solidFill>
                <a:latin typeface="Calibri"/>
                <a:cs typeface="Calibri"/>
              </a:rPr>
              <a:t>(!!!)</a:t>
            </a:r>
            <a:endParaRPr sz="2400">
              <a:latin typeface="Calibri"/>
              <a:cs typeface="Calibri"/>
            </a:endParaRPr>
          </a:p>
          <a:p>
            <a:pPr marL="355600" marR="575945" indent="-342900">
              <a:lnSpc>
                <a:spcPct val="100800"/>
              </a:lnSpc>
              <a:spcBef>
                <a:spcPts val="515"/>
              </a:spcBef>
              <a:buClr>
                <a:srgbClr val="8C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Problem: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information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 </a:t>
            </a: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linear?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99362" y="1753798"/>
            <a:ext cx="1339850" cy="4540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540"/>
              </a:spcBef>
            </a:pPr>
            <a:r>
              <a:rPr dirty="0" sz="1800">
                <a:latin typeface="Calibri"/>
                <a:cs typeface="Calibri"/>
              </a:rPr>
              <a:t>a:b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c:?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4095" y="1734311"/>
            <a:ext cx="1429511" cy="545591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5263896" y="1847088"/>
            <a:ext cx="978535" cy="307975"/>
            <a:chOff x="5263896" y="1847088"/>
            <a:chExt cx="978535" cy="30797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3896" y="1847088"/>
              <a:ext cx="978408" cy="30784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303021" y="1918432"/>
              <a:ext cx="784860" cy="114300"/>
            </a:xfrm>
            <a:custGeom>
              <a:avLst/>
              <a:gdLst/>
              <a:ahLst/>
              <a:cxnLst/>
              <a:rect l="l" t="t" r="r" b="b"/>
              <a:pathLst>
                <a:path w="784860" h="114300">
                  <a:moveTo>
                    <a:pt x="670220" y="0"/>
                  </a:moveTo>
                  <a:lnTo>
                    <a:pt x="670220" y="114300"/>
                  </a:lnTo>
                  <a:lnTo>
                    <a:pt x="746420" y="76200"/>
                  </a:lnTo>
                  <a:lnTo>
                    <a:pt x="689270" y="76200"/>
                  </a:lnTo>
                  <a:lnTo>
                    <a:pt x="689270" y="38100"/>
                  </a:lnTo>
                  <a:lnTo>
                    <a:pt x="746420" y="38100"/>
                  </a:lnTo>
                  <a:lnTo>
                    <a:pt x="670220" y="0"/>
                  </a:lnTo>
                  <a:close/>
                </a:path>
                <a:path w="784860" h="114300">
                  <a:moveTo>
                    <a:pt x="67022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670220" y="76200"/>
                  </a:lnTo>
                  <a:lnTo>
                    <a:pt x="670220" y="38100"/>
                  </a:lnTo>
                  <a:close/>
                </a:path>
                <a:path w="784860" h="114300">
                  <a:moveTo>
                    <a:pt x="746420" y="38100"/>
                  </a:moveTo>
                  <a:lnTo>
                    <a:pt x="689270" y="38100"/>
                  </a:lnTo>
                  <a:lnTo>
                    <a:pt x="689270" y="76200"/>
                  </a:lnTo>
                  <a:lnTo>
                    <a:pt x="746420" y="76200"/>
                  </a:lnTo>
                  <a:lnTo>
                    <a:pt x="784520" y="57150"/>
                  </a:lnTo>
                  <a:lnTo>
                    <a:pt x="74642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6458711" y="1545336"/>
            <a:ext cx="3938270" cy="911860"/>
            <a:chOff x="6458711" y="1545336"/>
            <a:chExt cx="3938270" cy="91186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8711" y="1545336"/>
              <a:ext cx="3938016" cy="91135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506179" y="1564706"/>
              <a:ext cx="3845560" cy="822325"/>
            </a:xfrm>
            <a:custGeom>
              <a:avLst/>
              <a:gdLst/>
              <a:ahLst/>
              <a:cxnLst/>
              <a:rect l="l" t="t" r="r" b="b"/>
              <a:pathLst>
                <a:path w="3845559" h="822325">
                  <a:moveTo>
                    <a:pt x="0" y="0"/>
                  </a:moveTo>
                  <a:lnTo>
                    <a:pt x="3845463" y="0"/>
                  </a:lnTo>
                  <a:lnTo>
                    <a:pt x="3845463" y="821714"/>
                  </a:lnTo>
                  <a:lnTo>
                    <a:pt x="0" y="8217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5867" y="1632681"/>
              <a:ext cx="3429000" cy="685800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6507335" y="2822898"/>
            <a:ext cx="3854450" cy="3509645"/>
            <a:chOff x="6507335" y="2822898"/>
            <a:chExt cx="3854450" cy="3509645"/>
          </a:xfrm>
        </p:grpSpPr>
        <p:sp>
          <p:nvSpPr>
            <p:cNvPr id="15" name="object 15" descr=""/>
            <p:cNvSpPr/>
            <p:nvPr/>
          </p:nvSpPr>
          <p:spPr>
            <a:xfrm>
              <a:off x="7649730" y="5114456"/>
              <a:ext cx="1342390" cy="339725"/>
            </a:xfrm>
            <a:custGeom>
              <a:avLst/>
              <a:gdLst/>
              <a:ahLst/>
              <a:cxnLst/>
              <a:rect l="l" t="t" r="r" b="b"/>
              <a:pathLst>
                <a:path w="1342390" h="339725">
                  <a:moveTo>
                    <a:pt x="1265178" y="24757"/>
                  </a:moveTo>
                  <a:lnTo>
                    <a:pt x="0" y="314694"/>
                  </a:lnTo>
                  <a:lnTo>
                    <a:pt x="5674" y="339453"/>
                  </a:lnTo>
                  <a:lnTo>
                    <a:pt x="1270852" y="49516"/>
                  </a:lnTo>
                  <a:lnTo>
                    <a:pt x="1265178" y="24757"/>
                  </a:lnTo>
                  <a:close/>
                </a:path>
                <a:path w="1342390" h="339725">
                  <a:moveTo>
                    <a:pt x="1340098" y="21920"/>
                  </a:moveTo>
                  <a:lnTo>
                    <a:pt x="1277559" y="21920"/>
                  </a:lnTo>
                  <a:lnTo>
                    <a:pt x="1283233" y="46678"/>
                  </a:lnTo>
                  <a:lnTo>
                    <a:pt x="1270852" y="49516"/>
                  </a:lnTo>
                  <a:lnTo>
                    <a:pt x="1276526" y="74274"/>
                  </a:lnTo>
                  <a:lnTo>
                    <a:pt x="1340098" y="21920"/>
                  </a:lnTo>
                  <a:close/>
                </a:path>
                <a:path w="1342390" h="339725">
                  <a:moveTo>
                    <a:pt x="1277559" y="21920"/>
                  </a:moveTo>
                  <a:lnTo>
                    <a:pt x="1265178" y="24757"/>
                  </a:lnTo>
                  <a:lnTo>
                    <a:pt x="1270852" y="49516"/>
                  </a:lnTo>
                  <a:lnTo>
                    <a:pt x="1283233" y="46678"/>
                  </a:lnTo>
                  <a:lnTo>
                    <a:pt x="1277559" y="21920"/>
                  </a:lnTo>
                  <a:close/>
                </a:path>
                <a:path w="1342390" h="339725">
                  <a:moveTo>
                    <a:pt x="1259504" y="0"/>
                  </a:moveTo>
                  <a:lnTo>
                    <a:pt x="1265178" y="24757"/>
                  </a:lnTo>
                  <a:lnTo>
                    <a:pt x="1277559" y="21920"/>
                  </a:lnTo>
                  <a:lnTo>
                    <a:pt x="1340098" y="21920"/>
                  </a:lnTo>
                  <a:lnTo>
                    <a:pt x="1342289" y="20115"/>
                  </a:lnTo>
                  <a:lnTo>
                    <a:pt x="1259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7335" y="2822898"/>
              <a:ext cx="3854277" cy="3509366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8091771" y="3623564"/>
            <a:ext cx="409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0365C0"/>
                </a:solidFill>
                <a:latin typeface="Calibri"/>
                <a:cs typeface="Calibri"/>
              </a:rPr>
              <a:t>king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723865" y="5053076"/>
            <a:ext cx="438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0365C0"/>
                </a:solidFill>
                <a:latin typeface="Calibri"/>
                <a:cs typeface="Calibri"/>
              </a:rPr>
              <a:t>man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094588" y="4748276"/>
            <a:ext cx="720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365C0"/>
                </a:solidFill>
                <a:latin typeface="Calibri"/>
                <a:cs typeface="Calibri"/>
              </a:rPr>
              <a:t>woman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7649730" y="3344169"/>
            <a:ext cx="1945639" cy="2110105"/>
            <a:chOff x="7649730" y="3344169"/>
            <a:chExt cx="1945639" cy="2110105"/>
          </a:xfrm>
        </p:grpSpPr>
        <p:sp>
          <p:nvSpPr>
            <p:cNvPr id="21" name="object 21" descr=""/>
            <p:cNvSpPr/>
            <p:nvPr/>
          </p:nvSpPr>
          <p:spPr>
            <a:xfrm>
              <a:off x="8996485" y="3344169"/>
              <a:ext cx="598805" cy="561975"/>
            </a:xfrm>
            <a:custGeom>
              <a:avLst/>
              <a:gdLst/>
              <a:ahLst/>
              <a:cxnLst/>
              <a:rect l="l" t="t" r="r" b="b"/>
              <a:pathLst>
                <a:path w="598804" h="561975">
                  <a:moveTo>
                    <a:pt x="598261" y="0"/>
                  </a:moveTo>
                  <a:lnTo>
                    <a:pt x="0" y="0"/>
                  </a:lnTo>
                  <a:lnTo>
                    <a:pt x="0" y="561428"/>
                  </a:lnTo>
                  <a:lnTo>
                    <a:pt x="598261" y="561428"/>
                  </a:lnTo>
                  <a:lnTo>
                    <a:pt x="5982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649730" y="5114456"/>
              <a:ext cx="1342390" cy="339725"/>
            </a:xfrm>
            <a:custGeom>
              <a:avLst/>
              <a:gdLst/>
              <a:ahLst/>
              <a:cxnLst/>
              <a:rect l="l" t="t" r="r" b="b"/>
              <a:pathLst>
                <a:path w="1342390" h="339725">
                  <a:moveTo>
                    <a:pt x="1265178" y="24757"/>
                  </a:moveTo>
                  <a:lnTo>
                    <a:pt x="0" y="314694"/>
                  </a:lnTo>
                  <a:lnTo>
                    <a:pt x="5674" y="339453"/>
                  </a:lnTo>
                  <a:lnTo>
                    <a:pt x="1270852" y="49516"/>
                  </a:lnTo>
                  <a:lnTo>
                    <a:pt x="1265178" y="24757"/>
                  </a:lnTo>
                  <a:close/>
                </a:path>
                <a:path w="1342390" h="339725">
                  <a:moveTo>
                    <a:pt x="1340098" y="21920"/>
                  </a:moveTo>
                  <a:lnTo>
                    <a:pt x="1277559" y="21920"/>
                  </a:lnTo>
                  <a:lnTo>
                    <a:pt x="1283233" y="46678"/>
                  </a:lnTo>
                  <a:lnTo>
                    <a:pt x="1270852" y="49516"/>
                  </a:lnTo>
                  <a:lnTo>
                    <a:pt x="1276526" y="74274"/>
                  </a:lnTo>
                  <a:lnTo>
                    <a:pt x="1340098" y="21920"/>
                  </a:lnTo>
                  <a:close/>
                </a:path>
                <a:path w="1342390" h="339725">
                  <a:moveTo>
                    <a:pt x="1277559" y="21920"/>
                  </a:moveTo>
                  <a:lnTo>
                    <a:pt x="1265178" y="24757"/>
                  </a:lnTo>
                  <a:lnTo>
                    <a:pt x="1270852" y="49516"/>
                  </a:lnTo>
                  <a:lnTo>
                    <a:pt x="1283233" y="46678"/>
                  </a:lnTo>
                  <a:lnTo>
                    <a:pt x="1277559" y="21920"/>
                  </a:lnTo>
                  <a:close/>
                </a:path>
                <a:path w="1342390" h="339725">
                  <a:moveTo>
                    <a:pt x="1259504" y="0"/>
                  </a:moveTo>
                  <a:lnTo>
                    <a:pt x="1265178" y="24757"/>
                  </a:lnTo>
                  <a:lnTo>
                    <a:pt x="1277559" y="21920"/>
                  </a:lnTo>
                  <a:lnTo>
                    <a:pt x="1340098" y="21920"/>
                  </a:lnTo>
                  <a:lnTo>
                    <a:pt x="1342289" y="20115"/>
                  </a:lnTo>
                  <a:lnTo>
                    <a:pt x="1259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/>
          <p:nvPr/>
        </p:nvSpPr>
        <p:spPr>
          <a:xfrm>
            <a:off x="8004262" y="3611313"/>
            <a:ext cx="1342390" cy="339725"/>
          </a:xfrm>
          <a:custGeom>
            <a:avLst/>
            <a:gdLst/>
            <a:ahLst/>
            <a:cxnLst/>
            <a:rect l="l" t="t" r="r" b="b"/>
            <a:pathLst>
              <a:path w="1342390" h="339725">
                <a:moveTo>
                  <a:pt x="1265178" y="24758"/>
                </a:moveTo>
                <a:lnTo>
                  <a:pt x="0" y="314695"/>
                </a:lnTo>
                <a:lnTo>
                  <a:pt x="5674" y="339453"/>
                </a:lnTo>
                <a:lnTo>
                  <a:pt x="1270851" y="49517"/>
                </a:lnTo>
                <a:lnTo>
                  <a:pt x="1265178" y="24758"/>
                </a:lnTo>
                <a:close/>
              </a:path>
              <a:path w="1342390" h="339725">
                <a:moveTo>
                  <a:pt x="1340098" y="21921"/>
                </a:moveTo>
                <a:lnTo>
                  <a:pt x="1277559" y="21921"/>
                </a:lnTo>
                <a:lnTo>
                  <a:pt x="1283232" y="46680"/>
                </a:lnTo>
                <a:lnTo>
                  <a:pt x="1270851" y="49517"/>
                </a:lnTo>
                <a:lnTo>
                  <a:pt x="1276525" y="74274"/>
                </a:lnTo>
                <a:lnTo>
                  <a:pt x="1340098" y="21921"/>
                </a:lnTo>
                <a:close/>
              </a:path>
              <a:path w="1342390" h="339725">
                <a:moveTo>
                  <a:pt x="1277559" y="21921"/>
                </a:moveTo>
                <a:lnTo>
                  <a:pt x="1265178" y="24758"/>
                </a:lnTo>
                <a:lnTo>
                  <a:pt x="1270851" y="49517"/>
                </a:lnTo>
                <a:lnTo>
                  <a:pt x="1283232" y="46680"/>
                </a:lnTo>
                <a:lnTo>
                  <a:pt x="1277559" y="21921"/>
                </a:lnTo>
                <a:close/>
              </a:path>
              <a:path w="1342390" h="339725">
                <a:moveTo>
                  <a:pt x="1259504" y="0"/>
                </a:moveTo>
                <a:lnTo>
                  <a:pt x="1265178" y="24758"/>
                </a:lnTo>
                <a:lnTo>
                  <a:pt x="1277559" y="21921"/>
                </a:lnTo>
                <a:lnTo>
                  <a:pt x="1340098" y="21921"/>
                </a:lnTo>
                <a:lnTo>
                  <a:pt x="1342289" y="20116"/>
                </a:lnTo>
                <a:lnTo>
                  <a:pt x="1259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GloVe</a:t>
            </a:r>
            <a:r>
              <a:rPr dirty="0" spc="-75"/>
              <a:t> </a:t>
            </a:r>
            <a:r>
              <a:rPr dirty="0" spc="-10"/>
              <a:t>Visualization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2200" y="962525"/>
            <a:ext cx="6607584" cy="5167413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Meaning</a:t>
            </a:r>
            <a:r>
              <a:rPr dirty="0" spc="-65"/>
              <a:t> </a:t>
            </a:r>
            <a:r>
              <a:rPr dirty="0"/>
              <a:t>similarity:</a:t>
            </a:r>
            <a:r>
              <a:rPr dirty="0" spc="-55"/>
              <a:t> </a:t>
            </a:r>
            <a:r>
              <a:rPr dirty="0"/>
              <a:t>Another</a:t>
            </a:r>
            <a:r>
              <a:rPr dirty="0" spc="-60"/>
              <a:t> </a:t>
            </a:r>
            <a:r>
              <a:rPr dirty="0"/>
              <a:t>intrinsic</a:t>
            </a:r>
            <a:r>
              <a:rPr dirty="0" spc="-55"/>
              <a:t> </a:t>
            </a:r>
            <a:r>
              <a:rPr dirty="0"/>
              <a:t>word</a:t>
            </a:r>
            <a:r>
              <a:rPr dirty="0" spc="-65"/>
              <a:t> </a:t>
            </a:r>
            <a:r>
              <a:rPr dirty="0"/>
              <a:t>vector</a:t>
            </a:r>
            <a:r>
              <a:rPr dirty="0" spc="-60"/>
              <a:t> </a:t>
            </a:r>
            <a:r>
              <a:rPr dirty="0" spc="-10"/>
              <a:t>evaluation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98803"/>
            <a:ext cx="11026140" cy="76327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Word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vector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distances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correlation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human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judgments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Example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dataset: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WordSim353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u="sng" sz="20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</a:rPr>
              <a:t>https://gabrilovich.com/resources/data/wordsim353/wordsim353.html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961052" y="2342603"/>
          <a:ext cx="5426075" cy="3898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0"/>
                <a:gridCol w="1371599"/>
                <a:gridCol w="2438400"/>
              </a:tblGrid>
              <a:tr h="389890">
                <a:tc>
                  <a:txBody>
                    <a:bodyPr/>
                    <a:lstStyle/>
                    <a:p>
                      <a:pPr marL="9525">
                        <a:lnSpc>
                          <a:spcPts val="2815"/>
                        </a:lnSpc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Word</a:t>
                      </a:r>
                      <a:r>
                        <a:rPr dirty="0" sz="2400" spc="-114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15"/>
                        </a:lnSpc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Word</a:t>
                      </a:r>
                      <a:r>
                        <a:rPr dirty="0" sz="2400" spc="-114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1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dirty="0" sz="2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(mean)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515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tiger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dirty="0" sz="2400" spc="-25">
                          <a:latin typeface="Calibri"/>
                          <a:cs typeface="Calibri"/>
                        </a:rPr>
                        <a:t>cat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7.35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tiger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tiger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dirty="0" sz="2400" spc="-25"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book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paper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7.46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9525">
                        <a:lnSpc>
                          <a:spcPts val="2825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computer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5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internet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5"/>
                        </a:lnSpc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7.58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9525">
                        <a:lnSpc>
                          <a:spcPts val="2825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plane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5"/>
                        </a:lnSpc>
                      </a:pPr>
                      <a:r>
                        <a:rPr dirty="0" sz="2400" spc="-25">
                          <a:latin typeface="Calibri"/>
                          <a:cs typeface="Calibri"/>
                        </a:rPr>
                        <a:t>car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5"/>
                        </a:lnSpc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5.77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9525">
                        <a:lnSpc>
                          <a:spcPts val="2800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professor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00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doctor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00"/>
                        </a:lnSpc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6.62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9525">
                        <a:lnSpc>
                          <a:spcPts val="2805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stock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05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phone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05"/>
                        </a:lnSpc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1.62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9525">
                        <a:lnSpc>
                          <a:spcPts val="2805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stock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05"/>
                        </a:lnSpc>
                      </a:pPr>
                      <a:r>
                        <a:rPr dirty="0" sz="2400" spc="-25">
                          <a:latin typeface="Calibri"/>
                          <a:cs typeface="Calibri"/>
                        </a:rPr>
                        <a:t>CD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05"/>
                        </a:lnSpc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1.31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9525">
                        <a:lnSpc>
                          <a:spcPts val="2805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stock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05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jaguar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05"/>
                        </a:lnSpc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0.92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Correlation</a:t>
            </a:r>
            <a:r>
              <a:rPr dirty="0" spc="-100"/>
              <a:t> </a:t>
            </a:r>
            <a:r>
              <a:rPr dirty="0" spc="-10"/>
              <a:t>evaluation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62811"/>
            <a:ext cx="73336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Word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vector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distances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correlation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human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judgments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29125" y="1933696"/>
          <a:ext cx="6306820" cy="377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90"/>
                <a:gridCol w="743585"/>
                <a:gridCol w="1073150"/>
                <a:gridCol w="746760"/>
                <a:gridCol w="746760"/>
                <a:gridCol w="984250"/>
                <a:gridCol w="724535"/>
              </a:tblGrid>
              <a:tr h="384175">
                <a:tc>
                  <a:txBody>
                    <a:bodyPr/>
                    <a:lstStyle/>
                    <a:p>
                      <a:pPr algn="ctr" marL="8890">
                        <a:lnSpc>
                          <a:spcPts val="2575"/>
                        </a:lnSpc>
                      </a:pPr>
                      <a:r>
                        <a:rPr dirty="0" sz="2350" spc="-10">
                          <a:latin typeface="Times New Roman"/>
                          <a:cs typeface="Times New Roman"/>
                        </a:rPr>
                        <a:t>Model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Size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575"/>
                        </a:lnSpc>
                      </a:pPr>
                      <a:r>
                        <a:rPr dirty="0" sz="2350" spc="-10">
                          <a:latin typeface="Times New Roman"/>
                          <a:cs typeface="Times New Roman"/>
                        </a:rPr>
                        <a:t>WS353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575"/>
                        </a:lnSpc>
                      </a:pPr>
                      <a:r>
                        <a:rPr dirty="0" sz="2350" spc="-25">
                          <a:latin typeface="Times New Roman"/>
                          <a:cs typeface="Times New Roman"/>
                        </a:rPr>
                        <a:t>MC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2575"/>
                        </a:lnSpc>
                      </a:pPr>
                      <a:r>
                        <a:rPr dirty="0" sz="2350" spc="-25">
                          <a:latin typeface="Times New Roman"/>
                          <a:cs typeface="Times New Roman"/>
                        </a:rPr>
                        <a:t>RG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SCWS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575"/>
                        </a:lnSpc>
                      </a:pPr>
                      <a:r>
                        <a:rPr dirty="0" sz="2350" spc="-25">
                          <a:latin typeface="Times New Roman"/>
                          <a:cs typeface="Times New Roman"/>
                        </a:rPr>
                        <a:t>RW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algn="ctr" marL="8890">
                        <a:lnSpc>
                          <a:spcPts val="2575"/>
                        </a:lnSpc>
                      </a:pPr>
                      <a:r>
                        <a:rPr dirty="0" sz="2350" spc="-25">
                          <a:latin typeface="Times New Roman"/>
                          <a:cs typeface="Times New Roman"/>
                        </a:rPr>
                        <a:t>SVD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575"/>
                        </a:lnSpc>
                      </a:pPr>
                      <a:r>
                        <a:rPr dirty="0" sz="2350" spc="-25">
                          <a:latin typeface="Times New Roman"/>
                          <a:cs typeface="Times New Roman"/>
                        </a:rPr>
                        <a:t>6B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35.3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35.1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42.5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38.3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25.6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algn="ctr" marL="8890">
                        <a:lnSpc>
                          <a:spcPts val="2705"/>
                        </a:lnSpc>
                      </a:pPr>
                      <a:r>
                        <a:rPr dirty="0" sz="2350">
                          <a:latin typeface="Times New Roman"/>
                          <a:cs typeface="Times New Roman"/>
                        </a:rPr>
                        <a:t>SVD-</a:t>
                      </a:r>
                      <a:r>
                        <a:rPr dirty="0" sz="2350" spc="-50">
                          <a:latin typeface="Times New Roman"/>
                          <a:cs typeface="Times New Roman"/>
                        </a:rPr>
                        <a:t>S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705"/>
                        </a:lnSpc>
                      </a:pPr>
                      <a:r>
                        <a:rPr dirty="0" sz="2350" spc="-25">
                          <a:latin typeface="Times New Roman"/>
                          <a:cs typeface="Times New Roman"/>
                        </a:rPr>
                        <a:t>6B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56.5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71.5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71.0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53.6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34.7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algn="ctr" marL="8890">
                        <a:lnSpc>
                          <a:spcPts val="2705"/>
                        </a:lnSpc>
                      </a:pPr>
                      <a:r>
                        <a:rPr dirty="0" sz="2350">
                          <a:latin typeface="Times New Roman"/>
                          <a:cs typeface="Times New Roman"/>
                        </a:rPr>
                        <a:t>SVD-</a:t>
                      </a:r>
                      <a:r>
                        <a:rPr dirty="0" sz="2350" spc="-50">
                          <a:latin typeface="Times New Roman"/>
                          <a:cs typeface="Times New Roman"/>
                        </a:rPr>
                        <a:t>L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705"/>
                        </a:lnSpc>
                      </a:pPr>
                      <a:r>
                        <a:rPr dirty="0" sz="2350" spc="-25">
                          <a:latin typeface="Times New Roman"/>
                          <a:cs typeface="Times New Roman"/>
                        </a:rPr>
                        <a:t>6B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65.7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705"/>
                        </a:lnSpc>
                      </a:pPr>
                      <a:r>
                        <a:rPr dirty="0" u="sng" sz="2350" spc="-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72.7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75.1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56.5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37.0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algn="ctr" marR="2540">
                        <a:lnSpc>
                          <a:spcPts val="2705"/>
                        </a:lnSpc>
                      </a:pPr>
                      <a:r>
                        <a:rPr dirty="0" sz="2350" spc="-10">
                          <a:latin typeface="Times New Roman"/>
                          <a:cs typeface="Times New Roman"/>
                        </a:rPr>
                        <a:t>CBOW</a:t>
                      </a:r>
                      <a:r>
                        <a:rPr dirty="0" baseline="27777" sz="2550" spc="-15">
                          <a:latin typeface="Lucida Sans Unicode"/>
                          <a:cs typeface="Lucida Sans Unicode"/>
                        </a:rPr>
                        <a:t>†</a:t>
                      </a:r>
                      <a:endParaRPr baseline="27777" sz="25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705"/>
                        </a:lnSpc>
                      </a:pPr>
                      <a:r>
                        <a:rPr dirty="0" sz="2350" spc="-25">
                          <a:latin typeface="Times New Roman"/>
                          <a:cs typeface="Times New Roman"/>
                        </a:rPr>
                        <a:t>6B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57.2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65.6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68.2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57.0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32.5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algn="ctr" marR="2540">
                        <a:lnSpc>
                          <a:spcPts val="2705"/>
                        </a:lnSpc>
                      </a:pPr>
                      <a:r>
                        <a:rPr dirty="0" sz="2350" spc="-25">
                          <a:latin typeface="Times New Roman"/>
                          <a:cs typeface="Times New Roman"/>
                        </a:rPr>
                        <a:t>SG</a:t>
                      </a:r>
                      <a:r>
                        <a:rPr dirty="0" baseline="27777" sz="2550" spc="-37">
                          <a:latin typeface="Lucida Sans Unicode"/>
                          <a:cs typeface="Lucida Sans Unicode"/>
                        </a:rPr>
                        <a:t>†</a:t>
                      </a:r>
                      <a:endParaRPr baseline="27777" sz="25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705"/>
                        </a:lnSpc>
                      </a:pPr>
                      <a:r>
                        <a:rPr dirty="0" sz="2350" spc="-25">
                          <a:latin typeface="Times New Roman"/>
                          <a:cs typeface="Times New Roman"/>
                        </a:rPr>
                        <a:t>6B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62.8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65.2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69.7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dirty="0" u="sng" sz="2350" spc="-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58.1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37.2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algn="ctr" marL="8890">
                        <a:lnSpc>
                          <a:spcPts val="2705"/>
                        </a:lnSpc>
                      </a:pPr>
                      <a:r>
                        <a:rPr dirty="0" sz="2350" spc="-10">
                          <a:latin typeface="Times New Roman"/>
                          <a:cs typeface="Times New Roman"/>
                        </a:rPr>
                        <a:t>GloVe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705"/>
                        </a:lnSpc>
                      </a:pPr>
                      <a:r>
                        <a:rPr dirty="0" sz="2350" spc="-25">
                          <a:latin typeface="Times New Roman"/>
                          <a:cs typeface="Times New Roman"/>
                        </a:rPr>
                        <a:t>6B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705"/>
                        </a:lnSpc>
                      </a:pPr>
                      <a:r>
                        <a:rPr dirty="0" u="sng" sz="2350" spc="-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65.8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705"/>
                        </a:lnSpc>
                      </a:pPr>
                      <a:r>
                        <a:rPr dirty="0" u="sng" sz="2350" spc="-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72.7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2705"/>
                        </a:lnSpc>
                      </a:pPr>
                      <a:r>
                        <a:rPr dirty="0" u="sng" sz="2350" spc="-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77.8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53.9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705"/>
                        </a:lnSpc>
                      </a:pPr>
                      <a:r>
                        <a:rPr dirty="0" u="sng" sz="2350" spc="-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38.1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 marL="8890">
                        <a:lnSpc>
                          <a:spcPts val="2575"/>
                        </a:lnSpc>
                      </a:pPr>
                      <a:r>
                        <a:rPr dirty="0" sz="2350">
                          <a:latin typeface="Times New Roman"/>
                          <a:cs typeface="Times New Roman"/>
                        </a:rPr>
                        <a:t>SVD-</a:t>
                      </a:r>
                      <a:r>
                        <a:rPr dirty="0" sz="2350" spc="-50">
                          <a:latin typeface="Times New Roman"/>
                          <a:cs typeface="Times New Roman"/>
                        </a:rPr>
                        <a:t>L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575"/>
                        </a:lnSpc>
                      </a:pPr>
                      <a:r>
                        <a:rPr dirty="0" sz="2350" spc="-25">
                          <a:latin typeface="Times New Roman"/>
                          <a:cs typeface="Times New Roman"/>
                        </a:rPr>
                        <a:t>42B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74.0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76.4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74.1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58.3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39.9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marL="8890">
                        <a:lnSpc>
                          <a:spcPts val="2745"/>
                        </a:lnSpc>
                      </a:pPr>
                      <a:r>
                        <a:rPr dirty="0" sz="2350" spc="-10">
                          <a:latin typeface="Times New Roman"/>
                          <a:cs typeface="Times New Roman"/>
                        </a:rPr>
                        <a:t>GloVe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745"/>
                        </a:lnSpc>
                      </a:pPr>
                      <a:r>
                        <a:rPr dirty="0" sz="2350" spc="-25">
                          <a:latin typeface="Times New Roman"/>
                          <a:cs typeface="Times New Roman"/>
                        </a:rPr>
                        <a:t>42B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745"/>
                        </a:lnSpc>
                      </a:pPr>
                      <a:r>
                        <a:rPr dirty="0" u="sng" sz="235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75.9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745"/>
                        </a:lnSpc>
                      </a:pPr>
                      <a:r>
                        <a:rPr dirty="0" u="sng" sz="235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83.6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2745"/>
                        </a:lnSpc>
                      </a:pPr>
                      <a:r>
                        <a:rPr dirty="0" u="sng" sz="235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82.9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</a:pPr>
                      <a:r>
                        <a:rPr dirty="0" u="sng" sz="235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59.6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745"/>
                        </a:lnSpc>
                      </a:pPr>
                      <a:r>
                        <a:rPr dirty="0" u="sng" sz="235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47.8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4175">
                <a:tc gridSpan="2">
                  <a:txBody>
                    <a:bodyPr/>
                    <a:lstStyle/>
                    <a:p>
                      <a:pPr marL="90170">
                        <a:lnSpc>
                          <a:spcPts val="2575"/>
                        </a:lnSpc>
                        <a:tabLst>
                          <a:tab pos="1233170" algn="l"/>
                        </a:tabLst>
                      </a:pPr>
                      <a:r>
                        <a:rPr dirty="0" sz="2350" spc="-10">
                          <a:latin typeface="Times New Roman"/>
                          <a:cs typeface="Times New Roman"/>
                        </a:rPr>
                        <a:t>CBOW</a:t>
                      </a:r>
                      <a:r>
                        <a:rPr dirty="0" baseline="27777" sz="2550" spc="-15">
                          <a:latin typeface="Lucida Sans Unicode"/>
                          <a:cs typeface="Lucida Sans Unicode"/>
                        </a:rPr>
                        <a:t>⇤</a:t>
                      </a:r>
                      <a:r>
                        <a:rPr dirty="0" baseline="27777" sz="255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100B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68.4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79.6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75.4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59.4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575"/>
                        </a:lnSpc>
                      </a:pPr>
                      <a:r>
                        <a:rPr dirty="0" sz="2350" spc="-20">
                          <a:latin typeface="Times New Roman"/>
                          <a:cs typeface="Times New Roman"/>
                        </a:rPr>
                        <a:t>45.5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Extrinsic</a:t>
            </a:r>
            <a:r>
              <a:rPr dirty="0" spc="-60"/>
              <a:t> </a:t>
            </a:r>
            <a:r>
              <a:rPr dirty="0"/>
              <a:t>word</a:t>
            </a:r>
            <a:r>
              <a:rPr dirty="0" spc="-60"/>
              <a:t> </a:t>
            </a:r>
            <a:r>
              <a:rPr dirty="0"/>
              <a:t>vector</a:t>
            </a:r>
            <a:r>
              <a:rPr dirty="0" spc="-60"/>
              <a:t> </a:t>
            </a:r>
            <a:r>
              <a:rPr dirty="0" spc="-10"/>
              <a:t>evaluation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98803"/>
            <a:ext cx="10217785" cy="76327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example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good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vectors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should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help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directly: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A007F"/>
                </a:solidFill>
                <a:latin typeface="Calibri"/>
                <a:cs typeface="Calibri"/>
              </a:rPr>
              <a:t>named</a:t>
            </a:r>
            <a:r>
              <a:rPr dirty="0" sz="2000" spc="-45" b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A007F"/>
                </a:solidFill>
                <a:latin typeface="Calibri"/>
                <a:cs typeface="Calibri"/>
              </a:rPr>
              <a:t>entity</a:t>
            </a:r>
            <a:r>
              <a:rPr dirty="0" sz="2000" spc="-40" b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A007F"/>
                </a:solidFill>
                <a:latin typeface="Calibri"/>
                <a:cs typeface="Calibri"/>
              </a:rPr>
              <a:t>recognition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00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</a:tabLst>
            </a:pPr>
            <a:r>
              <a:rPr dirty="0" sz="2000">
                <a:latin typeface="Calibri"/>
                <a:cs typeface="Calibri"/>
              </a:rPr>
              <a:t>Identifying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references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person,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organization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location: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7C92"/>
                </a:solidFill>
                <a:latin typeface="Calibri"/>
                <a:cs typeface="Calibri"/>
              </a:rPr>
              <a:t>Chris</a:t>
            </a:r>
            <a:r>
              <a:rPr dirty="0" sz="2000" spc="-40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7C92"/>
                </a:solidFill>
                <a:latin typeface="Calibri"/>
                <a:cs typeface="Calibri"/>
              </a:rPr>
              <a:t>Manning</a:t>
            </a:r>
            <a:r>
              <a:rPr dirty="0" sz="2000" spc="-50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lives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A007F"/>
                </a:solidFill>
                <a:latin typeface="Calibri"/>
                <a:cs typeface="Calibri"/>
              </a:rPr>
              <a:t>Palo</a:t>
            </a:r>
            <a:r>
              <a:rPr dirty="0" sz="2000" spc="-5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A007F"/>
                </a:solidFill>
                <a:latin typeface="Calibri"/>
                <a:cs typeface="Calibri"/>
              </a:rPr>
              <a:t>Alto</a:t>
            </a:r>
            <a:r>
              <a:rPr dirty="0" sz="2000" spc="-1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610175" y="2490142"/>
          <a:ext cx="5147945" cy="3686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530"/>
                <a:gridCol w="846455"/>
                <a:gridCol w="840739"/>
                <a:gridCol w="902970"/>
                <a:gridCol w="1149985"/>
              </a:tblGrid>
              <a:tr h="377190"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Model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525"/>
                        </a:lnSpc>
                      </a:pPr>
                      <a:r>
                        <a:rPr dirty="0" sz="2300" spc="-25">
                          <a:latin typeface="Times New Roman"/>
                          <a:cs typeface="Times New Roman"/>
                        </a:rPr>
                        <a:t>Dev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Test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dirty="0" sz="2300" spc="-25">
                          <a:latin typeface="Times New Roman"/>
                          <a:cs typeface="Times New Roman"/>
                        </a:rPr>
                        <a:t>ACE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MUC7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Discrete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52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91.0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85.4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77.4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73.4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5">
                          <a:latin typeface="Times New Roman"/>
                          <a:cs typeface="Times New Roman"/>
                        </a:rPr>
                        <a:t>SVD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90.8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85.7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77.3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73.7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>
                          <a:latin typeface="Times New Roman"/>
                          <a:cs typeface="Times New Roman"/>
                        </a:rPr>
                        <a:t>SVD-</a:t>
                      </a:r>
                      <a:r>
                        <a:rPr dirty="0" sz="2300" spc="-50">
                          <a:latin typeface="Times New Roman"/>
                          <a:cs typeface="Times New Roman"/>
                        </a:rPr>
                        <a:t>S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91.0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85.5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77.6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74.3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>
                          <a:latin typeface="Times New Roman"/>
                          <a:cs typeface="Times New Roman"/>
                        </a:rPr>
                        <a:t>SVD-</a:t>
                      </a:r>
                      <a:r>
                        <a:rPr dirty="0" sz="2300" spc="-50">
                          <a:latin typeface="Times New Roman"/>
                          <a:cs typeface="Times New Roman"/>
                        </a:rPr>
                        <a:t>L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90.5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84.8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73.6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71.5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HPCA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69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92.6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dirty="0" sz="2300" spc="-20" b="1">
                          <a:latin typeface="Times New Roman"/>
                          <a:cs typeface="Times New Roman"/>
                        </a:rPr>
                        <a:t>88.7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81.7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80.7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7505"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HSMN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58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90.5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85.7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78.7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74.7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5">
                          <a:latin typeface="Times New Roman"/>
                          <a:cs typeface="Times New Roman"/>
                        </a:rPr>
                        <a:t>CW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92.2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87.4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81.7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80.2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CBOW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93.1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88.2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82.2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81.1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GloVe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695"/>
                        </a:lnSpc>
                      </a:pPr>
                      <a:r>
                        <a:rPr dirty="0" sz="2300" spc="-20" b="1">
                          <a:latin typeface="Times New Roman"/>
                          <a:cs typeface="Times New Roman"/>
                        </a:rPr>
                        <a:t>93.2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88.3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dirty="0" sz="2300" spc="-20" b="1">
                          <a:latin typeface="Times New Roman"/>
                          <a:cs typeface="Times New Roman"/>
                        </a:rPr>
                        <a:t>82.9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dirty="0" sz="2300" spc="-20" b="1">
                          <a:latin typeface="Times New Roman"/>
                          <a:cs typeface="Times New Roman"/>
                        </a:rPr>
                        <a:t>82.2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dirty="0" spc="-30"/>
              <a:t> </a:t>
            </a:r>
            <a:r>
              <a:rPr dirty="0"/>
              <a:t>Course</a:t>
            </a:r>
            <a:r>
              <a:rPr dirty="0" spc="-25"/>
              <a:t> </a:t>
            </a:r>
            <a:r>
              <a:rPr dirty="0" spc="-10"/>
              <a:t>Organization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5435"/>
            <a:ext cx="9137015" cy="51542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 b="1">
                <a:latin typeface="Calibri"/>
                <a:cs typeface="Calibri"/>
              </a:rPr>
              <a:t>First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assignment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due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before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class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next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Tuesday!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 b="1">
                <a:latin typeface="Calibri"/>
                <a:cs typeface="Calibri"/>
              </a:rPr>
              <a:t>Come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office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hours/help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sessions!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started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yesterday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(but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sorry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rescheduling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mess-</a:t>
            </a:r>
            <a:r>
              <a:rPr dirty="0" sz="2400" spc="-20">
                <a:latin typeface="Calibri"/>
                <a:cs typeface="Calibri"/>
              </a:rPr>
              <a:t>up!)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5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Come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discuss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final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project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ideas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well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assignments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Try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early,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often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off-cycle!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 b="1">
                <a:latin typeface="Calibri"/>
                <a:cs typeface="Calibri"/>
              </a:rPr>
              <a:t>TA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office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hours: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3-</a:t>
            </a:r>
            <a:r>
              <a:rPr dirty="0" sz="2400" b="1">
                <a:latin typeface="Calibri"/>
                <a:cs typeface="Calibri"/>
              </a:rPr>
              <a:t>hour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blocks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Mon–Fri,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with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multiple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TAs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show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up!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friendly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course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staff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assist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you!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5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u="sng" sz="24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</a:rPr>
              <a:t>https://web.stanford.edu/class/cs224n/office_hours.html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 b="1">
                <a:latin typeface="Calibri"/>
                <a:cs typeface="Calibri"/>
              </a:rPr>
              <a:t>Instructor’s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office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hours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person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default):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Monday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2-</a:t>
            </a:r>
            <a:r>
              <a:rPr dirty="0" sz="2400">
                <a:latin typeface="Calibri"/>
                <a:cs typeface="Calibri"/>
              </a:rPr>
              <a:t>4pm,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booked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Calendly</a:t>
            </a:r>
            <a:endParaRPr sz="2400">
              <a:latin typeface="Calibri"/>
              <a:cs typeface="Calibri"/>
            </a:endParaRPr>
          </a:p>
          <a:p>
            <a:pPr lvl="2" marL="1040765" indent="-227965">
              <a:lnSpc>
                <a:spcPct val="100000"/>
              </a:lnSpc>
              <a:spcBef>
                <a:spcPts val="400"/>
              </a:spcBef>
              <a:buClr>
                <a:srgbClr val="8C1515"/>
              </a:buClr>
              <a:buFont typeface="Times New Roman"/>
              <a:buChar char="•"/>
              <a:tabLst>
                <a:tab pos="1040765" algn="l"/>
              </a:tabLst>
            </a:pPr>
            <a:r>
              <a:rPr dirty="0" sz="2000">
                <a:latin typeface="Calibri"/>
                <a:cs typeface="Calibri"/>
              </a:rPr>
              <a:t>Opening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some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tonight,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weeks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advance</a:t>
            </a:r>
            <a:endParaRPr sz="2000">
              <a:latin typeface="Calibri"/>
              <a:cs typeface="Calibri"/>
            </a:endParaRPr>
          </a:p>
          <a:p>
            <a:pPr lvl="2" marL="1040765" indent="-227965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Font typeface="Times New Roman"/>
              <a:buChar char="•"/>
              <a:tabLst>
                <a:tab pos="1040765" algn="l"/>
              </a:tabLst>
            </a:pP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can’t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meet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everyone,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don’t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hog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slots!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</a:t>
            </a:r>
            <a:r>
              <a:rPr dirty="0" spc="-40"/>
              <a:t> </a:t>
            </a:r>
            <a:r>
              <a:rPr dirty="0"/>
              <a:t>Word</a:t>
            </a:r>
            <a:r>
              <a:rPr dirty="0" spc="-35"/>
              <a:t> </a:t>
            </a:r>
            <a:r>
              <a:rPr dirty="0"/>
              <a:t>senses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word</a:t>
            </a:r>
            <a:r>
              <a:rPr dirty="0" spc="-35"/>
              <a:t> </a:t>
            </a:r>
            <a:r>
              <a:rPr dirty="0"/>
              <a:t>sense</a:t>
            </a:r>
            <a:r>
              <a:rPr dirty="0" spc="-30"/>
              <a:t> </a:t>
            </a:r>
            <a:r>
              <a:rPr dirty="0" spc="-10"/>
              <a:t>ambiguity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5435"/>
            <a:ext cx="6824345" cy="13544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Most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lots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meanings!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00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Especially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common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Especially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existed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033" y="3346195"/>
            <a:ext cx="2107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Example: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pike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5033" y="5543803"/>
            <a:ext cx="8663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Does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capture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these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meanings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mess?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pike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5435"/>
            <a:ext cx="8665210" cy="44297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sharp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point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staff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elongated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fish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railroad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road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future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(coming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down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pike)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body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position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diving)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kill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pierce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pike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one’s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(pike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along)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Australian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English,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pike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something: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</a:tabLst>
            </a:pPr>
            <a:r>
              <a:rPr dirty="0" sz="2400" i="1">
                <a:latin typeface="Calibri"/>
                <a:cs typeface="Calibri"/>
              </a:rPr>
              <a:t>I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reckon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he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could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have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climbed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that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cliff,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but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he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piked!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151" y="124968"/>
            <a:ext cx="8750300" cy="912494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dirty="0" sz="2900"/>
              <a:t>Improving</a:t>
            </a:r>
            <a:r>
              <a:rPr dirty="0" sz="2900" spc="-100"/>
              <a:t> </a:t>
            </a:r>
            <a:r>
              <a:rPr dirty="0" sz="2900"/>
              <a:t>Word</a:t>
            </a:r>
            <a:r>
              <a:rPr dirty="0" sz="2900" spc="-95"/>
              <a:t> </a:t>
            </a:r>
            <a:r>
              <a:rPr dirty="0" sz="2900"/>
              <a:t>Representations</a:t>
            </a:r>
            <a:r>
              <a:rPr dirty="0" sz="2900" spc="-80"/>
              <a:t> </a:t>
            </a:r>
            <a:r>
              <a:rPr dirty="0" sz="2900"/>
              <a:t>Via</a:t>
            </a:r>
            <a:r>
              <a:rPr dirty="0" sz="2900" spc="-80"/>
              <a:t> </a:t>
            </a:r>
            <a:r>
              <a:rPr dirty="0" sz="2900"/>
              <a:t>Global</a:t>
            </a:r>
            <a:r>
              <a:rPr dirty="0" sz="2900" spc="-90"/>
              <a:t> </a:t>
            </a:r>
            <a:r>
              <a:rPr dirty="0" sz="2900"/>
              <a:t>Context</a:t>
            </a:r>
            <a:r>
              <a:rPr dirty="0" sz="2900" spc="-90"/>
              <a:t> </a:t>
            </a:r>
            <a:r>
              <a:rPr dirty="0" sz="2900" spc="-25"/>
              <a:t>And </a:t>
            </a:r>
            <a:r>
              <a:rPr dirty="0" sz="2900"/>
              <a:t>Multiple</a:t>
            </a:r>
            <a:r>
              <a:rPr dirty="0" sz="2900" spc="-45"/>
              <a:t> </a:t>
            </a:r>
            <a:r>
              <a:rPr dirty="0" sz="2900"/>
              <a:t>Word</a:t>
            </a:r>
            <a:r>
              <a:rPr dirty="0" sz="2900" spc="-55"/>
              <a:t> </a:t>
            </a:r>
            <a:r>
              <a:rPr dirty="0" sz="2900"/>
              <a:t>Prototypes</a:t>
            </a:r>
            <a:r>
              <a:rPr dirty="0" sz="2900" spc="-40"/>
              <a:t> </a:t>
            </a:r>
            <a:r>
              <a:rPr dirty="0" sz="2900"/>
              <a:t>(Huang</a:t>
            </a:r>
            <a:r>
              <a:rPr dirty="0" sz="2900" spc="-60"/>
              <a:t> </a:t>
            </a:r>
            <a:r>
              <a:rPr dirty="0" sz="2900"/>
              <a:t>et</a:t>
            </a:r>
            <a:r>
              <a:rPr dirty="0" sz="2900" spc="-55"/>
              <a:t> </a:t>
            </a:r>
            <a:r>
              <a:rPr dirty="0" sz="2900"/>
              <a:t>al.</a:t>
            </a:r>
            <a:r>
              <a:rPr dirty="0" sz="2900" spc="-45"/>
              <a:t> </a:t>
            </a:r>
            <a:r>
              <a:rPr dirty="0" sz="2900" spc="-10"/>
              <a:t>2012)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472333" y="1151635"/>
            <a:ext cx="111652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 marR="17780" indent="-342900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2400">
                <a:latin typeface="Calibri"/>
                <a:cs typeface="Calibri"/>
              </a:rPr>
              <a:t>Idea: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Cluster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windows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around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retrain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assigned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multiple </a:t>
            </a:r>
            <a:r>
              <a:rPr dirty="0" sz="2400">
                <a:latin typeface="Calibri"/>
                <a:cs typeface="Calibri"/>
              </a:rPr>
              <a:t>different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clusters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bank</a:t>
            </a:r>
            <a:r>
              <a:rPr dirty="0" baseline="-17361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bank</a:t>
            </a:r>
            <a:r>
              <a:rPr dirty="0" baseline="-17361" sz="2400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4689" y="2037806"/>
            <a:ext cx="9144000" cy="434100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952" y="169163"/>
            <a:ext cx="80727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dirty="0" spc="-40"/>
              <a:t> </a:t>
            </a:r>
            <a:r>
              <a:rPr dirty="0"/>
              <a:t>Algebraic</a:t>
            </a:r>
            <a:r>
              <a:rPr dirty="0" spc="-40"/>
              <a:t> </a:t>
            </a:r>
            <a:r>
              <a:rPr dirty="0"/>
              <a:t>Structure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Word</a:t>
            </a:r>
            <a:r>
              <a:rPr dirty="0" spc="-45"/>
              <a:t> </a:t>
            </a:r>
            <a:r>
              <a:rPr dirty="0"/>
              <a:t>Senses,</a:t>
            </a:r>
            <a:r>
              <a:rPr dirty="0" spc="-35"/>
              <a:t> </a:t>
            </a:r>
            <a:r>
              <a:rPr dirty="0" spc="-20"/>
              <a:t>with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05952" y="653795"/>
            <a:ext cx="42779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7C92"/>
                </a:solidFill>
                <a:latin typeface="Calibri"/>
                <a:cs typeface="Calibri"/>
              </a:rPr>
              <a:t>Applications</a:t>
            </a:r>
            <a:r>
              <a:rPr dirty="0" sz="3200" spc="-55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C92"/>
                </a:solidFill>
                <a:latin typeface="Calibri"/>
                <a:cs typeface="Calibri"/>
              </a:rPr>
              <a:t>to</a:t>
            </a:r>
            <a:r>
              <a:rPr dirty="0" sz="3200" spc="-50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007C92"/>
                </a:solidFill>
                <a:latin typeface="Calibri"/>
                <a:cs typeface="Calibri"/>
              </a:rPr>
              <a:t>Polysemy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09727" y="806195"/>
            <a:ext cx="3073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175E54"/>
                </a:solidFill>
                <a:latin typeface="Calibri"/>
                <a:cs typeface="Calibri"/>
              </a:rPr>
              <a:t>(Arora,</a:t>
            </a:r>
            <a:r>
              <a:rPr dirty="0" sz="2000" spc="-4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75E54"/>
                </a:solidFill>
                <a:latin typeface="Calibri"/>
                <a:cs typeface="Calibri"/>
              </a:rPr>
              <a:t>…,</a:t>
            </a:r>
            <a:r>
              <a:rPr dirty="0" sz="2000" spc="-4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75E54"/>
                </a:solidFill>
                <a:latin typeface="Calibri"/>
                <a:cs typeface="Calibri"/>
              </a:rPr>
              <a:t>Ma,</a:t>
            </a:r>
            <a:r>
              <a:rPr dirty="0" sz="2000" spc="-4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75E54"/>
                </a:solidFill>
                <a:latin typeface="Calibri"/>
                <a:cs typeface="Calibri"/>
              </a:rPr>
              <a:t>…,</a:t>
            </a:r>
            <a:r>
              <a:rPr dirty="0" sz="2000" spc="-4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75E54"/>
                </a:solidFill>
                <a:latin typeface="Calibri"/>
                <a:cs typeface="Calibri"/>
              </a:rPr>
              <a:t>TACL</a:t>
            </a:r>
            <a:r>
              <a:rPr dirty="0" sz="2000" spc="-30" b="1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175E54"/>
                </a:solidFill>
                <a:latin typeface="Calibri"/>
                <a:cs typeface="Calibri"/>
              </a:rPr>
              <a:t>2018)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05952" y="1219708"/>
            <a:ext cx="8119745" cy="69024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225"/>
              </a:spcBef>
              <a:buClr>
                <a:srgbClr val="8C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dirty="0" sz="2200">
                <a:latin typeface="Calibri"/>
                <a:cs typeface="Calibri"/>
              </a:rPr>
              <a:t>Different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senses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word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reside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linear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superposition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(weighted </a:t>
            </a:r>
            <a:r>
              <a:rPr dirty="0" sz="2200">
                <a:latin typeface="Calibri"/>
                <a:cs typeface="Calibri"/>
              </a:rPr>
              <a:t>sum)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standard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word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embeddings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like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word2vec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05952" y="1969515"/>
            <a:ext cx="1238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0">
                <a:solidFill>
                  <a:srgbClr val="8C1515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23452" y="2060955"/>
            <a:ext cx="48837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7676" sz="3300">
                <a:latin typeface="Cambria Math"/>
                <a:cs typeface="Cambria Math"/>
              </a:rPr>
              <a:t>𝑣</a:t>
            </a:r>
            <a:r>
              <a:rPr dirty="0" sz="2200">
                <a:latin typeface="Cambria Math"/>
                <a:cs typeface="Cambria Math"/>
              </a:rPr>
              <a:t>pike</a:t>
            </a:r>
            <a:r>
              <a:rPr dirty="0" sz="2200" spc="254">
                <a:latin typeface="Cambria Math"/>
                <a:cs typeface="Cambria Math"/>
              </a:rPr>
              <a:t> </a:t>
            </a:r>
            <a:r>
              <a:rPr dirty="0" baseline="17676" sz="3300">
                <a:latin typeface="Cambria Math"/>
                <a:cs typeface="Cambria Math"/>
              </a:rPr>
              <a:t>=</a:t>
            </a:r>
            <a:r>
              <a:rPr dirty="0" baseline="17676" sz="3300" spc="232">
                <a:latin typeface="Cambria Math"/>
                <a:cs typeface="Cambria Math"/>
              </a:rPr>
              <a:t> </a:t>
            </a:r>
            <a:r>
              <a:rPr dirty="0" baseline="17676" sz="3300">
                <a:latin typeface="Cambria Math"/>
                <a:cs typeface="Cambria Math"/>
              </a:rPr>
              <a:t>𝛼</a:t>
            </a:r>
            <a:r>
              <a:rPr dirty="0" baseline="10416" sz="2400">
                <a:latin typeface="Cambria Math"/>
                <a:cs typeface="Cambria Math"/>
              </a:rPr>
              <a:t>1</a:t>
            </a:r>
            <a:r>
              <a:rPr dirty="0" baseline="17676" sz="3300">
                <a:latin typeface="Cambria Math"/>
                <a:cs typeface="Cambria Math"/>
              </a:rPr>
              <a:t>𝑣</a:t>
            </a:r>
            <a:r>
              <a:rPr dirty="0" sz="2200">
                <a:latin typeface="Cambria Math"/>
                <a:cs typeface="Cambria Math"/>
              </a:rPr>
              <a:t>pike</a:t>
            </a:r>
            <a:r>
              <a:rPr dirty="0" baseline="-12820" sz="1950">
                <a:latin typeface="Cambria Math"/>
                <a:cs typeface="Cambria Math"/>
              </a:rPr>
              <a:t>1</a:t>
            </a:r>
            <a:r>
              <a:rPr dirty="0" baseline="-12820" sz="1950" spc="607">
                <a:latin typeface="Cambria Math"/>
                <a:cs typeface="Cambria Math"/>
              </a:rPr>
              <a:t> </a:t>
            </a:r>
            <a:r>
              <a:rPr dirty="0" baseline="17676" sz="3300">
                <a:latin typeface="Cambria Math"/>
                <a:cs typeface="Cambria Math"/>
              </a:rPr>
              <a:t>+</a:t>
            </a:r>
            <a:r>
              <a:rPr dirty="0" baseline="17676" sz="3300" spc="37">
                <a:latin typeface="Cambria Math"/>
                <a:cs typeface="Cambria Math"/>
              </a:rPr>
              <a:t> </a:t>
            </a:r>
            <a:r>
              <a:rPr dirty="0" baseline="17676" sz="3300">
                <a:latin typeface="Cambria Math"/>
                <a:cs typeface="Cambria Math"/>
              </a:rPr>
              <a:t>𝛼</a:t>
            </a:r>
            <a:r>
              <a:rPr dirty="0" baseline="10416" sz="2400">
                <a:latin typeface="Cambria Math"/>
                <a:cs typeface="Cambria Math"/>
              </a:rPr>
              <a:t>2</a:t>
            </a:r>
            <a:r>
              <a:rPr dirty="0" baseline="17676" sz="3300">
                <a:latin typeface="Cambria Math"/>
                <a:cs typeface="Cambria Math"/>
              </a:rPr>
              <a:t>𝑣</a:t>
            </a:r>
            <a:r>
              <a:rPr dirty="0" sz="2200">
                <a:latin typeface="Cambria Math"/>
                <a:cs typeface="Cambria Math"/>
              </a:rPr>
              <a:t>pike</a:t>
            </a:r>
            <a:r>
              <a:rPr dirty="0" baseline="-12820" sz="1950">
                <a:latin typeface="Cambria Math"/>
                <a:cs typeface="Cambria Math"/>
              </a:rPr>
              <a:t>2</a:t>
            </a:r>
            <a:r>
              <a:rPr dirty="0" baseline="-12820" sz="1950" spc="-165">
                <a:latin typeface="Cambria Math"/>
                <a:cs typeface="Cambria Math"/>
              </a:rPr>
              <a:t> </a:t>
            </a:r>
            <a:r>
              <a:rPr dirty="0" baseline="17676" sz="3300">
                <a:latin typeface="Calibri"/>
                <a:cs typeface="Calibri"/>
              </a:rPr>
              <a:t>+</a:t>
            </a:r>
            <a:r>
              <a:rPr dirty="0" baseline="17676" sz="3300" spc="52">
                <a:latin typeface="Calibri"/>
                <a:cs typeface="Calibri"/>
              </a:rPr>
              <a:t> </a:t>
            </a:r>
            <a:r>
              <a:rPr dirty="0" baseline="17676" sz="3300" spc="-15">
                <a:latin typeface="Cambria Math"/>
                <a:cs typeface="Cambria Math"/>
              </a:rPr>
              <a:t>𝛼</a:t>
            </a:r>
            <a:r>
              <a:rPr dirty="0" baseline="10416" sz="2400" spc="-15">
                <a:latin typeface="Cambria Math"/>
                <a:cs typeface="Cambria Math"/>
              </a:rPr>
              <a:t>3</a:t>
            </a:r>
            <a:r>
              <a:rPr dirty="0" baseline="17676" sz="3300" spc="-15">
                <a:latin typeface="Cambria Math"/>
                <a:cs typeface="Cambria Math"/>
              </a:rPr>
              <a:t>𝑣</a:t>
            </a:r>
            <a:r>
              <a:rPr dirty="0" sz="2200" spc="-10">
                <a:latin typeface="Cambria Math"/>
                <a:cs typeface="Cambria Math"/>
              </a:rPr>
              <a:t>pike</a:t>
            </a:r>
            <a:r>
              <a:rPr dirty="0" baseline="-12820" sz="1950" spc="-15">
                <a:latin typeface="Cambria Math"/>
                <a:cs typeface="Cambria Math"/>
              </a:rPr>
              <a:t>3</a:t>
            </a:r>
            <a:endParaRPr baseline="-12820" sz="195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80552" y="2566923"/>
            <a:ext cx="183133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80365" algn="l"/>
              </a:tabLst>
            </a:pPr>
            <a:r>
              <a:rPr dirty="0" sz="2200">
                <a:latin typeface="Calibri"/>
                <a:cs typeface="Calibri"/>
              </a:rPr>
              <a:t>Where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mbria Math"/>
                <a:cs typeface="Cambria Math"/>
              </a:rPr>
              <a:t>𝛼</a:t>
            </a:r>
            <a:r>
              <a:rPr dirty="0" baseline="-15625" sz="2400">
                <a:latin typeface="Cambria Math"/>
                <a:cs typeface="Cambria Math"/>
              </a:rPr>
              <a:t>1</a:t>
            </a:r>
            <a:r>
              <a:rPr dirty="0" baseline="-15625" sz="2400" spc="457">
                <a:latin typeface="Cambria Math"/>
                <a:cs typeface="Cambria Math"/>
              </a:rPr>
              <a:t> </a:t>
            </a:r>
            <a:r>
              <a:rPr dirty="0" sz="2200" spc="-5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747451" y="2768935"/>
            <a:ext cx="876300" cy="12700"/>
          </a:xfrm>
          <a:custGeom>
            <a:avLst/>
            <a:gdLst/>
            <a:ahLst/>
            <a:cxnLst/>
            <a:rect l="l" t="t" r="r" b="b"/>
            <a:pathLst>
              <a:path w="876300" h="12700">
                <a:moveTo>
                  <a:pt x="876300" y="0"/>
                </a:moveTo>
                <a:lnTo>
                  <a:pt x="0" y="0"/>
                </a:lnTo>
                <a:lnTo>
                  <a:pt x="0" y="12700"/>
                </a:lnTo>
                <a:lnTo>
                  <a:pt x="876300" y="12700"/>
                </a:lnTo>
                <a:lnTo>
                  <a:pt x="876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054221" y="2478532"/>
            <a:ext cx="2603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latin typeface="Cambria Math"/>
                <a:cs typeface="Cambria Math"/>
              </a:rPr>
              <a:t>𝑓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12526" y="2783332"/>
            <a:ext cx="9436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latin typeface="Cambria Math"/>
                <a:cs typeface="Cambria Math"/>
              </a:rPr>
              <a:t>𝑓</a:t>
            </a:r>
            <a:r>
              <a:rPr dirty="0" baseline="-12820" sz="1950" spc="-22">
                <a:latin typeface="Cambria Math"/>
                <a:cs typeface="Cambria Math"/>
              </a:rPr>
              <a:t>1</a:t>
            </a:r>
            <a:r>
              <a:rPr dirty="0" sz="1600" spc="-15">
                <a:latin typeface="Cambria Math"/>
                <a:cs typeface="Cambria Math"/>
              </a:rPr>
              <a:t>+𝑓</a:t>
            </a:r>
            <a:r>
              <a:rPr dirty="0" baseline="-12820" sz="1950" spc="-22">
                <a:latin typeface="Cambria Math"/>
                <a:cs typeface="Cambria Math"/>
              </a:rPr>
              <a:t>2</a:t>
            </a:r>
            <a:r>
              <a:rPr dirty="0" sz="1600" spc="-15">
                <a:latin typeface="Cambria Math"/>
                <a:cs typeface="Cambria Math"/>
              </a:rPr>
              <a:t>+𝑓</a:t>
            </a:r>
            <a:r>
              <a:rPr dirty="0" baseline="-12820" sz="1950" spc="-22">
                <a:latin typeface="Cambria Math"/>
                <a:cs typeface="Cambria Math"/>
              </a:rPr>
              <a:t>3</a:t>
            </a:r>
            <a:endParaRPr baseline="-12820" sz="195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15369" y="2566923"/>
            <a:ext cx="24003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alibri"/>
                <a:cs typeface="Calibri"/>
              </a:rPr>
              <a:t>,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etc.,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frequency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50" i="1">
                <a:latin typeface="Calibri"/>
                <a:cs typeface="Calibri"/>
              </a:rPr>
              <a:t>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05952" y="3024124"/>
            <a:ext cx="8220075" cy="11595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200">
                <a:latin typeface="Calibri"/>
                <a:cs typeface="Calibri"/>
              </a:rPr>
              <a:t>Surprising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result:</a:t>
            </a:r>
            <a:endParaRPr sz="2200">
              <a:latin typeface="Calibri"/>
              <a:cs typeface="Calibri"/>
            </a:endParaRPr>
          </a:p>
          <a:p>
            <a:pPr lvl="1" marL="698500" marR="5080" indent="-228600">
              <a:lnSpc>
                <a:spcPct val="101800"/>
              </a:lnSpc>
              <a:spcBef>
                <a:spcPts val="43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200">
                <a:latin typeface="Calibri"/>
                <a:cs typeface="Calibri"/>
              </a:rPr>
              <a:t>Because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ideas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from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007C92"/>
                </a:solidFill>
                <a:latin typeface="Calibri"/>
                <a:cs typeface="Calibri"/>
              </a:rPr>
              <a:t>sparse</a:t>
            </a:r>
            <a:r>
              <a:rPr dirty="0" sz="2200" spc="-45" i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007C92"/>
                </a:solidFill>
                <a:latin typeface="Calibri"/>
                <a:cs typeface="Calibri"/>
              </a:rPr>
              <a:t>coding</a:t>
            </a:r>
            <a:r>
              <a:rPr dirty="0" sz="2200" spc="-45" i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you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can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actually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separate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out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senses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(providing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they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are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relatively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common)!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2402" y="4238038"/>
            <a:ext cx="7096935" cy="2510680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dirty="0" spc="-65"/>
              <a:t> </a:t>
            </a:r>
            <a:r>
              <a:rPr dirty="0"/>
              <a:t>Deep</a:t>
            </a:r>
            <a:r>
              <a:rPr dirty="0" spc="-60"/>
              <a:t> </a:t>
            </a:r>
            <a:r>
              <a:rPr dirty="0"/>
              <a:t>Learning</a:t>
            </a:r>
            <a:r>
              <a:rPr dirty="0" spc="-60"/>
              <a:t> </a:t>
            </a:r>
            <a:r>
              <a:rPr dirty="0"/>
              <a:t>Classification:</a:t>
            </a:r>
            <a:r>
              <a:rPr dirty="0" spc="-50"/>
              <a:t> </a:t>
            </a:r>
            <a:r>
              <a:rPr dirty="0"/>
              <a:t>Named</a:t>
            </a:r>
            <a:r>
              <a:rPr dirty="0" spc="-60"/>
              <a:t> </a:t>
            </a:r>
            <a:r>
              <a:rPr dirty="0"/>
              <a:t>Entity</a:t>
            </a:r>
            <a:r>
              <a:rPr dirty="0" spc="-65"/>
              <a:t> </a:t>
            </a:r>
            <a:r>
              <a:rPr dirty="0"/>
              <a:t>Recognition</a:t>
            </a:r>
            <a:r>
              <a:rPr dirty="0" spc="-60"/>
              <a:t> </a:t>
            </a:r>
            <a:r>
              <a:rPr dirty="0" spc="-10"/>
              <a:t>(NER)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26667"/>
            <a:ext cx="10073640" cy="2448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task: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C92"/>
                </a:solidFill>
                <a:latin typeface="Calibri"/>
                <a:cs typeface="Calibri"/>
              </a:rPr>
              <a:t>find</a:t>
            </a:r>
            <a:r>
              <a:rPr dirty="0" sz="2400" spc="-40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classify</a:t>
            </a:r>
            <a:r>
              <a:rPr dirty="0" sz="24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text,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labeling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tokens,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925"/>
              </a:spcBef>
            </a:pPr>
            <a:r>
              <a:rPr dirty="0" sz="2400">
                <a:latin typeface="Calibri"/>
                <a:cs typeface="Calibri"/>
              </a:rPr>
              <a:t>Last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night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Paris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Hilton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wowed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gown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903095">
              <a:lnSpc>
                <a:spcPct val="100000"/>
              </a:lnSpc>
              <a:spcBef>
                <a:spcPts val="625"/>
              </a:spcBef>
              <a:tabLst>
                <a:tab pos="2578735" algn="l"/>
              </a:tabLst>
            </a:pPr>
            <a:r>
              <a:rPr dirty="0" sz="2400" spc="-25">
                <a:solidFill>
                  <a:srgbClr val="C800B8"/>
                </a:solidFill>
                <a:latin typeface="Calibri"/>
                <a:cs typeface="Calibri"/>
              </a:rPr>
              <a:t>PER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	</a:t>
            </a:r>
            <a:r>
              <a:rPr dirty="0" sz="2400" spc="-25">
                <a:solidFill>
                  <a:srgbClr val="C800B8"/>
                </a:solidFill>
                <a:latin typeface="Calibri"/>
                <a:cs typeface="Calibri"/>
              </a:rPr>
              <a:t>PER</a:t>
            </a:r>
            <a:endParaRPr sz="2400">
              <a:latin typeface="Calibri"/>
              <a:cs typeface="Calibri"/>
            </a:endParaRPr>
          </a:p>
          <a:p>
            <a:pPr marL="469265" marR="1108075">
              <a:lnSpc>
                <a:spcPts val="3500"/>
              </a:lnSpc>
              <a:tabLst>
                <a:tab pos="1485900" algn="l"/>
                <a:tab pos="4751705" algn="l"/>
                <a:tab pos="5584825" algn="l"/>
                <a:tab pos="6621780" algn="l"/>
                <a:tab pos="7522845" algn="l"/>
              </a:tabLst>
            </a:pPr>
            <a:r>
              <a:rPr dirty="0" sz="2400">
                <a:latin typeface="Calibri"/>
                <a:cs typeface="Calibri"/>
              </a:rPr>
              <a:t>Samuel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Quinn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arrested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Hilton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Hotel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April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1989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. </a:t>
            </a:r>
            <a:r>
              <a:rPr dirty="0" sz="2400" spc="-25">
                <a:solidFill>
                  <a:srgbClr val="C800B8"/>
                </a:solidFill>
                <a:latin typeface="Calibri"/>
                <a:cs typeface="Calibri"/>
              </a:rPr>
              <a:t>PER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	</a:t>
            </a:r>
            <a:r>
              <a:rPr dirty="0" sz="2400" spc="-25">
                <a:solidFill>
                  <a:srgbClr val="C800B8"/>
                </a:solidFill>
                <a:latin typeface="Calibri"/>
                <a:cs typeface="Calibri"/>
              </a:rPr>
              <a:t>PER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	</a:t>
            </a:r>
            <a:r>
              <a:rPr dirty="0" sz="2400" spc="-25">
                <a:solidFill>
                  <a:srgbClr val="C800B8"/>
                </a:solidFill>
                <a:latin typeface="Calibri"/>
                <a:cs typeface="Calibri"/>
              </a:rPr>
              <a:t>LOC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	</a:t>
            </a:r>
            <a:r>
              <a:rPr dirty="0" sz="2400" spc="-25">
                <a:solidFill>
                  <a:srgbClr val="C800B8"/>
                </a:solidFill>
                <a:latin typeface="Calibri"/>
                <a:cs typeface="Calibri"/>
              </a:rPr>
              <a:t>LOC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	</a:t>
            </a:r>
            <a:r>
              <a:rPr dirty="0" sz="2400" spc="-25">
                <a:solidFill>
                  <a:srgbClr val="C800B8"/>
                </a:solidFill>
                <a:latin typeface="Calibri"/>
                <a:cs typeface="Calibri"/>
              </a:rPr>
              <a:t>LOC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	DATE</a:t>
            </a:r>
            <a:r>
              <a:rPr dirty="0" sz="2400" spc="-50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C800B8"/>
                </a:solidFill>
                <a:latin typeface="Calibri"/>
                <a:cs typeface="Calibri"/>
              </a:rPr>
              <a:t>DATE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033" y="4332732"/>
            <a:ext cx="9646920" cy="18516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Possible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uses:</a:t>
            </a:r>
            <a:endParaRPr sz="20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480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</a:tabLst>
            </a:pPr>
            <a:r>
              <a:rPr dirty="0" sz="2000">
                <a:latin typeface="Calibri"/>
                <a:cs typeface="Calibri"/>
              </a:rPr>
              <a:t>Tracking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mentions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particular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entities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documents</a:t>
            </a:r>
            <a:endParaRPr sz="20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405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</a:tabLst>
            </a:pP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question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answering,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answers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usually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entities</a:t>
            </a:r>
            <a:endParaRPr sz="20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</a:tabLst>
            </a:pPr>
            <a:r>
              <a:rPr dirty="0" sz="2000">
                <a:latin typeface="Calibri"/>
                <a:cs typeface="Calibri"/>
              </a:rPr>
              <a:t>Relating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sentiment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analysis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entity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discussion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Often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followed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Entity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Linking/Canonicalization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Knowledge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such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Wikidata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</a:t>
            </a:r>
            <a:r>
              <a:rPr dirty="0" spc="-50"/>
              <a:t> </a:t>
            </a:r>
            <a:r>
              <a:rPr dirty="0"/>
              <a:t>NER:</a:t>
            </a:r>
            <a:r>
              <a:rPr dirty="0" spc="-45"/>
              <a:t> </a:t>
            </a:r>
            <a:r>
              <a:rPr dirty="0"/>
              <a:t>Window</a:t>
            </a:r>
            <a:r>
              <a:rPr dirty="0" spc="-45"/>
              <a:t> </a:t>
            </a:r>
            <a:r>
              <a:rPr dirty="0"/>
              <a:t>classification</a:t>
            </a:r>
            <a:r>
              <a:rPr dirty="0" spc="-55"/>
              <a:t> </a:t>
            </a:r>
            <a:r>
              <a:rPr dirty="0"/>
              <a:t>using</a:t>
            </a:r>
            <a:r>
              <a:rPr dirty="0" spc="-55"/>
              <a:t> </a:t>
            </a:r>
            <a:r>
              <a:rPr dirty="0"/>
              <a:t>binary</a:t>
            </a:r>
            <a:r>
              <a:rPr dirty="0" spc="-50"/>
              <a:t> </a:t>
            </a:r>
            <a:r>
              <a:rPr dirty="0"/>
              <a:t>logistic</a:t>
            </a:r>
            <a:r>
              <a:rPr dirty="0" spc="-50"/>
              <a:t> </a:t>
            </a:r>
            <a:r>
              <a:rPr dirty="0" spc="-10"/>
              <a:t>classifier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72333" y="1075435"/>
            <a:ext cx="11007090" cy="36804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2400" b="1">
                <a:latin typeface="Calibri"/>
                <a:cs typeface="Calibri"/>
              </a:rPr>
              <a:t>Idea: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classify</a:t>
            </a:r>
            <a:r>
              <a:rPr dirty="0" sz="2400" spc="-40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each</a:t>
            </a:r>
            <a:r>
              <a:rPr dirty="0" sz="2400" spc="-40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word</a:t>
            </a:r>
            <a:r>
              <a:rPr dirty="0" sz="2400" spc="-40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in</a:t>
            </a:r>
            <a:r>
              <a:rPr dirty="0" sz="2400" spc="-45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its</a:t>
            </a:r>
            <a:r>
              <a:rPr dirty="0" sz="2400" spc="-45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context</a:t>
            </a:r>
            <a:r>
              <a:rPr dirty="0" sz="2400" spc="-45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window</a:t>
            </a:r>
            <a:r>
              <a:rPr dirty="0" sz="2400" spc="-45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neighboring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marL="367665" marR="158115" indent="-342900">
              <a:lnSpc>
                <a:spcPct val="100800"/>
              </a:lnSpc>
              <a:spcBef>
                <a:spcPts val="575"/>
              </a:spcBef>
              <a:buClr>
                <a:srgbClr val="8C1515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2400">
                <a:latin typeface="Calibri"/>
                <a:cs typeface="Calibri"/>
              </a:rPr>
              <a:t>Train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logistic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classifier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hand-</a:t>
            </a:r>
            <a:r>
              <a:rPr dirty="0" sz="2400">
                <a:latin typeface="Calibri"/>
                <a:cs typeface="Calibri"/>
              </a:rPr>
              <a:t>labeled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classify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center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{yes/no}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each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concatenation</a:t>
            </a:r>
            <a:r>
              <a:rPr dirty="0" sz="2400" spc="-40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word</a:t>
            </a:r>
            <a:r>
              <a:rPr dirty="0" sz="2400" spc="-35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800B8"/>
                </a:solidFill>
                <a:latin typeface="Calibri"/>
                <a:cs typeface="Calibri"/>
              </a:rPr>
              <a:t>vectors</a:t>
            </a:r>
            <a:r>
              <a:rPr dirty="0" sz="2400" spc="-40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window</a:t>
            </a:r>
            <a:endParaRPr sz="2400">
              <a:latin typeface="Calibri"/>
              <a:cs typeface="Calibri"/>
            </a:endParaRPr>
          </a:p>
          <a:p>
            <a:pPr lvl="1" marL="7099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709930" algn="l"/>
              </a:tabLst>
            </a:pPr>
            <a:r>
              <a:rPr dirty="0" sz="2400">
                <a:latin typeface="Calibri"/>
                <a:cs typeface="Calibri"/>
              </a:rPr>
              <a:t>Really,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usually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multi-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softmax,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we’re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trying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keep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simple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0"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  <a:p>
            <a:pPr marL="367665" indent="-342265">
              <a:lnSpc>
                <a:spcPct val="100000"/>
              </a:lnSpc>
              <a:spcBef>
                <a:spcPts val="525"/>
              </a:spcBef>
              <a:buClr>
                <a:srgbClr val="8C1515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2400" b="1">
                <a:latin typeface="Calibri"/>
                <a:cs typeface="Calibri"/>
              </a:rPr>
              <a:t>Example: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Classify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“Paris”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+/–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location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context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sentence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window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length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2:</a:t>
            </a:r>
            <a:endParaRPr sz="2400">
              <a:latin typeface="Calibri"/>
              <a:cs typeface="Calibri"/>
            </a:endParaRPr>
          </a:p>
          <a:p>
            <a:pPr marL="939800">
              <a:lnSpc>
                <a:spcPct val="100000"/>
              </a:lnSpc>
              <a:spcBef>
                <a:spcPts val="2905"/>
              </a:spcBef>
              <a:tabLst>
                <a:tab pos="1694814" algn="l"/>
                <a:tab pos="3302000" algn="l"/>
                <a:tab pos="4146550" algn="l"/>
                <a:tab pos="5359400" algn="l"/>
                <a:tab pos="6173470" algn="l"/>
                <a:tab pos="7475220" algn="l"/>
                <a:tab pos="8147050" algn="l"/>
                <a:tab pos="8980170" algn="l"/>
              </a:tabLst>
            </a:pP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museums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Paris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are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amazing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to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see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4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  <a:tabLst>
                <a:tab pos="1322070" algn="l"/>
                <a:tab pos="1772920" algn="l"/>
                <a:tab pos="3225165" algn="l"/>
                <a:tab pos="4260215" algn="l"/>
                <a:tab pos="5411470" algn="l"/>
                <a:tab pos="6427470" algn="l"/>
              </a:tabLst>
            </a:pPr>
            <a:r>
              <a:rPr dirty="0" baseline="11574" sz="3600" spc="-15">
                <a:latin typeface="Calibri"/>
                <a:cs typeface="Calibri"/>
              </a:rPr>
              <a:t>X</a:t>
            </a:r>
            <a:r>
              <a:rPr dirty="0" sz="1600" spc="-10">
                <a:latin typeface="Calibri"/>
                <a:cs typeface="Calibri"/>
              </a:rPr>
              <a:t>window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baseline="11574" sz="3600">
                <a:latin typeface="Calibri"/>
                <a:cs typeface="Calibri"/>
              </a:rPr>
              <a:t>=</a:t>
            </a:r>
            <a:r>
              <a:rPr dirty="0" baseline="11574" sz="3600" spc="-30">
                <a:latin typeface="Calibri"/>
                <a:cs typeface="Calibri"/>
              </a:rPr>
              <a:t> </a:t>
            </a:r>
            <a:r>
              <a:rPr dirty="0" baseline="11574" sz="3600" spc="-75">
                <a:latin typeface="Calibri"/>
                <a:cs typeface="Calibri"/>
              </a:rPr>
              <a:t>[</a:t>
            </a:r>
            <a:r>
              <a:rPr dirty="0" baseline="11574" sz="3600">
                <a:latin typeface="Calibri"/>
                <a:cs typeface="Calibri"/>
              </a:rPr>
              <a:t>	</a:t>
            </a:r>
            <a:r>
              <a:rPr dirty="0" baseline="11574" sz="3600" spc="-15">
                <a:latin typeface="Calibri"/>
                <a:cs typeface="Calibri"/>
              </a:rPr>
              <a:t>x</a:t>
            </a:r>
            <a:r>
              <a:rPr dirty="0" sz="1600" spc="-10">
                <a:latin typeface="Calibri"/>
                <a:cs typeface="Calibri"/>
              </a:rPr>
              <a:t>museums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baseline="11574" sz="3600" spc="-37">
                <a:latin typeface="Calibri"/>
                <a:cs typeface="Calibri"/>
              </a:rPr>
              <a:t>x</a:t>
            </a:r>
            <a:r>
              <a:rPr dirty="0" sz="1600" spc="-25">
                <a:latin typeface="Calibri"/>
                <a:cs typeface="Calibri"/>
              </a:rPr>
              <a:t>in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baseline="11574" sz="3600" spc="-15">
                <a:latin typeface="Calibri"/>
                <a:cs typeface="Calibri"/>
              </a:rPr>
              <a:t>x</a:t>
            </a:r>
            <a:r>
              <a:rPr dirty="0" sz="1600" spc="-10">
                <a:latin typeface="Calibri"/>
                <a:cs typeface="Calibri"/>
              </a:rPr>
              <a:t>Paris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baseline="11574" sz="3600" spc="-30">
                <a:latin typeface="Calibri"/>
                <a:cs typeface="Calibri"/>
              </a:rPr>
              <a:t>x</a:t>
            </a:r>
            <a:r>
              <a:rPr dirty="0" sz="1600" spc="-20">
                <a:latin typeface="Calibri"/>
                <a:cs typeface="Calibri"/>
              </a:rPr>
              <a:t>are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baseline="11574" sz="3600">
                <a:latin typeface="Calibri"/>
                <a:cs typeface="Calibri"/>
              </a:rPr>
              <a:t>x</a:t>
            </a:r>
            <a:r>
              <a:rPr dirty="0" sz="1600">
                <a:latin typeface="Calibri"/>
                <a:cs typeface="Calibri"/>
              </a:rPr>
              <a:t>amazing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baseline="11574" sz="3600" spc="-37">
                <a:latin typeface="Calibri"/>
                <a:cs typeface="Calibri"/>
              </a:rPr>
              <a:t>]</a:t>
            </a:r>
            <a:r>
              <a:rPr dirty="0" baseline="41666" sz="2400" spc="-37">
                <a:latin typeface="Calibri"/>
                <a:cs typeface="Calibri"/>
              </a:rPr>
              <a:t>T</a:t>
            </a:r>
            <a:endParaRPr baseline="41666"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9633" y="5138420"/>
            <a:ext cx="3495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80365" algn="l"/>
              </a:tabLst>
            </a:pPr>
            <a:r>
              <a:rPr dirty="0" sz="2400">
                <a:latin typeface="Calibri"/>
                <a:cs typeface="Calibri"/>
              </a:rPr>
              <a:t>Resulting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baseline="-17361" sz="2400">
                <a:latin typeface="Calibri"/>
                <a:cs typeface="Calibri"/>
              </a:rPr>
              <a:t>window</a:t>
            </a:r>
            <a:r>
              <a:rPr dirty="0" baseline="-17361" sz="2400" spc="19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60812" y="5105400"/>
            <a:ext cx="921385" cy="482600"/>
          </a:xfrm>
          <a:prstGeom prst="rect">
            <a:avLst/>
          </a:prstGeom>
          <a:ln w="19050">
            <a:solidFill>
              <a:srgbClr val="C800B8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359"/>
              </a:spcBef>
            </a:pP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∈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25">
                <a:latin typeface="Calibri"/>
                <a:cs typeface="Calibri"/>
              </a:rPr>
              <a:t>R</a:t>
            </a:r>
            <a:r>
              <a:rPr dirty="0" baseline="24305" sz="2400" spc="-37">
                <a:latin typeface="Calibri"/>
                <a:cs typeface="Calibri"/>
              </a:rPr>
              <a:t>5d</a:t>
            </a:r>
            <a:endParaRPr baseline="24305"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5033" y="5583428"/>
            <a:ext cx="1093724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5080" indent="-342900">
              <a:lnSpc>
                <a:spcPct val="100800"/>
              </a:lnSpc>
              <a:spcBef>
                <a:spcPts val="7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classify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run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classifier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centered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word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sentence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Classification</a:t>
            </a:r>
            <a:r>
              <a:rPr dirty="0" spc="-65"/>
              <a:t> </a:t>
            </a:r>
            <a:r>
              <a:rPr dirty="0"/>
              <a:t>review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10"/>
              <a:t>notation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34233" y="1151635"/>
            <a:ext cx="9507855" cy="499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405765" algn="l"/>
              </a:tabLst>
            </a:pPr>
            <a:r>
              <a:rPr dirty="0" sz="2400">
                <a:latin typeface="Calibri"/>
                <a:cs typeface="Calibri"/>
              </a:rPr>
              <a:t>Supervised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learning: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training</a:t>
            </a:r>
            <a:r>
              <a:rPr dirty="0" sz="2400" spc="-5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dataset</a:t>
            </a:r>
            <a:r>
              <a:rPr dirty="0" sz="2400" spc="-6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consisting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A007F"/>
                </a:solidFill>
                <a:latin typeface="Calibri"/>
                <a:cs typeface="Calibri"/>
              </a:rPr>
              <a:t>samples</a:t>
            </a:r>
            <a:endParaRPr sz="2400">
              <a:latin typeface="Calibri"/>
              <a:cs typeface="Calibri"/>
            </a:endParaRPr>
          </a:p>
          <a:p>
            <a:pPr algn="ctr" marR="1047750">
              <a:lnSpc>
                <a:spcPct val="100000"/>
              </a:lnSpc>
              <a:spcBef>
                <a:spcPts val="2900"/>
              </a:spcBef>
            </a:pPr>
            <a:r>
              <a:rPr dirty="0" sz="2400" spc="-10">
                <a:latin typeface="Calibri"/>
                <a:cs typeface="Calibri"/>
              </a:rPr>
              <a:t>{</a:t>
            </a:r>
            <a:r>
              <a:rPr dirty="0" sz="2400" spc="-10" i="1">
                <a:latin typeface="Calibri"/>
                <a:cs typeface="Calibri"/>
              </a:rPr>
              <a:t>x</a:t>
            </a:r>
            <a:r>
              <a:rPr dirty="0" baseline="-17361" sz="2400" spc="-15" i="1">
                <a:latin typeface="Calibri"/>
                <a:cs typeface="Calibri"/>
              </a:rPr>
              <a:t>i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10" i="1">
                <a:latin typeface="Calibri"/>
                <a:cs typeface="Calibri"/>
              </a:rPr>
              <a:t>y</a:t>
            </a:r>
            <a:r>
              <a:rPr dirty="0" baseline="-17361" sz="2400" spc="-15" i="1">
                <a:latin typeface="Calibri"/>
                <a:cs typeface="Calibri"/>
              </a:rPr>
              <a:t>i</a:t>
            </a:r>
            <a:r>
              <a:rPr dirty="0" sz="2400" spc="-10">
                <a:latin typeface="Calibri"/>
                <a:cs typeface="Calibri"/>
              </a:rPr>
              <a:t>}</a:t>
            </a:r>
            <a:r>
              <a:rPr dirty="0" baseline="24305" sz="2400" spc="-15" i="1">
                <a:latin typeface="Calibri"/>
                <a:cs typeface="Calibri"/>
              </a:rPr>
              <a:t>N</a:t>
            </a:r>
            <a:r>
              <a:rPr dirty="0" baseline="-17361" sz="2400" spc="-15" i="1">
                <a:latin typeface="Calibri"/>
                <a:cs typeface="Calibri"/>
              </a:rPr>
              <a:t>i</a:t>
            </a:r>
            <a:r>
              <a:rPr dirty="0" baseline="-17361" sz="2400" spc="-15">
                <a:latin typeface="Calibri"/>
                <a:cs typeface="Calibri"/>
              </a:rPr>
              <a:t>=1</a:t>
            </a:r>
            <a:endParaRPr baseline="-17361"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6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405765" algn="l"/>
              </a:tabLst>
            </a:pPr>
            <a:r>
              <a:rPr dirty="0" sz="2400" i="1">
                <a:latin typeface="Calibri"/>
                <a:cs typeface="Calibri"/>
              </a:rPr>
              <a:t>x</a:t>
            </a:r>
            <a:r>
              <a:rPr dirty="0" baseline="-17361" sz="2400" i="1">
                <a:latin typeface="Calibri"/>
                <a:cs typeface="Calibri"/>
              </a:rPr>
              <a:t>i</a:t>
            </a:r>
            <a:r>
              <a:rPr dirty="0" baseline="-17361" sz="2400" spc="187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inputs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e.g.,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(indices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vectors!),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sentences,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documents,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lvl="1" marL="748030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748030" algn="l"/>
              </a:tabLst>
            </a:pPr>
            <a:r>
              <a:rPr dirty="0" sz="2400">
                <a:latin typeface="Calibri"/>
                <a:cs typeface="Calibri"/>
              </a:rPr>
              <a:t>Dimension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0" i="1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80"/>
              </a:spcBef>
              <a:buClr>
                <a:srgbClr val="007C92"/>
              </a:buClr>
              <a:buFont typeface="Times New Roman"/>
              <a:buChar char="•"/>
            </a:pPr>
            <a:endParaRPr sz="2400">
              <a:latin typeface="Calibri"/>
              <a:cs typeface="Calibri"/>
            </a:endParaRPr>
          </a:p>
          <a:p>
            <a:pPr algn="r" marL="342265" marR="1614170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42265" algn="l"/>
              </a:tabLst>
            </a:pPr>
            <a:r>
              <a:rPr dirty="0" sz="2400" i="1">
                <a:latin typeface="Calibri"/>
                <a:cs typeface="Calibri"/>
              </a:rPr>
              <a:t>y</a:t>
            </a:r>
            <a:r>
              <a:rPr dirty="0" baseline="-17361" sz="2400" i="1">
                <a:latin typeface="Calibri"/>
                <a:cs typeface="Calibri"/>
              </a:rPr>
              <a:t>i</a:t>
            </a:r>
            <a:r>
              <a:rPr dirty="0" baseline="-17361" sz="2400" spc="209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labels</a:t>
            </a:r>
            <a:r>
              <a:rPr dirty="0" sz="24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(one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C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classes)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predict,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algn="r" lvl="1" marL="227965" marR="1589405" indent="-22796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227965" algn="l"/>
              </a:tabLst>
            </a:pPr>
            <a:r>
              <a:rPr dirty="0" sz="2400">
                <a:latin typeface="Calibri"/>
                <a:cs typeface="Calibri"/>
              </a:rPr>
              <a:t>classes: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sentiment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(+/–),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entities,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buy/sell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decision</a:t>
            </a:r>
            <a:endParaRPr sz="2400">
              <a:latin typeface="Calibri"/>
              <a:cs typeface="Calibri"/>
            </a:endParaRPr>
          </a:p>
          <a:p>
            <a:pPr lvl="1" marL="748030" indent="-227965">
              <a:lnSpc>
                <a:spcPct val="100000"/>
              </a:lnSpc>
              <a:spcBef>
                <a:spcPts val="525"/>
              </a:spcBef>
              <a:buClr>
                <a:srgbClr val="007C92"/>
              </a:buClr>
              <a:buFont typeface="Times New Roman"/>
              <a:buChar char="•"/>
              <a:tabLst>
                <a:tab pos="748030" algn="l"/>
              </a:tabLst>
            </a:pPr>
            <a:r>
              <a:rPr dirty="0" sz="2400">
                <a:latin typeface="Calibri"/>
                <a:cs typeface="Calibri"/>
              </a:rPr>
              <a:t>{location,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not-location}</a:t>
            </a:r>
            <a:endParaRPr sz="2400">
              <a:latin typeface="Calibri"/>
              <a:cs typeface="Calibri"/>
            </a:endParaRPr>
          </a:p>
          <a:p>
            <a:pPr lvl="1" marL="748030" indent="-227965">
              <a:lnSpc>
                <a:spcPct val="100000"/>
              </a:lnSpc>
              <a:spcBef>
                <a:spcPts val="600"/>
              </a:spcBef>
              <a:buClr>
                <a:srgbClr val="007C92"/>
              </a:buClr>
              <a:buFont typeface="Times New Roman"/>
              <a:buChar char="•"/>
              <a:tabLst>
                <a:tab pos="748030" algn="l"/>
              </a:tabLst>
            </a:pP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lvl="1" marL="748030" indent="-227965">
              <a:lnSpc>
                <a:spcPct val="100000"/>
              </a:lnSpc>
              <a:spcBef>
                <a:spcPts val="530"/>
              </a:spcBef>
              <a:buClr>
                <a:srgbClr val="007C92"/>
              </a:buClr>
              <a:buFont typeface="Times New Roman"/>
              <a:buChar char="•"/>
              <a:tabLst>
                <a:tab pos="748030" algn="l"/>
              </a:tabLst>
            </a:pPr>
            <a:r>
              <a:rPr dirty="0" sz="2400">
                <a:latin typeface="Calibri"/>
                <a:cs typeface="Calibri"/>
              </a:rPr>
              <a:t>later: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multi-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sequences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3830" y="1012935"/>
            <a:ext cx="3489981" cy="8065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Neural</a:t>
            </a:r>
            <a:r>
              <a:rPr dirty="0" spc="-60"/>
              <a:t> </a:t>
            </a:r>
            <a:r>
              <a:rPr dirty="0" spc="-10"/>
              <a:t>classification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5034" y="1075435"/>
            <a:ext cx="8979535" cy="171132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Typical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ML/stats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softmax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classifier: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Learned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parameters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θ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(not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representation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x,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sparse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symbolic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features)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Classifier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linear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decision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boundary,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limiting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70834" y="6052820"/>
            <a:ext cx="7689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compose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multiple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times,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non-</a:t>
            </a:r>
            <a:r>
              <a:rPr dirty="0" sz="2400">
                <a:latin typeface="Calibri"/>
                <a:cs typeface="Calibri"/>
              </a:rPr>
              <a:t>linear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7768" y="838200"/>
            <a:ext cx="2264761" cy="225213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17767" y="3298896"/>
            <a:ext cx="2402660" cy="236291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59634" y="3221227"/>
            <a:ext cx="11329670" cy="307975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05"/>
              </a:spcBef>
              <a:buClr>
                <a:srgbClr val="8C1515"/>
              </a:buClr>
              <a:buFont typeface="Times New Roman"/>
              <a:buChar char="•"/>
              <a:tabLst>
                <a:tab pos="38036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neural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network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classifier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differs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that:</a:t>
            </a:r>
            <a:endParaRPr sz="2400">
              <a:latin typeface="Calibri"/>
              <a:cs typeface="Calibri"/>
            </a:endParaRPr>
          </a:p>
          <a:p>
            <a:pPr lvl="1" marL="723265" indent="-227965">
              <a:lnSpc>
                <a:spcPct val="100000"/>
              </a:lnSpc>
              <a:spcBef>
                <a:spcPts val="500"/>
              </a:spcBef>
              <a:buClr>
                <a:srgbClr val="007C92"/>
              </a:buClr>
              <a:buFont typeface="Times New Roman"/>
              <a:buChar char="•"/>
              <a:tabLst>
                <a:tab pos="723265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both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</a:t>
            </a:r>
            <a:r>
              <a:rPr dirty="0" sz="2400" b="1">
                <a:solidFill>
                  <a:srgbClr val="8A007F"/>
                </a:solidFill>
                <a:latin typeface="Calibri"/>
                <a:cs typeface="Calibri"/>
              </a:rPr>
              <a:t>distributed!</a:t>
            </a:r>
            <a:r>
              <a:rPr dirty="0" sz="2400" b="1">
                <a:latin typeface="Calibri"/>
                <a:cs typeface="Calibri"/>
              </a:rPr>
              <a:t>)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representations</a:t>
            </a:r>
            <a:r>
              <a:rPr dirty="0" sz="2400" spc="-6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lvl="1" marL="723900" marR="2255520" indent="-228600">
              <a:lnSpc>
                <a:spcPct val="99200"/>
              </a:lnSpc>
              <a:spcBef>
                <a:spcPts val="650"/>
              </a:spcBef>
              <a:buClr>
                <a:srgbClr val="007C92"/>
              </a:buClr>
              <a:buFont typeface="Times New Roman"/>
              <a:buChar char="•"/>
              <a:tabLst>
                <a:tab pos="7239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x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re-</a:t>
            </a:r>
            <a:r>
              <a:rPr dirty="0" sz="2400">
                <a:latin typeface="Calibri"/>
                <a:cs typeface="Calibri"/>
              </a:rPr>
              <a:t>represent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one-</a:t>
            </a:r>
            <a:r>
              <a:rPr dirty="0" sz="2400">
                <a:latin typeface="Calibri"/>
                <a:cs typeface="Calibri"/>
              </a:rPr>
              <a:t>hot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moving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them </a:t>
            </a:r>
            <a:r>
              <a:rPr dirty="0" sz="2400">
                <a:latin typeface="Calibri"/>
                <a:cs typeface="Calibri"/>
              </a:rPr>
              <a:t>around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intermediate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layer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space,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easy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classification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(linear)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softmax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  <a:p>
            <a:pPr lvl="2" marL="1066165" indent="-228600">
              <a:lnSpc>
                <a:spcPct val="100000"/>
              </a:lnSpc>
              <a:spcBef>
                <a:spcPts val="520"/>
              </a:spcBef>
              <a:buClr>
                <a:srgbClr val="8C1515"/>
              </a:buClr>
              <a:buFont typeface="Times New Roman"/>
              <a:buChar char="•"/>
              <a:tabLst>
                <a:tab pos="1066165" algn="l"/>
              </a:tabLst>
            </a:pPr>
            <a:r>
              <a:rPr dirty="0" sz="2000">
                <a:latin typeface="Calibri"/>
                <a:cs typeface="Calibri"/>
              </a:rPr>
              <a:t>Conceptually,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embedding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layer: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4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i="1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  <a:p>
            <a:pPr lvl="1" marL="723265" indent="-227965">
              <a:lnSpc>
                <a:spcPts val="2640"/>
              </a:lnSpc>
              <a:spcBef>
                <a:spcPts val="585"/>
              </a:spcBef>
              <a:buClr>
                <a:srgbClr val="007C92"/>
              </a:buClr>
              <a:buFont typeface="Times New Roman"/>
              <a:buChar char="•"/>
              <a:tabLst>
                <a:tab pos="723265" algn="l"/>
                <a:tab pos="9149080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deep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networks—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layers—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re-</a:t>
            </a:r>
            <a:r>
              <a:rPr dirty="0" sz="2400">
                <a:latin typeface="Calibri"/>
                <a:cs typeface="Calibri"/>
              </a:rPr>
              <a:t>represent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baseline="9259" sz="2700">
                <a:solidFill>
                  <a:srgbClr val="8A007F"/>
                </a:solidFill>
                <a:latin typeface="Calibri"/>
                <a:cs typeface="Calibri"/>
              </a:rPr>
              <a:t>But</a:t>
            </a:r>
            <a:r>
              <a:rPr dirty="0" baseline="9259" sz="2700" spc="-1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baseline="9259" sz="2700" spc="-30">
                <a:solidFill>
                  <a:srgbClr val="8A007F"/>
                </a:solidFill>
                <a:latin typeface="Calibri"/>
                <a:cs typeface="Calibri"/>
              </a:rPr>
              <a:t>typically,</a:t>
            </a:r>
            <a:r>
              <a:rPr dirty="0" baseline="9259" sz="2700">
                <a:solidFill>
                  <a:srgbClr val="8A007F"/>
                </a:solidFill>
                <a:latin typeface="Calibri"/>
                <a:cs typeface="Calibri"/>
              </a:rPr>
              <a:t> it</a:t>
            </a:r>
            <a:r>
              <a:rPr dirty="0" baseline="9259" sz="2700" spc="-1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baseline="9259" sz="2700">
                <a:solidFill>
                  <a:srgbClr val="8A007F"/>
                </a:solidFill>
                <a:latin typeface="Calibri"/>
                <a:cs typeface="Calibri"/>
              </a:rPr>
              <a:t>is</a:t>
            </a:r>
            <a:r>
              <a:rPr dirty="0" baseline="9259" sz="2700" spc="-7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baseline="9259" sz="2700" spc="-15">
                <a:solidFill>
                  <a:srgbClr val="8A007F"/>
                </a:solidFill>
                <a:latin typeface="Calibri"/>
                <a:cs typeface="Calibri"/>
              </a:rPr>
              <a:t>linear</a:t>
            </a:r>
            <a:endParaRPr baseline="9259" sz="2700">
              <a:latin typeface="Calibri"/>
              <a:cs typeface="Calibri"/>
            </a:endParaRPr>
          </a:p>
          <a:p>
            <a:pPr algn="r" marR="30480">
              <a:lnSpc>
                <a:spcPts val="1920"/>
              </a:lnSpc>
            </a:pPr>
            <a:r>
              <a:rPr dirty="0" sz="1800" spc="-10">
                <a:solidFill>
                  <a:srgbClr val="8A007F"/>
                </a:solidFill>
                <a:latin typeface="Calibri"/>
                <a:cs typeface="Calibri"/>
              </a:rPr>
              <a:t>relative</a:t>
            </a:r>
            <a:r>
              <a:rPr dirty="0" sz="1800" spc="-1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to</a:t>
            </a:r>
            <a:r>
              <a:rPr dirty="0" sz="1800" spc="-1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8A007F"/>
                </a:solidFill>
                <a:latin typeface="Calibri"/>
                <a:cs typeface="Calibri"/>
              </a:rPr>
              <a:t>pre-</a:t>
            </a:r>
            <a:r>
              <a:rPr dirty="0" sz="1800" spc="-20">
                <a:solidFill>
                  <a:srgbClr val="8A007F"/>
                </a:solidFill>
                <a:latin typeface="Calibri"/>
                <a:cs typeface="Calibri"/>
              </a:rPr>
              <a:t>final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9596507" y="6281420"/>
            <a:ext cx="1904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layer</a:t>
            </a:r>
            <a:r>
              <a:rPr dirty="0" sz="1800" spc="-7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A007F"/>
                </a:solidFill>
                <a:latin typeface="Calibri"/>
                <a:cs typeface="Calibri"/>
              </a:rPr>
              <a:t>representation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NER:</a:t>
            </a:r>
            <a:r>
              <a:rPr dirty="0" spc="-40"/>
              <a:t> </a:t>
            </a:r>
            <a:r>
              <a:rPr dirty="0"/>
              <a:t>Binary</a:t>
            </a:r>
            <a:r>
              <a:rPr dirty="0" spc="-40"/>
              <a:t> </a:t>
            </a:r>
            <a:r>
              <a:rPr dirty="0"/>
              <a:t>neural</a:t>
            </a:r>
            <a:r>
              <a:rPr dirty="0" spc="-35"/>
              <a:t> </a:t>
            </a:r>
            <a:r>
              <a:rPr dirty="0"/>
              <a:t>classifier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center</a:t>
            </a:r>
            <a:r>
              <a:rPr dirty="0" spc="-40"/>
              <a:t> </a:t>
            </a:r>
            <a:r>
              <a:rPr dirty="0"/>
              <a:t>word</a:t>
            </a:r>
            <a:r>
              <a:rPr dirty="0" spc="-40"/>
              <a:t> </a:t>
            </a:r>
            <a:r>
              <a:rPr dirty="0"/>
              <a:t>being</a:t>
            </a:r>
            <a:r>
              <a:rPr dirty="0" spc="-45"/>
              <a:t> </a:t>
            </a:r>
            <a:r>
              <a:rPr dirty="0" spc="-10"/>
              <a:t>location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8124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supervised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training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want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high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score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it’s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3127" y="2291588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39647" y="2243218"/>
            <a:ext cx="380365" cy="282575"/>
          </a:xfrm>
          <a:custGeom>
            <a:avLst/>
            <a:gdLst/>
            <a:ahLst/>
            <a:cxnLst/>
            <a:rect l="l" t="t" r="r" b="b"/>
            <a:pathLst>
              <a:path w="380365" h="282575">
                <a:moveTo>
                  <a:pt x="289780" y="0"/>
                </a:moveTo>
                <a:lnTo>
                  <a:pt x="285762" y="11459"/>
                </a:lnTo>
                <a:lnTo>
                  <a:pt x="302105" y="18552"/>
                </a:lnTo>
                <a:lnTo>
                  <a:pt x="316160" y="28370"/>
                </a:lnTo>
                <a:lnTo>
                  <a:pt x="344698" y="73878"/>
                </a:lnTo>
                <a:lnTo>
                  <a:pt x="352989" y="115355"/>
                </a:lnTo>
                <a:lnTo>
                  <a:pt x="353032" y="115662"/>
                </a:lnTo>
                <a:lnTo>
                  <a:pt x="353027" y="164650"/>
                </a:lnTo>
                <a:lnTo>
                  <a:pt x="344655" y="207587"/>
                </a:lnTo>
                <a:lnTo>
                  <a:pt x="316178" y="253826"/>
                </a:lnTo>
                <a:lnTo>
                  <a:pt x="286208" y="270866"/>
                </a:lnTo>
                <a:lnTo>
                  <a:pt x="289780" y="282327"/>
                </a:lnTo>
                <a:lnTo>
                  <a:pt x="328289" y="264263"/>
                </a:lnTo>
                <a:lnTo>
                  <a:pt x="356604" y="232990"/>
                </a:lnTo>
                <a:lnTo>
                  <a:pt x="374016" y="191113"/>
                </a:lnTo>
                <a:lnTo>
                  <a:pt x="379821" y="141237"/>
                </a:lnTo>
                <a:lnTo>
                  <a:pt x="378382" y="115662"/>
                </a:lnTo>
                <a:lnTo>
                  <a:pt x="366719" y="69479"/>
                </a:lnTo>
                <a:lnTo>
                  <a:pt x="343623" y="32133"/>
                </a:lnTo>
                <a:lnTo>
                  <a:pt x="310248" y="7390"/>
                </a:lnTo>
                <a:lnTo>
                  <a:pt x="289780" y="0"/>
                </a:lnTo>
                <a:close/>
              </a:path>
              <a:path w="380365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83" y="139749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809" y="141237"/>
                </a:lnTo>
                <a:lnTo>
                  <a:pt x="25747" y="139749"/>
                </a:lnTo>
                <a:lnTo>
                  <a:pt x="29933" y="93705"/>
                </a:lnTo>
                <a:lnTo>
                  <a:pt x="42490" y="56182"/>
                </a:lnTo>
                <a:lnTo>
                  <a:pt x="77776" y="18552"/>
                </a:lnTo>
                <a:lnTo>
                  <a:pt x="94059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85083" y="2154428"/>
            <a:ext cx="538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95" algn="l"/>
              </a:tabLst>
            </a:pPr>
            <a:r>
              <a:rPr dirty="0" sz="2400" spc="-50">
                <a:latin typeface="Cambria Math"/>
                <a:cs typeface="Cambria Math"/>
              </a:rPr>
              <a:t>𝐽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-5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154567" y="2243218"/>
            <a:ext cx="347345" cy="282575"/>
          </a:xfrm>
          <a:custGeom>
            <a:avLst/>
            <a:gdLst/>
            <a:ahLst/>
            <a:cxnLst/>
            <a:rect l="l" t="t" r="r" b="b"/>
            <a:pathLst>
              <a:path w="347344" h="282575">
                <a:moveTo>
                  <a:pt x="256887" y="0"/>
                </a:moveTo>
                <a:lnTo>
                  <a:pt x="252869" y="11459"/>
                </a:lnTo>
                <a:lnTo>
                  <a:pt x="269212" y="18552"/>
                </a:lnTo>
                <a:lnTo>
                  <a:pt x="283267" y="28370"/>
                </a:lnTo>
                <a:lnTo>
                  <a:pt x="311805" y="73878"/>
                </a:lnTo>
                <a:lnTo>
                  <a:pt x="320096" y="115355"/>
                </a:lnTo>
                <a:lnTo>
                  <a:pt x="320139" y="115662"/>
                </a:lnTo>
                <a:lnTo>
                  <a:pt x="320135" y="164650"/>
                </a:lnTo>
                <a:lnTo>
                  <a:pt x="311763" y="207587"/>
                </a:lnTo>
                <a:lnTo>
                  <a:pt x="283285" y="253826"/>
                </a:lnTo>
                <a:lnTo>
                  <a:pt x="253315" y="270866"/>
                </a:lnTo>
                <a:lnTo>
                  <a:pt x="256887" y="282327"/>
                </a:lnTo>
                <a:lnTo>
                  <a:pt x="295396" y="264263"/>
                </a:lnTo>
                <a:lnTo>
                  <a:pt x="323711" y="232990"/>
                </a:lnTo>
                <a:lnTo>
                  <a:pt x="341124" y="191113"/>
                </a:lnTo>
                <a:lnTo>
                  <a:pt x="346928" y="141237"/>
                </a:lnTo>
                <a:lnTo>
                  <a:pt x="345490" y="115662"/>
                </a:lnTo>
                <a:lnTo>
                  <a:pt x="345472" y="115355"/>
                </a:lnTo>
                <a:lnTo>
                  <a:pt x="333826" y="69479"/>
                </a:lnTo>
                <a:lnTo>
                  <a:pt x="310730" y="32133"/>
                </a:lnTo>
                <a:lnTo>
                  <a:pt x="277356" y="7390"/>
                </a:lnTo>
                <a:lnTo>
                  <a:pt x="256887" y="0"/>
                </a:lnTo>
                <a:close/>
              </a:path>
              <a:path w="347344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83" y="139749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618192" y="2154428"/>
            <a:ext cx="1235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5635" algn="l"/>
                <a:tab pos="99441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𝜎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-50">
                <a:latin typeface="Cambria Math"/>
                <a:cs typeface="Cambria Math"/>
              </a:rPr>
              <a:t>𝑠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-5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923433" y="2369820"/>
            <a:ext cx="990600" cy="25400"/>
          </a:xfrm>
          <a:custGeom>
            <a:avLst/>
            <a:gdLst/>
            <a:ahLst/>
            <a:cxnLst/>
            <a:rect l="l" t="t" r="r" b="b"/>
            <a:pathLst>
              <a:path w="990600" h="25400">
                <a:moveTo>
                  <a:pt x="990600" y="0"/>
                </a:moveTo>
                <a:lnTo>
                  <a:pt x="0" y="0"/>
                </a:lnTo>
                <a:lnTo>
                  <a:pt x="0" y="25400"/>
                </a:lnTo>
                <a:lnTo>
                  <a:pt x="990600" y="25400"/>
                </a:lnTo>
                <a:lnTo>
                  <a:pt x="990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886477" y="1852675"/>
            <a:ext cx="1047115" cy="89725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650"/>
              </a:spcBef>
            </a:pPr>
            <a:r>
              <a:rPr dirty="0" sz="2400" spc="-5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2400">
                <a:latin typeface="Cambria Math"/>
                <a:cs typeface="Cambria Math"/>
              </a:rPr>
              <a:t>1 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150">
                <a:latin typeface="Cambria Math"/>
                <a:cs typeface="Cambria Math"/>
              </a:rPr>
              <a:t>𝑒</a:t>
            </a:r>
            <a:r>
              <a:rPr dirty="0" baseline="21604" sz="2700" spc="225">
                <a:latin typeface="Cambria Math"/>
                <a:cs typeface="Cambria Math"/>
              </a:rPr>
              <a:t>–𝑠</a:t>
            </a:r>
            <a:endParaRPr baseline="21604" sz="2700">
              <a:latin typeface="Cambria Math"/>
              <a:cs typeface="Cambria Math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9716" y="3181881"/>
            <a:ext cx="2835054" cy="2938955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5560806" y="1832893"/>
            <a:ext cx="4789805" cy="4133850"/>
            <a:chOff x="5560806" y="1832893"/>
            <a:chExt cx="4789805" cy="413385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0806" y="1832893"/>
              <a:ext cx="1624915" cy="108158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0605" y="2219779"/>
              <a:ext cx="4579760" cy="3746498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5334802" y="6067044"/>
            <a:ext cx="14516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>
                <a:latin typeface="Calibri"/>
                <a:cs typeface="Calibri"/>
              </a:rPr>
              <a:t>x</a:t>
            </a:r>
            <a:r>
              <a:rPr dirty="0" baseline="11111" sz="3000" spc="652">
                <a:latin typeface="Calibri"/>
                <a:cs typeface="Calibri"/>
              </a:rPr>
              <a:t> </a:t>
            </a:r>
            <a:r>
              <a:rPr dirty="0" baseline="11111" sz="3000">
                <a:latin typeface="Calibri"/>
                <a:cs typeface="Calibri"/>
              </a:rPr>
              <a:t>=</a:t>
            </a:r>
            <a:r>
              <a:rPr dirty="0" baseline="11111" sz="3000" spc="-7">
                <a:latin typeface="Calibri"/>
                <a:cs typeface="Calibri"/>
              </a:rPr>
              <a:t> </a:t>
            </a:r>
            <a:r>
              <a:rPr dirty="0" baseline="11111" sz="3000">
                <a:latin typeface="Calibri"/>
                <a:cs typeface="Calibri"/>
              </a:rPr>
              <a:t>[</a:t>
            </a:r>
            <a:r>
              <a:rPr dirty="0" baseline="11111" sz="3000" spc="660">
                <a:latin typeface="Calibri"/>
                <a:cs typeface="Calibri"/>
              </a:rPr>
              <a:t> </a:t>
            </a:r>
            <a:r>
              <a:rPr dirty="0" baseline="11111" sz="3000" spc="-15">
                <a:latin typeface="Calibri"/>
                <a:cs typeface="Calibri"/>
              </a:rPr>
              <a:t>x</a:t>
            </a:r>
            <a:r>
              <a:rPr dirty="0" sz="1300" spc="-10">
                <a:latin typeface="Calibri"/>
                <a:cs typeface="Calibri"/>
              </a:rPr>
              <a:t>museums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020726" y="6067044"/>
            <a:ext cx="12884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01370" algn="l"/>
              </a:tabLst>
            </a:pPr>
            <a:r>
              <a:rPr dirty="0" baseline="11111" sz="3000" spc="-37">
                <a:latin typeface="Calibri"/>
                <a:cs typeface="Calibri"/>
              </a:rPr>
              <a:t>x</a:t>
            </a:r>
            <a:r>
              <a:rPr dirty="0" sz="1300" spc="-25">
                <a:latin typeface="Calibri"/>
                <a:cs typeface="Calibri"/>
              </a:rPr>
              <a:t>in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11111" sz="3000" spc="-15">
                <a:latin typeface="Calibri"/>
                <a:cs typeface="Calibri"/>
              </a:rPr>
              <a:t>x</a:t>
            </a:r>
            <a:r>
              <a:rPr dirty="0" sz="1300" spc="-10">
                <a:latin typeface="Calibri"/>
                <a:cs typeface="Calibri"/>
              </a:rPr>
              <a:t>Paris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679219" y="6067044"/>
            <a:ext cx="4013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x</a:t>
            </a:r>
            <a:r>
              <a:rPr dirty="0" sz="1300" spc="-20">
                <a:latin typeface="Calibri"/>
                <a:cs typeface="Calibri"/>
              </a:rPr>
              <a:t>are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462999" y="6067044"/>
            <a:ext cx="8674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>
                <a:latin typeface="Calibri"/>
                <a:cs typeface="Calibri"/>
              </a:rPr>
              <a:t>x</a:t>
            </a:r>
            <a:r>
              <a:rPr dirty="0" sz="1300">
                <a:latin typeface="Calibri"/>
                <a:cs typeface="Calibri"/>
              </a:rPr>
              <a:t>amazing</a:t>
            </a:r>
            <a:r>
              <a:rPr dirty="0" sz="1300" spc="5">
                <a:latin typeface="Calibri"/>
                <a:cs typeface="Calibri"/>
              </a:rPr>
              <a:t> </a:t>
            </a:r>
            <a:r>
              <a:rPr dirty="0" baseline="11111" sz="3000" spc="-75">
                <a:latin typeface="Calibri"/>
                <a:cs typeface="Calibri"/>
              </a:rPr>
              <a:t>]</a:t>
            </a:r>
            <a:endParaRPr baseline="11111" sz="30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27421" y="3025067"/>
            <a:ext cx="1938020" cy="646430"/>
          </a:xfrm>
          <a:prstGeom prst="rect">
            <a:avLst/>
          </a:prstGeom>
          <a:ln w="12700">
            <a:solidFill>
              <a:srgbClr val="C800B8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90805" marR="102235">
              <a:lnSpc>
                <a:spcPts val="2110"/>
              </a:lnSpc>
              <a:spcBef>
                <a:spcPts val="365"/>
              </a:spcBef>
            </a:pPr>
            <a:r>
              <a:rPr dirty="0" sz="1800" spc="-10">
                <a:solidFill>
                  <a:srgbClr val="C800B8"/>
                </a:solidFill>
                <a:latin typeface="Calibri"/>
                <a:cs typeface="Calibri"/>
              </a:rPr>
              <a:t>predicted</a:t>
            </a:r>
            <a:r>
              <a:rPr dirty="0" sz="1800" spc="-25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C800B8"/>
                </a:solidFill>
                <a:latin typeface="Calibri"/>
                <a:cs typeface="Calibri"/>
              </a:rPr>
              <a:t>model </a:t>
            </a:r>
            <a:r>
              <a:rPr dirty="0" sz="1800" spc="-10">
                <a:solidFill>
                  <a:srgbClr val="C800B8"/>
                </a:solidFill>
                <a:latin typeface="Calibri"/>
                <a:cs typeface="Calibri"/>
              </a:rPr>
              <a:t>probability </a:t>
            </a:r>
            <a:r>
              <a:rPr dirty="0" sz="1800">
                <a:solidFill>
                  <a:srgbClr val="C800B8"/>
                </a:solidFill>
                <a:latin typeface="Calibri"/>
                <a:cs typeface="Calibri"/>
              </a:rPr>
              <a:t>of </a:t>
            </a:r>
            <a:r>
              <a:rPr dirty="0" sz="1800" spc="-20">
                <a:solidFill>
                  <a:srgbClr val="C800B8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086889" y="2667000"/>
            <a:ext cx="83185" cy="359410"/>
          </a:xfrm>
          <a:custGeom>
            <a:avLst/>
            <a:gdLst/>
            <a:ahLst/>
            <a:cxnLst/>
            <a:rect l="l" t="t" r="r" b="b"/>
            <a:pathLst>
              <a:path w="83184" h="359410">
                <a:moveTo>
                  <a:pt x="35555" y="74413"/>
                </a:moveTo>
                <a:lnTo>
                  <a:pt x="0" y="356878"/>
                </a:lnTo>
                <a:lnTo>
                  <a:pt x="18900" y="359257"/>
                </a:lnTo>
                <a:lnTo>
                  <a:pt x="54456" y="76792"/>
                </a:lnTo>
                <a:lnTo>
                  <a:pt x="35555" y="74413"/>
                </a:lnTo>
                <a:close/>
              </a:path>
              <a:path w="83184" h="359410">
                <a:moveTo>
                  <a:pt x="76279" y="61813"/>
                </a:moveTo>
                <a:lnTo>
                  <a:pt x="37141" y="61813"/>
                </a:lnTo>
                <a:lnTo>
                  <a:pt x="56042" y="64192"/>
                </a:lnTo>
                <a:lnTo>
                  <a:pt x="54456" y="76792"/>
                </a:lnTo>
                <a:lnTo>
                  <a:pt x="82807" y="80361"/>
                </a:lnTo>
                <a:lnTo>
                  <a:pt x="76279" y="61813"/>
                </a:lnTo>
                <a:close/>
              </a:path>
              <a:path w="83184" h="359410">
                <a:moveTo>
                  <a:pt x="37141" y="61813"/>
                </a:moveTo>
                <a:lnTo>
                  <a:pt x="35555" y="74413"/>
                </a:lnTo>
                <a:lnTo>
                  <a:pt x="54456" y="76792"/>
                </a:lnTo>
                <a:lnTo>
                  <a:pt x="56042" y="64192"/>
                </a:lnTo>
                <a:lnTo>
                  <a:pt x="37141" y="61813"/>
                </a:lnTo>
                <a:close/>
              </a:path>
              <a:path w="83184" h="359410">
                <a:moveTo>
                  <a:pt x="54522" y="0"/>
                </a:moveTo>
                <a:lnTo>
                  <a:pt x="7204" y="70844"/>
                </a:lnTo>
                <a:lnTo>
                  <a:pt x="35555" y="74413"/>
                </a:lnTo>
                <a:lnTo>
                  <a:pt x="37141" y="61813"/>
                </a:lnTo>
                <a:lnTo>
                  <a:pt x="76279" y="61813"/>
                </a:lnTo>
                <a:lnTo>
                  <a:pt x="54522" y="0"/>
                </a:lnTo>
                <a:close/>
              </a:path>
            </a:pathLst>
          </a:custGeom>
          <a:solidFill>
            <a:srgbClr val="C80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9940480" y="3983228"/>
            <a:ext cx="1786889" cy="1125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dirty="0" sz="1800" i="1">
                <a:solidFill>
                  <a:srgbClr val="C800B8"/>
                </a:solidFill>
                <a:latin typeface="Calibri"/>
                <a:cs typeface="Calibri"/>
              </a:rPr>
              <a:t>f</a:t>
            </a:r>
            <a:r>
              <a:rPr dirty="0" sz="1800" spc="-10" i="1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800B8"/>
                </a:solidFill>
                <a:latin typeface="Calibri"/>
                <a:cs typeface="Calibri"/>
              </a:rPr>
              <a:t>=</a:t>
            </a:r>
            <a:r>
              <a:rPr dirty="0" sz="1800" spc="-10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800B8"/>
                </a:solidFill>
                <a:latin typeface="Calibri"/>
                <a:cs typeface="Calibri"/>
              </a:rPr>
              <a:t>Some</a:t>
            </a:r>
            <a:r>
              <a:rPr dirty="0" sz="1800" spc="-5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800B8"/>
                </a:solidFill>
                <a:latin typeface="Calibri"/>
                <a:cs typeface="Calibri"/>
              </a:rPr>
              <a:t>element- </a:t>
            </a:r>
            <a:r>
              <a:rPr dirty="0" sz="1800">
                <a:solidFill>
                  <a:srgbClr val="C800B8"/>
                </a:solidFill>
                <a:latin typeface="Calibri"/>
                <a:cs typeface="Calibri"/>
              </a:rPr>
              <a:t>wise</a:t>
            </a:r>
            <a:r>
              <a:rPr dirty="0" sz="1800" spc="5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800B8"/>
                </a:solidFill>
                <a:latin typeface="Calibri"/>
                <a:cs typeface="Calibri"/>
              </a:rPr>
              <a:t>non-linear </a:t>
            </a:r>
            <a:r>
              <a:rPr dirty="0" sz="1800">
                <a:solidFill>
                  <a:srgbClr val="C800B8"/>
                </a:solidFill>
                <a:latin typeface="Calibri"/>
                <a:cs typeface="Calibri"/>
              </a:rPr>
              <a:t>function,</a:t>
            </a:r>
            <a:r>
              <a:rPr dirty="0" sz="1800" spc="-65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C800B8"/>
                </a:solidFill>
                <a:latin typeface="Calibri"/>
                <a:cs typeface="Calibri"/>
              </a:rPr>
              <a:t>e.g., </a:t>
            </a:r>
            <a:r>
              <a:rPr dirty="0" sz="1800">
                <a:solidFill>
                  <a:srgbClr val="C800B8"/>
                </a:solidFill>
                <a:latin typeface="Calibri"/>
                <a:cs typeface="Calibri"/>
              </a:rPr>
              <a:t>logistic,</a:t>
            </a:r>
            <a:r>
              <a:rPr dirty="0" sz="1800" spc="-65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800B8"/>
                </a:solidFill>
                <a:latin typeface="Calibri"/>
                <a:cs typeface="Calibri"/>
              </a:rPr>
              <a:t>tanh,</a:t>
            </a:r>
            <a:r>
              <a:rPr dirty="0" sz="1800" spc="-60">
                <a:solidFill>
                  <a:srgbClr val="C800B8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C800B8"/>
                </a:solidFill>
                <a:latin typeface="Calibri"/>
                <a:cs typeface="Calibri"/>
              </a:rPr>
              <a:t>ReLU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50"/>
              <a:t> </a:t>
            </a:r>
            <a:r>
              <a:rPr dirty="0"/>
              <a:t>“cross</a:t>
            </a:r>
            <a:r>
              <a:rPr dirty="0" spc="-45"/>
              <a:t> </a:t>
            </a:r>
            <a:r>
              <a:rPr dirty="0"/>
              <a:t>entropy</a:t>
            </a:r>
            <a:r>
              <a:rPr dirty="0" spc="-50"/>
              <a:t> </a:t>
            </a:r>
            <a:r>
              <a:rPr dirty="0" spc="-10"/>
              <a:t>loss”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933" y="1151635"/>
            <a:ext cx="11214100" cy="4643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67665" indent="-342900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2400">
                <a:latin typeface="Calibri"/>
                <a:cs typeface="Calibri"/>
              </a:rPr>
              <a:t>Until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now,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objective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stated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maximize</a:t>
            </a:r>
            <a:r>
              <a:rPr dirty="0" sz="24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probability</a:t>
            </a:r>
            <a:r>
              <a:rPr dirty="0" sz="24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correct</a:t>
            </a:r>
            <a:r>
              <a:rPr dirty="0" sz="2400" spc="-4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class</a:t>
            </a:r>
            <a:r>
              <a:rPr dirty="0" sz="24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 spc="-50" i="1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algn="ctr" marL="952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equivalently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minimize</a:t>
            </a:r>
            <a:r>
              <a:rPr dirty="0" sz="24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negative</a:t>
            </a:r>
            <a:r>
              <a:rPr dirty="0" sz="2400" spc="-4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log</a:t>
            </a:r>
            <a:r>
              <a:rPr dirty="0" sz="2400" spc="-5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probability</a:t>
            </a:r>
            <a:r>
              <a:rPr dirty="0" sz="2400" spc="-4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of</a:t>
            </a:r>
            <a:r>
              <a:rPr dirty="0" sz="2400" spc="-4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that</a:t>
            </a:r>
            <a:r>
              <a:rPr dirty="0" sz="2400" spc="-5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class</a:t>
            </a:r>
            <a:r>
              <a:rPr dirty="0" sz="2400" spc="-4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training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93065" indent="-342265">
              <a:lnSpc>
                <a:spcPct val="100000"/>
              </a:lnSpc>
              <a:spcBef>
                <a:spcPts val="1725"/>
              </a:spcBef>
              <a:buClr>
                <a:srgbClr val="8C1515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2400">
                <a:latin typeface="Calibri"/>
                <a:cs typeface="Calibri"/>
              </a:rPr>
              <a:t>Now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restated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terms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cross</a:t>
            </a:r>
            <a:r>
              <a:rPr dirty="0" sz="24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entropy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concept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information</a:t>
            </a:r>
            <a:r>
              <a:rPr dirty="0" sz="24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A007F"/>
                </a:solidFill>
                <a:latin typeface="Calibri"/>
                <a:cs typeface="Calibri"/>
              </a:rPr>
              <a:t>theory</a:t>
            </a:r>
            <a:endParaRPr sz="2400">
              <a:latin typeface="Calibri"/>
              <a:cs typeface="Calibri"/>
            </a:endParaRPr>
          </a:p>
          <a:p>
            <a:pPr marL="393065" indent="-3422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2400">
                <a:latin typeface="Calibri"/>
                <a:cs typeface="Calibri"/>
              </a:rPr>
              <a:t>Let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true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probability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distribution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p;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et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computed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probability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0" i="1">
                <a:latin typeface="Calibri"/>
                <a:cs typeface="Calibri"/>
              </a:rPr>
              <a:t>q</a:t>
            </a:r>
            <a:endParaRPr sz="2400">
              <a:latin typeface="Calibri"/>
              <a:cs typeface="Calibri"/>
            </a:endParaRPr>
          </a:p>
          <a:p>
            <a:pPr marL="393065" indent="-342265">
              <a:lnSpc>
                <a:spcPct val="100000"/>
              </a:lnSpc>
              <a:spcBef>
                <a:spcPts val="530"/>
              </a:spcBef>
              <a:buClr>
                <a:srgbClr val="8C1515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cross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entropy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25"/>
              </a:spcBef>
              <a:buClr>
                <a:srgbClr val="8C1515"/>
              </a:buClr>
              <a:buFont typeface="Times New Roman"/>
              <a:buChar char="•"/>
            </a:pPr>
            <a:endParaRPr sz="2400">
              <a:latin typeface="Calibri"/>
              <a:cs typeface="Calibri"/>
            </a:endParaRPr>
          </a:p>
          <a:p>
            <a:pPr marL="393065" marR="259079" indent="-342900">
              <a:lnSpc>
                <a:spcPct val="100800"/>
              </a:lnSpc>
              <a:spcBef>
                <a:spcPts val="5"/>
              </a:spcBef>
              <a:buClr>
                <a:srgbClr val="8C1515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2400">
                <a:latin typeface="Calibri"/>
                <a:cs typeface="Calibri"/>
              </a:rPr>
              <a:t>Assuming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ground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truth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true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gold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target)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probability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distribution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at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right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everywhere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else,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p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[0,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0],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then:</a:t>
            </a:r>
            <a:endParaRPr sz="2400">
              <a:latin typeface="Calibri"/>
              <a:cs typeface="Calibri"/>
            </a:endParaRPr>
          </a:p>
          <a:p>
            <a:pPr marL="393065" marR="877569" indent="-342900">
              <a:lnSpc>
                <a:spcPct val="100000"/>
              </a:lnSpc>
              <a:spcBef>
                <a:spcPts val="620"/>
              </a:spcBef>
              <a:buClr>
                <a:srgbClr val="8C1515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2400" b="1">
                <a:latin typeface="Calibri"/>
                <a:cs typeface="Calibri"/>
              </a:rPr>
              <a:t>Because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one-</a:t>
            </a:r>
            <a:r>
              <a:rPr dirty="0" sz="2400" b="1">
                <a:latin typeface="Calibri"/>
                <a:cs typeface="Calibri"/>
              </a:rPr>
              <a:t>hot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p</a:t>
            </a:r>
            <a:r>
              <a:rPr dirty="0" sz="2400" b="1">
                <a:latin typeface="Calibri"/>
                <a:cs typeface="Calibri"/>
              </a:rPr>
              <a:t>,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only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term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left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as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our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loss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function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negative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log </a:t>
            </a:r>
            <a:r>
              <a:rPr dirty="0" sz="2400" b="1">
                <a:latin typeface="Calibri"/>
                <a:cs typeface="Calibri"/>
              </a:rPr>
              <a:t>probability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true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class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y</a:t>
            </a:r>
            <a:r>
              <a:rPr dirty="0" baseline="-17361" sz="2400" i="1">
                <a:latin typeface="Calibri"/>
                <a:cs typeface="Calibri"/>
              </a:rPr>
              <a:t>i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log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𝑝(𝑦</a:t>
            </a:r>
            <a:r>
              <a:rPr dirty="0" baseline="-15432" sz="2700" spc="-15">
                <a:latin typeface="Cambria Math"/>
                <a:cs typeface="Cambria Math"/>
              </a:rPr>
              <a:t>𝑖</a:t>
            </a:r>
            <a:r>
              <a:rPr dirty="0" sz="2400" spc="-10">
                <a:latin typeface="Cambria Math"/>
                <a:cs typeface="Cambria Math"/>
              </a:rPr>
              <a:t>|𝑥</a:t>
            </a:r>
            <a:r>
              <a:rPr dirty="0" baseline="-15432" sz="2700" spc="-15">
                <a:latin typeface="Cambria Math"/>
                <a:cs typeface="Cambria Math"/>
              </a:rPr>
              <a:t>𝑖</a:t>
            </a:r>
            <a:r>
              <a:rPr dirty="0" sz="2400" spc="-1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4878" y="3098266"/>
            <a:ext cx="4102090" cy="100408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140712" y="5888228"/>
            <a:ext cx="6398895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Cross</a:t>
            </a:r>
            <a:r>
              <a:rPr dirty="0" sz="1800" spc="-5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entropy</a:t>
            </a:r>
            <a:r>
              <a:rPr dirty="0" sz="1800" spc="-4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can</a:t>
            </a:r>
            <a:r>
              <a:rPr dirty="0" sz="18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be</a:t>
            </a:r>
            <a:r>
              <a:rPr dirty="0" sz="18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used</a:t>
            </a:r>
            <a:r>
              <a:rPr dirty="0" sz="18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in</a:t>
            </a:r>
            <a:r>
              <a:rPr dirty="0" sz="18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other</a:t>
            </a:r>
            <a:r>
              <a:rPr dirty="0" sz="1800" spc="-5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ways</a:t>
            </a:r>
            <a:r>
              <a:rPr dirty="0" sz="1800" spc="-4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with</a:t>
            </a:r>
            <a:r>
              <a:rPr dirty="0" sz="18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a</a:t>
            </a:r>
            <a:r>
              <a:rPr dirty="0" sz="18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more</a:t>
            </a:r>
            <a:r>
              <a:rPr dirty="0" sz="18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A007F"/>
                </a:solidFill>
                <a:latin typeface="Calibri"/>
                <a:cs typeface="Calibri"/>
              </a:rPr>
              <a:t>interesting</a:t>
            </a:r>
            <a:r>
              <a:rPr dirty="0" sz="18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8A007F"/>
                </a:solidFill>
                <a:latin typeface="Calibri"/>
                <a:cs typeface="Calibri"/>
              </a:rPr>
              <a:t>p,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but</a:t>
            </a:r>
            <a:r>
              <a:rPr dirty="0" sz="18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for</a:t>
            </a:r>
            <a:r>
              <a:rPr dirty="0" sz="18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now</a:t>
            </a:r>
            <a:r>
              <a:rPr dirty="0" sz="1800" spc="-3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just</a:t>
            </a:r>
            <a:r>
              <a:rPr dirty="0" sz="1800" spc="-3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know</a:t>
            </a:r>
            <a:r>
              <a:rPr dirty="0" sz="1800" spc="-3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that</a:t>
            </a:r>
            <a:r>
              <a:rPr dirty="0" sz="18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you’ll</a:t>
            </a:r>
            <a:r>
              <a:rPr dirty="0" sz="1800" spc="-3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want</a:t>
            </a:r>
            <a:r>
              <a:rPr dirty="0" sz="18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to</a:t>
            </a:r>
            <a:r>
              <a:rPr dirty="0" sz="1800" spc="-2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use</a:t>
            </a:r>
            <a:r>
              <a:rPr dirty="0" sz="1800" spc="-2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it</a:t>
            </a:r>
            <a:r>
              <a:rPr dirty="0" sz="18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as</a:t>
            </a:r>
            <a:r>
              <a:rPr dirty="0" sz="18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loss</a:t>
            </a:r>
            <a:r>
              <a:rPr dirty="0" sz="1800" spc="-3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A007F"/>
                </a:solidFill>
                <a:latin typeface="Calibri"/>
                <a:cs typeface="Calibri"/>
              </a:rPr>
              <a:t>in</a:t>
            </a:r>
            <a:r>
              <a:rPr dirty="0" sz="1800" spc="-2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A007F"/>
                </a:solidFill>
                <a:latin typeface="Calibri"/>
                <a:cs typeface="Calibri"/>
              </a:rPr>
              <a:t>PyTorch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1220151" y="5876035"/>
            <a:ext cx="34829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Use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this</a:t>
            </a:r>
            <a:r>
              <a:rPr dirty="0" sz="2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PyTorch! torch.nn.CrossEntropyLoss()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dirty="0" spc="-65"/>
              <a:t> </a:t>
            </a:r>
            <a:r>
              <a:rPr dirty="0"/>
              <a:t>Optimization:</a:t>
            </a:r>
            <a:r>
              <a:rPr dirty="0" spc="-60"/>
              <a:t> </a:t>
            </a:r>
            <a:r>
              <a:rPr dirty="0"/>
              <a:t>Gradient</a:t>
            </a:r>
            <a:r>
              <a:rPr dirty="0" spc="-60"/>
              <a:t> </a:t>
            </a:r>
            <a:r>
              <a:rPr dirty="0" spc="-10"/>
              <a:t>Descent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42041" y="1252618"/>
            <a:ext cx="380365" cy="282575"/>
          </a:xfrm>
          <a:custGeom>
            <a:avLst/>
            <a:gdLst/>
            <a:ahLst/>
            <a:cxnLst/>
            <a:rect l="l" t="t" r="r" b="b"/>
            <a:pathLst>
              <a:path w="380364" h="282575">
                <a:moveTo>
                  <a:pt x="289779" y="0"/>
                </a:moveTo>
                <a:lnTo>
                  <a:pt x="285761" y="11459"/>
                </a:lnTo>
                <a:lnTo>
                  <a:pt x="302104" y="18552"/>
                </a:lnTo>
                <a:lnTo>
                  <a:pt x="316159" y="28370"/>
                </a:lnTo>
                <a:lnTo>
                  <a:pt x="344697" y="73878"/>
                </a:lnTo>
                <a:lnTo>
                  <a:pt x="352987" y="115355"/>
                </a:lnTo>
                <a:lnTo>
                  <a:pt x="353031" y="115662"/>
                </a:lnTo>
                <a:lnTo>
                  <a:pt x="353027" y="164650"/>
                </a:lnTo>
                <a:lnTo>
                  <a:pt x="344656" y="207587"/>
                </a:lnTo>
                <a:lnTo>
                  <a:pt x="316178" y="253826"/>
                </a:lnTo>
                <a:lnTo>
                  <a:pt x="286208" y="270866"/>
                </a:lnTo>
                <a:lnTo>
                  <a:pt x="289779" y="282327"/>
                </a:lnTo>
                <a:lnTo>
                  <a:pt x="328289" y="264263"/>
                </a:lnTo>
                <a:lnTo>
                  <a:pt x="356604" y="232990"/>
                </a:lnTo>
                <a:lnTo>
                  <a:pt x="374017" y="191113"/>
                </a:lnTo>
                <a:lnTo>
                  <a:pt x="379821" y="141237"/>
                </a:lnTo>
                <a:lnTo>
                  <a:pt x="378382" y="115662"/>
                </a:lnTo>
                <a:lnTo>
                  <a:pt x="378365" y="115355"/>
                </a:lnTo>
                <a:lnTo>
                  <a:pt x="366719" y="69479"/>
                </a:lnTo>
                <a:lnTo>
                  <a:pt x="343623" y="32133"/>
                </a:lnTo>
                <a:lnTo>
                  <a:pt x="310248" y="7390"/>
                </a:lnTo>
                <a:lnTo>
                  <a:pt x="289779" y="0"/>
                </a:lnTo>
                <a:close/>
              </a:path>
              <a:path w="380364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83" y="139749"/>
                </a:lnTo>
                <a:lnTo>
                  <a:pt x="0" y="141237"/>
                </a:lnTo>
                <a:lnTo>
                  <a:pt x="5804" y="191113"/>
                </a:lnTo>
                <a:lnTo>
                  <a:pt x="23216" y="232990"/>
                </a:lnTo>
                <a:lnTo>
                  <a:pt x="51531" y="264263"/>
                </a:lnTo>
                <a:lnTo>
                  <a:pt x="90041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86816" y="1684418"/>
            <a:ext cx="380365" cy="282575"/>
          </a:xfrm>
          <a:custGeom>
            <a:avLst/>
            <a:gdLst/>
            <a:ahLst/>
            <a:cxnLst/>
            <a:rect l="l" t="t" r="r" b="b"/>
            <a:pathLst>
              <a:path w="380365" h="282575">
                <a:moveTo>
                  <a:pt x="289779" y="0"/>
                </a:moveTo>
                <a:lnTo>
                  <a:pt x="285761" y="11459"/>
                </a:lnTo>
                <a:lnTo>
                  <a:pt x="302104" y="18552"/>
                </a:lnTo>
                <a:lnTo>
                  <a:pt x="316159" y="28370"/>
                </a:lnTo>
                <a:lnTo>
                  <a:pt x="344697" y="73878"/>
                </a:lnTo>
                <a:lnTo>
                  <a:pt x="352987" y="115355"/>
                </a:lnTo>
                <a:lnTo>
                  <a:pt x="354073" y="139749"/>
                </a:lnTo>
                <a:lnTo>
                  <a:pt x="353027" y="164650"/>
                </a:lnTo>
                <a:lnTo>
                  <a:pt x="344656" y="207587"/>
                </a:lnTo>
                <a:lnTo>
                  <a:pt x="316178" y="253826"/>
                </a:lnTo>
                <a:lnTo>
                  <a:pt x="286208" y="270866"/>
                </a:lnTo>
                <a:lnTo>
                  <a:pt x="289779" y="282327"/>
                </a:lnTo>
                <a:lnTo>
                  <a:pt x="328289" y="264263"/>
                </a:lnTo>
                <a:lnTo>
                  <a:pt x="356604" y="232990"/>
                </a:lnTo>
                <a:lnTo>
                  <a:pt x="374017" y="191113"/>
                </a:lnTo>
                <a:lnTo>
                  <a:pt x="379821" y="141237"/>
                </a:lnTo>
                <a:lnTo>
                  <a:pt x="378383" y="115662"/>
                </a:lnTo>
                <a:lnTo>
                  <a:pt x="366719" y="69479"/>
                </a:lnTo>
                <a:lnTo>
                  <a:pt x="343623" y="32133"/>
                </a:lnTo>
                <a:lnTo>
                  <a:pt x="310248" y="7390"/>
                </a:lnTo>
                <a:lnTo>
                  <a:pt x="289779" y="0"/>
                </a:lnTo>
                <a:close/>
              </a:path>
              <a:path w="380365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83" y="139749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087882" y="2128918"/>
            <a:ext cx="380365" cy="282575"/>
          </a:xfrm>
          <a:custGeom>
            <a:avLst/>
            <a:gdLst/>
            <a:ahLst/>
            <a:cxnLst/>
            <a:rect l="l" t="t" r="r" b="b"/>
            <a:pathLst>
              <a:path w="380365" h="282575">
                <a:moveTo>
                  <a:pt x="289779" y="0"/>
                </a:moveTo>
                <a:lnTo>
                  <a:pt x="285761" y="11459"/>
                </a:lnTo>
                <a:lnTo>
                  <a:pt x="302104" y="18552"/>
                </a:lnTo>
                <a:lnTo>
                  <a:pt x="316159" y="28370"/>
                </a:lnTo>
                <a:lnTo>
                  <a:pt x="344697" y="73878"/>
                </a:lnTo>
                <a:lnTo>
                  <a:pt x="352987" y="115355"/>
                </a:lnTo>
                <a:lnTo>
                  <a:pt x="354073" y="139749"/>
                </a:lnTo>
                <a:lnTo>
                  <a:pt x="353027" y="164650"/>
                </a:lnTo>
                <a:lnTo>
                  <a:pt x="344655" y="207587"/>
                </a:lnTo>
                <a:lnTo>
                  <a:pt x="316177" y="253826"/>
                </a:lnTo>
                <a:lnTo>
                  <a:pt x="286208" y="270866"/>
                </a:lnTo>
                <a:lnTo>
                  <a:pt x="289779" y="282327"/>
                </a:lnTo>
                <a:lnTo>
                  <a:pt x="328289" y="264263"/>
                </a:lnTo>
                <a:lnTo>
                  <a:pt x="356603" y="232990"/>
                </a:lnTo>
                <a:lnTo>
                  <a:pt x="374016" y="191113"/>
                </a:lnTo>
                <a:lnTo>
                  <a:pt x="379820" y="141237"/>
                </a:lnTo>
                <a:lnTo>
                  <a:pt x="378381" y="115662"/>
                </a:lnTo>
                <a:lnTo>
                  <a:pt x="366719" y="69479"/>
                </a:lnTo>
                <a:lnTo>
                  <a:pt x="343623" y="32133"/>
                </a:lnTo>
                <a:lnTo>
                  <a:pt x="310248" y="7390"/>
                </a:lnTo>
                <a:lnTo>
                  <a:pt x="289779" y="0"/>
                </a:lnTo>
                <a:close/>
              </a:path>
              <a:path w="380365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83" y="139749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1244" y="2953513"/>
            <a:ext cx="5730102" cy="356539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85033" y="1099820"/>
            <a:ext cx="11141710" cy="458533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656329" algn="l"/>
                <a:tab pos="4031615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cost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𝐽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-50">
                <a:latin typeface="Cambria Math"/>
                <a:cs typeface="Cambria Math"/>
              </a:rPr>
              <a:t>𝜃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minimize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6301105" algn="l"/>
              </a:tabLst>
            </a:pPr>
            <a:r>
              <a:rPr dirty="0" sz="2400" b="1">
                <a:solidFill>
                  <a:srgbClr val="8A007F"/>
                </a:solidFill>
                <a:latin typeface="Calibri"/>
                <a:cs typeface="Calibri"/>
              </a:rPr>
              <a:t>Gradient</a:t>
            </a:r>
            <a:r>
              <a:rPr dirty="0" sz="2400" spc="-40" b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A007F"/>
                </a:solidFill>
                <a:latin typeface="Calibri"/>
                <a:cs typeface="Calibri"/>
              </a:rPr>
              <a:t>Descent</a:t>
            </a:r>
            <a:r>
              <a:rPr dirty="0" sz="2400" spc="-35" b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algorithm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minimize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𝐽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-5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  <a:p>
            <a:pPr marL="354965" marR="5080" indent="-342900">
              <a:lnSpc>
                <a:spcPts val="2810"/>
              </a:lnSpc>
              <a:spcBef>
                <a:spcPts val="77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6702425" algn="l"/>
                <a:tab pos="7009130" algn="l"/>
              </a:tabLst>
            </a:pPr>
            <a:r>
              <a:rPr dirty="0" sz="2400" b="1">
                <a:latin typeface="Calibri"/>
                <a:cs typeface="Calibri"/>
              </a:rPr>
              <a:t>Idea: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current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𝜃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calculate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gradient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𝐽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-50">
                <a:latin typeface="Cambria Math"/>
                <a:cs typeface="Cambria Math"/>
              </a:rPr>
              <a:t>𝜃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take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small</a:t>
            </a:r>
            <a:r>
              <a:rPr dirty="0" sz="24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step</a:t>
            </a:r>
            <a:r>
              <a:rPr dirty="0" sz="2400" spc="-3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in</a:t>
            </a:r>
            <a:r>
              <a:rPr dirty="0" sz="2400" spc="-3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A007F"/>
                </a:solidFill>
                <a:latin typeface="Calibri"/>
                <a:cs typeface="Calibri"/>
              </a:rPr>
              <a:t>direction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of</a:t>
            </a:r>
            <a:r>
              <a:rPr dirty="0" sz="2400" spc="-5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negative</a:t>
            </a:r>
            <a:r>
              <a:rPr dirty="0" sz="2400" spc="-5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gradient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Repeat.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400">
              <a:latin typeface="Calibri"/>
              <a:cs typeface="Calibri"/>
            </a:endParaRPr>
          </a:p>
          <a:p>
            <a:pPr marL="9315450" marR="867410">
              <a:lnSpc>
                <a:spcPct val="99400"/>
              </a:lnSpc>
            </a:pPr>
            <a:r>
              <a:rPr dirty="0" sz="1800">
                <a:latin typeface="Calibri"/>
                <a:cs typeface="Calibri"/>
              </a:rPr>
              <a:t>Note: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Our </a:t>
            </a:r>
            <a:r>
              <a:rPr dirty="0" sz="1800" spc="-10">
                <a:latin typeface="Calibri"/>
                <a:cs typeface="Calibri"/>
              </a:rPr>
              <a:t>objectives </a:t>
            </a:r>
            <a:r>
              <a:rPr dirty="0" sz="1800">
                <a:latin typeface="Calibri"/>
                <a:cs typeface="Calibri"/>
              </a:rPr>
              <a:t>may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not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0">
                <a:latin typeface="Calibri"/>
                <a:cs typeface="Calibri"/>
              </a:rPr>
              <a:t> convex </a:t>
            </a:r>
            <a:r>
              <a:rPr dirty="0" sz="1800">
                <a:latin typeface="Calibri"/>
                <a:cs typeface="Calibri"/>
              </a:rPr>
              <a:t>like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0">
                <a:latin typeface="Wingdings"/>
                <a:cs typeface="Wingdings"/>
              </a:rPr>
              <a:t></a:t>
            </a:r>
            <a:endParaRPr sz="1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Wingdings"/>
              <a:cs typeface="Wingdings"/>
            </a:endParaRPr>
          </a:p>
          <a:p>
            <a:pPr marL="9315450" marR="622300">
              <a:lnSpc>
                <a:spcPct val="102200"/>
              </a:lnSpc>
            </a:pP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life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turns </a:t>
            </a:r>
            <a:r>
              <a:rPr dirty="0" sz="1800">
                <a:latin typeface="Calibri"/>
                <a:cs typeface="Calibri"/>
              </a:rPr>
              <a:t>out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be </a:t>
            </a:r>
            <a:r>
              <a:rPr dirty="0" sz="1800">
                <a:latin typeface="Calibri"/>
                <a:cs typeface="Calibri"/>
              </a:rPr>
              <a:t>okay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50">
                <a:latin typeface="Wingdings"/>
                <a:cs typeface="Wingdings"/>
              </a:rPr>
              <a:t>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</a:t>
            </a:r>
            <a:r>
              <a:rPr dirty="0" spc="-35"/>
              <a:t> </a:t>
            </a:r>
            <a:r>
              <a:rPr dirty="0"/>
              <a:t>Neural</a:t>
            </a:r>
            <a:r>
              <a:rPr dirty="0" spc="-30"/>
              <a:t> </a:t>
            </a:r>
            <a:r>
              <a:rPr dirty="0" spc="-10"/>
              <a:t>computation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979612" y="1199214"/>
            <a:ext cx="8382000" cy="5049520"/>
            <a:chOff x="1979612" y="1199214"/>
            <a:chExt cx="8382000" cy="50495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612" y="1199214"/>
              <a:ext cx="8153381" cy="504918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992809" y="4412546"/>
              <a:ext cx="4368800" cy="1604010"/>
            </a:xfrm>
            <a:custGeom>
              <a:avLst/>
              <a:gdLst/>
              <a:ahLst/>
              <a:cxnLst/>
              <a:rect l="l" t="t" r="r" b="b"/>
              <a:pathLst>
                <a:path w="4368800" h="1604010">
                  <a:moveTo>
                    <a:pt x="4368801" y="0"/>
                  </a:moveTo>
                  <a:lnTo>
                    <a:pt x="0" y="0"/>
                  </a:lnTo>
                  <a:lnTo>
                    <a:pt x="0" y="1603734"/>
                  </a:lnTo>
                  <a:lnTo>
                    <a:pt x="4368801" y="1603734"/>
                  </a:lnTo>
                  <a:lnTo>
                    <a:pt x="4368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25"/>
              <a:t> </a:t>
            </a:r>
            <a:r>
              <a:rPr dirty="0"/>
              <a:t>binary</a:t>
            </a:r>
            <a:r>
              <a:rPr dirty="0" spc="-30"/>
              <a:t> </a:t>
            </a:r>
            <a:r>
              <a:rPr dirty="0"/>
              <a:t>logistic</a:t>
            </a:r>
            <a:r>
              <a:rPr dirty="0" spc="-25"/>
              <a:t> </a:t>
            </a:r>
            <a:r>
              <a:rPr dirty="0"/>
              <a:t>regression</a:t>
            </a:r>
            <a:r>
              <a:rPr dirty="0" spc="-30"/>
              <a:t> </a:t>
            </a:r>
            <a:r>
              <a:rPr dirty="0"/>
              <a:t>unit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bit</a:t>
            </a:r>
            <a:r>
              <a:rPr dirty="0" spc="-25"/>
              <a:t> </a:t>
            </a:r>
            <a:r>
              <a:rPr dirty="0"/>
              <a:t>similar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10"/>
              <a:t>neuron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11120" y="2098410"/>
            <a:ext cx="3253104" cy="574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ts val="2960"/>
              </a:lnSpc>
              <a:spcBef>
                <a:spcPts val="110"/>
              </a:spcBef>
              <a:tabLst>
                <a:tab pos="620395" algn="l"/>
              </a:tabLst>
            </a:pPr>
            <a:r>
              <a:rPr dirty="0" sz="3150" spc="-50" i="1">
                <a:latin typeface="Times New Roman"/>
                <a:cs typeface="Times New Roman"/>
              </a:rPr>
              <a:t>h</a:t>
            </a:r>
            <a:r>
              <a:rPr dirty="0" sz="3150" i="1">
                <a:latin typeface="Times New Roman"/>
                <a:cs typeface="Times New Roman"/>
              </a:rPr>
              <a:t>	</a:t>
            </a:r>
            <a:r>
              <a:rPr dirty="0" sz="3150" spc="114">
                <a:latin typeface="Times New Roman"/>
                <a:cs typeface="Times New Roman"/>
              </a:rPr>
              <a:t>(</a:t>
            </a:r>
            <a:r>
              <a:rPr dirty="0" sz="3150" spc="114" i="1">
                <a:latin typeface="Times New Roman"/>
                <a:cs typeface="Times New Roman"/>
              </a:rPr>
              <a:t>x</a:t>
            </a:r>
            <a:r>
              <a:rPr dirty="0" sz="3150" spc="114">
                <a:latin typeface="Times New Roman"/>
                <a:cs typeface="Times New Roman"/>
              </a:rPr>
              <a:t>)</a:t>
            </a:r>
            <a:r>
              <a:rPr dirty="0" sz="3150" spc="-254">
                <a:latin typeface="Times New Roman"/>
                <a:cs typeface="Times New Roman"/>
              </a:rPr>
              <a:t> </a:t>
            </a:r>
            <a:r>
              <a:rPr dirty="0" sz="3150">
                <a:latin typeface="Symbol"/>
                <a:cs typeface="Symbol"/>
              </a:rPr>
              <a:t></a:t>
            </a:r>
            <a:r>
              <a:rPr dirty="0" sz="3150" spc="365">
                <a:latin typeface="Times New Roman"/>
                <a:cs typeface="Times New Roman"/>
              </a:rPr>
              <a:t> </a:t>
            </a:r>
            <a:r>
              <a:rPr dirty="0" sz="3150" i="1">
                <a:latin typeface="Times New Roman"/>
                <a:cs typeface="Times New Roman"/>
              </a:rPr>
              <a:t>f</a:t>
            </a:r>
            <a:r>
              <a:rPr dirty="0" sz="3150" spc="-220" i="1">
                <a:latin typeface="Times New Roman"/>
                <a:cs typeface="Times New Roman"/>
              </a:rPr>
              <a:t> </a:t>
            </a:r>
            <a:r>
              <a:rPr dirty="0" sz="3150" spc="80">
                <a:latin typeface="Times New Roman"/>
                <a:cs typeface="Times New Roman"/>
              </a:rPr>
              <a:t>(</a:t>
            </a:r>
            <a:r>
              <a:rPr dirty="0" sz="3150" spc="80" i="1">
                <a:latin typeface="Times New Roman"/>
                <a:cs typeface="Times New Roman"/>
              </a:rPr>
              <a:t>w</a:t>
            </a:r>
            <a:r>
              <a:rPr dirty="0" baseline="43209" sz="2700" spc="120">
                <a:latin typeface="Calibri"/>
                <a:cs typeface="Calibri"/>
              </a:rPr>
              <a:t>T</a:t>
            </a:r>
            <a:r>
              <a:rPr dirty="0" baseline="43209" sz="2700" spc="-142">
                <a:latin typeface="Calibri"/>
                <a:cs typeface="Calibri"/>
              </a:rPr>
              <a:t> </a:t>
            </a:r>
            <a:r>
              <a:rPr dirty="0" sz="3150" i="1">
                <a:latin typeface="Times New Roman"/>
                <a:cs typeface="Times New Roman"/>
              </a:rPr>
              <a:t>x</a:t>
            </a:r>
            <a:r>
              <a:rPr dirty="0" sz="3150" spc="-245" i="1">
                <a:latin typeface="Times New Roman"/>
                <a:cs typeface="Times New Roman"/>
              </a:rPr>
              <a:t> </a:t>
            </a:r>
            <a:r>
              <a:rPr dirty="0" sz="3150">
                <a:latin typeface="Symbol"/>
                <a:cs typeface="Symbol"/>
              </a:rPr>
              <a:t></a:t>
            </a:r>
            <a:r>
              <a:rPr dirty="0" sz="3150" spc="-300">
                <a:latin typeface="Times New Roman"/>
                <a:cs typeface="Times New Roman"/>
              </a:rPr>
              <a:t> </a:t>
            </a:r>
            <a:r>
              <a:rPr dirty="0" sz="3150" spc="-25" i="1">
                <a:latin typeface="Times New Roman"/>
                <a:cs typeface="Times New Roman"/>
              </a:rPr>
              <a:t>b</a:t>
            </a:r>
            <a:r>
              <a:rPr dirty="0" sz="3150" spc="-25">
                <a:latin typeface="Times New Roman"/>
                <a:cs typeface="Times New Roman"/>
              </a:rPr>
              <a:t>)</a:t>
            </a:r>
            <a:endParaRPr sz="3150">
              <a:latin typeface="Times New Roman"/>
              <a:cs typeface="Times New Roman"/>
            </a:endParaRPr>
          </a:p>
          <a:p>
            <a:pPr marL="240029">
              <a:lnSpc>
                <a:spcPts val="1340"/>
              </a:lnSpc>
            </a:pPr>
            <a:r>
              <a:rPr dirty="0" sz="1800" spc="-25" i="1">
                <a:latin typeface="Times New Roman"/>
                <a:cs typeface="Times New Roman"/>
              </a:rPr>
              <a:t>w</a:t>
            </a:r>
            <a:r>
              <a:rPr dirty="0" sz="1800" spc="-25">
                <a:latin typeface="Times New Roman"/>
                <a:cs typeface="Times New Roman"/>
              </a:rPr>
              <a:t>,</a:t>
            </a:r>
            <a:r>
              <a:rPr dirty="0" sz="1800" spc="-25" i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13020" y="2973650"/>
            <a:ext cx="951865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50" i="1">
                <a:latin typeface="Times New Roman"/>
                <a:cs typeface="Times New Roman"/>
              </a:rPr>
              <a:t>f</a:t>
            </a:r>
            <a:r>
              <a:rPr dirty="0" sz="3150" spc="-220" i="1">
                <a:latin typeface="Times New Roman"/>
                <a:cs typeface="Times New Roman"/>
              </a:rPr>
              <a:t> </a:t>
            </a:r>
            <a:r>
              <a:rPr dirty="0" sz="3150" spc="75">
                <a:latin typeface="Times New Roman"/>
                <a:cs typeface="Times New Roman"/>
              </a:rPr>
              <a:t>(</a:t>
            </a:r>
            <a:r>
              <a:rPr dirty="0" sz="3150" spc="75" i="1">
                <a:latin typeface="Times New Roman"/>
                <a:cs typeface="Times New Roman"/>
              </a:rPr>
              <a:t>z</a:t>
            </a:r>
            <a:r>
              <a:rPr dirty="0" sz="3150" spc="75">
                <a:latin typeface="Times New Roman"/>
                <a:cs typeface="Times New Roman"/>
              </a:rPr>
              <a:t>)</a:t>
            </a:r>
            <a:r>
              <a:rPr dirty="0" sz="3150" spc="-250">
                <a:latin typeface="Times New Roman"/>
                <a:cs typeface="Times New Roman"/>
              </a:rPr>
              <a:t> </a:t>
            </a:r>
            <a:r>
              <a:rPr dirty="0" sz="3150" spc="-6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15556" y="2732096"/>
            <a:ext cx="226695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50" spc="-5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88534" y="3293631"/>
            <a:ext cx="1009650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3150" spc="105">
                <a:latin typeface="Times New Roman"/>
                <a:cs typeface="Times New Roman"/>
              </a:rPr>
              <a:t>1</a:t>
            </a:r>
            <a:r>
              <a:rPr dirty="0" sz="3150" spc="105">
                <a:latin typeface="Symbol"/>
                <a:cs typeface="Symbol"/>
              </a:rPr>
              <a:t></a:t>
            </a:r>
            <a:r>
              <a:rPr dirty="0" sz="3150" spc="-270">
                <a:latin typeface="Times New Roman"/>
                <a:cs typeface="Times New Roman"/>
              </a:rPr>
              <a:t> </a:t>
            </a:r>
            <a:r>
              <a:rPr dirty="0" sz="3150" i="1">
                <a:latin typeface="Times New Roman"/>
                <a:cs typeface="Times New Roman"/>
              </a:rPr>
              <a:t>e</a:t>
            </a:r>
            <a:r>
              <a:rPr dirty="0" baseline="43209" sz="2700">
                <a:latin typeface="Symbol"/>
                <a:cs typeface="Symbol"/>
              </a:rPr>
              <a:t></a:t>
            </a:r>
            <a:r>
              <a:rPr dirty="0" baseline="43209" sz="2700" spc="-405">
                <a:latin typeface="Times New Roman"/>
                <a:cs typeface="Times New Roman"/>
              </a:rPr>
              <a:t> </a:t>
            </a:r>
            <a:r>
              <a:rPr dirty="0" baseline="43209" sz="2700" spc="-75" i="1">
                <a:latin typeface="Times New Roman"/>
                <a:cs typeface="Times New Roman"/>
              </a:rPr>
              <a:t>z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742323" y="3301626"/>
            <a:ext cx="977265" cy="0"/>
          </a:xfrm>
          <a:custGeom>
            <a:avLst/>
            <a:gdLst/>
            <a:ahLst/>
            <a:cxnLst/>
            <a:rect l="l" t="t" r="r" b="b"/>
            <a:pathLst>
              <a:path w="977264" h="0">
                <a:moveTo>
                  <a:pt x="0" y="0"/>
                </a:moveTo>
                <a:lnTo>
                  <a:pt x="976859" y="0"/>
                </a:lnTo>
              </a:path>
            </a:pathLst>
          </a:custGeom>
          <a:ln w="198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9972" y="4471866"/>
            <a:ext cx="4135120" cy="205361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301525" y="5780866"/>
            <a:ext cx="4198620" cy="708025"/>
          </a:xfrm>
          <a:prstGeom prst="rect">
            <a:avLst/>
          </a:prstGeom>
          <a:solidFill>
            <a:srgbClr val="FF98F6"/>
          </a:solidFill>
        </p:spPr>
        <p:txBody>
          <a:bodyPr wrap="square" lIns="0" tIns="33655" rIns="0" bIns="0" rtlCol="0" vert="horz">
            <a:spAutoFit/>
          </a:bodyPr>
          <a:lstStyle/>
          <a:p>
            <a:pPr marL="384810" marR="102870" indent="-273685">
              <a:lnSpc>
                <a:spcPct val="100000"/>
              </a:lnSpc>
              <a:spcBef>
                <a:spcPts val="265"/>
              </a:spcBef>
            </a:pPr>
            <a:r>
              <a:rPr dirty="0" sz="2000" i="1">
                <a:latin typeface="Calibri"/>
                <a:cs typeface="Calibri"/>
              </a:rPr>
              <a:t>w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b</a:t>
            </a:r>
            <a:r>
              <a:rPr dirty="0" sz="2000" spc="-4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parameters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neuron </a:t>
            </a:r>
            <a:r>
              <a:rPr dirty="0" sz="2000">
                <a:latin typeface="Calibri"/>
                <a:cs typeface="Calibri"/>
              </a:rPr>
              <a:t>i.e.,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logistic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regression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3134" y="3077110"/>
            <a:ext cx="2212502" cy="1871971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620971" y="1840134"/>
            <a:ext cx="3879215" cy="1000125"/>
          </a:xfrm>
          <a:prstGeom prst="rect">
            <a:avLst/>
          </a:prstGeom>
          <a:solidFill>
            <a:srgbClr val="FF98F6"/>
          </a:solidFill>
        </p:spPr>
        <p:txBody>
          <a:bodyPr wrap="square" lIns="0" tIns="29845" rIns="0" bIns="0" rtlCol="0" vert="horz">
            <a:spAutoFit/>
          </a:bodyPr>
          <a:lstStyle/>
          <a:p>
            <a:pPr algn="just" marL="90805" marR="113664">
              <a:lnSpc>
                <a:spcPct val="100000"/>
              </a:lnSpc>
              <a:spcBef>
                <a:spcPts val="235"/>
              </a:spcBef>
            </a:pPr>
            <a:r>
              <a:rPr dirty="0" sz="2000" i="1">
                <a:latin typeface="Calibri"/>
                <a:cs typeface="Calibri"/>
              </a:rPr>
              <a:t>b:</a:t>
            </a:r>
            <a:r>
              <a:rPr dirty="0" sz="2000" spc="-4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“always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on”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bias </a:t>
            </a:r>
            <a:r>
              <a:rPr dirty="0" sz="2000" spc="-10">
                <a:latin typeface="Calibri"/>
                <a:cs typeface="Calibri"/>
              </a:rPr>
              <a:t>feature,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prior,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or </a:t>
            </a:r>
            <a:r>
              <a:rPr dirty="0" sz="2000" spc="-10">
                <a:latin typeface="Calibri"/>
                <a:cs typeface="Calibri"/>
              </a:rPr>
              <a:t>separate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849722" y="2325236"/>
            <a:ext cx="772795" cy="132715"/>
          </a:xfrm>
          <a:custGeom>
            <a:avLst/>
            <a:gdLst/>
            <a:ahLst/>
            <a:cxnLst/>
            <a:rect l="l" t="t" r="r" b="b"/>
            <a:pathLst>
              <a:path w="772795" h="132714">
                <a:moveTo>
                  <a:pt x="108210" y="0"/>
                </a:moveTo>
                <a:lnTo>
                  <a:pt x="0" y="74943"/>
                </a:lnTo>
                <a:lnTo>
                  <a:pt x="118499" y="132247"/>
                </a:lnTo>
                <a:lnTo>
                  <a:pt x="127043" y="129273"/>
                </a:lnTo>
                <a:lnTo>
                  <a:pt x="133913" y="115065"/>
                </a:lnTo>
                <a:lnTo>
                  <a:pt x="130939" y="106522"/>
                </a:lnTo>
                <a:lnTo>
                  <a:pt x="90545" y="86988"/>
                </a:lnTo>
                <a:lnTo>
                  <a:pt x="29376" y="86988"/>
                </a:lnTo>
                <a:lnTo>
                  <a:pt x="27267" y="59881"/>
                </a:lnTo>
                <a:lnTo>
                  <a:pt x="27160" y="58500"/>
                </a:lnTo>
                <a:lnTo>
                  <a:pt x="79849" y="54400"/>
                </a:lnTo>
                <a:lnTo>
                  <a:pt x="124479" y="23491"/>
                </a:lnTo>
                <a:lnTo>
                  <a:pt x="126095" y="14591"/>
                </a:lnTo>
                <a:lnTo>
                  <a:pt x="117110" y="1616"/>
                </a:lnTo>
                <a:lnTo>
                  <a:pt x="108210" y="0"/>
                </a:lnTo>
                <a:close/>
              </a:path>
              <a:path w="772795" h="132714">
                <a:moveTo>
                  <a:pt x="79849" y="54400"/>
                </a:moveTo>
                <a:lnTo>
                  <a:pt x="27160" y="58500"/>
                </a:lnTo>
                <a:lnTo>
                  <a:pt x="29376" y="86988"/>
                </a:lnTo>
                <a:lnTo>
                  <a:pt x="61498" y="84489"/>
                </a:lnTo>
                <a:lnTo>
                  <a:pt x="36404" y="84489"/>
                </a:lnTo>
                <a:lnTo>
                  <a:pt x="34490" y="59881"/>
                </a:lnTo>
                <a:lnTo>
                  <a:pt x="71935" y="59881"/>
                </a:lnTo>
                <a:lnTo>
                  <a:pt x="79849" y="54400"/>
                </a:lnTo>
                <a:close/>
              </a:path>
              <a:path w="772795" h="132714">
                <a:moveTo>
                  <a:pt x="82067" y="82888"/>
                </a:moveTo>
                <a:lnTo>
                  <a:pt x="29376" y="86988"/>
                </a:lnTo>
                <a:lnTo>
                  <a:pt x="90545" y="86988"/>
                </a:lnTo>
                <a:lnTo>
                  <a:pt x="82067" y="82888"/>
                </a:lnTo>
                <a:close/>
              </a:path>
              <a:path w="772795" h="132714">
                <a:moveTo>
                  <a:pt x="34490" y="59881"/>
                </a:moveTo>
                <a:lnTo>
                  <a:pt x="36280" y="82888"/>
                </a:lnTo>
                <a:lnTo>
                  <a:pt x="36404" y="84489"/>
                </a:lnTo>
                <a:lnTo>
                  <a:pt x="56539" y="70544"/>
                </a:lnTo>
                <a:lnTo>
                  <a:pt x="34490" y="59881"/>
                </a:lnTo>
                <a:close/>
              </a:path>
              <a:path w="772795" h="132714">
                <a:moveTo>
                  <a:pt x="56539" y="70544"/>
                </a:moveTo>
                <a:lnTo>
                  <a:pt x="36404" y="84489"/>
                </a:lnTo>
                <a:lnTo>
                  <a:pt x="61498" y="84489"/>
                </a:lnTo>
                <a:lnTo>
                  <a:pt x="82067" y="82888"/>
                </a:lnTo>
                <a:lnTo>
                  <a:pt x="56539" y="70544"/>
                </a:lnTo>
                <a:close/>
              </a:path>
              <a:path w="772795" h="132714">
                <a:moveTo>
                  <a:pt x="770139" y="690"/>
                </a:moveTo>
                <a:lnTo>
                  <a:pt x="79849" y="54400"/>
                </a:lnTo>
                <a:lnTo>
                  <a:pt x="56539" y="70544"/>
                </a:lnTo>
                <a:lnTo>
                  <a:pt x="82067" y="82888"/>
                </a:lnTo>
                <a:lnTo>
                  <a:pt x="772356" y="29179"/>
                </a:lnTo>
                <a:lnTo>
                  <a:pt x="770211" y="1616"/>
                </a:lnTo>
                <a:lnTo>
                  <a:pt x="770139" y="690"/>
                </a:lnTo>
                <a:close/>
              </a:path>
              <a:path w="772795" h="132714">
                <a:moveTo>
                  <a:pt x="71935" y="59881"/>
                </a:moveTo>
                <a:lnTo>
                  <a:pt x="34490" y="59881"/>
                </a:lnTo>
                <a:lnTo>
                  <a:pt x="56539" y="70544"/>
                </a:lnTo>
                <a:lnTo>
                  <a:pt x="71935" y="59881"/>
                </a:lnTo>
                <a:close/>
              </a:path>
            </a:pathLst>
          </a:custGeom>
          <a:solidFill>
            <a:srgbClr val="FF0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34351" y="1002284"/>
            <a:ext cx="11203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Calibri"/>
                <a:cs typeface="Calibri"/>
              </a:rPr>
              <a:t>f</a:t>
            </a:r>
            <a:r>
              <a:rPr dirty="0" sz="2400" spc="-3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nonlinear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activation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(e.g.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sigmoid),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weights,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b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bias,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h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hidden,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x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inputs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/>
              <a:t>A</a:t>
            </a:r>
            <a:r>
              <a:rPr dirty="0" sz="2900" spc="-45"/>
              <a:t> </a:t>
            </a:r>
            <a:r>
              <a:rPr dirty="0" sz="2900"/>
              <a:t>neural</a:t>
            </a:r>
            <a:r>
              <a:rPr dirty="0" sz="2900" spc="-45"/>
              <a:t> </a:t>
            </a:r>
            <a:r>
              <a:rPr dirty="0" sz="2900" spc="-10"/>
              <a:t>network</a:t>
            </a:r>
            <a:endParaRPr sz="2900"/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900"/>
              <a:t>=</a:t>
            </a:r>
            <a:r>
              <a:rPr dirty="0" sz="2900" spc="-70"/>
              <a:t> </a:t>
            </a:r>
            <a:r>
              <a:rPr dirty="0" sz="2900"/>
              <a:t>running</a:t>
            </a:r>
            <a:r>
              <a:rPr dirty="0" sz="2900" spc="-75"/>
              <a:t> </a:t>
            </a:r>
            <a:r>
              <a:rPr dirty="0" sz="2900"/>
              <a:t>several</a:t>
            </a:r>
            <a:r>
              <a:rPr dirty="0" sz="2900" spc="-65"/>
              <a:t> </a:t>
            </a:r>
            <a:r>
              <a:rPr dirty="0" sz="2900"/>
              <a:t>logistic</a:t>
            </a:r>
            <a:r>
              <a:rPr dirty="0" sz="2900" spc="-70"/>
              <a:t> </a:t>
            </a:r>
            <a:r>
              <a:rPr dirty="0" sz="2900"/>
              <a:t>regressions</a:t>
            </a:r>
            <a:r>
              <a:rPr dirty="0" sz="2900" spc="-60"/>
              <a:t> </a:t>
            </a:r>
            <a:r>
              <a:rPr dirty="0" sz="2900"/>
              <a:t>at</a:t>
            </a:r>
            <a:r>
              <a:rPr dirty="0" sz="2900" spc="-75"/>
              <a:t> </a:t>
            </a:r>
            <a:r>
              <a:rPr dirty="0" sz="2900"/>
              <a:t>the</a:t>
            </a:r>
            <a:r>
              <a:rPr dirty="0" sz="2900" spc="-65"/>
              <a:t> </a:t>
            </a:r>
            <a:r>
              <a:rPr dirty="0" sz="2900"/>
              <a:t>same</a:t>
            </a:r>
            <a:r>
              <a:rPr dirty="0" sz="2900" spc="-65"/>
              <a:t> </a:t>
            </a:r>
            <a:r>
              <a:rPr dirty="0" sz="2900" spc="-20"/>
              <a:t>time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110604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feed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through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bunch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logistic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regression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functions,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get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outputs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598975" y="2667000"/>
            <a:ext cx="2948305" cy="3827779"/>
            <a:chOff x="3598975" y="2667000"/>
            <a:chExt cx="2948305" cy="3827779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8975" y="2667000"/>
              <a:ext cx="2535821" cy="35813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232375" y="5135492"/>
              <a:ext cx="1315085" cy="1359535"/>
            </a:xfrm>
            <a:custGeom>
              <a:avLst/>
              <a:gdLst/>
              <a:ahLst/>
              <a:cxnLst/>
              <a:rect l="l" t="t" r="r" b="b"/>
              <a:pathLst>
                <a:path w="1315084" h="1359535">
                  <a:moveTo>
                    <a:pt x="1314640" y="0"/>
                  </a:moveTo>
                  <a:lnTo>
                    <a:pt x="0" y="0"/>
                  </a:lnTo>
                  <a:lnTo>
                    <a:pt x="0" y="1359068"/>
                  </a:lnTo>
                  <a:lnTo>
                    <a:pt x="1314640" y="1359068"/>
                  </a:lnTo>
                  <a:lnTo>
                    <a:pt x="1314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625756" y="2873755"/>
            <a:ext cx="3634104" cy="14947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dirty="0" sz="2400" i="1">
                <a:latin typeface="Calibri"/>
                <a:cs typeface="Calibri"/>
              </a:rPr>
              <a:t>But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we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don’t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have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to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decide </a:t>
            </a:r>
            <a:r>
              <a:rPr dirty="0" sz="2400" i="1">
                <a:latin typeface="Calibri"/>
                <a:cs typeface="Calibri"/>
              </a:rPr>
              <a:t>ahead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of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time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what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variables </a:t>
            </a:r>
            <a:r>
              <a:rPr dirty="0" sz="2400" i="1">
                <a:latin typeface="Calibri"/>
                <a:cs typeface="Calibri"/>
              </a:rPr>
              <a:t>these</a:t>
            </a:r>
            <a:r>
              <a:rPr dirty="0" sz="2400" spc="-8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logistic</a:t>
            </a:r>
            <a:r>
              <a:rPr dirty="0" sz="2400" spc="-8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regressions</a:t>
            </a:r>
            <a:r>
              <a:rPr dirty="0" sz="2400" spc="-85" i="1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are </a:t>
            </a:r>
            <a:r>
              <a:rPr dirty="0" sz="2400" i="1">
                <a:latin typeface="Calibri"/>
                <a:cs typeface="Calibri"/>
              </a:rPr>
              <a:t>trying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to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predict!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/>
              <a:t>A</a:t>
            </a:r>
            <a:r>
              <a:rPr dirty="0" sz="2900" spc="-45"/>
              <a:t> </a:t>
            </a:r>
            <a:r>
              <a:rPr dirty="0" sz="2900"/>
              <a:t>neural</a:t>
            </a:r>
            <a:r>
              <a:rPr dirty="0" sz="2900" spc="-45"/>
              <a:t> </a:t>
            </a:r>
            <a:r>
              <a:rPr dirty="0" sz="2900" spc="-10"/>
              <a:t>network</a:t>
            </a:r>
            <a:endParaRPr sz="2900"/>
          </a:p>
          <a:p>
            <a:pPr marL="12700">
              <a:lnSpc>
                <a:spcPct val="100000"/>
              </a:lnSpc>
            </a:pPr>
            <a:r>
              <a:rPr dirty="0" sz="2900"/>
              <a:t>=</a:t>
            </a:r>
            <a:r>
              <a:rPr dirty="0" sz="2900" spc="-70"/>
              <a:t> </a:t>
            </a:r>
            <a:r>
              <a:rPr dirty="0" sz="2900"/>
              <a:t>running</a:t>
            </a:r>
            <a:r>
              <a:rPr dirty="0" sz="2900" spc="-75"/>
              <a:t> </a:t>
            </a:r>
            <a:r>
              <a:rPr dirty="0" sz="2900"/>
              <a:t>several</a:t>
            </a:r>
            <a:r>
              <a:rPr dirty="0" sz="2900" spc="-65"/>
              <a:t> </a:t>
            </a:r>
            <a:r>
              <a:rPr dirty="0" sz="2900"/>
              <a:t>logistic</a:t>
            </a:r>
            <a:r>
              <a:rPr dirty="0" sz="2900" spc="-70"/>
              <a:t> </a:t>
            </a:r>
            <a:r>
              <a:rPr dirty="0" sz="2900"/>
              <a:t>regressions</a:t>
            </a:r>
            <a:r>
              <a:rPr dirty="0" sz="2900" spc="-60"/>
              <a:t> </a:t>
            </a:r>
            <a:r>
              <a:rPr dirty="0" sz="2900"/>
              <a:t>at</a:t>
            </a:r>
            <a:r>
              <a:rPr dirty="0" sz="2900" spc="-75"/>
              <a:t> </a:t>
            </a:r>
            <a:r>
              <a:rPr dirty="0" sz="2900"/>
              <a:t>the</a:t>
            </a:r>
            <a:r>
              <a:rPr dirty="0" sz="2900" spc="-65"/>
              <a:t> </a:t>
            </a:r>
            <a:r>
              <a:rPr dirty="0" sz="2900"/>
              <a:t>same</a:t>
            </a:r>
            <a:r>
              <a:rPr dirty="0" sz="2900" spc="-65"/>
              <a:t> </a:t>
            </a:r>
            <a:r>
              <a:rPr dirty="0" sz="2900" spc="-20"/>
              <a:t>time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10755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feed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another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logistic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regression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composed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4383" y="2674030"/>
            <a:ext cx="4978398" cy="35814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485522" y="2681732"/>
            <a:ext cx="2941320" cy="2957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dirty="0" sz="2400" i="1">
                <a:latin typeface="Calibri"/>
                <a:cs typeface="Calibri"/>
              </a:rPr>
              <a:t>It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is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the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final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loss </a:t>
            </a:r>
            <a:r>
              <a:rPr dirty="0" sz="2400" i="1">
                <a:latin typeface="Calibri"/>
                <a:cs typeface="Calibri"/>
              </a:rPr>
              <a:t>function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that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will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direct </a:t>
            </a:r>
            <a:r>
              <a:rPr dirty="0" sz="2400" i="1">
                <a:latin typeface="Calibri"/>
                <a:cs typeface="Calibri"/>
              </a:rPr>
              <a:t>what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the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intermediate </a:t>
            </a:r>
            <a:r>
              <a:rPr dirty="0" sz="2400" i="1">
                <a:latin typeface="Calibri"/>
                <a:cs typeface="Calibri"/>
              </a:rPr>
              <a:t>hidden</a:t>
            </a:r>
            <a:r>
              <a:rPr dirty="0" sz="2400" spc="-8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variables</a:t>
            </a:r>
            <a:r>
              <a:rPr dirty="0" sz="2400" spc="-80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should </a:t>
            </a:r>
            <a:r>
              <a:rPr dirty="0" sz="2400" i="1">
                <a:latin typeface="Calibri"/>
                <a:cs typeface="Calibri"/>
              </a:rPr>
              <a:t>be,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so</a:t>
            </a:r>
            <a:r>
              <a:rPr dirty="0" sz="2400" spc="-3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as</a:t>
            </a:r>
            <a:r>
              <a:rPr dirty="0" sz="2400" spc="-3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to</a:t>
            </a:r>
            <a:r>
              <a:rPr dirty="0" sz="2400" spc="-3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do</a:t>
            </a:r>
            <a:r>
              <a:rPr dirty="0" sz="2400" spc="-3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</a:t>
            </a:r>
            <a:r>
              <a:rPr dirty="0" sz="2400" spc="-30" i="1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good </a:t>
            </a:r>
            <a:r>
              <a:rPr dirty="0" sz="2400" i="1">
                <a:latin typeface="Calibri"/>
                <a:cs typeface="Calibri"/>
              </a:rPr>
              <a:t>job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at</a:t>
            </a:r>
            <a:r>
              <a:rPr dirty="0" sz="2400" spc="-5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predicting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the </a:t>
            </a:r>
            <a:r>
              <a:rPr dirty="0" sz="2400" i="1">
                <a:latin typeface="Calibri"/>
                <a:cs typeface="Calibri"/>
              </a:rPr>
              <a:t>targets</a:t>
            </a:r>
            <a:r>
              <a:rPr dirty="0" sz="2400" spc="-6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for</a:t>
            </a:r>
            <a:r>
              <a:rPr dirty="0" sz="2400" spc="-6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the</a:t>
            </a:r>
            <a:r>
              <a:rPr dirty="0" sz="2400" spc="-65" i="1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next </a:t>
            </a:r>
            <a:r>
              <a:rPr dirty="0" sz="2400" spc="-25" i="1">
                <a:latin typeface="Calibri"/>
                <a:cs typeface="Calibri"/>
              </a:rPr>
              <a:t>layer,</a:t>
            </a:r>
            <a:r>
              <a:rPr dirty="0" sz="2400" spc="-90" i="1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/>
              <a:t>A</a:t>
            </a:r>
            <a:r>
              <a:rPr dirty="0" sz="2900" spc="-45"/>
              <a:t> </a:t>
            </a:r>
            <a:r>
              <a:rPr dirty="0" sz="2900"/>
              <a:t>neural</a:t>
            </a:r>
            <a:r>
              <a:rPr dirty="0" sz="2900" spc="-45"/>
              <a:t> </a:t>
            </a:r>
            <a:r>
              <a:rPr dirty="0" sz="2900" spc="-10"/>
              <a:t>network</a:t>
            </a:r>
            <a:endParaRPr sz="2900"/>
          </a:p>
          <a:p>
            <a:pPr marL="12700">
              <a:lnSpc>
                <a:spcPct val="100000"/>
              </a:lnSpc>
            </a:pPr>
            <a:r>
              <a:rPr dirty="0" sz="2900"/>
              <a:t>=</a:t>
            </a:r>
            <a:r>
              <a:rPr dirty="0" sz="2900" spc="-70"/>
              <a:t> </a:t>
            </a:r>
            <a:r>
              <a:rPr dirty="0" sz="2900"/>
              <a:t>running</a:t>
            </a:r>
            <a:r>
              <a:rPr dirty="0" sz="2900" spc="-75"/>
              <a:t> </a:t>
            </a:r>
            <a:r>
              <a:rPr dirty="0" sz="2900"/>
              <a:t>several</a:t>
            </a:r>
            <a:r>
              <a:rPr dirty="0" sz="2900" spc="-65"/>
              <a:t> </a:t>
            </a:r>
            <a:r>
              <a:rPr dirty="0" sz="2900"/>
              <a:t>logistic</a:t>
            </a:r>
            <a:r>
              <a:rPr dirty="0" sz="2900" spc="-70"/>
              <a:t> </a:t>
            </a:r>
            <a:r>
              <a:rPr dirty="0" sz="2900"/>
              <a:t>regressions</a:t>
            </a:r>
            <a:r>
              <a:rPr dirty="0" sz="2900" spc="-60"/>
              <a:t> </a:t>
            </a:r>
            <a:r>
              <a:rPr dirty="0" sz="2900"/>
              <a:t>at</a:t>
            </a:r>
            <a:r>
              <a:rPr dirty="0" sz="2900" spc="-75"/>
              <a:t> </a:t>
            </a:r>
            <a:r>
              <a:rPr dirty="0" sz="2900"/>
              <a:t>the</a:t>
            </a:r>
            <a:r>
              <a:rPr dirty="0" sz="2900" spc="-65"/>
              <a:t> </a:t>
            </a:r>
            <a:r>
              <a:rPr dirty="0" sz="2900"/>
              <a:t>same</a:t>
            </a:r>
            <a:r>
              <a:rPr dirty="0" sz="2900" spc="-65"/>
              <a:t> </a:t>
            </a:r>
            <a:r>
              <a:rPr dirty="0" sz="2900" spc="-20"/>
              <a:t>time</a:t>
            </a:r>
            <a:endParaRPr sz="2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212" y="2438400"/>
            <a:ext cx="6349998" cy="34797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85033" y="1151635"/>
            <a:ext cx="11017885" cy="462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Before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know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multilayer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network….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400">
              <a:latin typeface="Calibri"/>
              <a:cs typeface="Calibri"/>
            </a:endParaRPr>
          </a:p>
          <a:p>
            <a:pPr algn="just" marL="8138795" marR="644525">
              <a:lnSpc>
                <a:spcPct val="100800"/>
              </a:lnSpc>
            </a:pPr>
            <a:r>
              <a:rPr dirty="0" sz="2400" i="1">
                <a:latin typeface="Calibri"/>
                <a:cs typeface="Calibri"/>
              </a:rPr>
              <a:t>This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allows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us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to </a:t>
            </a:r>
            <a:r>
              <a:rPr dirty="0" sz="2400" spc="-10" i="1">
                <a:latin typeface="Calibri"/>
                <a:cs typeface="Calibri"/>
              </a:rPr>
              <a:t>re-</a:t>
            </a:r>
            <a:r>
              <a:rPr dirty="0" sz="2400" i="1">
                <a:latin typeface="Calibri"/>
                <a:cs typeface="Calibri"/>
              </a:rPr>
              <a:t>represent</a:t>
            </a:r>
            <a:r>
              <a:rPr dirty="0" sz="2400" spc="-125" i="1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and </a:t>
            </a:r>
            <a:r>
              <a:rPr dirty="0" sz="2400" i="1">
                <a:latin typeface="Calibri"/>
                <a:cs typeface="Calibri"/>
              </a:rPr>
              <a:t>compose</a:t>
            </a:r>
            <a:r>
              <a:rPr dirty="0" sz="2400" spc="-6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our</a:t>
            </a:r>
            <a:r>
              <a:rPr dirty="0" sz="2400" spc="-65" i="1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8138795" marR="22225">
              <a:lnSpc>
                <a:spcPct val="99800"/>
              </a:lnSpc>
              <a:spcBef>
                <a:spcPts val="30"/>
              </a:spcBef>
            </a:pPr>
            <a:r>
              <a:rPr dirty="0" sz="2400" i="1">
                <a:latin typeface="Calibri"/>
                <a:cs typeface="Calibri"/>
              </a:rPr>
              <a:t>multiple</a:t>
            </a:r>
            <a:r>
              <a:rPr dirty="0" sz="2400" spc="-6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times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and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to </a:t>
            </a:r>
            <a:r>
              <a:rPr dirty="0" sz="2400" i="1">
                <a:latin typeface="Calibri"/>
                <a:cs typeface="Calibri"/>
              </a:rPr>
              <a:t>learn</a:t>
            </a:r>
            <a:r>
              <a:rPr dirty="0" sz="2400" spc="-5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</a:t>
            </a:r>
            <a:r>
              <a:rPr dirty="0" sz="2400" spc="-5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classifier</a:t>
            </a:r>
            <a:r>
              <a:rPr dirty="0" sz="2400" spc="-5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that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is </a:t>
            </a:r>
            <a:r>
              <a:rPr dirty="0" sz="2400" i="1">
                <a:latin typeface="Calibri"/>
                <a:cs typeface="Calibri"/>
              </a:rPr>
              <a:t>highly</a:t>
            </a:r>
            <a:r>
              <a:rPr dirty="0" sz="2400" spc="-65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non-</a:t>
            </a:r>
            <a:r>
              <a:rPr dirty="0" sz="2400" i="1">
                <a:latin typeface="Calibri"/>
                <a:cs typeface="Calibri"/>
              </a:rPr>
              <a:t>linear</a:t>
            </a:r>
            <a:r>
              <a:rPr dirty="0" sz="2400" spc="-60" i="1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in </a:t>
            </a:r>
            <a:r>
              <a:rPr dirty="0" sz="2400" i="1">
                <a:latin typeface="Calibri"/>
                <a:cs typeface="Calibri"/>
              </a:rPr>
              <a:t>terms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of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the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original inputs</a:t>
            </a:r>
            <a:endParaRPr sz="2400">
              <a:latin typeface="Calibri"/>
              <a:cs typeface="Calibri"/>
            </a:endParaRPr>
          </a:p>
          <a:p>
            <a:pPr marL="8138795">
              <a:lnSpc>
                <a:spcPct val="100000"/>
              </a:lnSpc>
              <a:spcBef>
                <a:spcPts val="10"/>
              </a:spcBef>
            </a:pPr>
            <a:r>
              <a:rPr dirty="0" sz="1600" i="1">
                <a:latin typeface="Calibri"/>
                <a:cs typeface="Calibri"/>
              </a:rPr>
              <a:t>(but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typically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is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linear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in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terms</a:t>
            </a:r>
            <a:r>
              <a:rPr dirty="0" sz="1600" spc="-25" i="1">
                <a:latin typeface="Calibri"/>
                <a:cs typeface="Calibri"/>
              </a:rPr>
              <a:t> of</a:t>
            </a:r>
            <a:endParaRPr sz="1600">
              <a:latin typeface="Calibri"/>
              <a:cs typeface="Calibri"/>
            </a:endParaRPr>
          </a:p>
          <a:p>
            <a:pPr marL="8138795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15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pre-</a:t>
            </a:r>
            <a:r>
              <a:rPr dirty="0" sz="1600" i="1">
                <a:latin typeface="Calibri"/>
                <a:cs typeface="Calibri"/>
              </a:rPr>
              <a:t>final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layer</a:t>
            </a:r>
            <a:r>
              <a:rPr dirty="0" sz="1600" spc="-10" i="1">
                <a:latin typeface="Calibri"/>
                <a:cs typeface="Calibri"/>
              </a:rPr>
              <a:t> representations)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Matrix</a:t>
            </a:r>
            <a:r>
              <a:rPr dirty="0" spc="-40"/>
              <a:t> </a:t>
            </a:r>
            <a:r>
              <a:rPr dirty="0"/>
              <a:t>notation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-10"/>
              <a:t>layer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811019"/>
            <a:ext cx="1293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have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9633" y="5382206"/>
            <a:ext cx="6637020" cy="982344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dirty="0" sz="2800">
                <a:latin typeface="Calibri"/>
                <a:cs typeface="Calibri"/>
              </a:rPr>
              <a:t>Activation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f</a:t>
            </a:r>
            <a:r>
              <a:rPr dirty="0" sz="2800" spc="-20" i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applied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element-</a:t>
            </a:r>
            <a:r>
              <a:rPr dirty="0" sz="2800" spc="-10">
                <a:latin typeface="Calibri"/>
                <a:cs typeface="Calibri"/>
              </a:rPr>
              <a:t>wise:</a:t>
            </a:r>
            <a:endParaRPr sz="2800">
              <a:latin typeface="Calibri"/>
              <a:cs typeface="Calibri"/>
            </a:endParaRPr>
          </a:p>
          <a:p>
            <a:pPr marL="2096770">
              <a:lnSpc>
                <a:spcPct val="100000"/>
              </a:lnSpc>
              <a:spcBef>
                <a:spcPts val="500"/>
              </a:spcBef>
            </a:pPr>
            <a:r>
              <a:rPr dirty="0" sz="2650" i="1">
                <a:latin typeface="Times New Roman"/>
                <a:cs typeface="Times New Roman"/>
              </a:rPr>
              <a:t>f</a:t>
            </a:r>
            <a:r>
              <a:rPr dirty="0" sz="2650" spc="-160" i="1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([</a:t>
            </a:r>
            <a:r>
              <a:rPr dirty="0" sz="2650" spc="-10" i="1">
                <a:latin typeface="Times New Roman"/>
                <a:cs typeface="Times New Roman"/>
              </a:rPr>
              <a:t>z</a:t>
            </a:r>
            <a:r>
              <a:rPr dirty="0" baseline="-23297" sz="2325" spc="-15">
                <a:latin typeface="Times New Roman"/>
                <a:cs typeface="Times New Roman"/>
              </a:rPr>
              <a:t>1</a:t>
            </a:r>
            <a:r>
              <a:rPr dirty="0" sz="2650" spc="-10">
                <a:latin typeface="Times New Roman"/>
                <a:cs typeface="Times New Roman"/>
              </a:rPr>
              <a:t>,</a:t>
            </a:r>
            <a:r>
              <a:rPr dirty="0" sz="2650" spc="-240">
                <a:latin typeface="Times New Roman"/>
                <a:cs typeface="Times New Roman"/>
              </a:rPr>
              <a:t> </a:t>
            </a:r>
            <a:r>
              <a:rPr dirty="0" sz="2650" i="1">
                <a:latin typeface="Times New Roman"/>
                <a:cs typeface="Times New Roman"/>
              </a:rPr>
              <a:t>z</a:t>
            </a:r>
            <a:r>
              <a:rPr dirty="0" baseline="-23297" sz="2325">
                <a:latin typeface="Times New Roman"/>
                <a:cs typeface="Times New Roman"/>
              </a:rPr>
              <a:t>2</a:t>
            </a:r>
            <a:r>
              <a:rPr dirty="0" sz="2650">
                <a:latin typeface="Times New Roman"/>
                <a:cs typeface="Times New Roman"/>
              </a:rPr>
              <a:t>,</a:t>
            </a:r>
            <a:r>
              <a:rPr dirty="0" sz="2650" spc="-240">
                <a:latin typeface="Times New Roman"/>
                <a:cs typeface="Times New Roman"/>
              </a:rPr>
              <a:t> </a:t>
            </a:r>
            <a:r>
              <a:rPr dirty="0" sz="2650" spc="-20" i="1">
                <a:latin typeface="Times New Roman"/>
                <a:cs typeface="Times New Roman"/>
              </a:rPr>
              <a:t>z</a:t>
            </a:r>
            <a:r>
              <a:rPr dirty="0" baseline="-23297" sz="2325" spc="-30">
                <a:latin typeface="Times New Roman"/>
                <a:cs typeface="Times New Roman"/>
              </a:rPr>
              <a:t>3</a:t>
            </a:r>
            <a:r>
              <a:rPr dirty="0" baseline="-23297" sz="2325" spc="-217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])</a:t>
            </a:r>
            <a:r>
              <a:rPr dirty="0" sz="2650" spc="-190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</a:t>
            </a:r>
            <a:r>
              <a:rPr dirty="0" sz="2650" spc="-28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[</a:t>
            </a:r>
            <a:r>
              <a:rPr dirty="0" sz="2650" spc="-114">
                <a:latin typeface="Times New Roman"/>
                <a:cs typeface="Times New Roman"/>
              </a:rPr>
              <a:t> </a:t>
            </a:r>
            <a:r>
              <a:rPr dirty="0" sz="2650" i="1">
                <a:latin typeface="Times New Roman"/>
                <a:cs typeface="Times New Roman"/>
              </a:rPr>
              <a:t>f</a:t>
            </a:r>
            <a:r>
              <a:rPr dirty="0" sz="2650" spc="-155" i="1">
                <a:latin typeface="Times New Roman"/>
                <a:cs typeface="Times New Roman"/>
              </a:rPr>
              <a:t> </a:t>
            </a:r>
            <a:r>
              <a:rPr dirty="0" sz="2650" spc="-25">
                <a:latin typeface="Times New Roman"/>
                <a:cs typeface="Times New Roman"/>
              </a:rPr>
              <a:t>(</a:t>
            </a:r>
            <a:r>
              <a:rPr dirty="0" sz="2650" spc="-25" i="1">
                <a:latin typeface="Times New Roman"/>
                <a:cs typeface="Times New Roman"/>
              </a:rPr>
              <a:t>z</a:t>
            </a:r>
            <a:r>
              <a:rPr dirty="0" baseline="-23297" sz="2325" spc="-37">
                <a:latin typeface="Times New Roman"/>
                <a:cs typeface="Times New Roman"/>
              </a:rPr>
              <a:t>1</a:t>
            </a:r>
            <a:r>
              <a:rPr dirty="0" baseline="-23297" sz="2325" spc="-30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),</a:t>
            </a:r>
            <a:r>
              <a:rPr dirty="0" sz="2650" spc="150">
                <a:latin typeface="Times New Roman"/>
                <a:cs typeface="Times New Roman"/>
              </a:rPr>
              <a:t> </a:t>
            </a:r>
            <a:r>
              <a:rPr dirty="0" sz="2650" i="1">
                <a:latin typeface="Times New Roman"/>
                <a:cs typeface="Times New Roman"/>
              </a:rPr>
              <a:t>f</a:t>
            </a:r>
            <a:r>
              <a:rPr dirty="0" sz="2650" spc="-155" i="1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(</a:t>
            </a:r>
            <a:r>
              <a:rPr dirty="0" sz="2650" i="1">
                <a:latin typeface="Times New Roman"/>
                <a:cs typeface="Times New Roman"/>
              </a:rPr>
              <a:t>z</a:t>
            </a:r>
            <a:r>
              <a:rPr dirty="0" baseline="-23297" sz="2325">
                <a:latin typeface="Times New Roman"/>
                <a:cs typeface="Times New Roman"/>
              </a:rPr>
              <a:t>2</a:t>
            </a:r>
            <a:r>
              <a:rPr dirty="0" baseline="-23297" sz="2325" spc="-89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),</a:t>
            </a:r>
            <a:r>
              <a:rPr dirty="0" sz="2650" spc="150">
                <a:latin typeface="Times New Roman"/>
                <a:cs typeface="Times New Roman"/>
              </a:rPr>
              <a:t> </a:t>
            </a:r>
            <a:r>
              <a:rPr dirty="0" sz="2650" i="1">
                <a:latin typeface="Times New Roman"/>
                <a:cs typeface="Times New Roman"/>
              </a:rPr>
              <a:t>f</a:t>
            </a:r>
            <a:r>
              <a:rPr dirty="0" sz="2650" spc="-160" i="1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(</a:t>
            </a:r>
            <a:r>
              <a:rPr dirty="0" sz="2650" i="1">
                <a:latin typeface="Times New Roman"/>
                <a:cs typeface="Times New Roman"/>
              </a:rPr>
              <a:t>z</a:t>
            </a:r>
            <a:r>
              <a:rPr dirty="0" baseline="-23297" sz="2325">
                <a:latin typeface="Times New Roman"/>
                <a:cs typeface="Times New Roman"/>
              </a:rPr>
              <a:t>3</a:t>
            </a:r>
            <a:r>
              <a:rPr dirty="0" baseline="-23297" sz="2325" spc="-217">
                <a:latin typeface="Times New Roman"/>
                <a:cs typeface="Times New Roman"/>
              </a:rPr>
              <a:t> </a:t>
            </a:r>
            <a:r>
              <a:rPr dirty="0" sz="2650" spc="-25">
                <a:latin typeface="Times New Roman"/>
                <a:cs typeface="Times New Roman"/>
              </a:rPr>
              <a:t>)]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409246" y="2667000"/>
            <a:ext cx="2948305" cy="3827779"/>
            <a:chOff x="7409246" y="2667000"/>
            <a:chExt cx="2948305" cy="3827779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9246" y="2667000"/>
              <a:ext cx="2535821" cy="35813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42645" y="5135492"/>
              <a:ext cx="1315085" cy="1359535"/>
            </a:xfrm>
            <a:custGeom>
              <a:avLst/>
              <a:gdLst/>
              <a:ahLst/>
              <a:cxnLst/>
              <a:rect l="l" t="t" r="r" b="b"/>
              <a:pathLst>
                <a:path w="1315084" h="1359535">
                  <a:moveTo>
                    <a:pt x="1314641" y="0"/>
                  </a:moveTo>
                  <a:lnTo>
                    <a:pt x="0" y="0"/>
                  </a:lnTo>
                  <a:lnTo>
                    <a:pt x="0" y="1359068"/>
                  </a:lnTo>
                  <a:lnTo>
                    <a:pt x="1314641" y="1359068"/>
                  </a:lnTo>
                  <a:lnTo>
                    <a:pt x="13146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516473" y="2858515"/>
            <a:ext cx="271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 i="1">
                <a:latin typeface="Calibri"/>
                <a:cs typeface="Calibri"/>
              </a:rPr>
              <a:t>a</a:t>
            </a:r>
            <a:r>
              <a:rPr dirty="0" baseline="-13888" sz="1800" spc="-37">
                <a:latin typeface="Calibri"/>
                <a:cs typeface="Calibri"/>
              </a:rPr>
              <a:t>1</a:t>
            </a:r>
            <a:endParaRPr baseline="-13888"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516473" y="3721100"/>
            <a:ext cx="271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 i="1">
                <a:latin typeface="Calibri"/>
                <a:cs typeface="Calibri"/>
              </a:rPr>
              <a:t>a</a:t>
            </a:r>
            <a:r>
              <a:rPr dirty="0" baseline="-13888" sz="1800" spc="-37">
                <a:latin typeface="Calibri"/>
                <a:cs typeface="Calibri"/>
              </a:rPr>
              <a:t>2</a:t>
            </a:r>
            <a:endParaRPr baseline="-13888"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516473" y="4574540"/>
            <a:ext cx="271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 i="1">
                <a:latin typeface="Calibri"/>
                <a:cs typeface="Calibri"/>
              </a:rPr>
              <a:t>a</a:t>
            </a:r>
            <a:r>
              <a:rPr dirty="0" baseline="-13888" sz="1800" spc="-37">
                <a:latin typeface="Calibri"/>
                <a:cs typeface="Calibri"/>
              </a:rPr>
              <a:t>3</a:t>
            </a:r>
            <a:endParaRPr baseline="-13888"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63373" y="2337975"/>
            <a:ext cx="4052570" cy="4019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450" i="1">
                <a:latin typeface="Times New Roman"/>
                <a:cs typeface="Times New Roman"/>
              </a:rPr>
              <a:t>a</a:t>
            </a:r>
            <a:r>
              <a:rPr dirty="0" baseline="-23809" sz="2100">
                <a:latin typeface="Times New Roman"/>
                <a:cs typeface="Times New Roman"/>
              </a:rPr>
              <a:t>1</a:t>
            </a:r>
            <a:r>
              <a:rPr dirty="0" baseline="-23809" sz="2100" spc="262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pc="254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f</a:t>
            </a:r>
            <a:r>
              <a:rPr dirty="0" sz="2450" spc="-170" i="1">
                <a:latin typeface="Times New Roman"/>
                <a:cs typeface="Times New Roman"/>
              </a:rPr>
              <a:t> </a:t>
            </a:r>
            <a:r>
              <a:rPr dirty="0" sz="2450" spc="-30">
                <a:latin typeface="Times New Roman"/>
                <a:cs typeface="Times New Roman"/>
              </a:rPr>
              <a:t>(</a:t>
            </a:r>
            <a:r>
              <a:rPr dirty="0" sz="2450" spc="-30" i="1">
                <a:latin typeface="Times New Roman"/>
                <a:cs typeface="Times New Roman"/>
              </a:rPr>
              <a:t>W</a:t>
            </a:r>
            <a:r>
              <a:rPr dirty="0" baseline="-23809" sz="2100" spc="-44">
                <a:latin typeface="Times New Roman"/>
                <a:cs typeface="Times New Roman"/>
              </a:rPr>
              <a:t>11</a:t>
            </a:r>
            <a:r>
              <a:rPr dirty="0" sz="2450" spc="-30" i="1">
                <a:latin typeface="Times New Roman"/>
                <a:cs typeface="Times New Roman"/>
              </a:rPr>
              <a:t>x</a:t>
            </a:r>
            <a:r>
              <a:rPr dirty="0" baseline="-23809" sz="2100" spc="-44">
                <a:latin typeface="Times New Roman"/>
                <a:cs typeface="Times New Roman"/>
              </a:rPr>
              <a:t>1</a:t>
            </a:r>
            <a:r>
              <a:rPr dirty="0" baseline="-23809" sz="2100" spc="142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</a:t>
            </a:r>
            <a:r>
              <a:rPr dirty="0" sz="2450" spc="-350">
                <a:latin typeface="Times New Roman"/>
                <a:cs typeface="Times New Roman"/>
              </a:rPr>
              <a:t> </a:t>
            </a:r>
            <a:r>
              <a:rPr dirty="0" sz="2450" spc="-85" i="1">
                <a:latin typeface="Times New Roman"/>
                <a:cs typeface="Times New Roman"/>
              </a:rPr>
              <a:t>W</a:t>
            </a:r>
            <a:r>
              <a:rPr dirty="0" baseline="-23809" sz="2100" spc="-127">
                <a:latin typeface="Times New Roman"/>
                <a:cs typeface="Times New Roman"/>
              </a:rPr>
              <a:t>12</a:t>
            </a:r>
            <a:r>
              <a:rPr dirty="0" baseline="-23809" sz="2100" spc="-187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x</a:t>
            </a:r>
            <a:r>
              <a:rPr dirty="0" baseline="-23809" sz="2100">
                <a:latin typeface="Times New Roman"/>
                <a:cs typeface="Times New Roman"/>
              </a:rPr>
              <a:t>2</a:t>
            </a:r>
            <a:r>
              <a:rPr dirty="0" baseline="-23809" sz="2100" spc="322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</a:t>
            </a:r>
            <a:r>
              <a:rPr dirty="0" sz="2450" spc="-350">
                <a:latin typeface="Times New Roman"/>
                <a:cs typeface="Times New Roman"/>
              </a:rPr>
              <a:t> </a:t>
            </a:r>
            <a:r>
              <a:rPr dirty="0" sz="2450" spc="-85" i="1">
                <a:latin typeface="Times New Roman"/>
                <a:cs typeface="Times New Roman"/>
              </a:rPr>
              <a:t>W</a:t>
            </a:r>
            <a:r>
              <a:rPr dirty="0" baseline="-23809" sz="2100" spc="-127">
                <a:latin typeface="Times New Roman"/>
                <a:cs typeface="Times New Roman"/>
              </a:rPr>
              <a:t>13</a:t>
            </a:r>
            <a:r>
              <a:rPr dirty="0" baseline="-23809" sz="2100" spc="-307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x</a:t>
            </a:r>
            <a:r>
              <a:rPr dirty="0" baseline="-23809" sz="2100">
                <a:latin typeface="Times New Roman"/>
                <a:cs typeface="Times New Roman"/>
              </a:rPr>
              <a:t>3</a:t>
            </a:r>
            <a:r>
              <a:rPr dirty="0" baseline="-23809" sz="2100" spc="209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</a:t>
            </a:r>
            <a:r>
              <a:rPr dirty="0" sz="2450" spc="-235">
                <a:latin typeface="Times New Roman"/>
                <a:cs typeface="Times New Roman"/>
              </a:rPr>
              <a:t> </a:t>
            </a:r>
            <a:r>
              <a:rPr dirty="0" sz="2450" spc="-125" i="1">
                <a:latin typeface="Times New Roman"/>
                <a:cs typeface="Times New Roman"/>
              </a:rPr>
              <a:t>b</a:t>
            </a:r>
            <a:r>
              <a:rPr dirty="0" baseline="-23809" sz="2100" spc="-187">
                <a:latin typeface="Times New Roman"/>
                <a:cs typeface="Times New Roman"/>
              </a:rPr>
              <a:t>1</a:t>
            </a:r>
            <a:r>
              <a:rPr dirty="0" baseline="-23809" sz="2100" spc="-277">
                <a:latin typeface="Times New Roman"/>
                <a:cs typeface="Times New Roman"/>
              </a:rPr>
              <a:t> </a:t>
            </a:r>
            <a:r>
              <a:rPr dirty="0" sz="2450" spc="-5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15070" y="2808969"/>
            <a:ext cx="1621790" cy="4019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450">
                <a:latin typeface="Symbol"/>
                <a:cs typeface="Symbol"/>
              </a:rPr>
              <a:t></a:t>
            </a:r>
            <a:r>
              <a:rPr dirty="0" sz="2450" spc="-345">
                <a:latin typeface="Times New Roman"/>
                <a:cs typeface="Times New Roman"/>
              </a:rPr>
              <a:t> </a:t>
            </a:r>
            <a:r>
              <a:rPr dirty="0" sz="2450" spc="-40" i="1">
                <a:latin typeface="Times New Roman"/>
                <a:cs typeface="Times New Roman"/>
              </a:rPr>
              <a:t>W</a:t>
            </a:r>
            <a:r>
              <a:rPr dirty="0" baseline="-23809" sz="2100" spc="-60">
                <a:latin typeface="Times New Roman"/>
                <a:cs typeface="Times New Roman"/>
              </a:rPr>
              <a:t>23</a:t>
            </a:r>
            <a:r>
              <a:rPr dirty="0" baseline="-23809" sz="2100" spc="-292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x</a:t>
            </a:r>
            <a:r>
              <a:rPr dirty="0" baseline="-23809" sz="2100">
                <a:latin typeface="Times New Roman"/>
                <a:cs typeface="Times New Roman"/>
              </a:rPr>
              <a:t>3</a:t>
            </a:r>
            <a:r>
              <a:rPr dirty="0" baseline="-23809" sz="2100" spc="254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</a:t>
            </a:r>
            <a:r>
              <a:rPr dirty="0" sz="2450" spc="-220">
                <a:latin typeface="Times New Roman"/>
                <a:cs typeface="Times New Roman"/>
              </a:rPr>
              <a:t> </a:t>
            </a:r>
            <a:r>
              <a:rPr dirty="0" sz="2450" spc="-55" i="1">
                <a:latin typeface="Times New Roman"/>
                <a:cs typeface="Times New Roman"/>
              </a:rPr>
              <a:t>b</a:t>
            </a:r>
            <a:r>
              <a:rPr dirty="0" baseline="-23809" sz="2100" spc="-82">
                <a:latin typeface="Times New Roman"/>
                <a:cs typeface="Times New Roman"/>
              </a:rPr>
              <a:t>2 </a:t>
            </a:r>
            <a:r>
              <a:rPr dirty="0" sz="2450" spc="-5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9633" y="2714117"/>
            <a:ext cx="4557395" cy="263779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041525">
              <a:lnSpc>
                <a:spcPct val="100000"/>
              </a:lnSpc>
              <a:spcBef>
                <a:spcPts val="865"/>
              </a:spcBef>
            </a:pPr>
            <a:r>
              <a:rPr dirty="0" sz="2450" i="1">
                <a:latin typeface="Times New Roman"/>
                <a:cs typeface="Times New Roman"/>
              </a:rPr>
              <a:t>a</a:t>
            </a:r>
            <a:r>
              <a:rPr dirty="0" baseline="-23809" sz="2100">
                <a:latin typeface="Times New Roman"/>
                <a:cs typeface="Times New Roman"/>
              </a:rPr>
              <a:t>2</a:t>
            </a:r>
            <a:r>
              <a:rPr dirty="0" baseline="-23809" sz="2100" spc="434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pc="240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f</a:t>
            </a:r>
            <a:r>
              <a:rPr dirty="0" sz="2450" spc="-170" i="1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(</a:t>
            </a:r>
            <a:r>
              <a:rPr dirty="0" sz="2450" i="1">
                <a:latin typeface="Times New Roman"/>
                <a:cs typeface="Times New Roman"/>
              </a:rPr>
              <a:t>W</a:t>
            </a:r>
            <a:r>
              <a:rPr dirty="0" baseline="-23809" sz="2100">
                <a:latin typeface="Times New Roman"/>
                <a:cs typeface="Times New Roman"/>
              </a:rPr>
              <a:t>21</a:t>
            </a:r>
            <a:r>
              <a:rPr dirty="0" sz="2450" i="1">
                <a:latin typeface="Times New Roman"/>
                <a:cs typeface="Times New Roman"/>
              </a:rPr>
              <a:t>x</a:t>
            </a:r>
            <a:r>
              <a:rPr dirty="0" baseline="-23809" sz="2100">
                <a:latin typeface="Times New Roman"/>
                <a:cs typeface="Times New Roman"/>
              </a:rPr>
              <a:t>1</a:t>
            </a:r>
            <a:r>
              <a:rPr dirty="0" baseline="-23809" sz="2100" spc="135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</a:t>
            </a:r>
            <a:r>
              <a:rPr dirty="0" sz="2450" spc="-350">
                <a:latin typeface="Times New Roman"/>
                <a:cs typeface="Times New Roman"/>
              </a:rPr>
              <a:t> </a:t>
            </a:r>
            <a:r>
              <a:rPr dirty="0" sz="2450" spc="-40" i="1">
                <a:latin typeface="Times New Roman"/>
                <a:cs typeface="Times New Roman"/>
              </a:rPr>
              <a:t>W</a:t>
            </a:r>
            <a:r>
              <a:rPr dirty="0" baseline="-23809" sz="2100" spc="-60">
                <a:latin typeface="Times New Roman"/>
                <a:cs typeface="Times New Roman"/>
              </a:rPr>
              <a:t>22</a:t>
            </a:r>
            <a:r>
              <a:rPr dirty="0" baseline="-23809" sz="2100" spc="-187">
                <a:latin typeface="Times New Roman"/>
                <a:cs typeface="Times New Roman"/>
              </a:rPr>
              <a:t> </a:t>
            </a:r>
            <a:r>
              <a:rPr dirty="0" sz="2450" spc="-25" i="1">
                <a:latin typeface="Times New Roman"/>
                <a:cs typeface="Times New Roman"/>
              </a:rPr>
              <a:t>x</a:t>
            </a:r>
            <a:r>
              <a:rPr dirty="0" baseline="-23809" sz="2100" spc="-37">
                <a:latin typeface="Times New Roman"/>
                <a:cs typeface="Times New Roman"/>
              </a:rPr>
              <a:t>2</a:t>
            </a:r>
            <a:endParaRPr baseline="-23809" sz="2100">
              <a:latin typeface="Times New Roman"/>
              <a:cs typeface="Times New Roman"/>
            </a:endParaRPr>
          </a:p>
          <a:p>
            <a:pPr marL="2037714">
              <a:lnSpc>
                <a:spcPts val="2830"/>
              </a:lnSpc>
              <a:spcBef>
                <a:spcPts val="765"/>
              </a:spcBef>
            </a:pPr>
            <a:r>
              <a:rPr dirty="0" sz="2450" spc="-20">
                <a:latin typeface="Times New Roman"/>
                <a:cs typeface="Times New Roman"/>
              </a:rPr>
              <a:t>etc.</a:t>
            </a:r>
            <a:endParaRPr sz="2450">
              <a:latin typeface="Times New Roman"/>
              <a:cs typeface="Times New Roman"/>
            </a:endParaRPr>
          </a:p>
          <a:p>
            <a:pPr marL="38100">
              <a:lnSpc>
                <a:spcPts val="3250"/>
              </a:lnSpc>
            </a:pP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matrix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notation</a:t>
            </a:r>
            <a:endParaRPr sz="2800">
              <a:latin typeface="Calibri"/>
              <a:cs typeface="Calibri"/>
            </a:endParaRPr>
          </a:p>
          <a:p>
            <a:pPr marL="2054860" marR="909955" indent="5080">
              <a:lnSpc>
                <a:spcPct val="124900"/>
              </a:lnSpc>
              <a:spcBef>
                <a:spcPts val="575"/>
              </a:spcBef>
            </a:pPr>
            <a:r>
              <a:rPr dirty="0" sz="3150" i="1">
                <a:latin typeface="Times New Roman"/>
                <a:cs typeface="Times New Roman"/>
              </a:rPr>
              <a:t>z</a:t>
            </a:r>
            <a:r>
              <a:rPr dirty="0" sz="3150" spc="-120" i="1">
                <a:latin typeface="Times New Roman"/>
                <a:cs typeface="Times New Roman"/>
              </a:rPr>
              <a:t> </a:t>
            </a:r>
            <a:r>
              <a:rPr dirty="0" sz="3150">
                <a:latin typeface="Symbol"/>
                <a:cs typeface="Symbol"/>
              </a:rPr>
              <a:t></a:t>
            </a:r>
            <a:r>
              <a:rPr dirty="0" sz="3150" spc="-290">
                <a:latin typeface="Times New Roman"/>
                <a:cs typeface="Times New Roman"/>
              </a:rPr>
              <a:t> </a:t>
            </a:r>
            <a:r>
              <a:rPr dirty="0" sz="3150" spc="-40" i="1">
                <a:latin typeface="Times New Roman"/>
                <a:cs typeface="Times New Roman"/>
              </a:rPr>
              <a:t>Wx</a:t>
            </a:r>
            <a:r>
              <a:rPr dirty="0" sz="3150" spc="-250" i="1">
                <a:latin typeface="Times New Roman"/>
                <a:cs typeface="Times New Roman"/>
              </a:rPr>
              <a:t> </a:t>
            </a:r>
            <a:r>
              <a:rPr dirty="0" sz="3150">
                <a:latin typeface="Symbol"/>
                <a:cs typeface="Symbol"/>
              </a:rPr>
              <a:t></a:t>
            </a:r>
            <a:r>
              <a:rPr dirty="0" sz="3150" spc="-305">
                <a:latin typeface="Times New Roman"/>
                <a:cs typeface="Times New Roman"/>
              </a:rPr>
              <a:t> </a:t>
            </a:r>
            <a:r>
              <a:rPr dirty="0" sz="3150" spc="-60" i="1">
                <a:latin typeface="Times New Roman"/>
                <a:cs typeface="Times New Roman"/>
              </a:rPr>
              <a:t>b </a:t>
            </a:r>
            <a:r>
              <a:rPr dirty="0" sz="3150" i="1">
                <a:latin typeface="Times New Roman"/>
                <a:cs typeface="Times New Roman"/>
              </a:rPr>
              <a:t>a</a:t>
            </a:r>
            <a:r>
              <a:rPr dirty="0" sz="3150" spc="-150" i="1">
                <a:latin typeface="Times New Roman"/>
                <a:cs typeface="Times New Roman"/>
              </a:rPr>
              <a:t> </a:t>
            </a:r>
            <a:r>
              <a:rPr dirty="0" sz="3150">
                <a:latin typeface="Symbol"/>
                <a:cs typeface="Symbol"/>
              </a:rPr>
              <a:t></a:t>
            </a:r>
            <a:r>
              <a:rPr dirty="0" sz="3150" spc="345">
                <a:latin typeface="Times New Roman"/>
                <a:cs typeface="Times New Roman"/>
              </a:rPr>
              <a:t> </a:t>
            </a:r>
            <a:r>
              <a:rPr dirty="0" sz="3150" spc="-10" i="1">
                <a:latin typeface="Times New Roman"/>
                <a:cs typeface="Times New Roman"/>
              </a:rPr>
              <a:t>f</a:t>
            </a:r>
            <a:r>
              <a:rPr dirty="0" sz="3150" spc="-220" i="1">
                <a:latin typeface="Times New Roman"/>
                <a:cs typeface="Times New Roman"/>
              </a:rPr>
              <a:t> </a:t>
            </a:r>
            <a:r>
              <a:rPr dirty="0" sz="3150" spc="40">
                <a:latin typeface="Times New Roman"/>
                <a:cs typeface="Times New Roman"/>
              </a:rPr>
              <a:t>(</a:t>
            </a:r>
            <a:r>
              <a:rPr dirty="0" sz="3150" spc="40" i="1">
                <a:latin typeface="Times New Roman"/>
                <a:cs typeface="Times New Roman"/>
              </a:rPr>
              <a:t>z</a:t>
            </a:r>
            <a:r>
              <a:rPr dirty="0" sz="3150" spc="40">
                <a:latin typeface="Times New Roman"/>
                <a:cs typeface="Times New Roman"/>
              </a:rPr>
              <a:t>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565944" y="2497835"/>
            <a:ext cx="4730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7" i="1">
                <a:latin typeface="Calibri"/>
                <a:cs typeface="Calibri"/>
              </a:rPr>
              <a:t>W</a:t>
            </a:r>
            <a:r>
              <a:rPr dirty="0" sz="1300" spc="-25">
                <a:latin typeface="Calibri"/>
                <a:cs typeface="Calibri"/>
              </a:rPr>
              <a:t>12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791274" y="2824424"/>
            <a:ext cx="155575" cy="516255"/>
          </a:xfrm>
          <a:custGeom>
            <a:avLst/>
            <a:gdLst/>
            <a:ahLst/>
            <a:cxnLst/>
            <a:rect l="l" t="t" r="r" b="b"/>
            <a:pathLst>
              <a:path w="155575" h="516254">
                <a:moveTo>
                  <a:pt x="37552" y="397156"/>
                </a:moveTo>
                <a:lnTo>
                  <a:pt x="25640" y="407509"/>
                </a:lnTo>
                <a:lnTo>
                  <a:pt x="25008" y="416533"/>
                </a:lnTo>
                <a:lnTo>
                  <a:pt x="111352" y="515885"/>
                </a:lnTo>
                <a:lnTo>
                  <a:pt x="120284" y="490688"/>
                </a:lnTo>
                <a:lnTo>
                  <a:pt x="92031" y="490688"/>
                </a:lnTo>
                <a:lnTo>
                  <a:pt x="82186" y="438763"/>
                </a:lnTo>
                <a:lnTo>
                  <a:pt x="46575" y="397789"/>
                </a:lnTo>
                <a:lnTo>
                  <a:pt x="37552" y="397156"/>
                </a:lnTo>
                <a:close/>
              </a:path>
              <a:path w="155575" h="516254">
                <a:moveTo>
                  <a:pt x="82186" y="438763"/>
                </a:moveTo>
                <a:lnTo>
                  <a:pt x="92031" y="490688"/>
                </a:lnTo>
                <a:lnTo>
                  <a:pt x="120106" y="485364"/>
                </a:lnTo>
                <a:lnTo>
                  <a:pt x="119705" y="483251"/>
                </a:lnTo>
                <a:lnTo>
                  <a:pt x="92603" y="483251"/>
                </a:lnTo>
                <a:lnTo>
                  <a:pt x="100787" y="460166"/>
                </a:lnTo>
                <a:lnTo>
                  <a:pt x="82186" y="438763"/>
                </a:lnTo>
                <a:close/>
              </a:path>
              <a:path w="155575" h="516254">
                <a:moveTo>
                  <a:pt x="136566" y="378382"/>
                </a:moveTo>
                <a:lnTo>
                  <a:pt x="128400" y="382275"/>
                </a:lnTo>
                <a:lnTo>
                  <a:pt x="110261" y="433442"/>
                </a:lnTo>
                <a:lnTo>
                  <a:pt x="120106" y="485364"/>
                </a:lnTo>
                <a:lnTo>
                  <a:pt x="92031" y="490688"/>
                </a:lnTo>
                <a:lnTo>
                  <a:pt x="120284" y="490688"/>
                </a:lnTo>
                <a:lnTo>
                  <a:pt x="155333" y="391822"/>
                </a:lnTo>
                <a:lnTo>
                  <a:pt x="151441" y="383655"/>
                </a:lnTo>
                <a:lnTo>
                  <a:pt x="136566" y="378382"/>
                </a:lnTo>
                <a:close/>
              </a:path>
              <a:path w="155575" h="516254">
                <a:moveTo>
                  <a:pt x="100787" y="460166"/>
                </a:moveTo>
                <a:lnTo>
                  <a:pt x="92603" y="483251"/>
                </a:lnTo>
                <a:lnTo>
                  <a:pt x="116853" y="478654"/>
                </a:lnTo>
                <a:lnTo>
                  <a:pt x="100787" y="460166"/>
                </a:lnTo>
                <a:close/>
              </a:path>
              <a:path w="155575" h="516254">
                <a:moveTo>
                  <a:pt x="110261" y="433442"/>
                </a:moveTo>
                <a:lnTo>
                  <a:pt x="100787" y="460166"/>
                </a:lnTo>
                <a:lnTo>
                  <a:pt x="116853" y="478654"/>
                </a:lnTo>
                <a:lnTo>
                  <a:pt x="92603" y="483251"/>
                </a:lnTo>
                <a:lnTo>
                  <a:pt x="119705" y="483251"/>
                </a:lnTo>
                <a:lnTo>
                  <a:pt x="110261" y="433442"/>
                </a:lnTo>
                <a:close/>
              </a:path>
              <a:path w="155575" h="516254">
                <a:moveTo>
                  <a:pt x="28074" y="0"/>
                </a:moveTo>
                <a:lnTo>
                  <a:pt x="0" y="5323"/>
                </a:lnTo>
                <a:lnTo>
                  <a:pt x="82186" y="438763"/>
                </a:lnTo>
                <a:lnTo>
                  <a:pt x="100787" y="460166"/>
                </a:lnTo>
                <a:lnTo>
                  <a:pt x="110261" y="433442"/>
                </a:lnTo>
                <a:lnTo>
                  <a:pt x="28074" y="0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791284" y="5591555"/>
            <a:ext cx="2901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latin typeface="Calibri"/>
                <a:cs typeface="Calibri"/>
              </a:rPr>
              <a:t>b</a:t>
            </a:r>
            <a:r>
              <a:rPr dirty="0" baseline="-17094" sz="1950" spc="-37">
                <a:latin typeface="Calibri"/>
                <a:cs typeface="Calibri"/>
              </a:rPr>
              <a:t>3</a:t>
            </a:r>
            <a:endParaRPr baseline="-17094" sz="195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8784065" y="5135429"/>
            <a:ext cx="169545" cy="440055"/>
          </a:xfrm>
          <a:custGeom>
            <a:avLst/>
            <a:gdLst/>
            <a:ahLst/>
            <a:cxnLst/>
            <a:rect l="l" t="t" r="r" b="b"/>
            <a:pathLst>
              <a:path w="169545" h="440054">
                <a:moveTo>
                  <a:pt x="48506" y="54612"/>
                </a:moveTo>
                <a:lnTo>
                  <a:pt x="41350" y="82049"/>
                </a:lnTo>
                <a:lnTo>
                  <a:pt x="141457" y="439680"/>
                </a:lnTo>
                <a:lnTo>
                  <a:pt x="168974" y="431977"/>
                </a:lnTo>
                <a:lnTo>
                  <a:pt x="68868" y="74348"/>
                </a:lnTo>
                <a:lnTo>
                  <a:pt x="48506" y="54612"/>
                </a:lnTo>
                <a:close/>
              </a:path>
              <a:path w="169545" h="440054">
                <a:moveTo>
                  <a:pt x="33220" y="0"/>
                </a:moveTo>
                <a:lnTo>
                  <a:pt x="0" y="127365"/>
                </a:lnTo>
                <a:lnTo>
                  <a:pt x="4574" y="135169"/>
                </a:lnTo>
                <a:lnTo>
                  <a:pt x="19845" y="139153"/>
                </a:lnTo>
                <a:lnTo>
                  <a:pt x="27649" y="134578"/>
                </a:lnTo>
                <a:lnTo>
                  <a:pt x="41350" y="82049"/>
                </a:lnTo>
                <a:lnTo>
                  <a:pt x="27104" y="31156"/>
                </a:lnTo>
                <a:lnTo>
                  <a:pt x="54622" y="23454"/>
                </a:lnTo>
                <a:lnTo>
                  <a:pt x="57418" y="23454"/>
                </a:lnTo>
                <a:lnTo>
                  <a:pt x="33220" y="0"/>
                </a:lnTo>
                <a:close/>
              </a:path>
              <a:path w="169545" h="440054">
                <a:moveTo>
                  <a:pt x="57418" y="23454"/>
                </a:moveTo>
                <a:lnTo>
                  <a:pt x="54622" y="23454"/>
                </a:lnTo>
                <a:lnTo>
                  <a:pt x="68868" y="74348"/>
                </a:lnTo>
                <a:lnTo>
                  <a:pt x="107848" y="112129"/>
                </a:lnTo>
                <a:lnTo>
                  <a:pt x="116893" y="111988"/>
                </a:lnTo>
                <a:lnTo>
                  <a:pt x="127877" y="100656"/>
                </a:lnTo>
                <a:lnTo>
                  <a:pt x="127736" y="91610"/>
                </a:lnTo>
                <a:lnTo>
                  <a:pt x="57418" y="23454"/>
                </a:lnTo>
                <a:close/>
              </a:path>
              <a:path w="169545" h="440054">
                <a:moveTo>
                  <a:pt x="54622" y="23454"/>
                </a:moveTo>
                <a:lnTo>
                  <a:pt x="27104" y="31156"/>
                </a:lnTo>
                <a:lnTo>
                  <a:pt x="41350" y="82049"/>
                </a:lnTo>
                <a:lnTo>
                  <a:pt x="48506" y="54612"/>
                </a:lnTo>
                <a:lnTo>
                  <a:pt x="30919" y="37565"/>
                </a:lnTo>
                <a:lnTo>
                  <a:pt x="54688" y="30911"/>
                </a:lnTo>
                <a:lnTo>
                  <a:pt x="56710" y="30911"/>
                </a:lnTo>
                <a:lnTo>
                  <a:pt x="54622" y="23454"/>
                </a:lnTo>
                <a:close/>
              </a:path>
              <a:path w="169545" h="440054">
                <a:moveTo>
                  <a:pt x="56710" y="30911"/>
                </a:moveTo>
                <a:lnTo>
                  <a:pt x="54688" y="30911"/>
                </a:lnTo>
                <a:lnTo>
                  <a:pt x="48506" y="54612"/>
                </a:lnTo>
                <a:lnTo>
                  <a:pt x="68868" y="74348"/>
                </a:lnTo>
                <a:lnTo>
                  <a:pt x="56778" y="31156"/>
                </a:lnTo>
                <a:lnTo>
                  <a:pt x="56710" y="30911"/>
                </a:lnTo>
                <a:close/>
              </a:path>
              <a:path w="169545" h="440054">
                <a:moveTo>
                  <a:pt x="54688" y="30911"/>
                </a:moveTo>
                <a:lnTo>
                  <a:pt x="30919" y="37565"/>
                </a:lnTo>
                <a:lnTo>
                  <a:pt x="48506" y="54612"/>
                </a:lnTo>
                <a:lnTo>
                  <a:pt x="54624" y="31156"/>
                </a:lnTo>
                <a:lnTo>
                  <a:pt x="54688" y="30911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Non-</a:t>
            </a:r>
            <a:r>
              <a:rPr dirty="0"/>
              <a:t>linearities</a:t>
            </a:r>
            <a:r>
              <a:rPr dirty="0" spc="-40"/>
              <a:t> </a:t>
            </a:r>
            <a:r>
              <a:rPr dirty="0"/>
              <a:t>(like</a:t>
            </a:r>
            <a:r>
              <a:rPr dirty="0" spc="-30"/>
              <a:t> </a:t>
            </a:r>
            <a:r>
              <a:rPr dirty="0" i="1">
                <a:latin typeface="Calibri"/>
                <a:cs typeface="Calibri"/>
              </a:rPr>
              <a:t>f</a:t>
            </a:r>
            <a:r>
              <a:rPr dirty="0" spc="-35" i="1">
                <a:latin typeface="Calibri"/>
                <a:cs typeface="Calibri"/>
              </a:rPr>
              <a:t> </a:t>
            </a:r>
            <a:r>
              <a:rPr dirty="0"/>
              <a:t>or</a:t>
            </a:r>
            <a:r>
              <a:rPr dirty="0" spc="-45"/>
              <a:t> </a:t>
            </a:r>
            <a:r>
              <a:rPr dirty="0"/>
              <a:t>sigmoid):</a:t>
            </a:r>
            <a:r>
              <a:rPr dirty="0" spc="-35"/>
              <a:t> </a:t>
            </a:r>
            <a:r>
              <a:rPr dirty="0"/>
              <a:t>Why</a:t>
            </a:r>
            <a:r>
              <a:rPr dirty="0" spc="-45"/>
              <a:t> </a:t>
            </a:r>
            <a:r>
              <a:rPr dirty="0"/>
              <a:t>they’re</a:t>
            </a:r>
            <a:r>
              <a:rPr dirty="0" spc="-35"/>
              <a:t> </a:t>
            </a:r>
            <a:r>
              <a:rPr dirty="0" spc="-10"/>
              <a:t>needed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9741" y="1151635"/>
            <a:ext cx="6897370" cy="317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marR="1000125" indent="-342900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80365" algn="l"/>
              </a:tabLst>
            </a:pP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networks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approximation, </a:t>
            </a:r>
            <a:r>
              <a:rPr dirty="0" sz="2400">
                <a:latin typeface="Calibri"/>
                <a:cs typeface="Calibri"/>
              </a:rPr>
              <a:t>e.g.,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regression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classification</a:t>
            </a:r>
            <a:endParaRPr sz="2400">
              <a:latin typeface="Calibri"/>
              <a:cs typeface="Calibri"/>
            </a:endParaRPr>
          </a:p>
          <a:p>
            <a:pPr lvl="1" marL="723265" marR="356235" indent="-228600">
              <a:lnSpc>
                <a:spcPct val="100800"/>
              </a:lnSpc>
              <a:spcBef>
                <a:spcPts val="600"/>
              </a:spcBef>
              <a:buClr>
                <a:srgbClr val="007C92"/>
              </a:buClr>
              <a:buFont typeface="Times New Roman"/>
              <a:buChar char="•"/>
              <a:tabLst>
                <a:tab pos="723265" algn="l"/>
              </a:tabLst>
            </a:pPr>
            <a:r>
              <a:rPr dirty="0" sz="2400">
                <a:latin typeface="Calibri"/>
                <a:cs typeface="Calibri"/>
              </a:rPr>
              <a:t>Without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non-</a:t>
            </a:r>
            <a:r>
              <a:rPr dirty="0" sz="2400">
                <a:latin typeface="Calibri"/>
                <a:cs typeface="Calibri"/>
              </a:rPr>
              <a:t>linearities,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deep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networks </a:t>
            </a:r>
            <a:r>
              <a:rPr dirty="0" sz="2400">
                <a:latin typeface="Calibri"/>
                <a:cs typeface="Calibri"/>
              </a:rPr>
              <a:t>can’t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anything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linear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transform</a:t>
            </a:r>
            <a:endParaRPr sz="2400">
              <a:latin typeface="Calibri"/>
              <a:cs typeface="Calibri"/>
            </a:endParaRPr>
          </a:p>
          <a:p>
            <a:pPr lvl="1" marL="723265" marR="325120" indent="-228600">
              <a:lnSpc>
                <a:spcPct val="100800"/>
              </a:lnSpc>
              <a:spcBef>
                <a:spcPts val="505"/>
              </a:spcBef>
              <a:buClr>
                <a:srgbClr val="007C92"/>
              </a:buClr>
              <a:buFont typeface="Times New Roman"/>
              <a:buChar char="•"/>
              <a:tabLst>
                <a:tab pos="723265" algn="l"/>
              </a:tabLst>
            </a:pPr>
            <a:r>
              <a:rPr dirty="0" sz="2400">
                <a:latin typeface="Calibri"/>
                <a:cs typeface="Calibri"/>
              </a:rPr>
              <a:t>Extra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layers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could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compiled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down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single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linear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transform: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</a:t>
            </a:r>
            <a:r>
              <a:rPr dirty="0" baseline="-17361" sz="2400">
                <a:latin typeface="Calibri"/>
                <a:cs typeface="Calibri"/>
              </a:rPr>
              <a:t>1</a:t>
            </a:r>
            <a:r>
              <a:rPr dirty="0" baseline="-17361" sz="2400" spc="209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</a:t>
            </a:r>
            <a:r>
              <a:rPr dirty="0" baseline="-17361" sz="2400">
                <a:latin typeface="Calibri"/>
                <a:cs typeface="Calibri"/>
              </a:rPr>
              <a:t>2</a:t>
            </a:r>
            <a:r>
              <a:rPr dirty="0" baseline="-17361" sz="2400" spc="21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Wx</a:t>
            </a:r>
            <a:endParaRPr sz="2400">
              <a:latin typeface="Calibri"/>
              <a:cs typeface="Calibri"/>
            </a:endParaRPr>
          </a:p>
          <a:p>
            <a:pPr lvl="1" marL="723265" marR="30480" indent="-228600">
              <a:lnSpc>
                <a:spcPts val="2810"/>
              </a:lnSpc>
              <a:spcBef>
                <a:spcPts val="750"/>
              </a:spcBef>
              <a:buClr>
                <a:srgbClr val="007C92"/>
              </a:buClr>
              <a:buFont typeface="Times New Roman"/>
              <a:buChar char="•"/>
              <a:tabLst>
                <a:tab pos="723265" algn="l"/>
              </a:tabLst>
            </a:pPr>
            <a:r>
              <a:rPr dirty="0" sz="2400">
                <a:latin typeface="Calibri"/>
                <a:cs typeface="Calibri"/>
              </a:rPr>
              <a:t>But,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layers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include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non-linearities, </a:t>
            </a: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approximate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complex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functions!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959052" y="1192636"/>
            <a:ext cx="2504440" cy="1555115"/>
            <a:chOff x="7959052" y="1192636"/>
            <a:chExt cx="2504440" cy="15551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9052" y="1192636"/>
              <a:ext cx="2504145" cy="155482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523410" y="12954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762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0" y="3810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7959052" y="2850201"/>
            <a:ext cx="2504440" cy="1555115"/>
            <a:chOff x="7959052" y="2850201"/>
            <a:chExt cx="2504440" cy="155511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9052" y="2850201"/>
              <a:ext cx="2504145" cy="155482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523410" y="2952964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762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0" y="3810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9052" y="4507766"/>
            <a:ext cx="2504145" cy="155482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56036" y="4474185"/>
            <a:ext cx="1826291" cy="181610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3418" y="4487495"/>
            <a:ext cx="1853180" cy="1822522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39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05952" y="1099820"/>
            <a:ext cx="5023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Update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equation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matrix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notation):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80552" y="3309620"/>
            <a:ext cx="6356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80365" algn="l"/>
              </a:tabLst>
            </a:pPr>
            <a:r>
              <a:rPr dirty="0" sz="2400">
                <a:latin typeface="Calibri"/>
                <a:cs typeface="Calibri"/>
              </a:rPr>
              <a:t>Update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equation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single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parameter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𝜃</a:t>
            </a:r>
            <a:r>
              <a:rPr dirty="0" baseline="-15432" sz="2700" spc="-30">
                <a:latin typeface="Cambria Math"/>
                <a:cs typeface="Cambria Math"/>
              </a:rPr>
              <a:t>j</a:t>
            </a:r>
            <a:r>
              <a:rPr dirty="0" sz="2400" spc="-20"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05952" y="5086603"/>
            <a:ext cx="1680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Algorithm: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Gradient</a:t>
            </a:r>
            <a:r>
              <a:rPr dirty="0" spc="-60"/>
              <a:t> </a:t>
            </a:r>
            <a:r>
              <a:rPr dirty="0" spc="-10"/>
              <a:t>Descent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484" y="5434555"/>
            <a:ext cx="5934442" cy="96433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7775" y="1794463"/>
            <a:ext cx="4618949" cy="5110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007556" y="2612506"/>
            <a:ext cx="3161030" cy="400685"/>
          </a:xfrm>
          <a:prstGeom prst="rect">
            <a:avLst/>
          </a:prstGeom>
          <a:ln w="28575">
            <a:solidFill>
              <a:srgbClr val="8A007F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250"/>
              </a:spcBef>
            </a:pPr>
            <a:r>
              <a:rPr dirty="0" sz="2000">
                <a:latin typeface="Cambria Math"/>
                <a:cs typeface="Cambria Math"/>
              </a:rPr>
              <a:t>𝛼</a:t>
            </a:r>
            <a:r>
              <a:rPr dirty="0" sz="2000" spc="35">
                <a:latin typeface="Cambria Math"/>
                <a:cs typeface="Cambria Math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8A007F"/>
                </a:solidFill>
                <a:latin typeface="Calibri"/>
                <a:cs typeface="Calibri"/>
              </a:rPr>
              <a:t>step</a:t>
            </a:r>
            <a:r>
              <a:rPr dirty="0" sz="2000" spc="-40" i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8A007F"/>
                </a:solidFill>
                <a:latin typeface="Calibri"/>
                <a:cs typeface="Calibri"/>
              </a:rPr>
              <a:t>size</a:t>
            </a:r>
            <a:r>
              <a:rPr dirty="0" sz="2000" spc="-40" i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8A007F"/>
                </a:solidFill>
                <a:latin typeface="Calibri"/>
                <a:cs typeface="Calibri"/>
              </a:rPr>
              <a:t>learning</a:t>
            </a:r>
            <a:r>
              <a:rPr dirty="0" sz="2000" spc="-40" i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000" spc="-20" i="1">
                <a:solidFill>
                  <a:srgbClr val="8A007F"/>
                </a:solidFill>
                <a:latin typeface="Calibri"/>
                <a:cs typeface="Calibri"/>
              </a:rPr>
              <a:t>rate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545081" y="2315945"/>
            <a:ext cx="85725" cy="297180"/>
          </a:xfrm>
          <a:custGeom>
            <a:avLst/>
            <a:gdLst/>
            <a:ahLst/>
            <a:cxnLst/>
            <a:rect l="l" t="t" r="r" b="b"/>
            <a:pathLst>
              <a:path w="85725" h="297180">
                <a:moveTo>
                  <a:pt x="57150" y="71437"/>
                </a:moveTo>
                <a:lnTo>
                  <a:pt x="28575" y="71437"/>
                </a:lnTo>
                <a:lnTo>
                  <a:pt x="28575" y="296561"/>
                </a:lnTo>
                <a:lnTo>
                  <a:pt x="57150" y="296561"/>
                </a:lnTo>
                <a:lnTo>
                  <a:pt x="57150" y="71437"/>
                </a:lnTo>
                <a:close/>
              </a:path>
              <a:path w="85725" h="297180">
                <a:moveTo>
                  <a:pt x="42863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3" y="0"/>
                </a:lnTo>
                <a:close/>
              </a:path>
              <a:path w="85725" h="297180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8A007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7073" y="3961487"/>
            <a:ext cx="4591807" cy="705243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Stochastic</a:t>
            </a:r>
            <a:r>
              <a:rPr dirty="0" spc="-60"/>
              <a:t> </a:t>
            </a:r>
            <a:r>
              <a:rPr dirty="0"/>
              <a:t>Gradient</a:t>
            </a:r>
            <a:r>
              <a:rPr dirty="0" spc="-60"/>
              <a:t> </a:t>
            </a:r>
            <a:r>
              <a:rPr dirty="0" spc="-10"/>
              <a:t>Descent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211654" y="1252618"/>
            <a:ext cx="380365" cy="282575"/>
          </a:xfrm>
          <a:custGeom>
            <a:avLst/>
            <a:gdLst/>
            <a:ahLst/>
            <a:cxnLst/>
            <a:rect l="l" t="t" r="r" b="b"/>
            <a:pathLst>
              <a:path w="380364" h="282575">
                <a:moveTo>
                  <a:pt x="289780" y="0"/>
                </a:moveTo>
                <a:lnTo>
                  <a:pt x="285761" y="11459"/>
                </a:lnTo>
                <a:lnTo>
                  <a:pt x="302105" y="18552"/>
                </a:lnTo>
                <a:lnTo>
                  <a:pt x="316160" y="28370"/>
                </a:lnTo>
                <a:lnTo>
                  <a:pt x="344698" y="73878"/>
                </a:lnTo>
                <a:lnTo>
                  <a:pt x="352989" y="115355"/>
                </a:lnTo>
                <a:lnTo>
                  <a:pt x="353032" y="115662"/>
                </a:lnTo>
                <a:lnTo>
                  <a:pt x="353028" y="164650"/>
                </a:lnTo>
                <a:lnTo>
                  <a:pt x="344656" y="207587"/>
                </a:lnTo>
                <a:lnTo>
                  <a:pt x="316178" y="253826"/>
                </a:lnTo>
                <a:lnTo>
                  <a:pt x="286208" y="270866"/>
                </a:lnTo>
                <a:lnTo>
                  <a:pt x="289780" y="282327"/>
                </a:lnTo>
                <a:lnTo>
                  <a:pt x="328289" y="264263"/>
                </a:lnTo>
                <a:lnTo>
                  <a:pt x="356604" y="232990"/>
                </a:lnTo>
                <a:lnTo>
                  <a:pt x="374017" y="191113"/>
                </a:lnTo>
                <a:lnTo>
                  <a:pt x="379821" y="141237"/>
                </a:lnTo>
                <a:lnTo>
                  <a:pt x="378383" y="115662"/>
                </a:lnTo>
                <a:lnTo>
                  <a:pt x="378365" y="115355"/>
                </a:lnTo>
                <a:lnTo>
                  <a:pt x="366719" y="69479"/>
                </a:lnTo>
                <a:lnTo>
                  <a:pt x="343623" y="32133"/>
                </a:lnTo>
                <a:lnTo>
                  <a:pt x="310249" y="7390"/>
                </a:lnTo>
                <a:lnTo>
                  <a:pt x="289780" y="0"/>
                </a:lnTo>
                <a:close/>
              </a:path>
              <a:path w="380364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83" y="139749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5033" y="1099820"/>
            <a:ext cx="9899650" cy="133032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1826260" algn="l"/>
                <a:tab pos="2200910" algn="l"/>
              </a:tabLst>
            </a:pPr>
            <a:r>
              <a:rPr dirty="0" sz="2400" b="1">
                <a:latin typeface="Calibri"/>
                <a:cs typeface="Calibri"/>
              </a:rPr>
              <a:t>Problem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𝐽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-50">
                <a:latin typeface="Cambria Math"/>
                <a:cs typeface="Cambria Math"/>
              </a:rPr>
              <a:t>𝜃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A007F"/>
                </a:solidFill>
                <a:latin typeface="Calibri"/>
                <a:cs typeface="Calibri"/>
              </a:rPr>
              <a:t>all</a:t>
            </a:r>
            <a:r>
              <a:rPr dirty="0" sz="2400" spc="-45" b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windows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corpus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(potentially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billions!)</a:t>
            </a:r>
            <a:endParaRPr sz="2400">
              <a:latin typeface="Calibri"/>
              <a:cs typeface="Calibri"/>
            </a:endParaRPr>
          </a:p>
          <a:p>
            <a:pPr lvl="1" marL="697230" indent="-227965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Font typeface="Times New Roman"/>
              <a:buChar char="•"/>
              <a:tabLst>
                <a:tab pos="697230" algn="l"/>
                <a:tab pos="2160270" algn="l"/>
              </a:tabLst>
            </a:pPr>
            <a:r>
              <a:rPr dirty="0" sz="2400" spc="-25">
                <a:latin typeface="Calibri"/>
                <a:cs typeface="Calibri"/>
              </a:rPr>
              <a:t>So</a:t>
            </a:r>
            <a:r>
              <a:rPr dirty="0" sz="2400">
                <a:latin typeface="Calibri"/>
                <a:cs typeface="Calibri"/>
              </a:rPr>
              <a:t>	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very</a:t>
            </a:r>
            <a:r>
              <a:rPr dirty="0" sz="2400" spc="-35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expensive</a:t>
            </a:r>
            <a:r>
              <a:rPr dirty="0" sz="2400" spc="-3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A007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A007F"/>
                </a:solidFill>
                <a:latin typeface="Calibri"/>
                <a:cs typeface="Calibri"/>
              </a:rPr>
              <a:t>compute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would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very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before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single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update!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5033" y="2852420"/>
            <a:ext cx="6517005" cy="169926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 b="1">
                <a:solidFill>
                  <a:srgbClr val="8A007F"/>
                </a:solidFill>
                <a:latin typeface="Calibri"/>
                <a:cs typeface="Calibri"/>
              </a:rPr>
              <a:t>Very</a:t>
            </a:r>
            <a:r>
              <a:rPr dirty="0" sz="2400" spc="-40" b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idea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pretty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much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nets!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 b="1">
                <a:latin typeface="Calibri"/>
                <a:cs typeface="Calibri"/>
              </a:rPr>
              <a:t>Solution: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A007F"/>
                </a:solidFill>
                <a:latin typeface="Calibri"/>
                <a:cs typeface="Calibri"/>
              </a:rPr>
              <a:t>Stochastic</a:t>
            </a:r>
            <a:r>
              <a:rPr dirty="0" sz="2400" spc="-65" b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A007F"/>
                </a:solidFill>
                <a:latin typeface="Calibri"/>
                <a:cs typeface="Calibri"/>
              </a:rPr>
              <a:t>gradient</a:t>
            </a:r>
            <a:r>
              <a:rPr dirty="0" sz="2400" spc="-55" b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A007F"/>
                </a:solidFill>
                <a:latin typeface="Calibri"/>
                <a:cs typeface="Calibri"/>
              </a:rPr>
              <a:t>descent</a:t>
            </a:r>
            <a:r>
              <a:rPr dirty="0" sz="2400" spc="-55" b="1">
                <a:solidFill>
                  <a:srgbClr val="8A007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8A007F"/>
                </a:solidFill>
                <a:latin typeface="Calibri"/>
                <a:cs typeface="Calibri"/>
              </a:rPr>
              <a:t>(SGD)</a:t>
            </a:r>
            <a:endParaRPr sz="2400">
              <a:latin typeface="Calibri"/>
              <a:cs typeface="Calibri"/>
            </a:endParaRPr>
          </a:p>
          <a:p>
            <a:pPr lvl="1" marL="697865" indent="-342900">
              <a:lnSpc>
                <a:spcPct val="100000"/>
              </a:lnSpc>
              <a:spcBef>
                <a:spcPts val="520"/>
              </a:spcBef>
              <a:buClr>
                <a:srgbClr val="8C1515"/>
              </a:buClr>
              <a:buFont typeface="Times New Roman"/>
              <a:buChar char="•"/>
              <a:tabLst>
                <a:tab pos="697865" algn="l"/>
              </a:tabLst>
            </a:pPr>
            <a:r>
              <a:rPr dirty="0" sz="2000">
                <a:latin typeface="Calibri"/>
                <a:cs typeface="Calibri"/>
              </a:rPr>
              <a:t>Repeatedly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sample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windows,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one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1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Algorithm: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5135" y="5060411"/>
            <a:ext cx="6928957" cy="118603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565" y="1670085"/>
            <a:ext cx="889956" cy="28839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840151" y="3360420"/>
            <a:ext cx="2957830" cy="99504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dirty="0" sz="3200" b="1">
                <a:solidFill>
                  <a:srgbClr val="007C92"/>
                </a:solidFill>
                <a:latin typeface="Calibri"/>
                <a:cs typeface="Calibri"/>
              </a:rPr>
              <a:t>Mini</a:t>
            </a:r>
            <a:r>
              <a:rPr dirty="0" sz="3200" spc="-50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007C92"/>
                </a:solidFill>
                <a:latin typeface="Calibri"/>
                <a:cs typeface="Calibri"/>
              </a:rPr>
              <a:t>Batch </a:t>
            </a:r>
            <a:r>
              <a:rPr dirty="0" sz="3200" b="1">
                <a:solidFill>
                  <a:srgbClr val="007C92"/>
                </a:solidFill>
                <a:latin typeface="Calibri"/>
                <a:cs typeface="Calibri"/>
              </a:rPr>
              <a:t>Gradient</a:t>
            </a:r>
            <a:r>
              <a:rPr dirty="0" sz="3200" spc="-60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007C92"/>
                </a:solidFill>
                <a:latin typeface="Calibri"/>
                <a:cs typeface="Calibri"/>
              </a:rPr>
              <a:t>Descent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dirty="0" spc="-35"/>
              <a:t> </a:t>
            </a:r>
            <a:r>
              <a:rPr dirty="0"/>
              <a:t>Review:</a:t>
            </a:r>
            <a:r>
              <a:rPr dirty="0" spc="-25"/>
              <a:t> </a:t>
            </a:r>
            <a:r>
              <a:rPr dirty="0"/>
              <a:t>Main</a:t>
            </a:r>
            <a:r>
              <a:rPr dirty="0" spc="-30"/>
              <a:t> </a:t>
            </a:r>
            <a:r>
              <a:rPr dirty="0"/>
              <a:t>idea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word2vec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813814" y="2268618"/>
            <a:ext cx="614045" cy="282575"/>
          </a:xfrm>
          <a:custGeom>
            <a:avLst/>
            <a:gdLst/>
            <a:ahLst/>
            <a:cxnLst/>
            <a:rect l="l" t="t" r="r" b="b"/>
            <a:pathLst>
              <a:path w="614045" h="282575">
                <a:moveTo>
                  <a:pt x="327974" y="2655"/>
                </a:moveTo>
                <a:lnTo>
                  <a:pt x="305056" y="2655"/>
                </a:lnTo>
                <a:lnTo>
                  <a:pt x="305056" y="279624"/>
                </a:lnTo>
                <a:lnTo>
                  <a:pt x="327974" y="279624"/>
                </a:lnTo>
                <a:lnTo>
                  <a:pt x="327974" y="2655"/>
                </a:lnTo>
                <a:close/>
              </a:path>
              <a:path w="614045" h="282575">
                <a:moveTo>
                  <a:pt x="523777" y="0"/>
                </a:moveTo>
                <a:lnTo>
                  <a:pt x="519758" y="11459"/>
                </a:lnTo>
                <a:lnTo>
                  <a:pt x="536102" y="18552"/>
                </a:lnTo>
                <a:lnTo>
                  <a:pt x="550157" y="28370"/>
                </a:lnTo>
                <a:lnTo>
                  <a:pt x="578694" y="73878"/>
                </a:lnTo>
                <a:lnTo>
                  <a:pt x="586985" y="115355"/>
                </a:lnTo>
                <a:lnTo>
                  <a:pt x="588070" y="139749"/>
                </a:lnTo>
                <a:lnTo>
                  <a:pt x="587024" y="164650"/>
                </a:lnTo>
                <a:lnTo>
                  <a:pt x="578653" y="207587"/>
                </a:lnTo>
                <a:lnTo>
                  <a:pt x="550176" y="253826"/>
                </a:lnTo>
                <a:lnTo>
                  <a:pt x="520205" y="270866"/>
                </a:lnTo>
                <a:lnTo>
                  <a:pt x="523777" y="282327"/>
                </a:lnTo>
                <a:lnTo>
                  <a:pt x="562286" y="264263"/>
                </a:lnTo>
                <a:lnTo>
                  <a:pt x="590600" y="232990"/>
                </a:lnTo>
                <a:lnTo>
                  <a:pt x="608014" y="191113"/>
                </a:lnTo>
                <a:lnTo>
                  <a:pt x="613818" y="141237"/>
                </a:lnTo>
                <a:lnTo>
                  <a:pt x="612380" y="115662"/>
                </a:lnTo>
                <a:lnTo>
                  <a:pt x="600716" y="69479"/>
                </a:lnTo>
                <a:lnTo>
                  <a:pt x="577620" y="32133"/>
                </a:lnTo>
                <a:lnTo>
                  <a:pt x="544245" y="7390"/>
                </a:lnTo>
                <a:lnTo>
                  <a:pt x="523777" y="0"/>
                </a:lnTo>
                <a:close/>
              </a:path>
              <a:path w="614045" h="282575">
                <a:moveTo>
                  <a:pt x="90040" y="0"/>
                </a:moveTo>
                <a:lnTo>
                  <a:pt x="51623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83" y="139749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1" y="270866"/>
                </a:lnTo>
                <a:lnTo>
                  <a:pt x="77524" y="263742"/>
                </a:lnTo>
                <a:lnTo>
                  <a:pt x="63642" y="253826"/>
                </a:lnTo>
                <a:lnTo>
                  <a:pt x="35164" y="207587"/>
                </a:lnTo>
                <a:lnTo>
                  <a:pt x="26793" y="164650"/>
                </a:lnTo>
                <a:lnTo>
                  <a:pt x="25809" y="141237"/>
                </a:lnTo>
                <a:lnTo>
                  <a:pt x="25746" y="139749"/>
                </a:lnTo>
                <a:lnTo>
                  <a:pt x="29932" y="93705"/>
                </a:lnTo>
                <a:lnTo>
                  <a:pt x="42490" y="56182"/>
                </a:lnTo>
                <a:lnTo>
                  <a:pt x="77776" y="18552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5033" y="1075435"/>
            <a:ext cx="8295005" cy="14947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Start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Iterate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through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position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whole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corpus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725"/>
              </a:spcBef>
              <a:buClr>
                <a:srgbClr val="8C1515"/>
              </a:buClr>
              <a:buChar char="•"/>
              <a:tabLst>
                <a:tab pos="469265" algn="l"/>
                <a:tab pos="7428230" algn="l"/>
                <a:tab pos="8053705" algn="l"/>
              </a:tabLst>
            </a:pPr>
            <a:r>
              <a:rPr dirty="0" sz="2400">
                <a:latin typeface="Calibri"/>
                <a:cs typeface="Calibri"/>
              </a:rPr>
              <a:t>Try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predict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surrounding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𝑃</a:t>
            </a:r>
            <a:r>
              <a:rPr dirty="0" sz="2400">
                <a:latin typeface="Cambria Math"/>
                <a:cs typeface="Cambria Math"/>
              </a:rPr>
              <a:t>	𝑜</a:t>
            </a:r>
            <a:r>
              <a:rPr dirty="0" sz="2400" spc="275"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𝑐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-5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05133" y="2171700"/>
            <a:ext cx="1752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6310" algn="l"/>
                <a:tab pos="1213485" algn="l"/>
                <a:tab pos="1739264" algn="l"/>
              </a:tabLst>
            </a:pPr>
            <a:r>
              <a:rPr dirty="0" u="heavy" sz="140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dirty="0" u="heavy" sz="1400" spc="7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𝑜</a:t>
            </a:r>
            <a:r>
              <a:rPr dirty="0" u="heavy" sz="140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dirty="0" u="heavy" sz="1400" spc="4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𝑐</a:t>
            </a:r>
            <a:r>
              <a:rPr dirty="0" u="heavy" sz="140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203075" y="2078228"/>
            <a:ext cx="1156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latin typeface="Cambria Math"/>
                <a:cs typeface="Cambria Math"/>
              </a:rPr>
              <a:t>exp(𝑢</a:t>
            </a:r>
            <a:r>
              <a:rPr dirty="0" baseline="25793" sz="2100" spc="127">
                <a:latin typeface="Cambria Math"/>
                <a:cs typeface="Cambria Math"/>
              </a:rPr>
              <a:t>𝑇</a:t>
            </a:r>
            <a:r>
              <a:rPr dirty="0" sz="1800" spc="85">
                <a:latin typeface="Cambria Math"/>
                <a:cs typeface="Cambria Math"/>
              </a:rPr>
              <a:t>𝑣</a:t>
            </a:r>
            <a:r>
              <a:rPr dirty="0" sz="1800" spc="37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62359" y="2525267"/>
            <a:ext cx="429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14">
                <a:latin typeface="Cambria Math"/>
                <a:cs typeface="Cambria Math"/>
              </a:rPr>
              <a:t>w∈7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41859" y="2510028"/>
            <a:ext cx="1809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80">
                <a:latin typeface="Cambria Math"/>
                <a:cs typeface="Cambria Math"/>
              </a:rPr>
              <a:t>w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879289" y="2407411"/>
            <a:ext cx="181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54050" algn="l"/>
              </a:tabLst>
            </a:pPr>
            <a:r>
              <a:rPr dirty="0" baseline="1543" sz="2700" spc="-75">
                <a:latin typeface="Cambria Math"/>
                <a:cs typeface="Cambria Math"/>
              </a:rPr>
              <a:t>∑</a:t>
            </a:r>
            <a:r>
              <a:rPr dirty="0" baseline="1543" sz="2700">
                <a:latin typeface="Cambria Math"/>
                <a:cs typeface="Cambria Math"/>
              </a:rPr>
              <a:t>	</a:t>
            </a:r>
            <a:r>
              <a:rPr dirty="0" sz="1800" spc="75">
                <a:latin typeface="Cambria Math"/>
                <a:cs typeface="Cambria Math"/>
              </a:rPr>
              <a:t>exp(𝑢</a:t>
            </a:r>
            <a:r>
              <a:rPr dirty="0" baseline="25793" sz="2100" spc="112">
                <a:latin typeface="Cambria Math"/>
                <a:cs typeface="Cambria Math"/>
              </a:rPr>
              <a:t>𝑇</a:t>
            </a:r>
            <a:r>
              <a:rPr dirty="0" baseline="25793" sz="2100" spc="6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𝑣</a:t>
            </a:r>
            <a:r>
              <a:rPr dirty="0" baseline="-13888" sz="2100" spc="-37">
                <a:latin typeface="Cambria Math"/>
                <a:cs typeface="Cambria Math"/>
              </a:rPr>
              <a:t>𝑐</a:t>
            </a:r>
            <a:r>
              <a:rPr dirty="0" sz="1800" spc="-25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7810" y="5052608"/>
            <a:ext cx="1605817" cy="167361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85033" y="4821427"/>
            <a:ext cx="10102215" cy="1745614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05"/>
              </a:spcBef>
              <a:buClr>
                <a:srgbClr val="8C1515"/>
              </a:buClr>
              <a:buFont typeface="Calibri"/>
              <a:buChar char="•"/>
              <a:tabLst>
                <a:tab pos="469265" algn="l"/>
              </a:tabLst>
            </a:pPr>
            <a:r>
              <a:rPr dirty="0" sz="2400" b="1">
                <a:solidFill>
                  <a:srgbClr val="007C92"/>
                </a:solidFill>
                <a:latin typeface="Calibri"/>
                <a:cs typeface="Calibri"/>
              </a:rPr>
              <a:t>Learning:</a:t>
            </a:r>
            <a:r>
              <a:rPr dirty="0" sz="2400" spc="-55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Update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predict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actual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surrounding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better</a:t>
            </a:r>
            <a:endParaRPr sz="2400">
              <a:latin typeface="Calibri"/>
              <a:cs typeface="Calibri"/>
            </a:endParaRPr>
          </a:p>
          <a:p>
            <a:pPr marL="469265" marR="654685" indent="-457200">
              <a:lnSpc>
                <a:spcPct val="100800"/>
              </a:lnSpc>
              <a:spcBef>
                <a:spcPts val="480"/>
              </a:spcBef>
              <a:buClr>
                <a:srgbClr val="8C1515"/>
              </a:buClr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Doing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algorithm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capture </a:t>
            </a:r>
            <a:r>
              <a:rPr dirty="0" sz="2400">
                <a:latin typeface="Calibri"/>
                <a:cs typeface="Calibri"/>
              </a:rPr>
              <a:t>well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similarity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meaningful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directions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space!</a:t>
            </a:r>
            <a:endParaRPr sz="2400">
              <a:latin typeface="Calibri"/>
              <a:cs typeface="Calibri"/>
            </a:endParaRPr>
          </a:p>
          <a:p>
            <a:pPr marL="8841105">
              <a:lnSpc>
                <a:spcPct val="100000"/>
              </a:lnSpc>
              <a:spcBef>
                <a:spcPts val="509"/>
              </a:spcBef>
            </a:pPr>
            <a:r>
              <a:rPr dirty="0" sz="2800" spc="-10" b="1">
                <a:latin typeface="Calibri"/>
                <a:cs typeface="Calibri"/>
              </a:rPr>
              <a:t>Magic!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186305" y="4042168"/>
            <a:ext cx="358140" cy="388620"/>
          </a:xfrm>
          <a:prstGeom prst="rect">
            <a:avLst/>
          </a:prstGeom>
          <a:solidFill>
            <a:srgbClr val="FFACF8"/>
          </a:solidFill>
        </p:spPr>
        <p:txBody>
          <a:bodyPr wrap="square" lIns="0" tIns="285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dirty="0" sz="2000" spc="-50" i="1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628929" y="4030738"/>
            <a:ext cx="784860" cy="388620"/>
          </a:xfrm>
          <a:prstGeom prst="rect">
            <a:avLst/>
          </a:prstGeom>
          <a:solidFill>
            <a:srgbClr val="FFACF8"/>
          </a:solidFill>
        </p:spPr>
        <p:txBody>
          <a:bodyPr wrap="square" lIns="0" tIns="279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dirty="0" sz="2000" spc="-10" i="1">
                <a:latin typeface="Calibri"/>
                <a:cs typeface="Calibri"/>
              </a:rPr>
              <a:t>crises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47829" y="4038360"/>
            <a:ext cx="998219" cy="388620"/>
          </a:xfrm>
          <a:prstGeom prst="rect">
            <a:avLst/>
          </a:prstGeom>
          <a:solidFill>
            <a:srgbClr val="E44949"/>
          </a:solidFill>
        </p:spPr>
        <p:txBody>
          <a:bodyPr wrap="square" lIns="0" tIns="2920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dirty="0" sz="2000" spc="-10" i="1">
                <a:latin typeface="Calibri"/>
                <a:cs typeface="Calibri"/>
              </a:rPr>
              <a:t>banking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198149" y="4038360"/>
            <a:ext cx="967740" cy="388620"/>
          </a:xfrm>
          <a:prstGeom prst="rect">
            <a:avLst/>
          </a:prstGeom>
          <a:solidFill>
            <a:srgbClr val="FFACF8"/>
          </a:solidFill>
        </p:spPr>
        <p:txBody>
          <a:bodyPr wrap="square" lIns="0" tIns="29209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29"/>
              </a:spcBef>
            </a:pPr>
            <a:r>
              <a:rPr dirty="0" sz="2000" spc="-20" i="1">
                <a:latin typeface="Calibri"/>
                <a:cs typeface="Calibri"/>
              </a:rPr>
              <a:t>into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73690" y="4030738"/>
            <a:ext cx="975360" cy="388620"/>
          </a:xfrm>
          <a:prstGeom prst="rect">
            <a:avLst/>
          </a:prstGeom>
          <a:solidFill>
            <a:srgbClr val="FFACF8"/>
          </a:solidFill>
        </p:spPr>
        <p:txBody>
          <a:bodyPr wrap="square" lIns="0" tIns="2794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dirty="0" sz="2000" spc="-10" i="1">
                <a:latin typeface="Calibri"/>
                <a:cs typeface="Calibri"/>
              </a:rPr>
              <a:t>turning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685910" y="4030738"/>
            <a:ext cx="1150620" cy="388620"/>
          </a:xfrm>
          <a:prstGeom prst="rect">
            <a:avLst/>
          </a:prstGeom>
          <a:solidFill>
            <a:srgbClr val="FFACF8"/>
          </a:solidFill>
        </p:spPr>
        <p:txBody>
          <a:bodyPr wrap="square" lIns="0" tIns="2794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dirty="0" sz="2000" spc="-10" i="1">
                <a:latin typeface="Calibri"/>
                <a:cs typeface="Calibri"/>
              </a:rPr>
              <a:t>problems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132012" y="4045977"/>
            <a:ext cx="342900" cy="388620"/>
          </a:xfrm>
          <a:prstGeom prst="rect">
            <a:avLst/>
          </a:prstGeom>
          <a:solidFill>
            <a:srgbClr val="FFACF8"/>
          </a:solidFill>
        </p:spPr>
        <p:txBody>
          <a:bodyPr wrap="square" lIns="0" tIns="2794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dirty="0" sz="2000" spc="-50" i="1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614805" y="4042168"/>
            <a:ext cx="487680" cy="388620"/>
          </a:xfrm>
          <a:prstGeom prst="rect">
            <a:avLst/>
          </a:prstGeom>
          <a:solidFill>
            <a:srgbClr val="FFACF8"/>
          </a:solidFill>
        </p:spPr>
        <p:txBody>
          <a:bodyPr wrap="square" lIns="0" tIns="285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dirty="0" sz="2000" spc="-25" i="1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973690" y="4598670"/>
            <a:ext cx="2296160" cy="160020"/>
          </a:xfrm>
          <a:custGeom>
            <a:avLst/>
            <a:gdLst/>
            <a:ahLst/>
            <a:cxnLst/>
            <a:rect l="l" t="t" r="r" b="b"/>
            <a:pathLst>
              <a:path w="2296160" h="160020">
                <a:moveTo>
                  <a:pt x="2295948" y="2"/>
                </a:moveTo>
                <a:lnTo>
                  <a:pt x="2294900" y="31146"/>
                </a:lnTo>
                <a:lnTo>
                  <a:pt x="2292042" y="56578"/>
                </a:lnTo>
                <a:lnTo>
                  <a:pt x="2287803" y="73725"/>
                </a:lnTo>
                <a:lnTo>
                  <a:pt x="2282613" y="80012"/>
                </a:lnTo>
                <a:lnTo>
                  <a:pt x="1143904" y="80010"/>
                </a:lnTo>
                <a:lnTo>
                  <a:pt x="1138713" y="86297"/>
                </a:lnTo>
                <a:lnTo>
                  <a:pt x="1134474" y="103444"/>
                </a:lnTo>
                <a:lnTo>
                  <a:pt x="1131616" y="128876"/>
                </a:lnTo>
                <a:lnTo>
                  <a:pt x="1130569" y="160020"/>
                </a:lnTo>
                <a:lnTo>
                  <a:pt x="1129520" y="128876"/>
                </a:lnTo>
                <a:lnTo>
                  <a:pt x="1126662" y="103444"/>
                </a:lnTo>
                <a:lnTo>
                  <a:pt x="1122423" y="86297"/>
                </a:lnTo>
                <a:lnTo>
                  <a:pt x="1117233" y="80010"/>
                </a:lnTo>
                <a:lnTo>
                  <a:pt x="13335" y="80010"/>
                </a:lnTo>
                <a:lnTo>
                  <a:pt x="8144" y="73722"/>
                </a:lnTo>
                <a:lnTo>
                  <a:pt x="3905" y="56575"/>
                </a:lnTo>
                <a:lnTo>
                  <a:pt x="1047" y="3114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711545" y="4659387"/>
            <a:ext cx="1391285" cy="141605"/>
          </a:xfrm>
          <a:custGeom>
            <a:avLst/>
            <a:gdLst/>
            <a:ahLst/>
            <a:cxnLst/>
            <a:rect l="l" t="t" r="r" b="b"/>
            <a:pathLst>
              <a:path w="1391284" h="141604">
                <a:moveTo>
                  <a:pt x="1390943" y="1"/>
                </a:moveTo>
                <a:lnTo>
                  <a:pt x="1390018" y="27484"/>
                </a:lnTo>
                <a:lnTo>
                  <a:pt x="1387496" y="49927"/>
                </a:lnTo>
                <a:lnTo>
                  <a:pt x="1383755" y="65059"/>
                </a:lnTo>
                <a:lnTo>
                  <a:pt x="1379175" y="70607"/>
                </a:lnTo>
                <a:lnTo>
                  <a:pt x="696694" y="70606"/>
                </a:lnTo>
                <a:lnTo>
                  <a:pt x="692114" y="76154"/>
                </a:lnTo>
                <a:lnTo>
                  <a:pt x="688373" y="91286"/>
                </a:lnTo>
                <a:lnTo>
                  <a:pt x="685851" y="113729"/>
                </a:lnTo>
                <a:lnTo>
                  <a:pt x="684926" y="141212"/>
                </a:lnTo>
                <a:lnTo>
                  <a:pt x="684002" y="113729"/>
                </a:lnTo>
                <a:lnTo>
                  <a:pt x="681480" y="91286"/>
                </a:lnTo>
                <a:lnTo>
                  <a:pt x="677739" y="76154"/>
                </a:lnTo>
                <a:lnTo>
                  <a:pt x="673159" y="70606"/>
                </a:lnTo>
                <a:lnTo>
                  <a:pt x="11767" y="70606"/>
                </a:lnTo>
                <a:lnTo>
                  <a:pt x="7187" y="65057"/>
                </a:lnTo>
                <a:lnTo>
                  <a:pt x="3446" y="49926"/>
                </a:lnTo>
                <a:lnTo>
                  <a:pt x="924" y="2748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536332" y="4598674"/>
            <a:ext cx="909955" cy="167640"/>
          </a:xfrm>
          <a:custGeom>
            <a:avLst/>
            <a:gdLst/>
            <a:ahLst/>
            <a:cxnLst/>
            <a:rect l="l" t="t" r="r" b="b"/>
            <a:pathLst>
              <a:path w="909954" h="167639">
                <a:moveTo>
                  <a:pt x="909719" y="0"/>
                </a:moveTo>
                <a:lnTo>
                  <a:pt x="908621" y="32625"/>
                </a:lnTo>
                <a:lnTo>
                  <a:pt x="905627" y="59267"/>
                </a:lnTo>
                <a:lnTo>
                  <a:pt x="901187" y="77230"/>
                </a:lnTo>
                <a:lnTo>
                  <a:pt x="895749" y="83817"/>
                </a:lnTo>
                <a:lnTo>
                  <a:pt x="461933" y="83817"/>
                </a:lnTo>
                <a:lnTo>
                  <a:pt x="456495" y="90403"/>
                </a:lnTo>
                <a:lnTo>
                  <a:pt x="452055" y="108366"/>
                </a:lnTo>
                <a:lnTo>
                  <a:pt x="449061" y="135008"/>
                </a:lnTo>
                <a:lnTo>
                  <a:pt x="447964" y="167634"/>
                </a:lnTo>
                <a:lnTo>
                  <a:pt x="446866" y="135008"/>
                </a:lnTo>
                <a:lnTo>
                  <a:pt x="443872" y="108366"/>
                </a:lnTo>
                <a:lnTo>
                  <a:pt x="439432" y="90403"/>
                </a:lnTo>
                <a:lnTo>
                  <a:pt x="433994" y="83817"/>
                </a:lnTo>
                <a:lnTo>
                  <a:pt x="13969" y="83817"/>
                </a:lnTo>
                <a:lnTo>
                  <a:pt x="8531" y="77230"/>
                </a:lnTo>
                <a:lnTo>
                  <a:pt x="4091" y="59267"/>
                </a:lnTo>
                <a:lnTo>
                  <a:pt x="1097" y="3262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2355" y="3060998"/>
            <a:ext cx="5074563" cy="984120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7222906" y="2827019"/>
            <a:ext cx="2306955" cy="964565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1026160">
              <a:lnSpc>
                <a:spcPct val="100000"/>
              </a:lnSpc>
              <a:spcBef>
                <a:spcPts val="1395"/>
              </a:spcBef>
            </a:pPr>
            <a:r>
              <a:rPr dirty="0" sz="2000">
                <a:latin typeface="Cambria Math"/>
                <a:cs typeface="Cambria Math"/>
              </a:rPr>
              <a:t>𝑃</a:t>
            </a:r>
            <a:r>
              <a:rPr dirty="0" sz="2000" spc="4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𝑤</a:t>
            </a:r>
            <a:r>
              <a:rPr dirty="0" baseline="-14814" sz="2250">
                <a:latin typeface="Cambria Math"/>
                <a:cs typeface="Cambria Math"/>
              </a:rPr>
              <a:t>𝑡+2</a:t>
            </a:r>
            <a:r>
              <a:rPr dirty="0" baseline="-14814" sz="2250" spc="24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| </a:t>
            </a:r>
            <a:r>
              <a:rPr dirty="0" sz="2000" spc="-25">
                <a:latin typeface="Cambria Math"/>
                <a:cs typeface="Cambria Math"/>
              </a:rPr>
              <a:t>𝑤</a:t>
            </a:r>
            <a:r>
              <a:rPr dirty="0" baseline="-14814" sz="2250" spc="-37">
                <a:latin typeface="Cambria Math"/>
                <a:cs typeface="Cambria Math"/>
              </a:rPr>
              <a:t>𝑡</a:t>
            </a:r>
            <a:endParaRPr baseline="-14814" sz="22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295"/>
              </a:spcBef>
            </a:pPr>
            <a:r>
              <a:rPr dirty="0" sz="2000">
                <a:latin typeface="Cambria Math"/>
                <a:cs typeface="Cambria Math"/>
              </a:rPr>
              <a:t>𝑃</a:t>
            </a:r>
            <a:r>
              <a:rPr dirty="0" sz="2000" spc="4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𝑤</a:t>
            </a:r>
            <a:r>
              <a:rPr dirty="0" baseline="-14814" sz="2250">
                <a:latin typeface="Cambria Math"/>
                <a:cs typeface="Cambria Math"/>
              </a:rPr>
              <a:t>𝑡+1</a:t>
            </a:r>
            <a:r>
              <a:rPr dirty="0" baseline="-14814" sz="2250" spc="24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| </a:t>
            </a:r>
            <a:r>
              <a:rPr dirty="0" sz="2000" spc="-25">
                <a:latin typeface="Cambria Math"/>
                <a:cs typeface="Cambria Math"/>
              </a:rPr>
              <a:t>𝑤</a:t>
            </a:r>
            <a:r>
              <a:rPr dirty="0" baseline="-14814" sz="2250" spc="-37">
                <a:latin typeface="Cambria Math"/>
                <a:cs typeface="Cambria Math"/>
              </a:rPr>
              <a:t>𝑡</a:t>
            </a:r>
            <a:endParaRPr baseline="-14814" sz="2250">
              <a:latin typeface="Cambria Math"/>
              <a:cs typeface="Cambria Math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5" name="object 25" descr=""/>
          <p:cNvSpPr txBox="1"/>
          <p:nvPr/>
        </p:nvSpPr>
        <p:spPr>
          <a:xfrm>
            <a:off x="4357331" y="2808731"/>
            <a:ext cx="2197735" cy="988694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dirty="0" sz="2000">
                <a:latin typeface="Cambria Math"/>
                <a:cs typeface="Cambria Math"/>
              </a:rPr>
              <a:t>𝑃</a:t>
            </a:r>
            <a:r>
              <a:rPr dirty="0" sz="2000" spc="425">
                <a:latin typeface="Cambria Math"/>
                <a:cs typeface="Cambria Math"/>
              </a:rPr>
              <a:t> </a:t>
            </a:r>
            <a:r>
              <a:rPr dirty="0" sz="2000" spc="90">
                <a:latin typeface="Cambria Math"/>
                <a:cs typeface="Cambria Math"/>
              </a:rPr>
              <a:t>𝑤</a:t>
            </a:r>
            <a:r>
              <a:rPr dirty="0" baseline="-14814" sz="2250" spc="135">
                <a:latin typeface="Cambria Math"/>
                <a:cs typeface="Cambria Math"/>
              </a:rPr>
              <a:t>𝑡–2</a:t>
            </a:r>
            <a:r>
              <a:rPr dirty="0" baseline="-14814" sz="2250" spc="247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| </a:t>
            </a:r>
            <a:r>
              <a:rPr dirty="0" sz="2000" spc="-25">
                <a:latin typeface="Cambria Math"/>
                <a:cs typeface="Cambria Math"/>
              </a:rPr>
              <a:t>𝑤</a:t>
            </a:r>
            <a:r>
              <a:rPr dirty="0" baseline="-14814" sz="2250" spc="-37">
                <a:latin typeface="Cambria Math"/>
                <a:cs typeface="Cambria Math"/>
              </a:rPr>
              <a:t>𝑡</a:t>
            </a:r>
            <a:endParaRPr baseline="-14814" sz="2250">
              <a:latin typeface="Cambria Math"/>
              <a:cs typeface="Cambria Math"/>
            </a:endParaRPr>
          </a:p>
          <a:p>
            <a:pPr marL="916940">
              <a:lnSpc>
                <a:spcPct val="100000"/>
              </a:lnSpc>
              <a:spcBef>
                <a:spcPts val="1395"/>
              </a:spcBef>
            </a:pPr>
            <a:r>
              <a:rPr dirty="0" sz="2000">
                <a:latin typeface="Cambria Math"/>
                <a:cs typeface="Cambria Math"/>
              </a:rPr>
              <a:t>𝑃</a:t>
            </a:r>
            <a:r>
              <a:rPr dirty="0" sz="2000" spc="425">
                <a:latin typeface="Cambria Math"/>
                <a:cs typeface="Cambria Math"/>
              </a:rPr>
              <a:t> </a:t>
            </a:r>
            <a:r>
              <a:rPr dirty="0" sz="2000" spc="90">
                <a:latin typeface="Cambria Math"/>
                <a:cs typeface="Cambria Math"/>
              </a:rPr>
              <a:t>𝑤</a:t>
            </a:r>
            <a:r>
              <a:rPr dirty="0" baseline="-14814" sz="2250" spc="135">
                <a:latin typeface="Cambria Math"/>
                <a:cs typeface="Cambria Math"/>
              </a:rPr>
              <a:t>𝑡–1</a:t>
            </a:r>
            <a:r>
              <a:rPr dirty="0" baseline="-14814" sz="2250" spc="247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| </a:t>
            </a:r>
            <a:r>
              <a:rPr dirty="0" sz="2000" spc="-25">
                <a:latin typeface="Cambria Math"/>
                <a:cs typeface="Cambria Math"/>
              </a:rPr>
              <a:t>𝑤</a:t>
            </a:r>
            <a:r>
              <a:rPr dirty="0" baseline="-14814" sz="2250" spc="-37">
                <a:latin typeface="Cambria Math"/>
                <a:cs typeface="Cambria Math"/>
              </a:rPr>
              <a:t>𝑡</a:t>
            </a:r>
            <a:endParaRPr baseline="-14814" sz="22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49079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05020" algn="l"/>
              </a:tabLst>
            </a:pPr>
            <a:r>
              <a:rPr dirty="0"/>
              <a:t>Word2vec</a:t>
            </a:r>
            <a:r>
              <a:rPr dirty="0" spc="-65"/>
              <a:t> </a:t>
            </a:r>
            <a:r>
              <a:rPr dirty="0" spc="-10"/>
              <a:t>parameters</a:t>
            </a:r>
            <a:r>
              <a:rPr dirty="0"/>
              <a:t>	</a:t>
            </a:r>
            <a:r>
              <a:rPr dirty="0" spc="-50"/>
              <a:t>…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71914" y="266700"/>
            <a:ext cx="30886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7C92"/>
                </a:solidFill>
                <a:latin typeface="Calibri"/>
                <a:cs typeface="Calibri"/>
              </a:rPr>
              <a:t>and</a:t>
            </a:r>
            <a:r>
              <a:rPr dirty="0" sz="3200" spc="-15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007C92"/>
                </a:solidFill>
                <a:latin typeface="Calibri"/>
                <a:cs typeface="Calibri"/>
              </a:rPr>
              <a:t>computations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09333" y="1297939"/>
            <a:ext cx="90170" cy="1791970"/>
          </a:xfrm>
          <a:custGeom>
            <a:avLst/>
            <a:gdLst/>
            <a:ahLst/>
            <a:cxnLst/>
            <a:rect l="l" t="t" r="r" b="b"/>
            <a:pathLst>
              <a:path w="90170" h="1791970">
                <a:moveTo>
                  <a:pt x="89598" y="0"/>
                </a:moveTo>
                <a:lnTo>
                  <a:pt x="0" y="0"/>
                </a:lnTo>
                <a:lnTo>
                  <a:pt x="0" y="13970"/>
                </a:lnTo>
                <a:lnTo>
                  <a:pt x="0" y="1778000"/>
                </a:lnTo>
                <a:lnTo>
                  <a:pt x="0" y="1791970"/>
                </a:lnTo>
                <a:lnTo>
                  <a:pt x="89598" y="1791970"/>
                </a:lnTo>
                <a:lnTo>
                  <a:pt x="89598" y="1778000"/>
                </a:lnTo>
                <a:lnTo>
                  <a:pt x="31254" y="1778000"/>
                </a:lnTo>
                <a:lnTo>
                  <a:pt x="31254" y="13970"/>
                </a:lnTo>
                <a:lnTo>
                  <a:pt x="89598" y="13970"/>
                </a:lnTo>
                <a:lnTo>
                  <a:pt x="89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51305" y="1297939"/>
            <a:ext cx="90170" cy="1791970"/>
          </a:xfrm>
          <a:custGeom>
            <a:avLst/>
            <a:gdLst/>
            <a:ahLst/>
            <a:cxnLst/>
            <a:rect l="l" t="t" r="r" b="b"/>
            <a:pathLst>
              <a:path w="90169" h="1791970">
                <a:moveTo>
                  <a:pt x="89585" y="0"/>
                </a:moveTo>
                <a:lnTo>
                  <a:pt x="0" y="0"/>
                </a:lnTo>
                <a:lnTo>
                  <a:pt x="0" y="13970"/>
                </a:lnTo>
                <a:lnTo>
                  <a:pt x="58343" y="13970"/>
                </a:lnTo>
                <a:lnTo>
                  <a:pt x="58343" y="1778000"/>
                </a:lnTo>
                <a:lnTo>
                  <a:pt x="0" y="1778000"/>
                </a:lnTo>
                <a:lnTo>
                  <a:pt x="0" y="1791970"/>
                </a:lnTo>
                <a:lnTo>
                  <a:pt x="89585" y="1791970"/>
                </a:lnTo>
                <a:lnTo>
                  <a:pt x="89585" y="1778000"/>
                </a:lnTo>
                <a:lnTo>
                  <a:pt x="89585" y="13970"/>
                </a:lnTo>
                <a:lnTo>
                  <a:pt x="89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91713" y="1048003"/>
            <a:ext cx="967105" cy="253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20"/>
              </a:lnSpc>
            </a:pP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25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105">
                <a:latin typeface="Cambria Math"/>
                <a:cs typeface="Cambria Math"/>
              </a:rPr>
              <a:t>••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0"/>
              </a:lnSpc>
            </a:pP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25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105">
                <a:latin typeface="Cambria Math"/>
                <a:cs typeface="Cambria Math"/>
              </a:rPr>
              <a:t>••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0"/>
              </a:lnSpc>
            </a:pP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25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105">
                <a:latin typeface="Cambria Math"/>
                <a:cs typeface="Cambria Math"/>
              </a:rPr>
              <a:t>••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20"/>
              </a:lnSpc>
            </a:pP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25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105">
                <a:latin typeface="Cambria Math"/>
                <a:cs typeface="Cambria Math"/>
              </a:rPr>
              <a:t>••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20"/>
              </a:lnSpc>
            </a:pP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25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105">
                <a:latin typeface="Cambria Math"/>
                <a:cs typeface="Cambria Math"/>
              </a:rPr>
              <a:t>••</a:t>
            </a:r>
            <a:endParaRPr sz="2400">
              <a:latin typeface="Cambria Math"/>
              <a:cs typeface="Cambria Math"/>
            </a:endParaRPr>
          </a:p>
          <a:p>
            <a:pPr marL="314960">
              <a:lnSpc>
                <a:spcPts val="2845"/>
              </a:lnSpc>
            </a:pPr>
            <a:r>
              <a:rPr dirty="0" sz="2400" spc="-50" i="1">
                <a:latin typeface="Calibri"/>
                <a:cs typeface="Calibri"/>
              </a:rPr>
              <a:t>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483231" y="1297939"/>
            <a:ext cx="90170" cy="1791970"/>
          </a:xfrm>
          <a:custGeom>
            <a:avLst/>
            <a:gdLst/>
            <a:ahLst/>
            <a:cxnLst/>
            <a:rect l="l" t="t" r="r" b="b"/>
            <a:pathLst>
              <a:path w="90169" h="1791970">
                <a:moveTo>
                  <a:pt x="89598" y="0"/>
                </a:moveTo>
                <a:lnTo>
                  <a:pt x="0" y="0"/>
                </a:lnTo>
                <a:lnTo>
                  <a:pt x="0" y="13970"/>
                </a:lnTo>
                <a:lnTo>
                  <a:pt x="0" y="1778000"/>
                </a:lnTo>
                <a:lnTo>
                  <a:pt x="0" y="1791970"/>
                </a:lnTo>
                <a:lnTo>
                  <a:pt x="89598" y="1791970"/>
                </a:lnTo>
                <a:lnTo>
                  <a:pt x="89598" y="1778000"/>
                </a:lnTo>
                <a:lnTo>
                  <a:pt x="31254" y="1778000"/>
                </a:lnTo>
                <a:lnTo>
                  <a:pt x="31254" y="13970"/>
                </a:lnTo>
                <a:lnTo>
                  <a:pt x="89598" y="13970"/>
                </a:lnTo>
                <a:lnTo>
                  <a:pt x="89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525202" y="1297939"/>
            <a:ext cx="90170" cy="1791970"/>
          </a:xfrm>
          <a:custGeom>
            <a:avLst/>
            <a:gdLst/>
            <a:ahLst/>
            <a:cxnLst/>
            <a:rect l="l" t="t" r="r" b="b"/>
            <a:pathLst>
              <a:path w="90170" h="1791970">
                <a:moveTo>
                  <a:pt x="89585" y="0"/>
                </a:moveTo>
                <a:lnTo>
                  <a:pt x="0" y="0"/>
                </a:lnTo>
                <a:lnTo>
                  <a:pt x="0" y="13970"/>
                </a:lnTo>
                <a:lnTo>
                  <a:pt x="58343" y="13970"/>
                </a:lnTo>
                <a:lnTo>
                  <a:pt x="58343" y="1778000"/>
                </a:lnTo>
                <a:lnTo>
                  <a:pt x="0" y="1778000"/>
                </a:lnTo>
                <a:lnTo>
                  <a:pt x="0" y="1791970"/>
                </a:lnTo>
                <a:lnTo>
                  <a:pt x="89585" y="1791970"/>
                </a:lnTo>
                <a:lnTo>
                  <a:pt x="89585" y="1778000"/>
                </a:lnTo>
                <a:lnTo>
                  <a:pt x="89585" y="13970"/>
                </a:lnTo>
                <a:lnTo>
                  <a:pt x="89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565610" y="1048003"/>
            <a:ext cx="967105" cy="253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20"/>
              </a:lnSpc>
            </a:pP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25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105">
                <a:latin typeface="Cambria Math"/>
                <a:cs typeface="Cambria Math"/>
              </a:rPr>
              <a:t>••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0"/>
              </a:lnSpc>
            </a:pP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25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105">
                <a:latin typeface="Cambria Math"/>
                <a:cs typeface="Cambria Math"/>
              </a:rPr>
              <a:t>••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0"/>
              </a:lnSpc>
            </a:pP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25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105">
                <a:latin typeface="Cambria Math"/>
                <a:cs typeface="Cambria Math"/>
              </a:rPr>
              <a:t>••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20"/>
              </a:lnSpc>
            </a:pP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25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105">
                <a:latin typeface="Cambria Math"/>
                <a:cs typeface="Cambria Math"/>
              </a:rPr>
              <a:t>••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20"/>
              </a:lnSpc>
            </a:pP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25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•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105">
                <a:latin typeface="Cambria Math"/>
                <a:cs typeface="Cambria Math"/>
              </a:rPr>
              <a:t>••</a:t>
            </a:r>
            <a:endParaRPr sz="2400">
              <a:latin typeface="Cambria Math"/>
              <a:cs typeface="Cambria Math"/>
            </a:endParaRPr>
          </a:p>
          <a:p>
            <a:pPr algn="ctr" marR="31750">
              <a:lnSpc>
                <a:spcPts val="2845"/>
              </a:lnSpc>
            </a:pPr>
            <a:r>
              <a:rPr dirty="0" sz="2400" spc="-50" i="1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910134" y="1297939"/>
            <a:ext cx="90170" cy="1791970"/>
          </a:xfrm>
          <a:custGeom>
            <a:avLst/>
            <a:gdLst/>
            <a:ahLst/>
            <a:cxnLst/>
            <a:rect l="l" t="t" r="r" b="b"/>
            <a:pathLst>
              <a:path w="90170" h="1791970">
                <a:moveTo>
                  <a:pt x="89598" y="0"/>
                </a:moveTo>
                <a:lnTo>
                  <a:pt x="0" y="0"/>
                </a:lnTo>
                <a:lnTo>
                  <a:pt x="0" y="13970"/>
                </a:lnTo>
                <a:lnTo>
                  <a:pt x="0" y="1778000"/>
                </a:lnTo>
                <a:lnTo>
                  <a:pt x="0" y="1791970"/>
                </a:lnTo>
                <a:lnTo>
                  <a:pt x="89598" y="1791970"/>
                </a:lnTo>
                <a:lnTo>
                  <a:pt x="89598" y="1778000"/>
                </a:lnTo>
                <a:lnTo>
                  <a:pt x="31254" y="1778000"/>
                </a:lnTo>
                <a:lnTo>
                  <a:pt x="31254" y="13970"/>
                </a:lnTo>
                <a:lnTo>
                  <a:pt x="89598" y="13970"/>
                </a:lnTo>
                <a:lnTo>
                  <a:pt x="89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145655" y="1297939"/>
            <a:ext cx="90170" cy="1791970"/>
          </a:xfrm>
          <a:custGeom>
            <a:avLst/>
            <a:gdLst/>
            <a:ahLst/>
            <a:cxnLst/>
            <a:rect l="l" t="t" r="r" b="b"/>
            <a:pathLst>
              <a:path w="90170" h="1791970">
                <a:moveTo>
                  <a:pt x="89585" y="0"/>
                </a:moveTo>
                <a:lnTo>
                  <a:pt x="0" y="0"/>
                </a:lnTo>
                <a:lnTo>
                  <a:pt x="0" y="13970"/>
                </a:lnTo>
                <a:lnTo>
                  <a:pt x="58331" y="13970"/>
                </a:lnTo>
                <a:lnTo>
                  <a:pt x="58331" y="1778000"/>
                </a:lnTo>
                <a:lnTo>
                  <a:pt x="0" y="1778000"/>
                </a:lnTo>
                <a:lnTo>
                  <a:pt x="0" y="1791970"/>
                </a:lnTo>
                <a:lnTo>
                  <a:pt x="89585" y="1791970"/>
                </a:lnTo>
                <a:lnTo>
                  <a:pt x="89585" y="1778000"/>
                </a:lnTo>
                <a:lnTo>
                  <a:pt x="89585" y="13970"/>
                </a:lnTo>
                <a:lnTo>
                  <a:pt x="89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992513" y="1048003"/>
            <a:ext cx="160655" cy="182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20"/>
              </a:lnSpc>
            </a:pP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0"/>
              </a:lnSpc>
            </a:pP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0"/>
              </a:lnSpc>
            </a:pP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</a:pP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92513" y="2837179"/>
            <a:ext cx="160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8896731" y="1297939"/>
            <a:ext cx="90170" cy="1791970"/>
          </a:xfrm>
          <a:custGeom>
            <a:avLst/>
            <a:gdLst/>
            <a:ahLst/>
            <a:cxnLst/>
            <a:rect l="l" t="t" r="r" b="b"/>
            <a:pathLst>
              <a:path w="90170" h="1791970">
                <a:moveTo>
                  <a:pt x="89598" y="0"/>
                </a:moveTo>
                <a:lnTo>
                  <a:pt x="0" y="0"/>
                </a:lnTo>
                <a:lnTo>
                  <a:pt x="0" y="13970"/>
                </a:lnTo>
                <a:lnTo>
                  <a:pt x="0" y="1778000"/>
                </a:lnTo>
                <a:lnTo>
                  <a:pt x="0" y="1791970"/>
                </a:lnTo>
                <a:lnTo>
                  <a:pt x="89598" y="1791970"/>
                </a:lnTo>
                <a:lnTo>
                  <a:pt x="89598" y="1778000"/>
                </a:lnTo>
                <a:lnTo>
                  <a:pt x="31254" y="1778000"/>
                </a:lnTo>
                <a:lnTo>
                  <a:pt x="31254" y="13970"/>
                </a:lnTo>
                <a:lnTo>
                  <a:pt x="89598" y="13970"/>
                </a:lnTo>
                <a:lnTo>
                  <a:pt x="89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132252" y="1297939"/>
            <a:ext cx="90170" cy="1791970"/>
          </a:xfrm>
          <a:custGeom>
            <a:avLst/>
            <a:gdLst/>
            <a:ahLst/>
            <a:cxnLst/>
            <a:rect l="l" t="t" r="r" b="b"/>
            <a:pathLst>
              <a:path w="90170" h="1791970">
                <a:moveTo>
                  <a:pt x="89585" y="0"/>
                </a:moveTo>
                <a:lnTo>
                  <a:pt x="0" y="0"/>
                </a:lnTo>
                <a:lnTo>
                  <a:pt x="0" y="13970"/>
                </a:lnTo>
                <a:lnTo>
                  <a:pt x="58343" y="13970"/>
                </a:lnTo>
                <a:lnTo>
                  <a:pt x="58343" y="1778000"/>
                </a:lnTo>
                <a:lnTo>
                  <a:pt x="0" y="1778000"/>
                </a:lnTo>
                <a:lnTo>
                  <a:pt x="0" y="1791970"/>
                </a:lnTo>
                <a:lnTo>
                  <a:pt x="89585" y="1791970"/>
                </a:lnTo>
                <a:lnTo>
                  <a:pt x="89585" y="1778000"/>
                </a:lnTo>
                <a:lnTo>
                  <a:pt x="89585" y="13970"/>
                </a:lnTo>
                <a:lnTo>
                  <a:pt x="89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979110" y="1048003"/>
            <a:ext cx="160655" cy="182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20"/>
              </a:lnSpc>
            </a:pP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0"/>
              </a:lnSpc>
            </a:pP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0"/>
              </a:lnSpc>
            </a:pP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</a:pP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979110" y="2837179"/>
            <a:ext cx="160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Cambria Math"/>
                <a:cs typeface="Cambria Math"/>
              </a:rPr>
              <a:t>•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560395" y="3126740"/>
            <a:ext cx="1544955" cy="8915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Cambria Math"/>
                <a:cs typeface="Cambria Math"/>
              </a:rPr>
              <a:t>𝑈.</a:t>
            </a:r>
            <a:r>
              <a:rPr dirty="0" sz="2400" spc="-95">
                <a:latin typeface="Cambria Math"/>
                <a:cs typeface="Cambria Math"/>
              </a:rPr>
              <a:t> </a:t>
            </a:r>
            <a:r>
              <a:rPr dirty="0" sz="2400" spc="45">
                <a:latin typeface="Cambria Math"/>
                <a:cs typeface="Cambria Math"/>
              </a:rPr>
              <a:t>𝑣</a:t>
            </a:r>
            <a:r>
              <a:rPr dirty="0" baseline="-15432" sz="2700" spc="67">
                <a:latin typeface="Cambria Math"/>
                <a:cs typeface="Cambria Math"/>
              </a:rPr>
              <a:t>*</a:t>
            </a:r>
            <a:r>
              <a:rPr dirty="0" baseline="26234" sz="2700" spc="67">
                <a:latin typeface="Cambria Math"/>
                <a:cs typeface="Cambria Math"/>
              </a:rPr>
              <a:t>𝑇</a:t>
            </a:r>
            <a:endParaRPr baseline="26234" sz="27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latin typeface="Calibri"/>
                <a:cs typeface="Calibri"/>
              </a:rPr>
              <a:t>dot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product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290516" y="3126740"/>
            <a:ext cx="2110105" cy="89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0" marR="30480" indent="-216535">
              <a:lnSpc>
                <a:spcPct val="1183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softmax(𝑈.</a:t>
            </a:r>
            <a:r>
              <a:rPr dirty="0" sz="2400" spc="-85">
                <a:latin typeface="Cambria Math"/>
                <a:cs typeface="Cambria Math"/>
              </a:rPr>
              <a:t> </a:t>
            </a:r>
            <a:r>
              <a:rPr dirty="0" sz="2400" spc="65">
                <a:latin typeface="Cambria Math"/>
                <a:cs typeface="Cambria Math"/>
              </a:rPr>
              <a:t>𝑣</a:t>
            </a:r>
            <a:r>
              <a:rPr dirty="0" baseline="-15432" sz="2700" spc="97">
                <a:latin typeface="Cambria Math"/>
                <a:cs typeface="Cambria Math"/>
              </a:rPr>
              <a:t>*</a:t>
            </a:r>
            <a:r>
              <a:rPr dirty="0" baseline="26234" sz="2700" spc="97">
                <a:latin typeface="Cambria Math"/>
                <a:cs typeface="Cambria Math"/>
              </a:rPr>
              <a:t>𝑇</a:t>
            </a:r>
            <a:r>
              <a:rPr dirty="0" sz="2400" spc="65">
                <a:latin typeface="Calibri"/>
                <a:cs typeface="Calibri"/>
              </a:rPr>
              <a:t>) </a:t>
            </a:r>
            <a:r>
              <a:rPr dirty="0" sz="2400" spc="-10">
                <a:latin typeface="Calibri"/>
                <a:cs typeface="Calibri"/>
              </a:rPr>
              <a:t>probabilities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89821" y="3626611"/>
            <a:ext cx="948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outside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501278" y="3626611"/>
            <a:ext cx="827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center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580784" y="4516628"/>
            <a:ext cx="6918325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predictions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position</a:t>
            </a:r>
            <a:endParaRPr sz="2400">
              <a:latin typeface="Calibri"/>
              <a:cs typeface="Calibri"/>
            </a:endParaRPr>
          </a:p>
          <a:p>
            <a:pPr marL="80645" marR="721360">
              <a:lnSpc>
                <a:spcPct val="100400"/>
              </a:lnSpc>
              <a:spcBef>
                <a:spcPts val="1885"/>
              </a:spcBef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want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reasonably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high </a:t>
            </a:r>
            <a:r>
              <a:rPr dirty="0" sz="2400" spc="-10">
                <a:latin typeface="Calibri"/>
                <a:cs typeface="Calibri"/>
              </a:rPr>
              <a:t>probability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estimate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all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occur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context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often)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89012" y="4572000"/>
            <a:ext cx="2715260" cy="400685"/>
          </a:xfrm>
          <a:prstGeom prst="rect">
            <a:avLst/>
          </a:prstGeom>
          <a:ln w="19050">
            <a:solidFill>
              <a:srgbClr val="8A007F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2000">
                <a:latin typeface="Calibri"/>
                <a:cs typeface="Calibri"/>
              </a:rPr>
              <a:t>“Bag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words”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model!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3703708" y="4686301"/>
            <a:ext cx="866775" cy="76200"/>
          </a:xfrm>
          <a:custGeom>
            <a:avLst/>
            <a:gdLst/>
            <a:ahLst/>
            <a:cxnLst/>
            <a:rect l="l" t="t" r="r" b="b"/>
            <a:pathLst>
              <a:path w="866775" h="76200">
                <a:moveTo>
                  <a:pt x="790503" y="0"/>
                </a:moveTo>
                <a:lnTo>
                  <a:pt x="790503" y="76200"/>
                </a:lnTo>
                <a:lnTo>
                  <a:pt x="847653" y="47625"/>
                </a:lnTo>
                <a:lnTo>
                  <a:pt x="803203" y="47625"/>
                </a:lnTo>
                <a:lnTo>
                  <a:pt x="803203" y="28575"/>
                </a:lnTo>
                <a:lnTo>
                  <a:pt x="847653" y="28575"/>
                </a:lnTo>
                <a:lnTo>
                  <a:pt x="790503" y="0"/>
                </a:lnTo>
                <a:close/>
              </a:path>
              <a:path w="866775" h="76200">
                <a:moveTo>
                  <a:pt x="790503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90503" y="47625"/>
                </a:lnTo>
                <a:lnTo>
                  <a:pt x="790503" y="28575"/>
                </a:lnTo>
                <a:close/>
              </a:path>
              <a:path w="866775" h="76200">
                <a:moveTo>
                  <a:pt x="847653" y="28575"/>
                </a:moveTo>
                <a:lnTo>
                  <a:pt x="803203" y="28575"/>
                </a:lnTo>
                <a:lnTo>
                  <a:pt x="803203" y="47625"/>
                </a:lnTo>
                <a:lnTo>
                  <a:pt x="847653" y="47625"/>
                </a:lnTo>
                <a:lnTo>
                  <a:pt x="866703" y="38100"/>
                </a:lnTo>
                <a:lnTo>
                  <a:pt x="847653" y="28575"/>
                </a:lnTo>
                <a:close/>
              </a:path>
            </a:pathLst>
          </a:custGeom>
          <a:solidFill>
            <a:srgbClr val="8A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70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/>
              <a:t>Word2vec</a:t>
            </a:r>
            <a:r>
              <a:rPr dirty="0" sz="2700" spc="-60"/>
              <a:t> </a:t>
            </a:r>
            <a:r>
              <a:rPr dirty="0" sz="2700"/>
              <a:t>maximizes</a:t>
            </a:r>
            <a:r>
              <a:rPr dirty="0" sz="2700" spc="-50"/>
              <a:t> </a:t>
            </a:r>
            <a:r>
              <a:rPr dirty="0" sz="2700"/>
              <a:t>objective</a:t>
            </a:r>
            <a:r>
              <a:rPr dirty="0" sz="2700" spc="-45"/>
              <a:t> </a:t>
            </a:r>
            <a:r>
              <a:rPr dirty="0" sz="2700"/>
              <a:t>by</a:t>
            </a:r>
            <a:r>
              <a:rPr dirty="0" sz="2700" spc="-60"/>
              <a:t> </a:t>
            </a:r>
            <a:r>
              <a:rPr dirty="0" sz="2700"/>
              <a:t>putting</a:t>
            </a:r>
            <a:r>
              <a:rPr dirty="0" sz="2700" spc="-55"/>
              <a:t> </a:t>
            </a:r>
            <a:r>
              <a:rPr dirty="0" sz="2700"/>
              <a:t>similar</a:t>
            </a:r>
            <a:r>
              <a:rPr dirty="0" sz="2700" spc="-45"/>
              <a:t> </a:t>
            </a:r>
            <a:r>
              <a:rPr dirty="0" sz="2700"/>
              <a:t>words</a:t>
            </a:r>
            <a:r>
              <a:rPr dirty="0" sz="2700" spc="-55"/>
              <a:t> </a:t>
            </a:r>
            <a:r>
              <a:rPr dirty="0" sz="2700"/>
              <a:t>nearby</a:t>
            </a:r>
            <a:r>
              <a:rPr dirty="0" sz="2700" spc="-55"/>
              <a:t> </a:t>
            </a:r>
            <a:r>
              <a:rPr dirty="0" sz="2700"/>
              <a:t>in</a:t>
            </a:r>
            <a:r>
              <a:rPr dirty="0" sz="2700" spc="-50"/>
              <a:t> </a:t>
            </a:r>
            <a:r>
              <a:rPr dirty="0" sz="2700" spc="-10"/>
              <a:t>space</a:t>
            </a:r>
            <a:endParaRPr sz="2700"/>
          </a:p>
        </p:txBody>
      </p:sp>
      <p:grpSp>
        <p:nvGrpSpPr>
          <p:cNvPr id="3" name="object 3" descr=""/>
          <p:cNvGrpSpPr/>
          <p:nvPr/>
        </p:nvGrpSpPr>
        <p:grpSpPr>
          <a:xfrm>
            <a:off x="1700794" y="1316566"/>
            <a:ext cx="8787765" cy="5520055"/>
            <a:chOff x="1700794" y="1316566"/>
            <a:chExt cx="8787765" cy="55200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9287" y="1316566"/>
              <a:ext cx="7377206" cy="551970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0794" y="1348686"/>
              <a:ext cx="8787235" cy="5339857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2024-12-29T16:00:19Z</dcterms:created>
  <dcterms:modified xsi:type="dcterms:W3CDTF">2024-12-29T16:00:19Z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LastSaved">
    <vt:filetime>2024-12-29T00:00:00Z</vt:filetime>
  </property>
  <property fmtid="{D5CDD505-2E9C-101B-9397-08002B2CF9AE}" pid="4" name="Producer">
    <vt:lpwstr>macOS Version 14.4.1 (Build 23E224) Quartz PDFContext</vt:lpwstr>
  </property>
</Properties>
</file>