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104" y="3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206DFE-66BD-49EF-A729-F2E1F0146DC2}" type="datetimeFigureOut">
              <a:rPr lang="tr-TR" smtClean="0"/>
              <a:t>7.07.2020</a:t>
            </a:fld>
            <a:endParaRPr lang="tr-TR"/>
          </a:p>
        </p:txBody>
      </p:sp>
      <p:sp>
        <p:nvSpPr>
          <p:cNvPr id="5" name="Footer Placeholder 4"/>
          <p:cNvSpPr>
            <a:spLocks noGrp="1"/>
          </p:cNvSpPr>
          <p:nvPr>
            <p:ph type="ftr" sz="quarter" idx="11"/>
          </p:nvPr>
        </p:nvSpPr>
        <p:spPr>
          <a:xfrm>
            <a:off x="5332412" y="5883275"/>
            <a:ext cx="4324044" cy="365125"/>
          </a:xfrm>
        </p:spPr>
        <p:txBody>
          <a:bodyPr/>
          <a:lstStyle/>
          <a:p>
            <a:endParaRPr lang="tr-TR"/>
          </a:p>
        </p:txBody>
      </p:sp>
      <p:sp>
        <p:nvSpPr>
          <p:cNvPr id="6" name="Slide Number Placeholder 5"/>
          <p:cNvSpPr>
            <a:spLocks noGrp="1"/>
          </p:cNvSpPr>
          <p:nvPr>
            <p:ph type="sldNum" sz="quarter" idx="12"/>
          </p:nvPr>
        </p:nvSpPr>
        <p:spPr/>
        <p:txBody>
          <a:bodyPr/>
          <a:lstStyle/>
          <a:p>
            <a:fld id="{A78A9168-8E55-471E-B66A-C05AD1DD49C2}" type="slidenum">
              <a:rPr lang="tr-TR" smtClean="0"/>
              <a:t>‹#›</a:t>
            </a:fld>
            <a:endParaRPr lang="tr-TR"/>
          </a:p>
        </p:txBody>
      </p:sp>
    </p:spTree>
    <p:extLst>
      <p:ext uri="{BB962C8B-B14F-4D97-AF65-F5344CB8AC3E}">
        <p14:creationId xmlns:p14="http://schemas.microsoft.com/office/powerpoint/2010/main" val="3252993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206DFE-66BD-49EF-A729-F2E1F0146DC2}" type="datetimeFigureOut">
              <a:rPr lang="tr-TR" smtClean="0"/>
              <a:t>7.07.2020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78A9168-8E55-471E-B66A-C05AD1DD49C2}" type="slidenum">
              <a:rPr lang="tr-TR" smtClean="0"/>
              <a:t>‹#›</a:t>
            </a:fld>
            <a:endParaRPr lang="tr-TR"/>
          </a:p>
        </p:txBody>
      </p:sp>
    </p:spTree>
    <p:extLst>
      <p:ext uri="{BB962C8B-B14F-4D97-AF65-F5344CB8AC3E}">
        <p14:creationId xmlns:p14="http://schemas.microsoft.com/office/powerpoint/2010/main" val="4266879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206DFE-66BD-49EF-A729-F2E1F0146DC2}" type="datetimeFigureOut">
              <a:rPr lang="tr-TR" smtClean="0"/>
              <a:t>7.07.2020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78A9168-8E55-471E-B66A-C05AD1DD49C2}" type="slidenum">
              <a:rPr lang="tr-TR" smtClean="0"/>
              <a:t>‹#›</a:t>
            </a:fld>
            <a:endParaRPr lang="tr-TR"/>
          </a:p>
        </p:txBody>
      </p:sp>
    </p:spTree>
    <p:extLst>
      <p:ext uri="{BB962C8B-B14F-4D97-AF65-F5344CB8AC3E}">
        <p14:creationId xmlns:p14="http://schemas.microsoft.com/office/powerpoint/2010/main" val="152760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206DFE-66BD-49EF-A729-F2E1F0146DC2}" type="datetimeFigureOut">
              <a:rPr lang="tr-TR" smtClean="0"/>
              <a:t>7.07.2020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78A9168-8E55-471E-B66A-C05AD1DD49C2}" type="slidenum">
              <a:rPr lang="tr-TR" smtClean="0"/>
              <a:t>‹#›</a:t>
            </a:fld>
            <a:endParaRPr lang="tr-TR"/>
          </a:p>
        </p:txBody>
      </p:sp>
    </p:spTree>
    <p:extLst>
      <p:ext uri="{BB962C8B-B14F-4D97-AF65-F5344CB8AC3E}">
        <p14:creationId xmlns:p14="http://schemas.microsoft.com/office/powerpoint/2010/main" val="1027194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206DFE-66BD-49EF-A729-F2E1F0146DC2}" type="datetimeFigureOut">
              <a:rPr lang="tr-TR" smtClean="0"/>
              <a:t>7.07.2020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78A9168-8E55-471E-B66A-C05AD1DD49C2}" type="slidenum">
              <a:rPr lang="tr-TR" smtClean="0"/>
              <a:t>‹#›</a:t>
            </a:fld>
            <a:endParaRPr lang="tr-TR"/>
          </a:p>
        </p:txBody>
      </p:sp>
    </p:spTree>
    <p:extLst>
      <p:ext uri="{BB962C8B-B14F-4D97-AF65-F5344CB8AC3E}">
        <p14:creationId xmlns:p14="http://schemas.microsoft.com/office/powerpoint/2010/main" val="1435626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206DFE-66BD-49EF-A729-F2E1F0146DC2}" type="datetimeFigureOut">
              <a:rPr lang="tr-TR" smtClean="0"/>
              <a:t>7.07.2020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78A9168-8E55-471E-B66A-C05AD1DD49C2}" type="slidenum">
              <a:rPr lang="tr-TR" smtClean="0"/>
              <a:t>‹#›</a:t>
            </a:fld>
            <a:endParaRPr lang="tr-TR"/>
          </a:p>
        </p:txBody>
      </p:sp>
    </p:spTree>
    <p:extLst>
      <p:ext uri="{BB962C8B-B14F-4D97-AF65-F5344CB8AC3E}">
        <p14:creationId xmlns:p14="http://schemas.microsoft.com/office/powerpoint/2010/main" val="2758550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206DFE-66BD-49EF-A729-F2E1F0146DC2}" type="datetimeFigureOut">
              <a:rPr lang="tr-TR" smtClean="0"/>
              <a:t>7.07.2020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78A9168-8E55-471E-B66A-C05AD1DD49C2}" type="slidenum">
              <a:rPr lang="tr-TR" smtClean="0"/>
              <a:t>‹#›</a:t>
            </a:fld>
            <a:endParaRPr lang="tr-TR"/>
          </a:p>
        </p:txBody>
      </p:sp>
    </p:spTree>
    <p:extLst>
      <p:ext uri="{BB962C8B-B14F-4D97-AF65-F5344CB8AC3E}">
        <p14:creationId xmlns:p14="http://schemas.microsoft.com/office/powerpoint/2010/main" val="41901550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206DFE-66BD-49EF-A729-F2E1F0146DC2}" type="datetimeFigureOut">
              <a:rPr lang="tr-TR" smtClean="0"/>
              <a:t>7.07.2020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78A9168-8E55-471E-B66A-C05AD1DD49C2}" type="slidenum">
              <a:rPr lang="tr-TR" smtClean="0"/>
              <a:t>‹#›</a:t>
            </a:fld>
            <a:endParaRPr lang="tr-TR"/>
          </a:p>
        </p:txBody>
      </p:sp>
    </p:spTree>
    <p:extLst>
      <p:ext uri="{BB962C8B-B14F-4D97-AF65-F5344CB8AC3E}">
        <p14:creationId xmlns:p14="http://schemas.microsoft.com/office/powerpoint/2010/main" val="34256905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206DFE-66BD-49EF-A729-F2E1F0146DC2}" type="datetimeFigureOut">
              <a:rPr lang="tr-TR" smtClean="0"/>
              <a:t>7.07.2020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78A9168-8E55-471E-B66A-C05AD1DD49C2}" type="slidenum">
              <a:rPr lang="tr-TR" smtClean="0"/>
              <a:t>‹#›</a:t>
            </a:fld>
            <a:endParaRPr lang="tr-TR"/>
          </a:p>
        </p:txBody>
      </p:sp>
    </p:spTree>
    <p:extLst>
      <p:ext uri="{BB962C8B-B14F-4D97-AF65-F5344CB8AC3E}">
        <p14:creationId xmlns:p14="http://schemas.microsoft.com/office/powerpoint/2010/main" val="1348890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206DFE-66BD-49EF-A729-F2E1F0146DC2}" type="datetimeFigureOut">
              <a:rPr lang="tr-TR" smtClean="0"/>
              <a:t>7.07.2020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78A9168-8E55-471E-B66A-C05AD1DD49C2}" type="slidenum">
              <a:rPr lang="tr-TR" smtClean="0"/>
              <a:t>‹#›</a:t>
            </a:fld>
            <a:endParaRPr lang="tr-TR"/>
          </a:p>
        </p:txBody>
      </p:sp>
    </p:spTree>
    <p:extLst>
      <p:ext uri="{BB962C8B-B14F-4D97-AF65-F5344CB8AC3E}">
        <p14:creationId xmlns:p14="http://schemas.microsoft.com/office/powerpoint/2010/main" val="1725947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206DFE-66BD-49EF-A729-F2E1F0146DC2}" type="datetimeFigureOut">
              <a:rPr lang="tr-TR" smtClean="0"/>
              <a:t>7.07.2020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951856" y="5867131"/>
            <a:ext cx="551167" cy="365125"/>
          </a:xfrm>
        </p:spPr>
        <p:txBody>
          <a:bodyPr/>
          <a:lstStyle/>
          <a:p>
            <a:fld id="{A78A9168-8E55-471E-B66A-C05AD1DD49C2}" type="slidenum">
              <a:rPr lang="tr-TR" smtClean="0"/>
              <a:t>‹#›</a:t>
            </a:fld>
            <a:endParaRPr lang="tr-TR"/>
          </a:p>
        </p:txBody>
      </p:sp>
    </p:spTree>
    <p:extLst>
      <p:ext uri="{BB962C8B-B14F-4D97-AF65-F5344CB8AC3E}">
        <p14:creationId xmlns:p14="http://schemas.microsoft.com/office/powerpoint/2010/main" val="2723167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206DFE-66BD-49EF-A729-F2E1F0146DC2}" type="datetimeFigureOut">
              <a:rPr lang="tr-TR" smtClean="0"/>
              <a:t>7.07.2020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78A9168-8E55-471E-B66A-C05AD1DD49C2}" type="slidenum">
              <a:rPr lang="tr-TR" smtClean="0"/>
              <a:t>‹#›</a:t>
            </a:fld>
            <a:endParaRPr lang="tr-TR"/>
          </a:p>
        </p:txBody>
      </p:sp>
    </p:spTree>
    <p:extLst>
      <p:ext uri="{BB962C8B-B14F-4D97-AF65-F5344CB8AC3E}">
        <p14:creationId xmlns:p14="http://schemas.microsoft.com/office/powerpoint/2010/main" val="3452088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68714" y="0"/>
            <a:ext cx="8930747" cy="535709"/>
          </a:xfrm>
        </p:spPr>
        <p:txBody>
          <a:bodyPr anchor="ctr"/>
          <a:lstStyle>
            <a:lvl1pPr algn="ctr">
              <a:defRPr sz="4000" b="0" cap="none"/>
            </a:lvl1pPr>
          </a:lstStyle>
          <a:p>
            <a:r>
              <a:rPr lang="en-US" dirty="0"/>
              <a:t>Click to edit Master title style</a:t>
            </a:r>
          </a:p>
        </p:txBody>
      </p:sp>
      <p:sp>
        <p:nvSpPr>
          <p:cNvPr id="3" name="Text Placeholder 2"/>
          <p:cNvSpPr>
            <a:spLocks noGrp="1"/>
          </p:cNvSpPr>
          <p:nvPr>
            <p:ph type="body" idx="1"/>
          </p:nvPr>
        </p:nvSpPr>
        <p:spPr>
          <a:xfrm>
            <a:off x="1768714" y="759562"/>
            <a:ext cx="10109250" cy="553963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962721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206DFE-66BD-49EF-A729-F2E1F0146DC2}" type="datetimeFigureOut">
              <a:rPr lang="tr-TR" smtClean="0"/>
              <a:t>7.07.2020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78A9168-8E55-471E-B66A-C05AD1DD49C2}" type="slidenum">
              <a:rPr lang="tr-TR" smtClean="0"/>
              <a:t>‹#›</a:t>
            </a:fld>
            <a:endParaRPr lang="tr-TR"/>
          </a:p>
        </p:txBody>
      </p:sp>
    </p:spTree>
    <p:extLst>
      <p:ext uri="{BB962C8B-B14F-4D97-AF65-F5344CB8AC3E}">
        <p14:creationId xmlns:p14="http://schemas.microsoft.com/office/powerpoint/2010/main" val="3757567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206DFE-66BD-49EF-A729-F2E1F0146DC2}" type="datetimeFigureOut">
              <a:rPr lang="tr-TR" smtClean="0"/>
              <a:t>7.07.2020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A78A9168-8E55-471E-B66A-C05AD1DD49C2}" type="slidenum">
              <a:rPr lang="tr-TR" smtClean="0"/>
              <a:t>‹#›</a:t>
            </a:fld>
            <a:endParaRPr lang="tr-TR"/>
          </a:p>
        </p:txBody>
      </p:sp>
    </p:spTree>
    <p:extLst>
      <p:ext uri="{BB962C8B-B14F-4D97-AF65-F5344CB8AC3E}">
        <p14:creationId xmlns:p14="http://schemas.microsoft.com/office/powerpoint/2010/main" val="1663193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206DFE-66BD-49EF-A729-F2E1F0146DC2}" type="datetimeFigureOut">
              <a:rPr lang="tr-TR" smtClean="0"/>
              <a:t>7.07.2020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A78A9168-8E55-471E-B66A-C05AD1DD49C2}" type="slidenum">
              <a:rPr lang="tr-TR" smtClean="0"/>
              <a:t>‹#›</a:t>
            </a:fld>
            <a:endParaRPr lang="tr-TR"/>
          </a:p>
        </p:txBody>
      </p:sp>
    </p:spTree>
    <p:extLst>
      <p:ext uri="{BB962C8B-B14F-4D97-AF65-F5344CB8AC3E}">
        <p14:creationId xmlns:p14="http://schemas.microsoft.com/office/powerpoint/2010/main" val="2897065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206DFE-66BD-49EF-A729-F2E1F0146DC2}" type="datetimeFigureOut">
              <a:rPr lang="tr-TR" smtClean="0"/>
              <a:t>7.07.2020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A78A9168-8E55-471E-B66A-C05AD1DD49C2}" type="slidenum">
              <a:rPr lang="tr-TR" smtClean="0"/>
              <a:t>‹#›</a:t>
            </a:fld>
            <a:endParaRPr lang="tr-TR"/>
          </a:p>
        </p:txBody>
      </p:sp>
    </p:spTree>
    <p:extLst>
      <p:ext uri="{BB962C8B-B14F-4D97-AF65-F5344CB8AC3E}">
        <p14:creationId xmlns:p14="http://schemas.microsoft.com/office/powerpoint/2010/main" val="2826997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206DFE-66BD-49EF-A729-F2E1F0146DC2}" type="datetimeFigureOut">
              <a:rPr lang="tr-TR" smtClean="0"/>
              <a:t>7.07.2020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78A9168-8E55-471E-B66A-C05AD1DD49C2}" type="slidenum">
              <a:rPr lang="tr-TR" smtClean="0"/>
              <a:t>‹#›</a:t>
            </a:fld>
            <a:endParaRPr lang="tr-TR"/>
          </a:p>
        </p:txBody>
      </p:sp>
    </p:spTree>
    <p:extLst>
      <p:ext uri="{BB962C8B-B14F-4D97-AF65-F5344CB8AC3E}">
        <p14:creationId xmlns:p14="http://schemas.microsoft.com/office/powerpoint/2010/main" val="1966124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8206DFE-66BD-49EF-A729-F2E1F0146DC2}" type="datetimeFigureOut">
              <a:rPr lang="tr-TR" smtClean="0"/>
              <a:t>7.07.2020</a:t>
            </a:fld>
            <a:endParaRPr lang="tr-T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78A9168-8E55-471E-B66A-C05AD1DD49C2}" type="slidenum">
              <a:rPr lang="tr-TR" smtClean="0"/>
              <a:t>‹#›</a:t>
            </a:fld>
            <a:endParaRPr lang="tr-TR"/>
          </a:p>
        </p:txBody>
      </p:sp>
      <p:sp>
        <p:nvSpPr>
          <p:cNvPr id="14" name="MSIPCMContentMarking" descr="{&quot;HashCode&quot;:-2060151411,&quot;Placement&quot;:&quot;Footer&quot;}">
            <a:extLst>
              <a:ext uri="{FF2B5EF4-FFF2-40B4-BE49-F238E27FC236}">
                <a16:creationId xmlns:a16="http://schemas.microsoft.com/office/drawing/2014/main" id="{00718D3C-9FCA-48CE-9E1C-49EF6572F7C8}"/>
              </a:ext>
            </a:extLst>
          </p:cNvPr>
          <p:cNvSpPr txBox="1"/>
          <p:nvPr userDrawn="1"/>
        </p:nvSpPr>
        <p:spPr>
          <a:xfrm>
            <a:off x="0" y="6578565"/>
            <a:ext cx="2542579" cy="279435"/>
          </a:xfrm>
          <a:prstGeom prst="rect">
            <a:avLst/>
          </a:prstGeom>
          <a:noFill/>
        </p:spPr>
        <p:txBody>
          <a:bodyPr vert="horz" wrap="square" lIns="0" tIns="0" rIns="0" bIns="0" rtlCol="0" anchor="ctr" anchorCtr="1">
            <a:noAutofit/>
          </a:bodyPr>
          <a:lstStyle/>
          <a:p>
            <a:pPr algn="l">
              <a:spcBef>
                <a:spcPts val="0"/>
              </a:spcBef>
              <a:spcAft>
                <a:spcPts val="0"/>
              </a:spcAft>
            </a:pPr>
            <a:r>
              <a:rPr lang="tr-TR" sz="1100">
                <a:solidFill>
                  <a:srgbClr val="317100"/>
                </a:solidFill>
                <a:latin typeface="Calibri" panose="020F0502020204030204" pitchFamily="34" charset="0"/>
              </a:rPr>
              <a:t>Gizlilik Sınıflandırması : Genel Paylaşım</a:t>
            </a:r>
          </a:p>
        </p:txBody>
      </p:sp>
    </p:spTree>
    <p:extLst>
      <p:ext uri="{BB962C8B-B14F-4D97-AF65-F5344CB8AC3E}">
        <p14:creationId xmlns:p14="http://schemas.microsoft.com/office/powerpoint/2010/main" val="34465133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8"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800E9-855E-4C2B-B9AD-3E5A4172A615}"/>
              </a:ext>
            </a:extLst>
          </p:cNvPr>
          <p:cNvSpPr>
            <a:spLocks noGrp="1"/>
          </p:cNvSpPr>
          <p:nvPr>
            <p:ph type="ctrTitle"/>
          </p:nvPr>
        </p:nvSpPr>
        <p:spPr/>
        <p:txBody>
          <a:bodyPr>
            <a:normAutofit/>
          </a:bodyPr>
          <a:lstStyle/>
          <a:p>
            <a:r>
              <a:rPr lang="tr-TR" sz="4400" dirty="0"/>
              <a:t>THE BATTLE OF NEİGHBORHOODS</a:t>
            </a:r>
          </a:p>
        </p:txBody>
      </p:sp>
      <p:sp>
        <p:nvSpPr>
          <p:cNvPr id="3" name="Subtitle 2">
            <a:extLst>
              <a:ext uri="{FF2B5EF4-FFF2-40B4-BE49-F238E27FC236}">
                <a16:creationId xmlns:a16="http://schemas.microsoft.com/office/drawing/2014/main" id="{3D0BC7FD-D9B9-4E8C-B016-6EADDBD58FE2}"/>
              </a:ext>
            </a:extLst>
          </p:cNvPr>
          <p:cNvSpPr>
            <a:spLocks noGrp="1"/>
          </p:cNvSpPr>
          <p:nvPr>
            <p:ph type="subTitle" idx="1"/>
          </p:nvPr>
        </p:nvSpPr>
        <p:spPr/>
        <p:txBody>
          <a:bodyPr/>
          <a:lstStyle/>
          <a:p>
            <a:r>
              <a:rPr lang="en-US" dirty="0"/>
              <a:t>First Step For Starting A New Business</a:t>
            </a:r>
            <a:r>
              <a:rPr lang="tr-TR" dirty="0"/>
              <a:t> in </a:t>
            </a:r>
            <a:r>
              <a:rPr lang="tr-TR" dirty="0" err="1"/>
              <a:t>Istanbul</a:t>
            </a:r>
            <a:r>
              <a:rPr lang="en-US" dirty="0"/>
              <a:t> </a:t>
            </a:r>
            <a:endParaRPr lang="tr-TR" dirty="0"/>
          </a:p>
        </p:txBody>
      </p:sp>
      <p:sp>
        <p:nvSpPr>
          <p:cNvPr id="5" name="Rectangle 2">
            <a:extLst>
              <a:ext uri="{FF2B5EF4-FFF2-40B4-BE49-F238E27FC236}">
                <a16:creationId xmlns:a16="http://schemas.microsoft.com/office/drawing/2014/main" id="{77AF6B35-AAE9-4C0D-AF97-E66D1330310A}"/>
              </a:ext>
            </a:extLst>
          </p:cNvPr>
          <p:cNvSpPr>
            <a:spLocks noChangeArrowheads="1"/>
          </p:cNvSpPr>
          <p:nvPr/>
        </p:nvSpPr>
        <p:spPr bwMode="auto">
          <a:xfrm>
            <a:off x="0" y="624177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tr-TR" altLang="tr-TR" sz="1800" b="0" i="0" u="none" strike="noStrike" cap="none" normalizeH="0" baseline="0">
                <a:ln>
                  <a:noFill/>
                </a:ln>
                <a:solidFill>
                  <a:srgbClr val="000000"/>
                </a:solidFill>
                <a:effectLst/>
                <a:latin typeface="Arial" panose="020B0604020202020204" pitchFamily="34" charset="0"/>
              </a:rPr>
              <a:t>Applied Data Science Capstone Project</a:t>
            </a:r>
            <a:endParaRPr kumimoji="0" lang="tr-TR" altLang="tr-TR" sz="800" b="0" i="0" u="none" strike="noStrike" cap="none" normalizeH="0" baseline="0">
              <a:ln>
                <a:noFill/>
              </a:ln>
              <a:solidFill>
                <a:schemeClr val="tx1"/>
              </a:solidFill>
              <a:effectLst/>
              <a:latin typeface="Arial" panose="020B0604020202020204"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a:ln>
                  <a:noFill/>
                </a:ln>
                <a:solidFill>
                  <a:schemeClr val="tx1"/>
                </a:solidFill>
                <a:effectLst/>
                <a:latin typeface="Arial" panose="020B0604020202020204" pitchFamily="34" charset="0"/>
              </a:rPr>
              <a:t>Mehmet Mustafa Özalp</a:t>
            </a:r>
            <a:endParaRPr kumimoji="0" lang="tr-TR" altLang="tr-T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0259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FA955-6129-4119-9737-67A799D06579}"/>
              </a:ext>
            </a:extLst>
          </p:cNvPr>
          <p:cNvSpPr>
            <a:spLocks noGrp="1"/>
          </p:cNvSpPr>
          <p:nvPr>
            <p:ph type="title"/>
          </p:nvPr>
        </p:nvSpPr>
        <p:spPr/>
        <p:txBody>
          <a:bodyPr>
            <a:normAutofit fontScale="90000"/>
          </a:bodyPr>
          <a:lstStyle/>
          <a:p>
            <a:pPr algn="l"/>
            <a:r>
              <a:rPr lang="tr-TR" b="1" dirty="0" err="1"/>
              <a:t>Methodology</a:t>
            </a:r>
            <a:r>
              <a:rPr lang="tr-TR" b="1" dirty="0"/>
              <a:t> - </a:t>
            </a:r>
            <a:r>
              <a:rPr lang="en-US" b="1" dirty="0"/>
              <a:t>Exploratory Analysis</a:t>
            </a:r>
            <a:endParaRPr lang="tr-TR" b="1" dirty="0"/>
          </a:p>
        </p:txBody>
      </p:sp>
      <p:sp>
        <p:nvSpPr>
          <p:cNvPr id="3" name="Text Placeholder 2">
            <a:extLst>
              <a:ext uri="{FF2B5EF4-FFF2-40B4-BE49-F238E27FC236}">
                <a16:creationId xmlns:a16="http://schemas.microsoft.com/office/drawing/2014/main" id="{1776B197-84FA-443C-9503-470936914A5A}"/>
              </a:ext>
            </a:extLst>
          </p:cNvPr>
          <p:cNvSpPr>
            <a:spLocks noGrp="1"/>
          </p:cNvSpPr>
          <p:nvPr>
            <p:ph type="body" idx="1"/>
          </p:nvPr>
        </p:nvSpPr>
        <p:spPr/>
        <p:txBody>
          <a:bodyPr/>
          <a:lstStyle/>
          <a:p>
            <a:r>
              <a:rPr lang="en-US" dirty="0"/>
              <a:t>As shown </a:t>
            </a:r>
            <a:r>
              <a:rPr lang="tr-TR" dirty="0" err="1"/>
              <a:t>below</a:t>
            </a:r>
            <a:r>
              <a:rPr lang="en-US" dirty="0"/>
              <a:t>, the area per person charts show that </a:t>
            </a:r>
            <a:r>
              <a:rPr lang="en-US" dirty="0" err="1"/>
              <a:t>Yeşilköy</a:t>
            </a:r>
            <a:r>
              <a:rPr lang="en-US" dirty="0"/>
              <a:t>, </a:t>
            </a:r>
            <a:r>
              <a:rPr lang="en-US" dirty="0" err="1"/>
              <a:t>Basınköy</a:t>
            </a:r>
            <a:r>
              <a:rPr lang="en-US" dirty="0"/>
              <a:t>, </a:t>
            </a:r>
            <a:r>
              <a:rPr lang="en-US" dirty="0" err="1"/>
              <a:t>Levent</a:t>
            </a:r>
            <a:r>
              <a:rPr lang="en-US" dirty="0"/>
              <a:t> and </a:t>
            </a:r>
            <a:r>
              <a:rPr lang="en-US" dirty="0" err="1"/>
              <a:t>Kuruçeşme</a:t>
            </a:r>
            <a:r>
              <a:rPr lang="en-US" dirty="0"/>
              <a:t> are leading on area per person. The type and level of construction plays an important role in this.</a:t>
            </a:r>
            <a:endParaRPr lang="tr-TR" dirty="0"/>
          </a:p>
          <a:p>
            <a:endParaRPr lang="tr-TR" dirty="0"/>
          </a:p>
        </p:txBody>
      </p:sp>
      <p:pic>
        <p:nvPicPr>
          <p:cNvPr id="4" name="Picture 3">
            <a:extLst>
              <a:ext uri="{FF2B5EF4-FFF2-40B4-BE49-F238E27FC236}">
                <a16:creationId xmlns:a16="http://schemas.microsoft.com/office/drawing/2014/main" id="{A8D1FBE1-2BE6-4D59-8AC2-433CE8932E9A}"/>
              </a:ext>
            </a:extLst>
          </p:cNvPr>
          <p:cNvPicPr/>
          <p:nvPr/>
        </p:nvPicPr>
        <p:blipFill>
          <a:blip r:embed="rId2"/>
          <a:stretch>
            <a:fillRect/>
          </a:stretch>
        </p:blipFill>
        <p:spPr>
          <a:xfrm>
            <a:off x="1768714" y="1625650"/>
            <a:ext cx="10109250" cy="2806650"/>
          </a:xfrm>
          <a:prstGeom prst="rect">
            <a:avLst/>
          </a:prstGeom>
        </p:spPr>
      </p:pic>
    </p:spTree>
    <p:extLst>
      <p:ext uri="{BB962C8B-B14F-4D97-AF65-F5344CB8AC3E}">
        <p14:creationId xmlns:p14="http://schemas.microsoft.com/office/powerpoint/2010/main" val="570952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10144-F2D2-40F7-B526-9884BA6FA0F1}"/>
              </a:ext>
            </a:extLst>
          </p:cNvPr>
          <p:cNvSpPr>
            <a:spLocks noGrp="1"/>
          </p:cNvSpPr>
          <p:nvPr>
            <p:ph type="title"/>
          </p:nvPr>
        </p:nvSpPr>
        <p:spPr/>
        <p:txBody>
          <a:bodyPr>
            <a:normAutofit fontScale="90000"/>
          </a:bodyPr>
          <a:lstStyle/>
          <a:p>
            <a:pPr algn="l"/>
            <a:r>
              <a:rPr lang="tr-TR" b="1" dirty="0" err="1"/>
              <a:t>Methodology</a:t>
            </a:r>
            <a:r>
              <a:rPr lang="tr-TR" b="1" dirty="0"/>
              <a:t> - Cluster Analysis</a:t>
            </a:r>
          </a:p>
        </p:txBody>
      </p:sp>
      <p:sp>
        <p:nvSpPr>
          <p:cNvPr id="3" name="Text Placeholder 2">
            <a:extLst>
              <a:ext uri="{FF2B5EF4-FFF2-40B4-BE49-F238E27FC236}">
                <a16:creationId xmlns:a16="http://schemas.microsoft.com/office/drawing/2014/main" id="{8A8703B1-92AB-4F2C-9CC1-5A1E605B631F}"/>
              </a:ext>
            </a:extLst>
          </p:cNvPr>
          <p:cNvSpPr>
            <a:spLocks noGrp="1"/>
          </p:cNvSpPr>
          <p:nvPr>
            <p:ph type="body" idx="1"/>
          </p:nvPr>
        </p:nvSpPr>
        <p:spPr/>
        <p:txBody>
          <a:bodyPr/>
          <a:lstStyle/>
          <a:p>
            <a:r>
              <a:rPr lang="en-US" dirty="0"/>
              <a:t>Afterwards, K-means clustering was conducted in order to group the neighborhoods according to their socioeconomic statistics and most frequent venues they have. As the first step of the cluster analysis encoding and scaling conducted to prepare data for the model and the data shape was (56, 87).</a:t>
            </a:r>
          </a:p>
          <a:p>
            <a:r>
              <a:rPr lang="en-US" dirty="0"/>
              <a:t>The find the optimal cluster number; inertia, </a:t>
            </a:r>
            <a:r>
              <a:rPr lang="en-US" dirty="0" err="1"/>
              <a:t>silhouette_score</a:t>
            </a:r>
            <a:r>
              <a:rPr lang="en-US" dirty="0"/>
              <a:t> and </a:t>
            </a:r>
            <a:r>
              <a:rPr lang="en-US" dirty="0" err="1"/>
              <a:t>calinski_harabasz_score</a:t>
            </a:r>
            <a:r>
              <a:rPr lang="en-US" dirty="0"/>
              <a:t> are used. </a:t>
            </a:r>
          </a:p>
          <a:p>
            <a:endParaRPr lang="tr-TR" dirty="0"/>
          </a:p>
        </p:txBody>
      </p:sp>
      <p:pic>
        <p:nvPicPr>
          <p:cNvPr id="4" name="Picture 3">
            <a:extLst>
              <a:ext uri="{FF2B5EF4-FFF2-40B4-BE49-F238E27FC236}">
                <a16:creationId xmlns:a16="http://schemas.microsoft.com/office/drawing/2014/main" id="{642C9E0E-B9BA-47CE-AA82-A5EE1C87D50A}"/>
              </a:ext>
            </a:extLst>
          </p:cNvPr>
          <p:cNvPicPr>
            <a:picLocks noChangeAspect="1"/>
          </p:cNvPicPr>
          <p:nvPr/>
        </p:nvPicPr>
        <p:blipFill>
          <a:blip r:embed="rId2"/>
          <a:stretch>
            <a:fillRect/>
          </a:stretch>
        </p:blipFill>
        <p:spPr>
          <a:xfrm>
            <a:off x="1768714" y="2503815"/>
            <a:ext cx="6470409" cy="3287385"/>
          </a:xfrm>
          <a:prstGeom prst="rect">
            <a:avLst/>
          </a:prstGeom>
        </p:spPr>
      </p:pic>
      <p:pic>
        <p:nvPicPr>
          <p:cNvPr id="5" name="Picture 4">
            <a:extLst>
              <a:ext uri="{FF2B5EF4-FFF2-40B4-BE49-F238E27FC236}">
                <a16:creationId xmlns:a16="http://schemas.microsoft.com/office/drawing/2014/main" id="{148AB7CB-4714-4FB6-9EFD-B58D1EEA3F46}"/>
              </a:ext>
            </a:extLst>
          </p:cNvPr>
          <p:cNvPicPr/>
          <p:nvPr/>
        </p:nvPicPr>
        <p:blipFill>
          <a:blip r:embed="rId3"/>
          <a:stretch>
            <a:fillRect/>
          </a:stretch>
        </p:blipFill>
        <p:spPr>
          <a:xfrm>
            <a:off x="8829674" y="2503814"/>
            <a:ext cx="3048289" cy="3287385"/>
          </a:xfrm>
          <a:prstGeom prst="rect">
            <a:avLst/>
          </a:prstGeom>
        </p:spPr>
      </p:pic>
    </p:spTree>
    <p:extLst>
      <p:ext uri="{BB962C8B-B14F-4D97-AF65-F5344CB8AC3E}">
        <p14:creationId xmlns:p14="http://schemas.microsoft.com/office/powerpoint/2010/main" val="1788276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10144-F2D2-40F7-B526-9884BA6FA0F1}"/>
              </a:ext>
            </a:extLst>
          </p:cNvPr>
          <p:cNvSpPr>
            <a:spLocks noGrp="1"/>
          </p:cNvSpPr>
          <p:nvPr>
            <p:ph type="title"/>
          </p:nvPr>
        </p:nvSpPr>
        <p:spPr/>
        <p:txBody>
          <a:bodyPr>
            <a:normAutofit fontScale="90000"/>
          </a:bodyPr>
          <a:lstStyle/>
          <a:p>
            <a:pPr algn="l"/>
            <a:r>
              <a:rPr lang="tr-TR" b="1" dirty="0" err="1"/>
              <a:t>Methodology</a:t>
            </a:r>
            <a:r>
              <a:rPr lang="tr-TR" b="1" dirty="0"/>
              <a:t> - Cluster Analysis</a:t>
            </a:r>
          </a:p>
        </p:txBody>
      </p:sp>
      <p:sp>
        <p:nvSpPr>
          <p:cNvPr id="3" name="Text Placeholder 2">
            <a:extLst>
              <a:ext uri="{FF2B5EF4-FFF2-40B4-BE49-F238E27FC236}">
                <a16:creationId xmlns:a16="http://schemas.microsoft.com/office/drawing/2014/main" id="{8A8703B1-92AB-4F2C-9CC1-5A1E605B631F}"/>
              </a:ext>
            </a:extLst>
          </p:cNvPr>
          <p:cNvSpPr>
            <a:spLocks noGrp="1"/>
          </p:cNvSpPr>
          <p:nvPr>
            <p:ph type="body" idx="1"/>
          </p:nvPr>
        </p:nvSpPr>
        <p:spPr/>
        <p:txBody>
          <a:bodyPr/>
          <a:lstStyle/>
          <a:p>
            <a:r>
              <a:rPr lang="en-US" dirty="0"/>
              <a:t>Here we can see the drop in the sum of squared distance starts to slow down after k=8. Hence 6 is the optimal number of clusters for our analysis. We can verify this by calculating the silhouette coefficient and CH score for k=6. Both the values are higher than they were for our earlier clusters. We can conclude that k=6 is our optimal number of clusters.</a:t>
            </a:r>
            <a:endParaRPr lang="tr-TR" dirty="0"/>
          </a:p>
          <a:p>
            <a:endParaRPr lang="tr-TR" dirty="0"/>
          </a:p>
        </p:txBody>
      </p:sp>
      <p:pic>
        <p:nvPicPr>
          <p:cNvPr id="6" name="Picture 5">
            <a:extLst>
              <a:ext uri="{FF2B5EF4-FFF2-40B4-BE49-F238E27FC236}">
                <a16:creationId xmlns:a16="http://schemas.microsoft.com/office/drawing/2014/main" id="{7E45B1DA-D639-4085-BCD7-C5C421D190EE}"/>
              </a:ext>
            </a:extLst>
          </p:cNvPr>
          <p:cNvPicPr>
            <a:picLocks noChangeAspect="1"/>
          </p:cNvPicPr>
          <p:nvPr/>
        </p:nvPicPr>
        <p:blipFill rotWithShape="1">
          <a:blip r:embed="rId2"/>
          <a:srcRect b="50457"/>
          <a:stretch/>
        </p:blipFill>
        <p:spPr>
          <a:xfrm>
            <a:off x="2302114" y="2037100"/>
            <a:ext cx="3793886" cy="3994151"/>
          </a:xfrm>
          <a:prstGeom prst="rect">
            <a:avLst/>
          </a:prstGeom>
        </p:spPr>
      </p:pic>
      <p:pic>
        <p:nvPicPr>
          <p:cNvPr id="7" name="Picture 6">
            <a:extLst>
              <a:ext uri="{FF2B5EF4-FFF2-40B4-BE49-F238E27FC236}">
                <a16:creationId xmlns:a16="http://schemas.microsoft.com/office/drawing/2014/main" id="{05B01E59-7755-451D-A424-3FB27BD7377D}"/>
              </a:ext>
            </a:extLst>
          </p:cNvPr>
          <p:cNvPicPr>
            <a:picLocks noChangeAspect="1"/>
          </p:cNvPicPr>
          <p:nvPr/>
        </p:nvPicPr>
        <p:blipFill rotWithShape="1">
          <a:blip r:embed="rId2"/>
          <a:srcRect t="49543"/>
          <a:stretch/>
        </p:blipFill>
        <p:spPr>
          <a:xfrm>
            <a:off x="7471014" y="2037100"/>
            <a:ext cx="3793886" cy="4067855"/>
          </a:xfrm>
          <a:prstGeom prst="rect">
            <a:avLst/>
          </a:prstGeom>
        </p:spPr>
      </p:pic>
    </p:spTree>
    <p:extLst>
      <p:ext uri="{BB962C8B-B14F-4D97-AF65-F5344CB8AC3E}">
        <p14:creationId xmlns:p14="http://schemas.microsoft.com/office/powerpoint/2010/main" val="1433485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D96CF-BF48-4C1F-A6E7-89BF658CEF31}"/>
              </a:ext>
            </a:extLst>
          </p:cNvPr>
          <p:cNvSpPr>
            <a:spLocks noGrp="1"/>
          </p:cNvSpPr>
          <p:nvPr>
            <p:ph type="title"/>
          </p:nvPr>
        </p:nvSpPr>
        <p:spPr/>
        <p:txBody>
          <a:bodyPr>
            <a:normAutofit fontScale="90000"/>
          </a:bodyPr>
          <a:lstStyle/>
          <a:p>
            <a:pPr algn="l"/>
            <a:r>
              <a:rPr lang="tr-TR" b="1" dirty="0" err="1"/>
              <a:t>Results</a:t>
            </a:r>
            <a:endParaRPr lang="tr-TR" b="1" dirty="0"/>
          </a:p>
        </p:txBody>
      </p:sp>
      <p:sp>
        <p:nvSpPr>
          <p:cNvPr id="3" name="Text Placeholder 2">
            <a:extLst>
              <a:ext uri="{FF2B5EF4-FFF2-40B4-BE49-F238E27FC236}">
                <a16:creationId xmlns:a16="http://schemas.microsoft.com/office/drawing/2014/main" id="{C2E7B21D-2906-4E16-A9A7-48EF780272BC}"/>
              </a:ext>
            </a:extLst>
          </p:cNvPr>
          <p:cNvSpPr>
            <a:spLocks noGrp="1"/>
          </p:cNvSpPr>
          <p:nvPr>
            <p:ph type="body" idx="1"/>
          </p:nvPr>
        </p:nvSpPr>
        <p:spPr/>
        <p:txBody>
          <a:bodyPr/>
          <a:lstStyle/>
          <a:p>
            <a:r>
              <a:rPr lang="tr-TR" b="1" dirty="0"/>
              <a:t>First </a:t>
            </a:r>
            <a:r>
              <a:rPr lang="en-US" b="1" dirty="0"/>
              <a:t>Cluster</a:t>
            </a:r>
            <a:endParaRPr lang="en-US" dirty="0"/>
          </a:p>
          <a:p>
            <a:pPr marL="285750" indent="-285750">
              <a:buFont typeface="Arial" panose="020B0604020202020204" pitchFamily="34" charset="0"/>
              <a:buChar char="•"/>
            </a:pPr>
            <a:r>
              <a:rPr lang="en-US" dirty="0"/>
              <a:t>First cluster consists of one 3 neighborhoods with 546K sale price, 44.6 square meter area per person. This cluster is the lowest cluster according to socioeconomics</a:t>
            </a:r>
          </a:p>
          <a:p>
            <a:endParaRPr lang="tr-TR" dirty="0"/>
          </a:p>
        </p:txBody>
      </p:sp>
      <p:pic>
        <p:nvPicPr>
          <p:cNvPr id="6" name="Picture 5">
            <a:extLst>
              <a:ext uri="{FF2B5EF4-FFF2-40B4-BE49-F238E27FC236}">
                <a16:creationId xmlns:a16="http://schemas.microsoft.com/office/drawing/2014/main" id="{8582D70F-88DB-433C-9D92-BA68C4EBF8A2}"/>
              </a:ext>
            </a:extLst>
          </p:cNvPr>
          <p:cNvPicPr>
            <a:picLocks noChangeAspect="1"/>
          </p:cNvPicPr>
          <p:nvPr/>
        </p:nvPicPr>
        <p:blipFill>
          <a:blip r:embed="rId2"/>
          <a:stretch>
            <a:fillRect/>
          </a:stretch>
        </p:blipFill>
        <p:spPr>
          <a:xfrm>
            <a:off x="1768714" y="2090844"/>
            <a:ext cx="10109250" cy="3359053"/>
          </a:xfrm>
          <a:prstGeom prst="rect">
            <a:avLst/>
          </a:prstGeom>
        </p:spPr>
      </p:pic>
    </p:spTree>
    <p:extLst>
      <p:ext uri="{BB962C8B-B14F-4D97-AF65-F5344CB8AC3E}">
        <p14:creationId xmlns:p14="http://schemas.microsoft.com/office/powerpoint/2010/main" val="1877264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D96CF-BF48-4C1F-A6E7-89BF658CEF31}"/>
              </a:ext>
            </a:extLst>
          </p:cNvPr>
          <p:cNvSpPr>
            <a:spLocks noGrp="1"/>
          </p:cNvSpPr>
          <p:nvPr>
            <p:ph type="title"/>
          </p:nvPr>
        </p:nvSpPr>
        <p:spPr/>
        <p:txBody>
          <a:bodyPr>
            <a:normAutofit fontScale="90000"/>
          </a:bodyPr>
          <a:lstStyle/>
          <a:p>
            <a:pPr algn="l"/>
            <a:r>
              <a:rPr lang="tr-TR" b="1" dirty="0" err="1"/>
              <a:t>Results</a:t>
            </a:r>
            <a:endParaRPr lang="tr-TR" b="1" dirty="0"/>
          </a:p>
        </p:txBody>
      </p:sp>
      <p:sp>
        <p:nvSpPr>
          <p:cNvPr id="3" name="Text Placeholder 2">
            <a:extLst>
              <a:ext uri="{FF2B5EF4-FFF2-40B4-BE49-F238E27FC236}">
                <a16:creationId xmlns:a16="http://schemas.microsoft.com/office/drawing/2014/main" id="{C2E7B21D-2906-4E16-A9A7-48EF780272BC}"/>
              </a:ext>
            </a:extLst>
          </p:cNvPr>
          <p:cNvSpPr>
            <a:spLocks noGrp="1"/>
          </p:cNvSpPr>
          <p:nvPr>
            <p:ph type="body" idx="1"/>
          </p:nvPr>
        </p:nvSpPr>
        <p:spPr/>
        <p:txBody>
          <a:bodyPr/>
          <a:lstStyle/>
          <a:p>
            <a:r>
              <a:rPr lang="tr-TR" b="1" dirty="0"/>
              <a:t>Second </a:t>
            </a:r>
            <a:r>
              <a:rPr lang="en-US" b="1" dirty="0"/>
              <a:t>Cluster</a:t>
            </a:r>
            <a:endParaRPr lang="en-US" dirty="0"/>
          </a:p>
          <a:p>
            <a:pPr marL="285750" indent="-285750">
              <a:buFont typeface="Arial" panose="020B0604020202020204" pitchFamily="34" charset="0"/>
              <a:buChar char="•"/>
            </a:pPr>
            <a:r>
              <a:rPr lang="en-US" dirty="0"/>
              <a:t>Second cluster consists of one 13 neighborhoods with 860K sale price, 91.8 square meter area per person. This cluster is the fourth cluster according to socioeconomics. </a:t>
            </a:r>
            <a:endParaRPr lang="tr-TR" dirty="0"/>
          </a:p>
        </p:txBody>
      </p:sp>
      <p:pic>
        <p:nvPicPr>
          <p:cNvPr id="4" name="Picture 3">
            <a:extLst>
              <a:ext uri="{FF2B5EF4-FFF2-40B4-BE49-F238E27FC236}">
                <a16:creationId xmlns:a16="http://schemas.microsoft.com/office/drawing/2014/main" id="{F9401F53-9FF0-4E4B-8346-2D5488B71E46}"/>
              </a:ext>
            </a:extLst>
          </p:cNvPr>
          <p:cNvPicPr>
            <a:picLocks noChangeAspect="1"/>
          </p:cNvPicPr>
          <p:nvPr/>
        </p:nvPicPr>
        <p:blipFill>
          <a:blip r:embed="rId2"/>
          <a:stretch>
            <a:fillRect/>
          </a:stretch>
        </p:blipFill>
        <p:spPr>
          <a:xfrm>
            <a:off x="1768714" y="1998838"/>
            <a:ext cx="10109250" cy="4300362"/>
          </a:xfrm>
          <a:prstGeom prst="rect">
            <a:avLst/>
          </a:prstGeom>
        </p:spPr>
      </p:pic>
    </p:spTree>
    <p:extLst>
      <p:ext uri="{BB962C8B-B14F-4D97-AF65-F5344CB8AC3E}">
        <p14:creationId xmlns:p14="http://schemas.microsoft.com/office/powerpoint/2010/main" val="1313571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D96CF-BF48-4C1F-A6E7-89BF658CEF31}"/>
              </a:ext>
            </a:extLst>
          </p:cNvPr>
          <p:cNvSpPr>
            <a:spLocks noGrp="1"/>
          </p:cNvSpPr>
          <p:nvPr>
            <p:ph type="title"/>
          </p:nvPr>
        </p:nvSpPr>
        <p:spPr/>
        <p:txBody>
          <a:bodyPr>
            <a:normAutofit fontScale="90000"/>
          </a:bodyPr>
          <a:lstStyle/>
          <a:p>
            <a:pPr algn="l"/>
            <a:r>
              <a:rPr lang="tr-TR" b="1" dirty="0" err="1"/>
              <a:t>Results</a:t>
            </a:r>
            <a:endParaRPr lang="tr-TR" b="1" dirty="0"/>
          </a:p>
        </p:txBody>
      </p:sp>
      <p:sp>
        <p:nvSpPr>
          <p:cNvPr id="3" name="Text Placeholder 2">
            <a:extLst>
              <a:ext uri="{FF2B5EF4-FFF2-40B4-BE49-F238E27FC236}">
                <a16:creationId xmlns:a16="http://schemas.microsoft.com/office/drawing/2014/main" id="{C2E7B21D-2906-4E16-A9A7-48EF780272BC}"/>
              </a:ext>
            </a:extLst>
          </p:cNvPr>
          <p:cNvSpPr>
            <a:spLocks noGrp="1"/>
          </p:cNvSpPr>
          <p:nvPr>
            <p:ph type="body" idx="1"/>
          </p:nvPr>
        </p:nvSpPr>
        <p:spPr/>
        <p:txBody>
          <a:bodyPr/>
          <a:lstStyle/>
          <a:p>
            <a:r>
              <a:rPr lang="tr-TR" b="1" dirty="0"/>
              <a:t>Third </a:t>
            </a:r>
            <a:r>
              <a:rPr lang="en-US" b="1" dirty="0"/>
              <a:t>Cluster</a:t>
            </a:r>
            <a:endParaRPr lang="en-US" dirty="0"/>
          </a:p>
          <a:p>
            <a:pPr marL="285750" indent="-285750">
              <a:buFont typeface="Arial" panose="020B0604020202020204" pitchFamily="34" charset="0"/>
              <a:buChar char="•"/>
            </a:pPr>
            <a:r>
              <a:rPr lang="en-US" dirty="0"/>
              <a:t>Third cluster consists of one 10 neighborhoods with 2202K sale price, 102.9 square meter area per person. This cluster is the first cluster according to socioeconomics</a:t>
            </a:r>
            <a:r>
              <a:rPr lang="tr-TR" dirty="0"/>
              <a:t>.</a:t>
            </a:r>
          </a:p>
        </p:txBody>
      </p:sp>
      <p:pic>
        <p:nvPicPr>
          <p:cNvPr id="5" name="Picture 4">
            <a:extLst>
              <a:ext uri="{FF2B5EF4-FFF2-40B4-BE49-F238E27FC236}">
                <a16:creationId xmlns:a16="http://schemas.microsoft.com/office/drawing/2014/main" id="{325E54A3-E0C0-4C3A-B645-F0761BF58900}"/>
              </a:ext>
            </a:extLst>
          </p:cNvPr>
          <p:cNvPicPr>
            <a:picLocks noChangeAspect="1"/>
          </p:cNvPicPr>
          <p:nvPr/>
        </p:nvPicPr>
        <p:blipFill>
          <a:blip r:embed="rId2"/>
          <a:stretch>
            <a:fillRect/>
          </a:stretch>
        </p:blipFill>
        <p:spPr>
          <a:xfrm>
            <a:off x="1768714" y="1933283"/>
            <a:ext cx="10109250" cy="4365916"/>
          </a:xfrm>
          <a:prstGeom prst="rect">
            <a:avLst/>
          </a:prstGeom>
        </p:spPr>
      </p:pic>
    </p:spTree>
    <p:extLst>
      <p:ext uri="{BB962C8B-B14F-4D97-AF65-F5344CB8AC3E}">
        <p14:creationId xmlns:p14="http://schemas.microsoft.com/office/powerpoint/2010/main" val="2985040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D96CF-BF48-4C1F-A6E7-89BF658CEF31}"/>
              </a:ext>
            </a:extLst>
          </p:cNvPr>
          <p:cNvSpPr>
            <a:spLocks noGrp="1"/>
          </p:cNvSpPr>
          <p:nvPr>
            <p:ph type="title"/>
          </p:nvPr>
        </p:nvSpPr>
        <p:spPr/>
        <p:txBody>
          <a:bodyPr>
            <a:normAutofit fontScale="90000"/>
          </a:bodyPr>
          <a:lstStyle/>
          <a:p>
            <a:pPr algn="l"/>
            <a:r>
              <a:rPr lang="tr-TR" b="1" dirty="0" err="1"/>
              <a:t>Results</a:t>
            </a:r>
            <a:endParaRPr lang="tr-TR" b="1" dirty="0"/>
          </a:p>
        </p:txBody>
      </p:sp>
      <p:sp>
        <p:nvSpPr>
          <p:cNvPr id="3" name="Text Placeholder 2">
            <a:extLst>
              <a:ext uri="{FF2B5EF4-FFF2-40B4-BE49-F238E27FC236}">
                <a16:creationId xmlns:a16="http://schemas.microsoft.com/office/drawing/2014/main" id="{C2E7B21D-2906-4E16-A9A7-48EF780272BC}"/>
              </a:ext>
            </a:extLst>
          </p:cNvPr>
          <p:cNvSpPr>
            <a:spLocks noGrp="1"/>
          </p:cNvSpPr>
          <p:nvPr>
            <p:ph type="body" idx="1"/>
          </p:nvPr>
        </p:nvSpPr>
        <p:spPr/>
        <p:txBody>
          <a:bodyPr/>
          <a:lstStyle/>
          <a:p>
            <a:r>
              <a:rPr lang="tr-TR" b="1" dirty="0" err="1"/>
              <a:t>Fourth</a:t>
            </a:r>
            <a:r>
              <a:rPr lang="tr-TR" b="1" dirty="0"/>
              <a:t> </a:t>
            </a:r>
            <a:r>
              <a:rPr lang="en-US" b="1" dirty="0"/>
              <a:t>Cluster</a:t>
            </a:r>
            <a:endParaRPr lang="en-US" dirty="0"/>
          </a:p>
          <a:p>
            <a:pPr marL="285750" indent="-285750">
              <a:buFont typeface="Arial" panose="020B0604020202020204" pitchFamily="34" charset="0"/>
              <a:buChar char="•"/>
            </a:pPr>
            <a:r>
              <a:rPr lang="en-US" dirty="0"/>
              <a:t>Fourth cluster consists of one 15 neighborhoods with 900K sale price, 110.2 square meter area per person. This cluster is the third cluster according to socioeconomics.</a:t>
            </a:r>
            <a:endParaRPr lang="tr-TR" dirty="0"/>
          </a:p>
        </p:txBody>
      </p:sp>
      <p:pic>
        <p:nvPicPr>
          <p:cNvPr id="4" name="Picture 3">
            <a:extLst>
              <a:ext uri="{FF2B5EF4-FFF2-40B4-BE49-F238E27FC236}">
                <a16:creationId xmlns:a16="http://schemas.microsoft.com/office/drawing/2014/main" id="{62BF641B-AA38-4BC9-855F-D3F1DD46AD82}"/>
              </a:ext>
            </a:extLst>
          </p:cNvPr>
          <p:cNvPicPr>
            <a:picLocks noChangeAspect="1"/>
          </p:cNvPicPr>
          <p:nvPr/>
        </p:nvPicPr>
        <p:blipFill>
          <a:blip r:embed="rId2"/>
          <a:stretch>
            <a:fillRect/>
          </a:stretch>
        </p:blipFill>
        <p:spPr>
          <a:xfrm>
            <a:off x="1768714" y="1999068"/>
            <a:ext cx="10109250" cy="4300132"/>
          </a:xfrm>
          <a:prstGeom prst="rect">
            <a:avLst/>
          </a:prstGeom>
        </p:spPr>
      </p:pic>
    </p:spTree>
    <p:extLst>
      <p:ext uri="{BB962C8B-B14F-4D97-AF65-F5344CB8AC3E}">
        <p14:creationId xmlns:p14="http://schemas.microsoft.com/office/powerpoint/2010/main" val="819968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D96CF-BF48-4C1F-A6E7-89BF658CEF31}"/>
              </a:ext>
            </a:extLst>
          </p:cNvPr>
          <p:cNvSpPr>
            <a:spLocks noGrp="1"/>
          </p:cNvSpPr>
          <p:nvPr>
            <p:ph type="title"/>
          </p:nvPr>
        </p:nvSpPr>
        <p:spPr/>
        <p:txBody>
          <a:bodyPr>
            <a:normAutofit fontScale="90000"/>
          </a:bodyPr>
          <a:lstStyle/>
          <a:p>
            <a:pPr algn="l"/>
            <a:r>
              <a:rPr lang="tr-TR" b="1" dirty="0" err="1"/>
              <a:t>Results</a:t>
            </a:r>
            <a:endParaRPr lang="tr-TR" b="1" dirty="0"/>
          </a:p>
        </p:txBody>
      </p:sp>
      <p:sp>
        <p:nvSpPr>
          <p:cNvPr id="3" name="Text Placeholder 2">
            <a:extLst>
              <a:ext uri="{FF2B5EF4-FFF2-40B4-BE49-F238E27FC236}">
                <a16:creationId xmlns:a16="http://schemas.microsoft.com/office/drawing/2014/main" id="{C2E7B21D-2906-4E16-A9A7-48EF780272BC}"/>
              </a:ext>
            </a:extLst>
          </p:cNvPr>
          <p:cNvSpPr>
            <a:spLocks noGrp="1"/>
          </p:cNvSpPr>
          <p:nvPr>
            <p:ph type="body" idx="1"/>
          </p:nvPr>
        </p:nvSpPr>
        <p:spPr/>
        <p:txBody>
          <a:bodyPr/>
          <a:lstStyle/>
          <a:p>
            <a:r>
              <a:rPr lang="tr-TR" b="1" dirty="0" err="1"/>
              <a:t>Fifth</a:t>
            </a:r>
            <a:r>
              <a:rPr lang="tr-TR" b="1" dirty="0"/>
              <a:t> </a:t>
            </a:r>
            <a:r>
              <a:rPr lang="en-US" b="1" dirty="0"/>
              <a:t>Cluster</a:t>
            </a:r>
            <a:endParaRPr lang="en-US" dirty="0"/>
          </a:p>
          <a:p>
            <a:pPr marL="285750" indent="-285750">
              <a:buFont typeface="Arial" panose="020B0604020202020204" pitchFamily="34" charset="0"/>
              <a:buChar char="•"/>
            </a:pPr>
            <a:r>
              <a:rPr lang="en-US" dirty="0"/>
              <a:t>Fifth cluster consists of one 8 neighborhoods with 1191K sale price, 109.4 square meter area per person. This cluster is the second cluster according to socioeconomics</a:t>
            </a:r>
            <a:endParaRPr lang="tr-TR" dirty="0"/>
          </a:p>
        </p:txBody>
      </p:sp>
      <p:pic>
        <p:nvPicPr>
          <p:cNvPr id="5" name="Picture 4">
            <a:extLst>
              <a:ext uri="{FF2B5EF4-FFF2-40B4-BE49-F238E27FC236}">
                <a16:creationId xmlns:a16="http://schemas.microsoft.com/office/drawing/2014/main" id="{93C9B116-9EEA-4573-9FF6-11B26C5302D7}"/>
              </a:ext>
            </a:extLst>
          </p:cNvPr>
          <p:cNvPicPr>
            <a:picLocks noChangeAspect="1"/>
          </p:cNvPicPr>
          <p:nvPr/>
        </p:nvPicPr>
        <p:blipFill>
          <a:blip r:embed="rId2"/>
          <a:stretch>
            <a:fillRect/>
          </a:stretch>
        </p:blipFill>
        <p:spPr>
          <a:xfrm>
            <a:off x="1768714" y="2041005"/>
            <a:ext cx="10109250" cy="4258193"/>
          </a:xfrm>
          <a:prstGeom prst="rect">
            <a:avLst/>
          </a:prstGeom>
        </p:spPr>
      </p:pic>
    </p:spTree>
    <p:extLst>
      <p:ext uri="{BB962C8B-B14F-4D97-AF65-F5344CB8AC3E}">
        <p14:creationId xmlns:p14="http://schemas.microsoft.com/office/powerpoint/2010/main" val="171544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D96CF-BF48-4C1F-A6E7-89BF658CEF31}"/>
              </a:ext>
            </a:extLst>
          </p:cNvPr>
          <p:cNvSpPr>
            <a:spLocks noGrp="1"/>
          </p:cNvSpPr>
          <p:nvPr>
            <p:ph type="title"/>
          </p:nvPr>
        </p:nvSpPr>
        <p:spPr/>
        <p:txBody>
          <a:bodyPr>
            <a:normAutofit fontScale="90000"/>
          </a:bodyPr>
          <a:lstStyle/>
          <a:p>
            <a:pPr algn="l"/>
            <a:r>
              <a:rPr lang="tr-TR" b="1" dirty="0" err="1"/>
              <a:t>Results</a:t>
            </a:r>
            <a:endParaRPr lang="tr-TR" b="1" dirty="0"/>
          </a:p>
        </p:txBody>
      </p:sp>
      <p:sp>
        <p:nvSpPr>
          <p:cNvPr id="3" name="Text Placeholder 2">
            <a:extLst>
              <a:ext uri="{FF2B5EF4-FFF2-40B4-BE49-F238E27FC236}">
                <a16:creationId xmlns:a16="http://schemas.microsoft.com/office/drawing/2014/main" id="{C2E7B21D-2906-4E16-A9A7-48EF780272BC}"/>
              </a:ext>
            </a:extLst>
          </p:cNvPr>
          <p:cNvSpPr>
            <a:spLocks noGrp="1"/>
          </p:cNvSpPr>
          <p:nvPr>
            <p:ph type="body" idx="1"/>
          </p:nvPr>
        </p:nvSpPr>
        <p:spPr/>
        <p:txBody>
          <a:bodyPr/>
          <a:lstStyle/>
          <a:p>
            <a:r>
              <a:rPr lang="tr-TR" b="1" dirty="0" err="1"/>
              <a:t>Sixth</a:t>
            </a:r>
            <a:r>
              <a:rPr lang="tr-TR" b="1" dirty="0"/>
              <a:t> </a:t>
            </a:r>
            <a:r>
              <a:rPr lang="en-US" b="1" dirty="0"/>
              <a:t>Cluster</a:t>
            </a:r>
            <a:endParaRPr lang="en-US" dirty="0"/>
          </a:p>
          <a:p>
            <a:pPr marL="285750" indent="-285750">
              <a:buFont typeface="Arial" panose="020B0604020202020204" pitchFamily="34" charset="0"/>
              <a:buChar char="•"/>
            </a:pPr>
            <a:r>
              <a:rPr lang="en-US" dirty="0"/>
              <a:t>Sixth cluster consists of one 8 neighborhoods with 820K sale price, 65 square meter area per person. This cluster is the fifth cluster according to socioeconomics</a:t>
            </a:r>
            <a:r>
              <a:rPr lang="tr-TR" dirty="0"/>
              <a:t>.</a:t>
            </a:r>
          </a:p>
        </p:txBody>
      </p:sp>
      <p:pic>
        <p:nvPicPr>
          <p:cNvPr id="6" name="Picture 5">
            <a:extLst>
              <a:ext uri="{FF2B5EF4-FFF2-40B4-BE49-F238E27FC236}">
                <a16:creationId xmlns:a16="http://schemas.microsoft.com/office/drawing/2014/main" id="{0BEA432C-3ACA-4028-920F-1A7C4AB85D60}"/>
              </a:ext>
            </a:extLst>
          </p:cNvPr>
          <p:cNvPicPr/>
          <p:nvPr/>
        </p:nvPicPr>
        <p:blipFill>
          <a:blip r:embed="rId2"/>
          <a:stretch>
            <a:fillRect/>
          </a:stretch>
        </p:blipFill>
        <p:spPr>
          <a:xfrm>
            <a:off x="1768714" y="2062212"/>
            <a:ext cx="10109250" cy="4236987"/>
          </a:xfrm>
          <a:prstGeom prst="rect">
            <a:avLst/>
          </a:prstGeom>
        </p:spPr>
      </p:pic>
    </p:spTree>
    <p:extLst>
      <p:ext uri="{BB962C8B-B14F-4D97-AF65-F5344CB8AC3E}">
        <p14:creationId xmlns:p14="http://schemas.microsoft.com/office/powerpoint/2010/main" val="1035868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5E4B8-3227-470A-A2A8-43A621F460DF}"/>
              </a:ext>
            </a:extLst>
          </p:cNvPr>
          <p:cNvSpPr>
            <a:spLocks noGrp="1"/>
          </p:cNvSpPr>
          <p:nvPr>
            <p:ph type="title"/>
          </p:nvPr>
        </p:nvSpPr>
        <p:spPr/>
        <p:txBody>
          <a:bodyPr>
            <a:normAutofit fontScale="90000"/>
          </a:bodyPr>
          <a:lstStyle/>
          <a:p>
            <a:pPr algn="l"/>
            <a:r>
              <a:rPr lang="en-US" b="1" dirty="0"/>
              <a:t>Discussion</a:t>
            </a:r>
            <a:endParaRPr lang="tr-TR" dirty="0"/>
          </a:p>
        </p:txBody>
      </p:sp>
      <p:sp>
        <p:nvSpPr>
          <p:cNvPr id="3" name="Text Placeholder 2">
            <a:extLst>
              <a:ext uri="{FF2B5EF4-FFF2-40B4-BE49-F238E27FC236}">
                <a16:creationId xmlns:a16="http://schemas.microsoft.com/office/drawing/2014/main" id="{8E21FD3D-2248-44B6-82D4-B112D327DC78}"/>
              </a:ext>
            </a:extLst>
          </p:cNvPr>
          <p:cNvSpPr>
            <a:spLocks noGrp="1"/>
          </p:cNvSpPr>
          <p:nvPr>
            <p:ph type="body" idx="1"/>
          </p:nvPr>
        </p:nvSpPr>
        <p:spPr/>
        <p:txBody>
          <a:bodyPr/>
          <a:lstStyle/>
          <a:p>
            <a:pPr marL="285750" indent="-285750">
              <a:buFont typeface="Arial" panose="020B0604020202020204" pitchFamily="34" charset="0"/>
              <a:buChar char="•"/>
            </a:pPr>
            <a:endParaRPr lang="tr-TR" dirty="0"/>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en-US" dirty="0"/>
              <a:t>Results show that socioeconomics are effective on created clusters. Moreover, venue categories and venues in these clusters vary luxury levels. For example cluster 3 and cluster 5 consists of neighborhoods with high socioeconomic values. Mostly luxury cafes and restaurants (different concepts, different kitchens), gym, spa, boutique and art galleries come forwards.</a:t>
            </a:r>
            <a:endParaRPr lang="tr-TR" dirty="0"/>
          </a:p>
          <a:p>
            <a:pPr marL="285750" indent="-285750">
              <a:buFont typeface="Arial" panose="020B0604020202020204" pitchFamily="34" charset="0"/>
              <a:buChar char="•"/>
            </a:pPr>
            <a:r>
              <a:rPr lang="en-US" dirty="0"/>
              <a:t> </a:t>
            </a:r>
            <a:endParaRPr lang="tr-TR" dirty="0"/>
          </a:p>
          <a:p>
            <a:pPr marL="285750" indent="-285750">
              <a:buFont typeface="Arial" panose="020B0604020202020204" pitchFamily="34" charset="0"/>
              <a:buChar char="•"/>
            </a:pPr>
            <a:r>
              <a:rPr lang="en-US" dirty="0"/>
              <a:t>Rest of the clusters consists of neighborhoods of which mostly white collar workers live and work, mostly serve their requirements. Pubs, restaurants gyms, public pools, coffee shops, clothing stores and etc. </a:t>
            </a:r>
            <a:endParaRPr lang="tr-TR" dirty="0"/>
          </a:p>
          <a:p>
            <a:pPr marL="285750" indent="-285750">
              <a:buFont typeface="Arial" panose="020B0604020202020204" pitchFamily="34" charset="0"/>
              <a:buChar char="•"/>
            </a:pPr>
            <a:r>
              <a:rPr lang="en-US" dirty="0"/>
              <a:t> </a:t>
            </a:r>
            <a:endParaRPr lang="tr-TR" dirty="0"/>
          </a:p>
          <a:p>
            <a:pPr marL="285750" indent="-285750">
              <a:buFont typeface="Arial" panose="020B0604020202020204" pitchFamily="34" charset="0"/>
              <a:buChar char="•"/>
            </a:pPr>
            <a:r>
              <a:rPr lang="en-US" dirty="0"/>
              <a:t>Since this is an </a:t>
            </a:r>
            <a:r>
              <a:rPr lang="en-US" dirty="0" err="1"/>
              <a:t>introductionary</a:t>
            </a:r>
            <a:r>
              <a:rPr lang="en-US" dirty="0"/>
              <a:t> work for location analysis for a new business, it can be considered to narrow analysis concept. </a:t>
            </a:r>
            <a:endParaRPr lang="tr-TR" dirty="0"/>
          </a:p>
          <a:p>
            <a:endParaRPr lang="tr-TR" dirty="0"/>
          </a:p>
        </p:txBody>
      </p:sp>
    </p:spTree>
    <p:extLst>
      <p:ext uri="{BB962C8B-B14F-4D97-AF65-F5344CB8AC3E}">
        <p14:creationId xmlns:p14="http://schemas.microsoft.com/office/powerpoint/2010/main" val="771838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BFF907-1CB6-4003-A6EC-EAE437058210}"/>
              </a:ext>
            </a:extLst>
          </p:cNvPr>
          <p:cNvSpPr>
            <a:spLocks noGrp="1"/>
          </p:cNvSpPr>
          <p:nvPr>
            <p:ph type="title"/>
          </p:nvPr>
        </p:nvSpPr>
        <p:spPr/>
        <p:txBody>
          <a:bodyPr>
            <a:normAutofit fontScale="90000"/>
          </a:bodyPr>
          <a:lstStyle/>
          <a:p>
            <a:pPr algn="l"/>
            <a:r>
              <a:rPr lang="tr-TR" b="1" dirty="0" err="1"/>
              <a:t>Introduction</a:t>
            </a:r>
            <a:r>
              <a:rPr lang="tr-TR" b="1" dirty="0"/>
              <a:t> &amp; Business Problem</a:t>
            </a:r>
          </a:p>
        </p:txBody>
      </p:sp>
      <p:sp>
        <p:nvSpPr>
          <p:cNvPr id="5" name="Text Placeholder 4">
            <a:extLst>
              <a:ext uri="{FF2B5EF4-FFF2-40B4-BE49-F238E27FC236}">
                <a16:creationId xmlns:a16="http://schemas.microsoft.com/office/drawing/2014/main" id="{3E2BC8E5-E60E-4A30-A3FD-134CBEC8BEE6}"/>
              </a:ext>
            </a:extLst>
          </p:cNvPr>
          <p:cNvSpPr>
            <a:spLocks noGrp="1"/>
          </p:cNvSpPr>
          <p:nvPr>
            <p:ph type="body" idx="1"/>
          </p:nvPr>
        </p:nvSpPr>
        <p:spPr/>
        <p:txBody>
          <a:bodyPr>
            <a:normAutofit fontScale="77500" lnSpcReduction="20000"/>
          </a:bodyPr>
          <a:lstStyle/>
          <a:p>
            <a:endParaRPr lang="tr-TR" dirty="0"/>
          </a:p>
          <a:p>
            <a:endParaRPr lang="tr-TR" dirty="0"/>
          </a:p>
          <a:p>
            <a:endParaRPr lang="tr-TR" dirty="0"/>
          </a:p>
          <a:p>
            <a:endParaRPr lang="tr-TR" dirty="0"/>
          </a:p>
          <a:p>
            <a:endParaRPr lang="tr-TR" dirty="0"/>
          </a:p>
          <a:p>
            <a:endParaRPr lang="tr-TR" dirty="0"/>
          </a:p>
          <a:p>
            <a:endParaRPr lang="tr-TR" dirty="0"/>
          </a:p>
          <a:p>
            <a:endParaRPr lang="tr-TR" dirty="0"/>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en-US" sz="2300" dirty="0"/>
              <a:t>Istanbul has always been the city of opportunity; anyone has the right and “theoretical” opportunity to start a business and be successful. The risks of starting your own business can be high, but the rewards can be well worth it.</a:t>
            </a:r>
            <a:endParaRPr lang="tr-TR" sz="2300" dirty="0"/>
          </a:p>
          <a:p>
            <a:pPr marL="285750" indent="-285750">
              <a:buFont typeface="Arial" panose="020B0604020202020204" pitchFamily="34" charset="0"/>
              <a:buChar char="•"/>
            </a:pPr>
            <a:r>
              <a:rPr lang="en-US" sz="2300" dirty="0"/>
              <a:t>Sitting in the wheelhouse of Turkey’s economy, the 8,500 year old city, Istanbul, overtook 129 countries with its population exceeding 15 million. Considering that there are 201 countries around the world, Istanbul is home to a population that leaves behind 129 countries, including, Belgium, Greece, Portugal, Austria, Switzerland, Norway, Denmark and Cuba.</a:t>
            </a:r>
            <a:endParaRPr lang="tr-TR" sz="2300" dirty="0"/>
          </a:p>
          <a:p>
            <a:pPr marL="285750" indent="-285750">
              <a:buFont typeface="Arial" panose="020B0604020202020204" pitchFamily="34" charset="0"/>
              <a:buChar char="•"/>
            </a:pPr>
            <a:r>
              <a:rPr lang="en-US" sz="2300" dirty="0"/>
              <a:t>Being one of the world’s largest metropoles, Istanbul’s population is also equivalent to the population of 41 countries put together. 41 countries, including Luxembourg, Montenegro, Malta, Iceland, Dominic Republic, Bahamas and the Virgin Islands put together only make one Istanbul.</a:t>
            </a:r>
            <a:endParaRPr lang="tr-TR" sz="2300" dirty="0"/>
          </a:p>
        </p:txBody>
      </p:sp>
      <p:pic>
        <p:nvPicPr>
          <p:cNvPr id="7" name="Picture 6">
            <a:extLst>
              <a:ext uri="{FF2B5EF4-FFF2-40B4-BE49-F238E27FC236}">
                <a16:creationId xmlns:a16="http://schemas.microsoft.com/office/drawing/2014/main" id="{FC798BC0-6699-4112-9D8E-CB92795C7FA0}"/>
              </a:ext>
            </a:extLst>
          </p:cNvPr>
          <p:cNvPicPr/>
          <p:nvPr/>
        </p:nvPicPr>
        <p:blipFill>
          <a:blip r:embed="rId2"/>
          <a:stretch>
            <a:fillRect/>
          </a:stretch>
        </p:blipFill>
        <p:spPr>
          <a:xfrm>
            <a:off x="1768714" y="558801"/>
            <a:ext cx="10109250" cy="2244895"/>
          </a:xfrm>
          <a:prstGeom prst="rect">
            <a:avLst/>
          </a:prstGeom>
        </p:spPr>
      </p:pic>
    </p:spTree>
    <p:extLst>
      <p:ext uri="{BB962C8B-B14F-4D97-AF65-F5344CB8AC3E}">
        <p14:creationId xmlns:p14="http://schemas.microsoft.com/office/powerpoint/2010/main" val="2231011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4F388-7E38-4D7D-A179-36155D066EF6}"/>
              </a:ext>
            </a:extLst>
          </p:cNvPr>
          <p:cNvSpPr>
            <a:spLocks noGrp="1"/>
          </p:cNvSpPr>
          <p:nvPr>
            <p:ph type="title"/>
          </p:nvPr>
        </p:nvSpPr>
        <p:spPr/>
        <p:txBody>
          <a:bodyPr>
            <a:normAutofit fontScale="90000"/>
          </a:bodyPr>
          <a:lstStyle/>
          <a:p>
            <a:pPr algn="l"/>
            <a:r>
              <a:rPr lang="en-US" b="1" dirty="0"/>
              <a:t>Conclusion</a:t>
            </a:r>
            <a:endParaRPr lang="tr-TR" dirty="0"/>
          </a:p>
        </p:txBody>
      </p:sp>
      <p:sp>
        <p:nvSpPr>
          <p:cNvPr id="3" name="Text Placeholder 2">
            <a:extLst>
              <a:ext uri="{FF2B5EF4-FFF2-40B4-BE49-F238E27FC236}">
                <a16:creationId xmlns:a16="http://schemas.microsoft.com/office/drawing/2014/main" id="{183797D9-72CD-49F8-B0DA-1B0590FEBC00}"/>
              </a:ext>
            </a:extLst>
          </p:cNvPr>
          <p:cNvSpPr>
            <a:spLocks noGrp="1"/>
          </p:cNvSpPr>
          <p:nvPr>
            <p:ph type="body" idx="1"/>
          </p:nvPr>
        </p:nvSpPr>
        <p:spPr/>
        <p:txBody>
          <a:bodyPr/>
          <a:lstStyle/>
          <a:p>
            <a:endParaRPr lang="tr-TR" dirty="0"/>
          </a:p>
          <a:p>
            <a:endParaRPr lang="tr-TR" dirty="0"/>
          </a:p>
          <a:p>
            <a:endParaRPr lang="tr-TR" dirty="0"/>
          </a:p>
          <a:p>
            <a:r>
              <a:rPr lang="en-US" dirty="0"/>
              <a:t>From this analysis, we have found that socioeconomic data is important at clustering neighborhoods and venue categories. As shown in the selected counties have high </a:t>
            </a:r>
            <a:r>
              <a:rPr lang="en-US" dirty="0" err="1"/>
              <a:t>seriocomics</a:t>
            </a:r>
            <a:r>
              <a:rPr lang="en-US" dirty="0"/>
              <a:t>, the level and importance of luxury stands out. </a:t>
            </a:r>
            <a:endParaRPr lang="tr-TR" dirty="0"/>
          </a:p>
          <a:p>
            <a:r>
              <a:rPr lang="en-US" dirty="0"/>
              <a:t> </a:t>
            </a:r>
            <a:endParaRPr lang="tr-TR" dirty="0"/>
          </a:p>
          <a:p>
            <a:r>
              <a:rPr lang="en-US" dirty="0"/>
              <a:t>Since this is an </a:t>
            </a:r>
            <a:r>
              <a:rPr lang="en-US" dirty="0" err="1"/>
              <a:t>introductionary</a:t>
            </a:r>
            <a:r>
              <a:rPr lang="en-US" dirty="0"/>
              <a:t> work for location analysis for a new business, it can be considered to narrow analysis concept. For example if you want to open a pizza point, you can analyze pizza venues, delivery points of neighborhoods and their socioeconomics for the level of services.</a:t>
            </a:r>
            <a:endParaRPr lang="tr-TR" dirty="0"/>
          </a:p>
          <a:p>
            <a:endParaRPr lang="tr-TR" dirty="0"/>
          </a:p>
        </p:txBody>
      </p:sp>
    </p:spTree>
    <p:extLst>
      <p:ext uri="{BB962C8B-B14F-4D97-AF65-F5344CB8AC3E}">
        <p14:creationId xmlns:p14="http://schemas.microsoft.com/office/powerpoint/2010/main" val="3868931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BFF907-1CB6-4003-A6EC-EAE437058210}"/>
              </a:ext>
            </a:extLst>
          </p:cNvPr>
          <p:cNvSpPr>
            <a:spLocks noGrp="1"/>
          </p:cNvSpPr>
          <p:nvPr>
            <p:ph type="title"/>
          </p:nvPr>
        </p:nvSpPr>
        <p:spPr/>
        <p:txBody>
          <a:bodyPr>
            <a:normAutofit fontScale="90000"/>
          </a:bodyPr>
          <a:lstStyle/>
          <a:p>
            <a:pPr algn="l"/>
            <a:r>
              <a:rPr lang="tr-TR" b="1" dirty="0" err="1"/>
              <a:t>Introduction</a:t>
            </a:r>
            <a:r>
              <a:rPr lang="tr-TR" b="1" dirty="0"/>
              <a:t> &amp; Business Problem</a:t>
            </a:r>
          </a:p>
        </p:txBody>
      </p:sp>
      <p:sp>
        <p:nvSpPr>
          <p:cNvPr id="5" name="Text Placeholder 4">
            <a:extLst>
              <a:ext uri="{FF2B5EF4-FFF2-40B4-BE49-F238E27FC236}">
                <a16:creationId xmlns:a16="http://schemas.microsoft.com/office/drawing/2014/main" id="{3E2BC8E5-E60E-4A30-A3FD-134CBEC8BEE6}"/>
              </a:ext>
            </a:extLst>
          </p:cNvPr>
          <p:cNvSpPr>
            <a:spLocks noGrp="1"/>
          </p:cNvSpPr>
          <p:nvPr>
            <p:ph type="body" idx="1"/>
          </p:nvPr>
        </p:nvSpPr>
        <p:spPr>
          <a:xfrm>
            <a:off x="1768714" y="759562"/>
            <a:ext cx="5049529" cy="5539637"/>
          </a:xfrm>
        </p:spPr>
        <p:txBody>
          <a:bodyPr>
            <a:normAutofit/>
          </a:bodyPr>
          <a:lstStyle/>
          <a:p>
            <a:pPr marL="285750" indent="-285750">
              <a:buFont typeface="Arial" panose="020B0604020202020204" pitchFamily="34" charset="0"/>
              <a:buChar char="•"/>
            </a:pPr>
            <a:r>
              <a:rPr lang="en-US" dirty="0"/>
              <a:t>Alongside its leadership in population density, Istanbul is also the capital of economics and trade. It holds 20 percent of the labor force in Turkey. The business world in Istanbul accounts for 27 percent of national income. Last year Turkey broke its all-time record with a level of 168,1 billion dollars worth of export. 42 percent of this number was from Istanbul. </a:t>
            </a:r>
            <a:endParaRPr lang="tr-TR" dirty="0"/>
          </a:p>
          <a:p>
            <a:pPr marL="285750" indent="-285750">
              <a:buFont typeface="Arial" panose="020B0604020202020204" pitchFamily="34" charset="0"/>
              <a:buChar char="•"/>
            </a:pPr>
            <a:r>
              <a:rPr lang="en-US" dirty="0"/>
              <a:t>The megacity’s share in exports is 72,1 billion dollars. 37 out of 100 corporate tax payers are located in Istanbul. Therefore, the fact that things are going well in the economy’s locomotive city, which makes us say ‘its paved with gold from its stones to soil,’ is an important illustration of the fact that Turkey’s economy is developing and growing.</a:t>
            </a:r>
            <a:endParaRPr lang="tr-TR" dirty="0"/>
          </a:p>
        </p:txBody>
      </p:sp>
      <p:pic>
        <p:nvPicPr>
          <p:cNvPr id="8" name="Picture 7">
            <a:extLst>
              <a:ext uri="{FF2B5EF4-FFF2-40B4-BE49-F238E27FC236}">
                <a16:creationId xmlns:a16="http://schemas.microsoft.com/office/drawing/2014/main" id="{02134266-E1A0-4D68-9370-E32893FB7D65}"/>
              </a:ext>
            </a:extLst>
          </p:cNvPr>
          <p:cNvPicPr/>
          <p:nvPr/>
        </p:nvPicPr>
        <p:blipFill>
          <a:blip r:embed="rId2"/>
          <a:stretch>
            <a:fillRect/>
          </a:stretch>
        </p:blipFill>
        <p:spPr>
          <a:xfrm>
            <a:off x="6818243" y="759562"/>
            <a:ext cx="5373757" cy="4813924"/>
          </a:xfrm>
          <a:prstGeom prst="rect">
            <a:avLst/>
          </a:prstGeom>
        </p:spPr>
      </p:pic>
    </p:spTree>
    <p:extLst>
      <p:ext uri="{BB962C8B-B14F-4D97-AF65-F5344CB8AC3E}">
        <p14:creationId xmlns:p14="http://schemas.microsoft.com/office/powerpoint/2010/main" val="923489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BFF907-1CB6-4003-A6EC-EAE437058210}"/>
              </a:ext>
            </a:extLst>
          </p:cNvPr>
          <p:cNvSpPr>
            <a:spLocks noGrp="1"/>
          </p:cNvSpPr>
          <p:nvPr>
            <p:ph type="title"/>
          </p:nvPr>
        </p:nvSpPr>
        <p:spPr/>
        <p:txBody>
          <a:bodyPr>
            <a:normAutofit fontScale="90000"/>
          </a:bodyPr>
          <a:lstStyle/>
          <a:p>
            <a:pPr algn="l"/>
            <a:r>
              <a:rPr lang="tr-TR" b="1" dirty="0" err="1"/>
              <a:t>Introduction</a:t>
            </a:r>
            <a:r>
              <a:rPr lang="tr-TR" b="1" dirty="0"/>
              <a:t> &amp; Business Problem</a:t>
            </a:r>
          </a:p>
        </p:txBody>
      </p:sp>
      <p:sp>
        <p:nvSpPr>
          <p:cNvPr id="5" name="Text Placeholder 4">
            <a:extLst>
              <a:ext uri="{FF2B5EF4-FFF2-40B4-BE49-F238E27FC236}">
                <a16:creationId xmlns:a16="http://schemas.microsoft.com/office/drawing/2014/main" id="{3E2BC8E5-E60E-4A30-A3FD-134CBEC8BEE6}"/>
              </a:ext>
            </a:extLst>
          </p:cNvPr>
          <p:cNvSpPr>
            <a:spLocks noGrp="1"/>
          </p:cNvSpPr>
          <p:nvPr>
            <p:ph type="body" idx="1"/>
          </p:nvPr>
        </p:nvSpPr>
        <p:spPr>
          <a:xfrm>
            <a:off x="6810614" y="659181"/>
            <a:ext cx="5049529" cy="5539637"/>
          </a:xfrm>
        </p:spPr>
        <p:txBody>
          <a:bodyPr>
            <a:noAutofit/>
          </a:bodyPr>
          <a:lstStyle/>
          <a:p>
            <a:pPr marL="285750" indent="-285750">
              <a:buFont typeface="Arial" panose="020B0604020202020204" pitchFamily="34" charset="0"/>
              <a:buChar char="•"/>
            </a:pPr>
            <a:r>
              <a:rPr lang="en-US" dirty="0"/>
              <a:t>Starting a new business in Istanbul offers high and fast returns with great risks. Those who think that they want to start a business should decide what they want to do first. To do this, they should conduct a good sector research and analyze the risks and advantages well. Otherwise they can fail and lost the money -maybe they saved for their whole life-.</a:t>
            </a:r>
            <a:endParaRPr lang="tr-TR" dirty="0"/>
          </a:p>
          <a:p>
            <a:pPr marL="285750" indent="-285750">
              <a:buFont typeface="Arial" panose="020B0604020202020204" pitchFamily="34" charset="0"/>
              <a:buChar char="•"/>
            </a:pPr>
            <a:r>
              <a:rPr lang="en-US" dirty="0"/>
              <a:t>Having knowledge about the market can help you to be successful on starting a new business. You may start to analyze the location, environment, competitors and trending products and </a:t>
            </a:r>
            <a:r>
              <a:rPr lang="en-US" dirty="0" err="1"/>
              <a:t>etc</a:t>
            </a:r>
            <a:r>
              <a:rPr lang="en-US" dirty="0"/>
              <a:t> as a first step.</a:t>
            </a:r>
          </a:p>
          <a:p>
            <a:pPr marL="285750" indent="-285750">
              <a:buFont typeface="Arial" panose="020B0604020202020204" pitchFamily="34" charset="0"/>
              <a:buChar char="•"/>
            </a:pPr>
            <a:r>
              <a:rPr lang="en-US" dirty="0"/>
              <a:t>We stated our business problem as the first step of starting a new </a:t>
            </a:r>
            <a:r>
              <a:rPr lang="en-US" dirty="0" err="1"/>
              <a:t>busiess</a:t>
            </a:r>
            <a:r>
              <a:rPr lang="en-US" dirty="0"/>
              <a:t>: Analyze the boroughs and </a:t>
            </a:r>
            <a:r>
              <a:rPr lang="en-US" dirty="0" err="1"/>
              <a:t>neigborhoods</a:t>
            </a:r>
            <a:r>
              <a:rPr lang="en-US" dirty="0"/>
              <a:t> and the businesses in those locations. It will lead us what is trend, what people mostly consume and require in that neighborhoods.</a:t>
            </a:r>
          </a:p>
          <a:p>
            <a:pPr marL="285750" indent="-285750">
              <a:buFont typeface="Arial" panose="020B0604020202020204" pitchFamily="34" charset="0"/>
              <a:buChar char="•"/>
            </a:pPr>
            <a:endParaRPr lang="tr-TR" dirty="0"/>
          </a:p>
        </p:txBody>
      </p:sp>
      <p:pic>
        <p:nvPicPr>
          <p:cNvPr id="6" name="Picture 5">
            <a:extLst>
              <a:ext uri="{FF2B5EF4-FFF2-40B4-BE49-F238E27FC236}">
                <a16:creationId xmlns:a16="http://schemas.microsoft.com/office/drawing/2014/main" id="{19ECB8E7-5542-4EFE-8D2A-DF159FF835E0}"/>
              </a:ext>
            </a:extLst>
          </p:cNvPr>
          <p:cNvPicPr/>
          <p:nvPr/>
        </p:nvPicPr>
        <p:blipFill>
          <a:blip r:embed="rId2"/>
          <a:stretch>
            <a:fillRect/>
          </a:stretch>
        </p:blipFill>
        <p:spPr>
          <a:xfrm>
            <a:off x="1768714" y="659182"/>
            <a:ext cx="5041900" cy="5539636"/>
          </a:xfrm>
          <a:prstGeom prst="ellipse">
            <a:avLst/>
          </a:prstGeom>
          <a:ln>
            <a:noFill/>
          </a:ln>
          <a:effectLst>
            <a:softEdge rad="112500"/>
          </a:effectLst>
        </p:spPr>
      </p:pic>
    </p:spTree>
    <p:extLst>
      <p:ext uri="{BB962C8B-B14F-4D97-AF65-F5344CB8AC3E}">
        <p14:creationId xmlns:p14="http://schemas.microsoft.com/office/powerpoint/2010/main" val="737091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0816F-47D7-4DB3-B05E-D4B762071E19}"/>
              </a:ext>
            </a:extLst>
          </p:cNvPr>
          <p:cNvSpPr>
            <a:spLocks noGrp="1"/>
          </p:cNvSpPr>
          <p:nvPr>
            <p:ph type="title"/>
          </p:nvPr>
        </p:nvSpPr>
        <p:spPr/>
        <p:txBody>
          <a:bodyPr>
            <a:normAutofit fontScale="90000"/>
          </a:bodyPr>
          <a:lstStyle/>
          <a:p>
            <a:pPr algn="l"/>
            <a:r>
              <a:rPr lang="tr-TR" b="1" dirty="0"/>
              <a:t>Data</a:t>
            </a:r>
          </a:p>
        </p:txBody>
      </p:sp>
      <p:sp>
        <p:nvSpPr>
          <p:cNvPr id="3" name="Text Placeholder 2">
            <a:extLst>
              <a:ext uri="{FF2B5EF4-FFF2-40B4-BE49-F238E27FC236}">
                <a16:creationId xmlns:a16="http://schemas.microsoft.com/office/drawing/2014/main" id="{FCCCC2C1-0B9C-46E7-8736-DC5CF94BF303}"/>
              </a:ext>
            </a:extLst>
          </p:cNvPr>
          <p:cNvSpPr>
            <a:spLocks noGrp="1"/>
          </p:cNvSpPr>
          <p:nvPr>
            <p:ph type="body" idx="1"/>
          </p:nvPr>
        </p:nvSpPr>
        <p:spPr/>
        <p:txBody>
          <a:bodyPr/>
          <a:lstStyle/>
          <a:p>
            <a:pPr algn="just"/>
            <a:r>
              <a:rPr lang="en-US" dirty="0"/>
              <a:t>In this project, three different datasets will be used to solve the problem: Istanbul Neighborhoods, Neighborhoods Socioeconomic Statistics and Foursquare API. After acquiring them from original and reliable sources, they will be wrangled and cleansed into more useful type for our further analysis.</a:t>
            </a:r>
            <a:endParaRPr lang="tr-TR" dirty="0"/>
          </a:p>
          <a:p>
            <a:pPr algn="just"/>
            <a:endParaRPr lang="tr-TR" dirty="0"/>
          </a:p>
          <a:p>
            <a:pPr algn="just"/>
            <a:r>
              <a:rPr lang="tr-TR" b="1" dirty="0" err="1"/>
              <a:t>Table</a:t>
            </a:r>
            <a:r>
              <a:rPr lang="tr-TR" b="1" dirty="0"/>
              <a:t> 1: </a:t>
            </a:r>
            <a:r>
              <a:rPr lang="tr-TR" b="1" dirty="0" err="1"/>
              <a:t>Istanbul</a:t>
            </a:r>
            <a:r>
              <a:rPr lang="tr-TR" b="1" dirty="0"/>
              <a:t> </a:t>
            </a:r>
            <a:r>
              <a:rPr lang="tr-TR" b="1" dirty="0" err="1"/>
              <a:t>Neighborhood</a:t>
            </a:r>
            <a:endParaRPr lang="tr-TR" b="1" dirty="0"/>
          </a:p>
          <a:p>
            <a:pPr algn="just"/>
            <a:endParaRPr lang="tr-TR" dirty="0"/>
          </a:p>
          <a:p>
            <a:pPr algn="just"/>
            <a:endParaRPr lang="tr-TR" dirty="0"/>
          </a:p>
          <a:p>
            <a:pPr algn="just"/>
            <a:endParaRPr lang="tr-TR" dirty="0"/>
          </a:p>
          <a:p>
            <a:pPr algn="just"/>
            <a:endParaRPr lang="tr-TR" dirty="0"/>
          </a:p>
          <a:p>
            <a:pPr algn="just"/>
            <a:endParaRPr lang="tr-TR" dirty="0"/>
          </a:p>
          <a:p>
            <a:pPr algn="just"/>
            <a:endParaRPr lang="tr-TR" dirty="0"/>
          </a:p>
          <a:p>
            <a:pPr algn="just"/>
            <a:endParaRPr lang="tr-TR" dirty="0"/>
          </a:p>
        </p:txBody>
      </p:sp>
      <p:pic>
        <p:nvPicPr>
          <p:cNvPr id="4" name="Picture 3">
            <a:extLst>
              <a:ext uri="{FF2B5EF4-FFF2-40B4-BE49-F238E27FC236}">
                <a16:creationId xmlns:a16="http://schemas.microsoft.com/office/drawing/2014/main" id="{4916951A-4218-4212-9E40-3F8F55615949}"/>
              </a:ext>
            </a:extLst>
          </p:cNvPr>
          <p:cNvPicPr/>
          <p:nvPr/>
        </p:nvPicPr>
        <p:blipFill>
          <a:blip r:embed="rId2"/>
          <a:stretch>
            <a:fillRect/>
          </a:stretch>
        </p:blipFill>
        <p:spPr>
          <a:xfrm>
            <a:off x="1768714" y="2605042"/>
            <a:ext cx="10041499" cy="2640058"/>
          </a:xfrm>
          <a:prstGeom prst="rect">
            <a:avLst/>
          </a:prstGeom>
        </p:spPr>
      </p:pic>
    </p:spTree>
    <p:extLst>
      <p:ext uri="{BB962C8B-B14F-4D97-AF65-F5344CB8AC3E}">
        <p14:creationId xmlns:p14="http://schemas.microsoft.com/office/powerpoint/2010/main" val="1742915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0816F-47D7-4DB3-B05E-D4B762071E19}"/>
              </a:ext>
            </a:extLst>
          </p:cNvPr>
          <p:cNvSpPr>
            <a:spLocks noGrp="1"/>
          </p:cNvSpPr>
          <p:nvPr>
            <p:ph type="title"/>
          </p:nvPr>
        </p:nvSpPr>
        <p:spPr/>
        <p:txBody>
          <a:bodyPr>
            <a:normAutofit fontScale="90000"/>
          </a:bodyPr>
          <a:lstStyle/>
          <a:p>
            <a:pPr algn="l"/>
            <a:r>
              <a:rPr lang="tr-TR" b="1" dirty="0"/>
              <a:t>Data</a:t>
            </a:r>
          </a:p>
        </p:txBody>
      </p:sp>
      <p:sp>
        <p:nvSpPr>
          <p:cNvPr id="3" name="Text Placeholder 2">
            <a:extLst>
              <a:ext uri="{FF2B5EF4-FFF2-40B4-BE49-F238E27FC236}">
                <a16:creationId xmlns:a16="http://schemas.microsoft.com/office/drawing/2014/main" id="{FCCCC2C1-0B9C-46E7-8736-DC5CF94BF303}"/>
              </a:ext>
            </a:extLst>
          </p:cNvPr>
          <p:cNvSpPr>
            <a:spLocks noGrp="1"/>
          </p:cNvSpPr>
          <p:nvPr>
            <p:ph type="body" idx="1"/>
          </p:nvPr>
        </p:nvSpPr>
        <p:spPr/>
        <p:txBody>
          <a:bodyPr/>
          <a:lstStyle/>
          <a:p>
            <a:pPr algn="just"/>
            <a:r>
              <a:rPr lang="en-US" b="1" dirty="0"/>
              <a:t>Table 2: Istanbul Neighborhoods’ Socioeconomic Statistics</a:t>
            </a:r>
            <a:endParaRPr lang="tr-TR" b="1" dirty="0"/>
          </a:p>
          <a:p>
            <a:pPr algn="just"/>
            <a:endParaRPr lang="tr-TR" dirty="0"/>
          </a:p>
          <a:p>
            <a:pPr algn="just"/>
            <a:endParaRPr lang="tr-TR" dirty="0"/>
          </a:p>
          <a:p>
            <a:pPr algn="just"/>
            <a:endParaRPr lang="tr-TR" dirty="0"/>
          </a:p>
          <a:p>
            <a:pPr algn="just"/>
            <a:endParaRPr lang="tr-TR" dirty="0"/>
          </a:p>
          <a:p>
            <a:pPr algn="just"/>
            <a:endParaRPr lang="tr-TR" dirty="0"/>
          </a:p>
          <a:p>
            <a:pPr algn="just"/>
            <a:endParaRPr lang="tr-TR" dirty="0"/>
          </a:p>
          <a:p>
            <a:pPr algn="just"/>
            <a:endParaRPr lang="tr-TR" dirty="0"/>
          </a:p>
        </p:txBody>
      </p:sp>
      <p:pic>
        <p:nvPicPr>
          <p:cNvPr id="5" name="Picture 4">
            <a:extLst>
              <a:ext uri="{FF2B5EF4-FFF2-40B4-BE49-F238E27FC236}">
                <a16:creationId xmlns:a16="http://schemas.microsoft.com/office/drawing/2014/main" id="{5ABA74D4-26E4-4A95-B960-51B86B79767D}"/>
              </a:ext>
            </a:extLst>
          </p:cNvPr>
          <p:cNvPicPr/>
          <p:nvPr/>
        </p:nvPicPr>
        <p:blipFill>
          <a:blip r:embed="rId2"/>
          <a:stretch>
            <a:fillRect/>
          </a:stretch>
        </p:blipFill>
        <p:spPr>
          <a:xfrm>
            <a:off x="1803028" y="1269364"/>
            <a:ext cx="10074936" cy="5043481"/>
          </a:xfrm>
          <a:prstGeom prst="rect">
            <a:avLst/>
          </a:prstGeom>
        </p:spPr>
      </p:pic>
    </p:spTree>
    <p:extLst>
      <p:ext uri="{BB962C8B-B14F-4D97-AF65-F5344CB8AC3E}">
        <p14:creationId xmlns:p14="http://schemas.microsoft.com/office/powerpoint/2010/main" val="1874650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0816F-47D7-4DB3-B05E-D4B762071E19}"/>
              </a:ext>
            </a:extLst>
          </p:cNvPr>
          <p:cNvSpPr>
            <a:spLocks noGrp="1"/>
          </p:cNvSpPr>
          <p:nvPr>
            <p:ph type="title"/>
          </p:nvPr>
        </p:nvSpPr>
        <p:spPr/>
        <p:txBody>
          <a:bodyPr>
            <a:normAutofit fontScale="90000"/>
          </a:bodyPr>
          <a:lstStyle/>
          <a:p>
            <a:pPr algn="l"/>
            <a:r>
              <a:rPr lang="tr-TR" b="1"/>
              <a:t>Data</a:t>
            </a:r>
            <a:endParaRPr lang="tr-TR" b="1" dirty="0"/>
          </a:p>
        </p:txBody>
      </p:sp>
      <p:sp>
        <p:nvSpPr>
          <p:cNvPr id="3" name="Text Placeholder 2">
            <a:extLst>
              <a:ext uri="{FF2B5EF4-FFF2-40B4-BE49-F238E27FC236}">
                <a16:creationId xmlns:a16="http://schemas.microsoft.com/office/drawing/2014/main" id="{FCCCC2C1-0B9C-46E7-8736-DC5CF94BF303}"/>
              </a:ext>
            </a:extLst>
          </p:cNvPr>
          <p:cNvSpPr>
            <a:spLocks noGrp="1"/>
          </p:cNvSpPr>
          <p:nvPr>
            <p:ph type="body" idx="1"/>
          </p:nvPr>
        </p:nvSpPr>
        <p:spPr/>
        <p:txBody>
          <a:bodyPr/>
          <a:lstStyle/>
          <a:p>
            <a:pPr algn="just"/>
            <a:r>
              <a:rPr lang="en-US" b="1" dirty="0"/>
              <a:t>Table 3: Foursquare Venues</a:t>
            </a:r>
            <a:endParaRPr lang="tr-TR" b="1" dirty="0"/>
          </a:p>
          <a:p>
            <a:pPr algn="just"/>
            <a:endParaRPr lang="tr-TR" b="1" dirty="0"/>
          </a:p>
          <a:p>
            <a:pPr algn="just"/>
            <a:r>
              <a:rPr lang="en-US" dirty="0"/>
              <a:t>Finally, due to the limitations of foursquare </a:t>
            </a:r>
            <a:r>
              <a:rPr lang="en-US" dirty="0" err="1"/>
              <a:t>api</a:t>
            </a:r>
            <a:r>
              <a:rPr lang="en-US" dirty="0"/>
              <a:t>, 3 most popular county is chosen for further analysis and foursquare </a:t>
            </a:r>
            <a:r>
              <a:rPr lang="en-US" dirty="0" err="1"/>
              <a:t>api</a:t>
            </a:r>
            <a:r>
              <a:rPr lang="en-US" dirty="0"/>
              <a:t> is called for these counties’ neighborhoods. And we acquired data as show below;</a:t>
            </a:r>
            <a:endParaRPr lang="tr-TR" dirty="0"/>
          </a:p>
          <a:p>
            <a:pPr algn="just"/>
            <a:r>
              <a:rPr lang="en-US" b="1" dirty="0"/>
              <a:t> </a:t>
            </a:r>
            <a:endParaRPr lang="tr-TR" dirty="0"/>
          </a:p>
          <a:p>
            <a:pPr algn="just"/>
            <a:endParaRPr lang="tr-TR" dirty="0"/>
          </a:p>
          <a:p>
            <a:pPr algn="just"/>
            <a:endParaRPr lang="tr-TR" dirty="0"/>
          </a:p>
          <a:p>
            <a:pPr algn="just"/>
            <a:endParaRPr lang="tr-TR" dirty="0"/>
          </a:p>
          <a:p>
            <a:pPr algn="just"/>
            <a:endParaRPr lang="tr-TR" dirty="0"/>
          </a:p>
          <a:p>
            <a:pPr algn="just"/>
            <a:endParaRPr lang="tr-TR" dirty="0"/>
          </a:p>
          <a:p>
            <a:pPr algn="just"/>
            <a:endParaRPr lang="tr-TR" dirty="0"/>
          </a:p>
        </p:txBody>
      </p:sp>
      <p:pic>
        <p:nvPicPr>
          <p:cNvPr id="6" name="Picture 5">
            <a:extLst>
              <a:ext uri="{FF2B5EF4-FFF2-40B4-BE49-F238E27FC236}">
                <a16:creationId xmlns:a16="http://schemas.microsoft.com/office/drawing/2014/main" id="{76255727-8658-484C-82D1-B069AE6DCB25}"/>
              </a:ext>
            </a:extLst>
          </p:cNvPr>
          <p:cNvPicPr/>
          <p:nvPr/>
        </p:nvPicPr>
        <p:blipFill>
          <a:blip r:embed="rId2"/>
          <a:stretch>
            <a:fillRect/>
          </a:stretch>
        </p:blipFill>
        <p:spPr>
          <a:xfrm>
            <a:off x="1768714" y="2610535"/>
            <a:ext cx="10109250" cy="2853690"/>
          </a:xfrm>
          <a:prstGeom prst="rect">
            <a:avLst/>
          </a:prstGeom>
        </p:spPr>
      </p:pic>
    </p:spTree>
    <p:extLst>
      <p:ext uri="{BB962C8B-B14F-4D97-AF65-F5344CB8AC3E}">
        <p14:creationId xmlns:p14="http://schemas.microsoft.com/office/powerpoint/2010/main" val="863594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497D2-B669-4997-82C0-177B77275979}"/>
              </a:ext>
            </a:extLst>
          </p:cNvPr>
          <p:cNvSpPr>
            <a:spLocks noGrp="1"/>
          </p:cNvSpPr>
          <p:nvPr>
            <p:ph type="title"/>
          </p:nvPr>
        </p:nvSpPr>
        <p:spPr/>
        <p:txBody>
          <a:bodyPr>
            <a:normAutofit fontScale="90000"/>
          </a:bodyPr>
          <a:lstStyle/>
          <a:p>
            <a:pPr algn="l"/>
            <a:r>
              <a:rPr lang="tr-TR" b="1" dirty="0" err="1"/>
              <a:t>Methodology</a:t>
            </a:r>
            <a:r>
              <a:rPr lang="tr-TR" b="1" dirty="0"/>
              <a:t> - </a:t>
            </a:r>
            <a:r>
              <a:rPr lang="en-US" b="1" dirty="0"/>
              <a:t>Exploratory Analysis</a:t>
            </a:r>
            <a:endParaRPr lang="tr-TR" b="1" dirty="0"/>
          </a:p>
        </p:txBody>
      </p:sp>
      <p:sp>
        <p:nvSpPr>
          <p:cNvPr id="3" name="Text Placeholder 2">
            <a:extLst>
              <a:ext uri="{FF2B5EF4-FFF2-40B4-BE49-F238E27FC236}">
                <a16:creationId xmlns:a16="http://schemas.microsoft.com/office/drawing/2014/main" id="{1704AB1F-B4A6-4ABF-A5D5-A0C983BB81FD}"/>
              </a:ext>
            </a:extLst>
          </p:cNvPr>
          <p:cNvSpPr>
            <a:spLocks noGrp="1"/>
          </p:cNvSpPr>
          <p:nvPr>
            <p:ph type="body" idx="1"/>
          </p:nvPr>
        </p:nvSpPr>
        <p:spPr>
          <a:xfrm>
            <a:off x="1768714" y="759563"/>
            <a:ext cx="10109250" cy="815238"/>
          </a:xfrm>
        </p:spPr>
        <p:txBody>
          <a:bodyPr>
            <a:normAutofit/>
          </a:bodyPr>
          <a:lstStyle/>
          <a:p>
            <a:r>
              <a:rPr lang="en-US" dirty="0"/>
              <a:t>After merging and cleansing datasets, some visualizations are created to interpret the data better.</a:t>
            </a:r>
            <a:endParaRPr lang="tr-TR" dirty="0"/>
          </a:p>
          <a:p>
            <a:endParaRPr lang="tr-TR" dirty="0"/>
          </a:p>
        </p:txBody>
      </p:sp>
      <p:pic>
        <p:nvPicPr>
          <p:cNvPr id="4" name="Picture 3">
            <a:extLst>
              <a:ext uri="{FF2B5EF4-FFF2-40B4-BE49-F238E27FC236}">
                <a16:creationId xmlns:a16="http://schemas.microsoft.com/office/drawing/2014/main" id="{C512AC28-3CC9-4D57-8C3E-4EFDC3CDB581}"/>
              </a:ext>
            </a:extLst>
          </p:cNvPr>
          <p:cNvPicPr/>
          <p:nvPr/>
        </p:nvPicPr>
        <p:blipFill>
          <a:blip r:embed="rId2"/>
          <a:stretch>
            <a:fillRect/>
          </a:stretch>
        </p:blipFill>
        <p:spPr>
          <a:xfrm>
            <a:off x="1768714" y="1454902"/>
            <a:ext cx="10109250" cy="3879533"/>
          </a:xfrm>
          <a:prstGeom prst="rect">
            <a:avLst/>
          </a:prstGeom>
          <a:ln>
            <a:noFill/>
          </a:ln>
          <a:effectLst>
            <a:softEdge rad="112500"/>
          </a:effectLst>
        </p:spPr>
      </p:pic>
      <p:sp>
        <p:nvSpPr>
          <p:cNvPr id="5" name="Rectangle 4">
            <a:extLst>
              <a:ext uri="{FF2B5EF4-FFF2-40B4-BE49-F238E27FC236}">
                <a16:creationId xmlns:a16="http://schemas.microsoft.com/office/drawing/2014/main" id="{B18234BF-19EA-4F0B-908C-03714CBB6A2D}"/>
              </a:ext>
            </a:extLst>
          </p:cNvPr>
          <p:cNvSpPr/>
          <p:nvPr/>
        </p:nvSpPr>
        <p:spPr>
          <a:xfrm>
            <a:off x="1768714" y="5062135"/>
            <a:ext cx="10109250" cy="1200329"/>
          </a:xfrm>
          <a:prstGeom prst="rect">
            <a:avLst/>
          </a:prstGeom>
        </p:spPr>
        <p:txBody>
          <a:bodyPr wrap="square">
            <a:spAutoFit/>
          </a:bodyPr>
          <a:lstStyle/>
          <a:p>
            <a:endParaRPr lang="tr-TR" dirty="0"/>
          </a:p>
          <a:p>
            <a:r>
              <a:rPr lang="en-US" dirty="0"/>
              <a:t>As shown above, the selected neighborhoods are located in the most popular counties of Istanbul. The main reason for choosing this inner district is that they are similar in many ways, and if desired, the analysis can be arranged for any district to be selected.</a:t>
            </a:r>
            <a:endParaRPr lang="tr-TR" dirty="0"/>
          </a:p>
        </p:txBody>
      </p:sp>
    </p:spTree>
    <p:extLst>
      <p:ext uri="{BB962C8B-B14F-4D97-AF65-F5344CB8AC3E}">
        <p14:creationId xmlns:p14="http://schemas.microsoft.com/office/powerpoint/2010/main" val="2132817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F94F0-7106-4D53-B3B7-59DDB70D12D5}"/>
              </a:ext>
            </a:extLst>
          </p:cNvPr>
          <p:cNvSpPr>
            <a:spLocks noGrp="1"/>
          </p:cNvSpPr>
          <p:nvPr>
            <p:ph type="title"/>
          </p:nvPr>
        </p:nvSpPr>
        <p:spPr/>
        <p:txBody>
          <a:bodyPr>
            <a:normAutofit fontScale="90000"/>
          </a:bodyPr>
          <a:lstStyle/>
          <a:p>
            <a:pPr algn="l"/>
            <a:r>
              <a:rPr lang="tr-TR" b="1" dirty="0" err="1"/>
              <a:t>Methodology</a:t>
            </a:r>
            <a:r>
              <a:rPr lang="tr-TR" b="1" dirty="0"/>
              <a:t> - </a:t>
            </a:r>
            <a:r>
              <a:rPr lang="en-US" b="1" dirty="0"/>
              <a:t>Exploratory Analysis</a:t>
            </a:r>
            <a:endParaRPr lang="tr-TR" dirty="0"/>
          </a:p>
        </p:txBody>
      </p:sp>
      <p:sp>
        <p:nvSpPr>
          <p:cNvPr id="3" name="Text Placeholder 2">
            <a:extLst>
              <a:ext uri="{FF2B5EF4-FFF2-40B4-BE49-F238E27FC236}">
                <a16:creationId xmlns:a16="http://schemas.microsoft.com/office/drawing/2014/main" id="{CAD85801-8E4F-480F-AD18-9E8A89BA71B7}"/>
              </a:ext>
            </a:extLst>
          </p:cNvPr>
          <p:cNvSpPr>
            <a:spLocks noGrp="1"/>
          </p:cNvSpPr>
          <p:nvPr>
            <p:ph type="body" idx="1"/>
          </p:nvPr>
        </p:nvSpPr>
        <p:spPr/>
        <p:txBody>
          <a:bodyPr/>
          <a:lstStyle/>
          <a:p>
            <a:r>
              <a:rPr lang="en-US" dirty="0"/>
              <a:t>These bar charts displaying the neighborhoods sales and rent prices (average, min, max). As show in the </a:t>
            </a:r>
            <a:r>
              <a:rPr lang="en-US" dirty="0" err="1"/>
              <a:t>Bebek</a:t>
            </a:r>
            <a:r>
              <a:rPr lang="en-US" dirty="0"/>
              <a:t>, </a:t>
            </a:r>
            <a:r>
              <a:rPr lang="en-US" dirty="0" err="1"/>
              <a:t>Levazım</a:t>
            </a:r>
            <a:r>
              <a:rPr lang="en-US" dirty="0"/>
              <a:t>, </a:t>
            </a:r>
            <a:r>
              <a:rPr lang="en-US" dirty="0" err="1"/>
              <a:t>Ataköy</a:t>
            </a:r>
            <a:r>
              <a:rPr lang="en-US" dirty="0"/>
              <a:t> 2-5-6. </a:t>
            </a:r>
            <a:r>
              <a:rPr lang="en-US" dirty="0" err="1"/>
              <a:t>Kısım</a:t>
            </a:r>
            <a:r>
              <a:rPr lang="en-US" dirty="0"/>
              <a:t>, Ulus, </a:t>
            </a:r>
            <a:r>
              <a:rPr lang="en-US" dirty="0" err="1"/>
              <a:t>Levent</a:t>
            </a:r>
            <a:r>
              <a:rPr lang="en-US" dirty="0"/>
              <a:t> </a:t>
            </a:r>
            <a:r>
              <a:rPr lang="en-US" dirty="0" err="1"/>
              <a:t>Arnavutköy</a:t>
            </a:r>
            <a:r>
              <a:rPr lang="en-US" dirty="0"/>
              <a:t> </a:t>
            </a:r>
            <a:r>
              <a:rPr lang="en-US" dirty="0" err="1"/>
              <a:t>ve</a:t>
            </a:r>
            <a:r>
              <a:rPr lang="en-US" dirty="0"/>
              <a:t> </a:t>
            </a:r>
            <a:r>
              <a:rPr lang="en-US" dirty="0" err="1"/>
              <a:t>Etiler</a:t>
            </a:r>
            <a:r>
              <a:rPr lang="en-US" dirty="0"/>
              <a:t> neighborhoods are leaders on both sales and rent prices.</a:t>
            </a:r>
            <a:endParaRPr lang="tr-TR" dirty="0"/>
          </a:p>
          <a:p>
            <a:endParaRPr lang="tr-TR" dirty="0"/>
          </a:p>
        </p:txBody>
      </p:sp>
      <p:pic>
        <p:nvPicPr>
          <p:cNvPr id="4" name="Picture 3">
            <a:extLst>
              <a:ext uri="{FF2B5EF4-FFF2-40B4-BE49-F238E27FC236}">
                <a16:creationId xmlns:a16="http://schemas.microsoft.com/office/drawing/2014/main" id="{9BEB9312-A2A9-4C71-A1EF-25C61C9EC479}"/>
              </a:ext>
            </a:extLst>
          </p:cNvPr>
          <p:cNvPicPr/>
          <p:nvPr/>
        </p:nvPicPr>
        <p:blipFill>
          <a:blip r:embed="rId2"/>
          <a:stretch>
            <a:fillRect/>
          </a:stretch>
        </p:blipFill>
        <p:spPr>
          <a:xfrm>
            <a:off x="1768714" y="1798654"/>
            <a:ext cx="10109250" cy="4724398"/>
          </a:xfrm>
          <a:prstGeom prst="rect">
            <a:avLst/>
          </a:prstGeom>
          <a:ln>
            <a:noFill/>
          </a:ln>
          <a:effectLst>
            <a:softEdge rad="112500"/>
          </a:effectLst>
        </p:spPr>
      </p:pic>
    </p:spTree>
    <p:extLst>
      <p:ext uri="{BB962C8B-B14F-4D97-AF65-F5344CB8AC3E}">
        <p14:creationId xmlns:p14="http://schemas.microsoft.com/office/powerpoint/2010/main" val="30552220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28</TotalTime>
  <Words>1202</Words>
  <Application>Microsoft Office PowerPoint</Application>
  <PresentationFormat>Widescreen</PresentationFormat>
  <Paragraphs>95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Corbel</vt:lpstr>
      <vt:lpstr>Parallax</vt:lpstr>
      <vt:lpstr>THE BATTLE OF NEİGHBORHOODS</vt:lpstr>
      <vt:lpstr>Introduction &amp; Business Problem</vt:lpstr>
      <vt:lpstr>Introduction &amp; Business Problem</vt:lpstr>
      <vt:lpstr>Introduction &amp; Business Problem</vt:lpstr>
      <vt:lpstr>Data</vt:lpstr>
      <vt:lpstr>Data</vt:lpstr>
      <vt:lpstr>Data</vt:lpstr>
      <vt:lpstr>Methodology - Exploratory Analysis</vt:lpstr>
      <vt:lpstr>Methodology - Exploratory Analysis</vt:lpstr>
      <vt:lpstr>Methodology - Exploratory Analysis</vt:lpstr>
      <vt:lpstr>Methodology - Cluster Analysis</vt:lpstr>
      <vt:lpstr>Methodology - Cluster Analysis</vt:lpstr>
      <vt:lpstr>Results</vt:lpstr>
      <vt:lpstr>Results</vt:lpstr>
      <vt:lpstr>Results</vt:lpstr>
      <vt:lpstr>Results</vt:lpstr>
      <vt:lpstr>Results</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Mehmet Mustafa Özalp</dc:creator>
  <cp:lastModifiedBy>Mehmet Mustafa Özalp</cp:lastModifiedBy>
  <cp:revision>5</cp:revision>
  <dcterms:created xsi:type="dcterms:W3CDTF">2020-07-07T09:39:06Z</dcterms:created>
  <dcterms:modified xsi:type="dcterms:W3CDTF">2020-07-07T10:07:32Z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a98680c-d154-4a47-b9db-39978febfb3a_Enabled">
    <vt:lpwstr>True</vt:lpwstr>
  </property>
  <property fmtid="{D5CDD505-2E9C-101B-9397-08002B2CF9AE}" pid="3" name="MSIP_Label_3a98680c-d154-4a47-b9db-39978febfb3a_SiteId">
    <vt:lpwstr>1e1aa76b-4b02-45f4-9417-2e13eb0da973</vt:lpwstr>
  </property>
  <property fmtid="{D5CDD505-2E9C-101B-9397-08002B2CF9AE}" pid="4" name="MSIP_Label_3a98680c-d154-4a47-b9db-39978febfb3a_Owner">
    <vt:lpwstr>mehmetmustafa.ozalp@kocdigital.com</vt:lpwstr>
  </property>
  <property fmtid="{D5CDD505-2E9C-101B-9397-08002B2CF9AE}" pid="5" name="MSIP_Label_3a98680c-d154-4a47-b9db-39978febfb3a_SetDate">
    <vt:lpwstr>2020-07-07T09:41:00.3091578Z</vt:lpwstr>
  </property>
  <property fmtid="{D5CDD505-2E9C-101B-9397-08002B2CF9AE}" pid="6" name="MSIP_Label_3a98680c-d154-4a47-b9db-39978febfb3a_Name">
    <vt:lpwstr>GENEL</vt:lpwstr>
  </property>
  <property fmtid="{D5CDD505-2E9C-101B-9397-08002B2CF9AE}" pid="7" name="MSIP_Label_3a98680c-d154-4a47-b9db-39978febfb3a_Application">
    <vt:lpwstr>Microsoft Azure Information Protection</vt:lpwstr>
  </property>
  <property fmtid="{D5CDD505-2E9C-101B-9397-08002B2CF9AE}" pid="8" name="MSIP_Label_3a98680c-d154-4a47-b9db-39978febfb3a_ActionId">
    <vt:lpwstr>c99389c0-a210-44bb-99df-14a387686ac1</vt:lpwstr>
  </property>
  <property fmtid="{D5CDD505-2E9C-101B-9397-08002B2CF9AE}" pid="9" name="MSIP_Label_3a98680c-d154-4a47-b9db-39978febfb3a_Extended_MSFT_Method">
    <vt:lpwstr>Manual</vt:lpwstr>
  </property>
  <property fmtid="{D5CDD505-2E9C-101B-9397-08002B2CF9AE}" pid="10" name="Sensitivity">
    <vt:lpwstr>GENEL</vt:lpwstr>
  </property>
</Properties>
</file>