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15" d="100"/>
          <a:sy n="115" d="100"/>
        </p:scale>
        <p:origin x="4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F0F77-121B-42DA-B5DF-E336D9FFFE8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E4EBDB-2ADC-41BE-BDD0-28A6A546CFF7}">
      <dgm:prSet custT="1"/>
      <dgm:spPr/>
      <dgm:t>
        <a:bodyPr/>
        <a:lstStyle/>
        <a:p>
          <a:r>
            <a:rPr kumimoji="1" lang="en-US" sz="2000" dirty="0"/>
            <a:t>Overall Performance</a:t>
          </a:r>
          <a:endParaRPr lang="en-US" sz="2000" dirty="0"/>
        </a:p>
      </dgm:t>
    </dgm:pt>
    <dgm:pt modelId="{28314E3E-3D2A-460C-AC7A-59C61869C7EB}" type="parTrans" cxnId="{C778803A-9247-4D75-AACC-2B67F14F56FE}">
      <dgm:prSet/>
      <dgm:spPr/>
      <dgm:t>
        <a:bodyPr/>
        <a:lstStyle/>
        <a:p>
          <a:endParaRPr lang="en-US"/>
        </a:p>
      </dgm:t>
    </dgm:pt>
    <dgm:pt modelId="{943B0ECB-8A93-48DF-93A9-014805DDC2D2}" type="sibTrans" cxnId="{C778803A-9247-4D75-AACC-2B67F14F56FE}">
      <dgm:prSet/>
      <dgm:spPr/>
      <dgm:t>
        <a:bodyPr/>
        <a:lstStyle/>
        <a:p>
          <a:endParaRPr lang="en-US"/>
        </a:p>
      </dgm:t>
    </dgm:pt>
    <dgm:pt modelId="{6D415444-271B-41F1-9447-79579B168F73}">
      <dgm:prSet custT="1"/>
      <dgm:spPr/>
      <dgm:t>
        <a:bodyPr/>
        <a:lstStyle/>
        <a:p>
          <a:r>
            <a:rPr kumimoji="1" lang="en-US" sz="2000" dirty="0"/>
            <a:t>Food Quality </a:t>
          </a:r>
          <a:endParaRPr lang="en-US" sz="2000" dirty="0"/>
        </a:p>
      </dgm:t>
    </dgm:pt>
    <dgm:pt modelId="{243B6091-1964-49D6-8235-1BB11BF54972}" type="parTrans" cxnId="{F1037B0E-B817-4682-851D-EB2E15E6BC34}">
      <dgm:prSet/>
      <dgm:spPr/>
      <dgm:t>
        <a:bodyPr/>
        <a:lstStyle/>
        <a:p>
          <a:endParaRPr lang="en-US"/>
        </a:p>
      </dgm:t>
    </dgm:pt>
    <dgm:pt modelId="{600CAACA-CA5E-421E-A554-695C45B084AB}" type="sibTrans" cxnId="{F1037B0E-B817-4682-851D-EB2E15E6BC34}">
      <dgm:prSet/>
      <dgm:spPr/>
      <dgm:t>
        <a:bodyPr/>
        <a:lstStyle/>
        <a:p>
          <a:endParaRPr lang="en-US"/>
        </a:p>
      </dgm:t>
    </dgm:pt>
    <dgm:pt modelId="{44898811-2571-45B9-826B-E308C031FCB1}">
      <dgm:prSet custT="1"/>
      <dgm:spPr/>
      <dgm:t>
        <a:bodyPr/>
        <a:lstStyle/>
        <a:p>
          <a:r>
            <a:rPr kumimoji="1" lang="en-US" sz="2000" dirty="0"/>
            <a:t>Customer Service</a:t>
          </a:r>
          <a:endParaRPr lang="en-US" sz="2000" dirty="0"/>
        </a:p>
      </dgm:t>
    </dgm:pt>
    <dgm:pt modelId="{599194E1-E526-456C-A64E-BF425B464F00}" type="parTrans" cxnId="{BC408370-7D55-4ACE-94B6-50401F9C1507}">
      <dgm:prSet/>
      <dgm:spPr/>
      <dgm:t>
        <a:bodyPr/>
        <a:lstStyle/>
        <a:p>
          <a:endParaRPr lang="en-US"/>
        </a:p>
      </dgm:t>
    </dgm:pt>
    <dgm:pt modelId="{147C2B9E-566C-4606-81E2-902F3585DCCD}" type="sibTrans" cxnId="{BC408370-7D55-4ACE-94B6-50401F9C1507}">
      <dgm:prSet/>
      <dgm:spPr/>
      <dgm:t>
        <a:bodyPr/>
        <a:lstStyle/>
        <a:p>
          <a:endParaRPr lang="en-US"/>
        </a:p>
      </dgm:t>
    </dgm:pt>
    <dgm:pt modelId="{45085F02-65B2-4873-AB35-0C5B867E7DFA}">
      <dgm:prSet custT="1"/>
      <dgm:spPr/>
      <dgm:t>
        <a:bodyPr/>
        <a:lstStyle/>
        <a:p>
          <a:r>
            <a:rPr kumimoji="1" lang="en-US" sz="2000" dirty="0"/>
            <a:t>Restaurant Environment</a:t>
          </a:r>
          <a:endParaRPr lang="en-US" sz="2000" dirty="0"/>
        </a:p>
      </dgm:t>
    </dgm:pt>
    <dgm:pt modelId="{5EC31686-124D-4553-B876-95EC9BAF8709}" type="parTrans" cxnId="{261F5D1A-8C79-4B99-AFBC-EA85D7D7FC00}">
      <dgm:prSet/>
      <dgm:spPr/>
      <dgm:t>
        <a:bodyPr/>
        <a:lstStyle/>
        <a:p>
          <a:endParaRPr lang="en-US"/>
        </a:p>
      </dgm:t>
    </dgm:pt>
    <dgm:pt modelId="{8384E1FB-60D1-4258-AFAD-EFEF2CADF968}" type="sibTrans" cxnId="{261F5D1A-8C79-4B99-AFBC-EA85D7D7FC00}">
      <dgm:prSet/>
      <dgm:spPr/>
      <dgm:t>
        <a:bodyPr/>
        <a:lstStyle/>
        <a:p>
          <a:endParaRPr lang="en-US"/>
        </a:p>
      </dgm:t>
    </dgm:pt>
    <dgm:pt modelId="{4F17F641-5414-448E-87C0-F7C476C2DDA3}">
      <dgm:prSet custT="1"/>
      <dgm:spPr/>
      <dgm:t>
        <a:bodyPr/>
        <a:lstStyle/>
        <a:p>
          <a:r>
            <a:rPr kumimoji="1" lang="en-US" sz="2000" dirty="0"/>
            <a:t>Confidence Score </a:t>
          </a:r>
          <a:r>
            <a:rPr kumimoji="1" lang="en-US" sz="1100" dirty="0"/>
            <a:t>(Make sure the score &amp; ranking they provided is reasonable)</a:t>
          </a:r>
          <a:endParaRPr lang="en-US" sz="1100" dirty="0"/>
        </a:p>
      </dgm:t>
    </dgm:pt>
    <dgm:pt modelId="{96686006-4E77-4AEF-B95D-F6A938DF17FB}" type="parTrans" cxnId="{6C9D4F94-F3C1-4103-9C2D-8A7E2646CC17}">
      <dgm:prSet/>
      <dgm:spPr/>
      <dgm:t>
        <a:bodyPr/>
        <a:lstStyle/>
        <a:p>
          <a:endParaRPr lang="en-US"/>
        </a:p>
      </dgm:t>
    </dgm:pt>
    <dgm:pt modelId="{F4B94703-1436-4443-96CA-C9112DBC8A01}" type="sibTrans" cxnId="{6C9D4F94-F3C1-4103-9C2D-8A7E2646CC17}">
      <dgm:prSet/>
      <dgm:spPr/>
      <dgm:t>
        <a:bodyPr/>
        <a:lstStyle/>
        <a:p>
          <a:endParaRPr lang="en-US"/>
        </a:p>
      </dgm:t>
    </dgm:pt>
    <dgm:pt modelId="{1E525435-1D64-4FDA-9D28-3976EA72F092}" type="pres">
      <dgm:prSet presAssocID="{59BF0F77-121B-42DA-B5DF-E336D9FFFE8A}" presName="root" presStyleCnt="0">
        <dgm:presLayoutVars>
          <dgm:dir/>
          <dgm:resizeHandles val="exact"/>
        </dgm:presLayoutVars>
      </dgm:prSet>
      <dgm:spPr/>
    </dgm:pt>
    <dgm:pt modelId="{B2EA1867-A8E3-4407-AA8B-446B51F33255}" type="pres">
      <dgm:prSet presAssocID="{BCE4EBDB-2ADC-41BE-BDD0-28A6A546CFF7}" presName="compNode" presStyleCnt="0"/>
      <dgm:spPr/>
    </dgm:pt>
    <dgm:pt modelId="{CB880A36-9F89-4646-8673-A4362F353BED}" type="pres">
      <dgm:prSet presAssocID="{BCE4EBDB-2ADC-41BE-BDD0-28A6A546CF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E97029C-47DC-4BB6-BEC9-668B9E382DFC}" type="pres">
      <dgm:prSet presAssocID="{BCE4EBDB-2ADC-41BE-BDD0-28A6A546CFF7}" presName="spaceRect" presStyleCnt="0"/>
      <dgm:spPr/>
    </dgm:pt>
    <dgm:pt modelId="{000C05C9-B7CC-4E46-988B-03B25238B77A}" type="pres">
      <dgm:prSet presAssocID="{BCE4EBDB-2ADC-41BE-BDD0-28A6A546CFF7}" presName="textRect" presStyleLbl="revTx" presStyleIdx="0" presStyleCnt="5">
        <dgm:presLayoutVars>
          <dgm:chMax val="1"/>
          <dgm:chPref val="1"/>
        </dgm:presLayoutVars>
      </dgm:prSet>
      <dgm:spPr/>
    </dgm:pt>
    <dgm:pt modelId="{54D8417E-21B3-4C94-AFCC-3140426137D6}" type="pres">
      <dgm:prSet presAssocID="{943B0ECB-8A93-48DF-93A9-014805DDC2D2}" presName="sibTrans" presStyleCnt="0"/>
      <dgm:spPr/>
    </dgm:pt>
    <dgm:pt modelId="{50AFCD7E-8337-4817-9BA3-B529B1C9C4AF}" type="pres">
      <dgm:prSet presAssocID="{6D415444-271B-41F1-9447-79579B168F73}" presName="compNode" presStyleCnt="0"/>
      <dgm:spPr/>
    </dgm:pt>
    <dgm:pt modelId="{00F745F8-8C07-4B5B-A238-7D0E2D14AA59}" type="pres">
      <dgm:prSet presAssocID="{6D415444-271B-41F1-9447-79579B168F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BC86BBB1-E314-4EF7-8673-F9453AEA73D2}" type="pres">
      <dgm:prSet presAssocID="{6D415444-271B-41F1-9447-79579B168F73}" presName="spaceRect" presStyleCnt="0"/>
      <dgm:spPr/>
    </dgm:pt>
    <dgm:pt modelId="{333ECE58-EE74-45B0-80B4-50E9F024CAF2}" type="pres">
      <dgm:prSet presAssocID="{6D415444-271B-41F1-9447-79579B168F73}" presName="textRect" presStyleLbl="revTx" presStyleIdx="1" presStyleCnt="5">
        <dgm:presLayoutVars>
          <dgm:chMax val="1"/>
          <dgm:chPref val="1"/>
        </dgm:presLayoutVars>
      </dgm:prSet>
      <dgm:spPr/>
    </dgm:pt>
    <dgm:pt modelId="{EED5670F-2477-4140-B6E7-481A391FC9D2}" type="pres">
      <dgm:prSet presAssocID="{600CAACA-CA5E-421E-A554-695C45B084AB}" presName="sibTrans" presStyleCnt="0"/>
      <dgm:spPr/>
    </dgm:pt>
    <dgm:pt modelId="{7EFBCFF1-5F78-4A98-8A42-0FCF68032E1F}" type="pres">
      <dgm:prSet presAssocID="{44898811-2571-45B9-826B-E308C031FCB1}" presName="compNode" presStyleCnt="0"/>
      <dgm:spPr/>
    </dgm:pt>
    <dgm:pt modelId="{389A0C4D-FE59-4DA4-8AC2-2A7E3C95126F}" type="pres">
      <dgm:prSet presAssocID="{44898811-2571-45B9-826B-E308C031FC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90C1535-8118-48DA-92F9-B1112D985CE8}" type="pres">
      <dgm:prSet presAssocID="{44898811-2571-45B9-826B-E308C031FCB1}" presName="spaceRect" presStyleCnt="0"/>
      <dgm:spPr/>
    </dgm:pt>
    <dgm:pt modelId="{2AE7C869-1514-4863-9175-2FE25736A300}" type="pres">
      <dgm:prSet presAssocID="{44898811-2571-45B9-826B-E308C031FCB1}" presName="textRect" presStyleLbl="revTx" presStyleIdx="2" presStyleCnt="5">
        <dgm:presLayoutVars>
          <dgm:chMax val="1"/>
          <dgm:chPref val="1"/>
        </dgm:presLayoutVars>
      </dgm:prSet>
      <dgm:spPr/>
    </dgm:pt>
    <dgm:pt modelId="{D6FA5CBA-02D7-42D2-81C9-456A82D2CBCB}" type="pres">
      <dgm:prSet presAssocID="{147C2B9E-566C-4606-81E2-902F3585DCCD}" presName="sibTrans" presStyleCnt="0"/>
      <dgm:spPr/>
    </dgm:pt>
    <dgm:pt modelId="{A57E13BD-6C59-413D-946A-0BD8D34CFE16}" type="pres">
      <dgm:prSet presAssocID="{45085F02-65B2-4873-AB35-0C5B867E7DFA}" presName="compNode" presStyleCnt="0"/>
      <dgm:spPr/>
    </dgm:pt>
    <dgm:pt modelId="{789F1485-66BD-4ABD-BC63-44D884046C32}" type="pres">
      <dgm:prSet presAssocID="{45085F02-65B2-4873-AB35-0C5B867E7D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E70C8B6F-6E67-4C19-881B-7937C220ECED}" type="pres">
      <dgm:prSet presAssocID="{45085F02-65B2-4873-AB35-0C5B867E7DFA}" presName="spaceRect" presStyleCnt="0"/>
      <dgm:spPr/>
    </dgm:pt>
    <dgm:pt modelId="{16952222-FF69-4D88-AAA4-D010FF095F79}" type="pres">
      <dgm:prSet presAssocID="{45085F02-65B2-4873-AB35-0C5B867E7DFA}" presName="textRect" presStyleLbl="revTx" presStyleIdx="3" presStyleCnt="5">
        <dgm:presLayoutVars>
          <dgm:chMax val="1"/>
          <dgm:chPref val="1"/>
        </dgm:presLayoutVars>
      </dgm:prSet>
      <dgm:spPr/>
    </dgm:pt>
    <dgm:pt modelId="{9AEBD79B-EFE1-4DFB-B63C-C14461908D25}" type="pres">
      <dgm:prSet presAssocID="{8384E1FB-60D1-4258-AFAD-EFEF2CADF968}" presName="sibTrans" presStyleCnt="0"/>
      <dgm:spPr/>
    </dgm:pt>
    <dgm:pt modelId="{47AC4C61-CBDB-4BA5-B418-BC98227F92F6}" type="pres">
      <dgm:prSet presAssocID="{4F17F641-5414-448E-87C0-F7C476C2DDA3}" presName="compNode" presStyleCnt="0"/>
      <dgm:spPr/>
    </dgm:pt>
    <dgm:pt modelId="{80D08D4E-6B54-4534-8D99-D459BCC2F8CF}" type="pres">
      <dgm:prSet presAssocID="{4F17F641-5414-448E-87C0-F7C476C2DDA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星形"/>
        </a:ext>
      </dgm:extLst>
    </dgm:pt>
    <dgm:pt modelId="{124BAB07-5268-47DB-9D4A-8E5CCD12280C}" type="pres">
      <dgm:prSet presAssocID="{4F17F641-5414-448E-87C0-F7C476C2DDA3}" presName="spaceRect" presStyleCnt="0"/>
      <dgm:spPr/>
    </dgm:pt>
    <dgm:pt modelId="{5F5006E4-E4FA-4886-B91B-8E52CC71F2D9}" type="pres">
      <dgm:prSet presAssocID="{4F17F641-5414-448E-87C0-F7C476C2DDA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7AE707-9A74-43D7-84E6-7AD9DB8AEBA7}" type="presOf" srcId="{4F17F641-5414-448E-87C0-F7C476C2DDA3}" destId="{5F5006E4-E4FA-4886-B91B-8E52CC71F2D9}" srcOrd="0" destOrd="0" presId="urn:microsoft.com/office/officeart/2018/2/layout/IconLabelList"/>
    <dgm:cxn modelId="{336C4B0D-AEDE-469D-896D-A9B3D4B75920}" type="presOf" srcId="{45085F02-65B2-4873-AB35-0C5B867E7DFA}" destId="{16952222-FF69-4D88-AAA4-D010FF095F79}" srcOrd="0" destOrd="0" presId="urn:microsoft.com/office/officeart/2018/2/layout/IconLabelList"/>
    <dgm:cxn modelId="{F1037B0E-B817-4682-851D-EB2E15E6BC34}" srcId="{59BF0F77-121B-42DA-B5DF-E336D9FFFE8A}" destId="{6D415444-271B-41F1-9447-79579B168F73}" srcOrd="1" destOrd="0" parTransId="{243B6091-1964-49D6-8235-1BB11BF54972}" sibTransId="{600CAACA-CA5E-421E-A554-695C45B084AB}"/>
    <dgm:cxn modelId="{261F5D1A-8C79-4B99-AFBC-EA85D7D7FC00}" srcId="{59BF0F77-121B-42DA-B5DF-E336D9FFFE8A}" destId="{45085F02-65B2-4873-AB35-0C5B867E7DFA}" srcOrd="3" destOrd="0" parTransId="{5EC31686-124D-4553-B876-95EC9BAF8709}" sibTransId="{8384E1FB-60D1-4258-AFAD-EFEF2CADF968}"/>
    <dgm:cxn modelId="{1477BF2D-8D7D-45D7-A03B-E84D98A7A91E}" type="presOf" srcId="{59BF0F77-121B-42DA-B5DF-E336D9FFFE8A}" destId="{1E525435-1D64-4FDA-9D28-3976EA72F092}" srcOrd="0" destOrd="0" presId="urn:microsoft.com/office/officeart/2018/2/layout/IconLabelList"/>
    <dgm:cxn modelId="{C778803A-9247-4D75-AACC-2B67F14F56FE}" srcId="{59BF0F77-121B-42DA-B5DF-E336D9FFFE8A}" destId="{BCE4EBDB-2ADC-41BE-BDD0-28A6A546CFF7}" srcOrd="0" destOrd="0" parTransId="{28314E3E-3D2A-460C-AC7A-59C61869C7EB}" sibTransId="{943B0ECB-8A93-48DF-93A9-014805DDC2D2}"/>
    <dgm:cxn modelId="{BC408370-7D55-4ACE-94B6-50401F9C1507}" srcId="{59BF0F77-121B-42DA-B5DF-E336D9FFFE8A}" destId="{44898811-2571-45B9-826B-E308C031FCB1}" srcOrd="2" destOrd="0" parTransId="{599194E1-E526-456C-A64E-BF425B464F00}" sibTransId="{147C2B9E-566C-4606-81E2-902F3585DCCD}"/>
    <dgm:cxn modelId="{6C9D4F94-F3C1-4103-9C2D-8A7E2646CC17}" srcId="{59BF0F77-121B-42DA-B5DF-E336D9FFFE8A}" destId="{4F17F641-5414-448E-87C0-F7C476C2DDA3}" srcOrd="4" destOrd="0" parTransId="{96686006-4E77-4AEF-B95D-F6A938DF17FB}" sibTransId="{F4B94703-1436-4443-96CA-C9112DBC8A01}"/>
    <dgm:cxn modelId="{306466AD-ACE8-42A4-937C-9C657169A835}" type="presOf" srcId="{44898811-2571-45B9-826B-E308C031FCB1}" destId="{2AE7C869-1514-4863-9175-2FE25736A300}" srcOrd="0" destOrd="0" presId="urn:microsoft.com/office/officeart/2018/2/layout/IconLabelList"/>
    <dgm:cxn modelId="{41255AF5-C3CC-47DF-A66D-82BA080A8212}" type="presOf" srcId="{6D415444-271B-41F1-9447-79579B168F73}" destId="{333ECE58-EE74-45B0-80B4-50E9F024CAF2}" srcOrd="0" destOrd="0" presId="urn:microsoft.com/office/officeart/2018/2/layout/IconLabelList"/>
    <dgm:cxn modelId="{AE0A61FF-4D6C-4904-8360-29DC41BE537B}" type="presOf" srcId="{BCE4EBDB-2ADC-41BE-BDD0-28A6A546CFF7}" destId="{000C05C9-B7CC-4E46-988B-03B25238B77A}" srcOrd="0" destOrd="0" presId="urn:microsoft.com/office/officeart/2018/2/layout/IconLabelList"/>
    <dgm:cxn modelId="{28D6474B-AA53-4F28-8339-717F38854298}" type="presParOf" srcId="{1E525435-1D64-4FDA-9D28-3976EA72F092}" destId="{B2EA1867-A8E3-4407-AA8B-446B51F33255}" srcOrd="0" destOrd="0" presId="urn:microsoft.com/office/officeart/2018/2/layout/IconLabelList"/>
    <dgm:cxn modelId="{ECEB66D6-7605-440C-8275-EF414709DA5A}" type="presParOf" srcId="{B2EA1867-A8E3-4407-AA8B-446B51F33255}" destId="{CB880A36-9F89-4646-8673-A4362F353BED}" srcOrd="0" destOrd="0" presId="urn:microsoft.com/office/officeart/2018/2/layout/IconLabelList"/>
    <dgm:cxn modelId="{B69CE966-F221-4469-AD36-9B13A1EE8DC3}" type="presParOf" srcId="{B2EA1867-A8E3-4407-AA8B-446B51F33255}" destId="{FE97029C-47DC-4BB6-BEC9-668B9E382DFC}" srcOrd="1" destOrd="0" presId="urn:microsoft.com/office/officeart/2018/2/layout/IconLabelList"/>
    <dgm:cxn modelId="{41D11EFE-B4B9-4E85-A01B-B5BAB656E9CC}" type="presParOf" srcId="{B2EA1867-A8E3-4407-AA8B-446B51F33255}" destId="{000C05C9-B7CC-4E46-988B-03B25238B77A}" srcOrd="2" destOrd="0" presId="urn:microsoft.com/office/officeart/2018/2/layout/IconLabelList"/>
    <dgm:cxn modelId="{6B456B37-DD59-4133-A98F-254E54EBFB15}" type="presParOf" srcId="{1E525435-1D64-4FDA-9D28-3976EA72F092}" destId="{54D8417E-21B3-4C94-AFCC-3140426137D6}" srcOrd="1" destOrd="0" presId="urn:microsoft.com/office/officeart/2018/2/layout/IconLabelList"/>
    <dgm:cxn modelId="{3728712E-3214-48BE-BC99-37A5F0FF7583}" type="presParOf" srcId="{1E525435-1D64-4FDA-9D28-3976EA72F092}" destId="{50AFCD7E-8337-4817-9BA3-B529B1C9C4AF}" srcOrd="2" destOrd="0" presId="urn:microsoft.com/office/officeart/2018/2/layout/IconLabelList"/>
    <dgm:cxn modelId="{E3E54F81-58DB-46FB-A37B-7248E249906C}" type="presParOf" srcId="{50AFCD7E-8337-4817-9BA3-B529B1C9C4AF}" destId="{00F745F8-8C07-4B5B-A238-7D0E2D14AA59}" srcOrd="0" destOrd="0" presId="urn:microsoft.com/office/officeart/2018/2/layout/IconLabelList"/>
    <dgm:cxn modelId="{CE616827-41D1-455C-8BD7-1A9D6F4A57A2}" type="presParOf" srcId="{50AFCD7E-8337-4817-9BA3-B529B1C9C4AF}" destId="{BC86BBB1-E314-4EF7-8673-F9453AEA73D2}" srcOrd="1" destOrd="0" presId="urn:microsoft.com/office/officeart/2018/2/layout/IconLabelList"/>
    <dgm:cxn modelId="{AFA79D44-7578-44CF-8A67-EB5A3E919C2F}" type="presParOf" srcId="{50AFCD7E-8337-4817-9BA3-B529B1C9C4AF}" destId="{333ECE58-EE74-45B0-80B4-50E9F024CAF2}" srcOrd="2" destOrd="0" presId="urn:microsoft.com/office/officeart/2018/2/layout/IconLabelList"/>
    <dgm:cxn modelId="{F5E022C5-E447-4361-9AAE-B5AE602CE0EE}" type="presParOf" srcId="{1E525435-1D64-4FDA-9D28-3976EA72F092}" destId="{EED5670F-2477-4140-B6E7-481A391FC9D2}" srcOrd="3" destOrd="0" presId="urn:microsoft.com/office/officeart/2018/2/layout/IconLabelList"/>
    <dgm:cxn modelId="{08A73AC7-EC0D-4A99-AC4C-A0ED932E1178}" type="presParOf" srcId="{1E525435-1D64-4FDA-9D28-3976EA72F092}" destId="{7EFBCFF1-5F78-4A98-8A42-0FCF68032E1F}" srcOrd="4" destOrd="0" presId="urn:microsoft.com/office/officeart/2018/2/layout/IconLabelList"/>
    <dgm:cxn modelId="{C3595473-CEBF-4663-BAA9-5A5CD23ED8EA}" type="presParOf" srcId="{7EFBCFF1-5F78-4A98-8A42-0FCF68032E1F}" destId="{389A0C4D-FE59-4DA4-8AC2-2A7E3C95126F}" srcOrd="0" destOrd="0" presId="urn:microsoft.com/office/officeart/2018/2/layout/IconLabelList"/>
    <dgm:cxn modelId="{1ABFC890-F4C5-4713-9736-12EB896763E7}" type="presParOf" srcId="{7EFBCFF1-5F78-4A98-8A42-0FCF68032E1F}" destId="{E90C1535-8118-48DA-92F9-B1112D985CE8}" srcOrd="1" destOrd="0" presId="urn:microsoft.com/office/officeart/2018/2/layout/IconLabelList"/>
    <dgm:cxn modelId="{38F2ADB9-7477-43FE-86BE-073F527FB1BE}" type="presParOf" srcId="{7EFBCFF1-5F78-4A98-8A42-0FCF68032E1F}" destId="{2AE7C869-1514-4863-9175-2FE25736A300}" srcOrd="2" destOrd="0" presId="urn:microsoft.com/office/officeart/2018/2/layout/IconLabelList"/>
    <dgm:cxn modelId="{5AC29B37-103E-4180-8C34-A791CC53148F}" type="presParOf" srcId="{1E525435-1D64-4FDA-9D28-3976EA72F092}" destId="{D6FA5CBA-02D7-42D2-81C9-456A82D2CBCB}" srcOrd="5" destOrd="0" presId="urn:microsoft.com/office/officeart/2018/2/layout/IconLabelList"/>
    <dgm:cxn modelId="{5936F941-63B5-4DC0-B746-9A5A40F4F5BC}" type="presParOf" srcId="{1E525435-1D64-4FDA-9D28-3976EA72F092}" destId="{A57E13BD-6C59-413D-946A-0BD8D34CFE16}" srcOrd="6" destOrd="0" presId="urn:microsoft.com/office/officeart/2018/2/layout/IconLabelList"/>
    <dgm:cxn modelId="{0379EFCD-BD6B-473C-9166-5580EAEC2B99}" type="presParOf" srcId="{A57E13BD-6C59-413D-946A-0BD8D34CFE16}" destId="{789F1485-66BD-4ABD-BC63-44D884046C32}" srcOrd="0" destOrd="0" presId="urn:microsoft.com/office/officeart/2018/2/layout/IconLabelList"/>
    <dgm:cxn modelId="{52C4E4A9-97D6-49FA-A23A-EEF23C98C076}" type="presParOf" srcId="{A57E13BD-6C59-413D-946A-0BD8D34CFE16}" destId="{E70C8B6F-6E67-4C19-881B-7937C220ECED}" srcOrd="1" destOrd="0" presId="urn:microsoft.com/office/officeart/2018/2/layout/IconLabelList"/>
    <dgm:cxn modelId="{E83312AB-4E5C-4DE6-B3A1-88AB68399F35}" type="presParOf" srcId="{A57E13BD-6C59-413D-946A-0BD8D34CFE16}" destId="{16952222-FF69-4D88-AAA4-D010FF095F79}" srcOrd="2" destOrd="0" presId="urn:microsoft.com/office/officeart/2018/2/layout/IconLabelList"/>
    <dgm:cxn modelId="{E7ABE5BD-B9C4-427A-A6A5-454462E899DF}" type="presParOf" srcId="{1E525435-1D64-4FDA-9D28-3976EA72F092}" destId="{9AEBD79B-EFE1-4DFB-B63C-C14461908D25}" srcOrd="7" destOrd="0" presId="urn:microsoft.com/office/officeart/2018/2/layout/IconLabelList"/>
    <dgm:cxn modelId="{81CA21B9-5890-45A9-B793-DA717F5DAA24}" type="presParOf" srcId="{1E525435-1D64-4FDA-9D28-3976EA72F092}" destId="{47AC4C61-CBDB-4BA5-B418-BC98227F92F6}" srcOrd="8" destOrd="0" presId="urn:microsoft.com/office/officeart/2018/2/layout/IconLabelList"/>
    <dgm:cxn modelId="{D3B52951-239E-4106-B2E6-1992F4FD630B}" type="presParOf" srcId="{47AC4C61-CBDB-4BA5-B418-BC98227F92F6}" destId="{80D08D4E-6B54-4534-8D99-D459BCC2F8CF}" srcOrd="0" destOrd="0" presId="urn:microsoft.com/office/officeart/2018/2/layout/IconLabelList"/>
    <dgm:cxn modelId="{54C62645-F07C-4B9F-94D3-A92BA219C344}" type="presParOf" srcId="{47AC4C61-CBDB-4BA5-B418-BC98227F92F6}" destId="{124BAB07-5268-47DB-9D4A-8E5CCD12280C}" srcOrd="1" destOrd="0" presId="urn:microsoft.com/office/officeart/2018/2/layout/IconLabelList"/>
    <dgm:cxn modelId="{4F416846-AB50-46E7-90A7-46518420E7BA}" type="presParOf" srcId="{47AC4C61-CBDB-4BA5-B418-BC98227F92F6}" destId="{5F5006E4-E4FA-4886-B91B-8E52CC71F2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80A36-9F89-4646-8673-A4362F353BED}">
      <dsp:nvSpPr>
        <dsp:cNvPr id="0" name=""/>
        <dsp:cNvSpPr/>
      </dsp:nvSpPr>
      <dsp:spPr>
        <a:xfrm>
          <a:off x="439851" y="366512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C05C9-B7CC-4E46-988B-03B25238B77A}">
      <dsp:nvSpPr>
        <dsp:cNvPr id="0" name=""/>
        <dsp:cNvSpPr/>
      </dsp:nvSpPr>
      <dsp:spPr>
        <a:xfrm>
          <a:off x="2375" y="1402421"/>
          <a:ext cx="1590820" cy="106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Overall Performance</a:t>
          </a:r>
          <a:endParaRPr lang="en-US" sz="2000" kern="1200" dirty="0"/>
        </a:p>
      </dsp:txBody>
      <dsp:txXfrm>
        <a:off x="2375" y="1402421"/>
        <a:ext cx="1590820" cy="1065725"/>
      </dsp:txXfrm>
    </dsp:sp>
    <dsp:sp modelId="{00F745F8-8C07-4B5B-A238-7D0E2D14AA59}">
      <dsp:nvSpPr>
        <dsp:cNvPr id="0" name=""/>
        <dsp:cNvSpPr/>
      </dsp:nvSpPr>
      <dsp:spPr>
        <a:xfrm>
          <a:off x="2309065" y="366512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ECE58-EE74-45B0-80B4-50E9F024CAF2}">
      <dsp:nvSpPr>
        <dsp:cNvPr id="0" name=""/>
        <dsp:cNvSpPr/>
      </dsp:nvSpPr>
      <dsp:spPr>
        <a:xfrm>
          <a:off x="1871589" y="1402421"/>
          <a:ext cx="1590820" cy="106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Food Quality </a:t>
          </a:r>
          <a:endParaRPr lang="en-US" sz="2000" kern="1200" dirty="0"/>
        </a:p>
      </dsp:txBody>
      <dsp:txXfrm>
        <a:off x="1871589" y="1402421"/>
        <a:ext cx="1590820" cy="1065725"/>
      </dsp:txXfrm>
    </dsp:sp>
    <dsp:sp modelId="{389A0C4D-FE59-4DA4-8AC2-2A7E3C95126F}">
      <dsp:nvSpPr>
        <dsp:cNvPr id="0" name=""/>
        <dsp:cNvSpPr/>
      </dsp:nvSpPr>
      <dsp:spPr>
        <a:xfrm>
          <a:off x="4178279" y="366512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7C869-1514-4863-9175-2FE25736A300}">
      <dsp:nvSpPr>
        <dsp:cNvPr id="0" name=""/>
        <dsp:cNvSpPr/>
      </dsp:nvSpPr>
      <dsp:spPr>
        <a:xfrm>
          <a:off x="3740803" y="1402421"/>
          <a:ext cx="1590820" cy="106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Customer Service</a:t>
          </a:r>
          <a:endParaRPr lang="en-US" sz="2000" kern="1200" dirty="0"/>
        </a:p>
      </dsp:txBody>
      <dsp:txXfrm>
        <a:off x="3740803" y="1402421"/>
        <a:ext cx="1590820" cy="1065725"/>
      </dsp:txXfrm>
    </dsp:sp>
    <dsp:sp modelId="{789F1485-66BD-4ABD-BC63-44D884046C32}">
      <dsp:nvSpPr>
        <dsp:cNvPr id="0" name=""/>
        <dsp:cNvSpPr/>
      </dsp:nvSpPr>
      <dsp:spPr>
        <a:xfrm>
          <a:off x="1374458" y="2865852"/>
          <a:ext cx="715869" cy="71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52222-FF69-4D88-AAA4-D010FF095F79}">
      <dsp:nvSpPr>
        <dsp:cNvPr id="0" name=""/>
        <dsp:cNvSpPr/>
      </dsp:nvSpPr>
      <dsp:spPr>
        <a:xfrm>
          <a:off x="936982" y="3901761"/>
          <a:ext cx="1590820" cy="106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Restaurant Environment</a:t>
          </a:r>
          <a:endParaRPr lang="en-US" sz="2000" kern="1200" dirty="0"/>
        </a:p>
      </dsp:txBody>
      <dsp:txXfrm>
        <a:off x="936982" y="3901761"/>
        <a:ext cx="1590820" cy="1065725"/>
      </dsp:txXfrm>
    </dsp:sp>
    <dsp:sp modelId="{80D08D4E-6B54-4534-8D99-D459BCC2F8CF}">
      <dsp:nvSpPr>
        <dsp:cNvPr id="0" name=""/>
        <dsp:cNvSpPr/>
      </dsp:nvSpPr>
      <dsp:spPr>
        <a:xfrm>
          <a:off x="3243672" y="2865852"/>
          <a:ext cx="715869" cy="715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006E4-E4FA-4886-B91B-8E52CC71F2D9}">
      <dsp:nvSpPr>
        <dsp:cNvPr id="0" name=""/>
        <dsp:cNvSpPr/>
      </dsp:nvSpPr>
      <dsp:spPr>
        <a:xfrm>
          <a:off x="2806196" y="3901761"/>
          <a:ext cx="1590820" cy="106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Confidence Score </a:t>
          </a:r>
          <a:r>
            <a:rPr kumimoji="1" lang="en-US" sz="1100" kern="1200" dirty="0"/>
            <a:t>(Make sure the score &amp; ranking they provided is reasonable)</a:t>
          </a:r>
          <a:endParaRPr lang="en-US" sz="1100" kern="1200" dirty="0"/>
        </a:p>
      </dsp:txBody>
      <dsp:txXfrm>
        <a:off x="2806196" y="3901761"/>
        <a:ext cx="1590820" cy="1065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293B-A700-6A4A-8788-C37A8FBFDFF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9B2A1-9734-FC47-9A2B-78FB8F68E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17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ask the participants to rank not only the overall performance, but also each criteria. I am really curious that would the score in each criteria affects the overall performance score. Thus, I do some further research.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B2A1-9734-FC47-9A2B-78FB8F68E0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59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B2A1-9734-FC47-9A2B-78FB8F68E0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9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5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0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4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B9932-F683-4357-B133-71245105D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4" r="1083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506149-3C9D-BE41-9481-9E89F6BA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zh-CN" dirty="0"/>
              <a:t>Restaurants on the Ave--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Survey Analysis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C10D1-F30B-A040-9A4C-78C8112E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Jack, Cherry, </a:t>
            </a:r>
            <a:r>
              <a:rPr kumimoji="1" lang="en-US" altLang="zh-CN" dirty="0" err="1"/>
              <a:t>Gantcho</a:t>
            </a:r>
            <a:endParaRPr kumimoji="1"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6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F45B-7536-6B42-B8FE-D5927A55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Top3 Comparison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46F75-FBF0-0645-9FAE-5F55B81C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Overall Performance Ranking: Korean Tofu House, Thai Tom, Taste of Xi’an</a:t>
            </a:r>
          </a:p>
          <a:p>
            <a:r>
              <a:rPr kumimoji="1" lang="en-US" altLang="zh-CN" dirty="0"/>
              <a:t>Food Quality Ranking: Korean Tofu House, Thai Tom, Taste of Xi’an</a:t>
            </a:r>
          </a:p>
          <a:p>
            <a:r>
              <a:rPr kumimoji="1" lang="en-US" altLang="zh-CN" dirty="0"/>
              <a:t>Customer Service Ranking: Chipotle, Korean Tofu House, (Taste of Xi’an, Just Burgers tied)</a:t>
            </a:r>
          </a:p>
          <a:p>
            <a:r>
              <a:rPr kumimoji="1" lang="en-US" altLang="zh-CN" dirty="0"/>
              <a:t>Restaurant Environment Ranking: Taste of Xi’an, Costa’s, Chipotle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92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C67D8-4D15-B343-BB88-4A276940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Relationship between a single criteria and the overall performance ranking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26605-08A0-264A-8880-D2AA4A05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Assigned Score for ranking </a:t>
            </a:r>
          </a:p>
          <a:p>
            <a:r>
              <a:rPr lang="en-US" altLang="zh-CN" dirty="0"/>
              <a:t>Rank1 – 12 points</a:t>
            </a:r>
          </a:p>
          <a:p>
            <a:r>
              <a:rPr lang="en-US" altLang="zh-CN" dirty="0"/>
              <a:t>Rank2 – 11 points</a:t>
            </a:r>
          </a:p>
          <a:p>
            <a:r>
              <a:rPr lang="en-US" altLang="zh-CN" dirty="0"/>
              <a:t>Rank12 – 1 point</a:t>
            </a:r>
          </a:p>
          <a:p>
            <a:r>
              <a:rPr lang="en-US" altLang="zh-CN" dirty="0"/>
              <a:t>Each restaurants have a total score in each criteria. </a:t>
            </a:r>
          </a:p>
          <a:p>
            <a:r>
              <a:rPr lang="en-US" altLang="zh-CN" dirty="0"/>
              <a:t>Draw regression lines to see the relationship between each criteria and total performance scores.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31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3C5E-B76D-8E43-8DF0-4290920A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Regression Analysis</a:t>
            </a:r>
            <a:endParaRPr kumimoji="1"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36546A93-C4DF-B442-8335-88168DE4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9566" y="2002555"/>
            <a:ext cx="7794885" cy="38100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4A97F7-9678-9F48-AA34-AEF912DE0ED9}"/>
              </a:ext>
            </a:extLst>
          </p:cNvPr>
          <p:cNvSpPr txBox="1"/>
          <p:nvPr/>
        </p:nvSpPr>
        <p:spPr>
          <a:xfrm>
            <a:off x="9455285" y="2256817"/>
            <a:ext cx="2736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Purple: Food Quality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Orange: Customer Service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Green: Restaurant Environment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59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8ECFD-4B8C-3B48-8FD9-67375A51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DBB4F-1539-464F-B54A-33B56E6F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Korean Tofu House win!!!!!!!!!!!!!!!! Congratulations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When evaluating a restaurant, people pay more attention on food quality.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When we need to make an overall assessment of something, even if we have different criteria, we tend to make a decision based on one or two of them.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B7616D-F89E-ED44-8B53-63218B28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Why we choose this topic?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70B5A-7F6C-6341-8D94-DFE21F4B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r>
              <a:rPr kumimoji="1" lang="en-US" altLang="zh-CN" dirty="0"/>
              <a:t>Ensure fairness in voting</a:t>
            </a:r>
          </a:p>
          <a:p>
            <a:pPr marL="0" indent="0">
              <a:buNone/>
            </a:pPr>
            <a:r>
              <a:rPr kumimoji="1" lang="en-US" altLang="zh-CN" dirty="0"/>
              <a:t>---Include all types of restaurants (American, Mexican, Thai, Korean, Chinese)</a:t>
            </a:r>
          </a:p>
          <a:p>
            <a:r>
              <a:rPr kumimoji="1" lang="en-US" altLang="zh-CN" dirty="0"/>
              <a:t>Avoid voting with options that are unfamiliar to participants</a:t>
            </a:r>
          </a:p>
          <a:p>
            <a:pPr marL="0" indent="0">
              <a:buNone/>
            </a:pPr>
            <a:r>
              <a:rPr kumimoji="1" lang="en-US" altLang="zh-CN" dirty="0"/>
              <a:t>---Restaurants on the AVE are accessible to all UW students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837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510337-512B-614F-B44E-D5080663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Criteria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9D7A0DF-6CE8-462D-B9BF-B6B768605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881926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24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0C6241-686C-2349-8DD9-0EA78374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zh-CN" dirty="0"/>
              <a:t>Datasets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43459-BC7E-CF47-B59A-EFD24804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sz="1700" dirty="0"/>
              <a:t>11 participants, 12 restaurants, 44 rankings</a:t>
            </a:r>
          </a:p>
          <a:p>
            <a:pPr marL="0" indent="0">
              <a:buNone/>
            </a:pPr>
            <a:endParaRPr kumimoji="1" lang="en-US" altLang="zh-CN" sz="1700" dirty="0"/>
          </a:p>
          <a:p>
            <a:pPr marL="0" indent="0">
              <a:buNone/>
            </a:pPr>
            <a:r>
              <a:rPr kumimoji="1" lang="en-US" altLang="zh-CN" sz="1700" dirty="0"/>
              <a:t>Original Dataset: Restaurants on the </a:t>
            </a:r>
            <a:r>
              <a:rPr kumimoji="1" lang="en-US" altLang="zh-CN" sz="1700" dirty="0" err="1"/>
              <a:t>Ave.csv</a:t>
            </a:r>
            <a:r>
              <a:rPr kumimoji="1" lang="en-US" altLang="zh-CN" sz="1700" dirty="0"/>
              <a:t> (Google Form)</a:t>
            </a:r>
          </a:p>
          <a:p>
            <a:pPr marL="0" indent="0">
              <a:buNone/>
            </a:pPr>
            <a:endParaRPr kumimoji="1" lang="en-US" altLang="zh-CN" sz="1700" dirty="0"/>
          </a:p>
          <a:p>
            <a:pPr marL="0" indent="0">
              <a:buNone/>
            </a:pPr>
            <a:r>
              <a:rPr kumimoji="1" lang="en-US" altLang="zh-CN" sz="1700" dirty="0"/>
              <a:t>Ranking datasets: </a:t>
            </a:r>
          </a:p>
          <a:p>
            <a:pPr marL="0" indent="0">
              <a:buNone/>
            </a:pPr>
            <a:r>
              <a:rPr kumimoji="1" lang="en-US" altLang="zh-CN" sz="1700" dirty="0"/>
              <a:t>WXML dataset – OP </a:t>
            </a:r>
            <a:r>
              <a:rPr kumimoji="1" lang="en-US" altLang="zh-CN" sz="1700" dirty="0" err="1"/>
              <a:t>Ranking.csv</a:t>
            </a:r>
            <a:endParaRPr kumimoji="1" lang="en-US" altLang="zh-CN" sz="1700" dirty="0"/>
          </a:p>
          <a:p>
            <a:pPr marL="0" indent="0">
              <a:buNone/>
            </a:pPr>
            <a:r>
              <a:rPr kumimoji="1" lang="en-US" altLang="zh-CN" sz="1700" dirty="0"/>
              <a:t>WXML dataset – CS </a:t>
            </a:r>
            <a:r>
              <a:rPr kumimoji="1" lang="en-US" altLang="zh-CN" sz="1700" dirty="0" err="1"/>
              <a:t>Ranking.csv</a:t>
            </a:r>
            <a:endParaRPr kumimoji="1" lang="en-US" altLang="zh-CN" sz="1700" dirty="0"/>
          </a:p>
          <a:p>
            <a:pPr marL="0" indent="0">
              <a:buNone/>
            </a:pPr>
            <a:r>
              <a:rPr kumimoji="1" lang="en-US" altLang="zh-CN" sz="1700" dirty="0"/>
              <a:t>WXML dataset – FQ </a:t>
            </a:r>
            <a:r>
              <a:rPr kumimoji="1" lang="en-US" altLang="zh-CN" sz="1700" dirty="0" err="1"/>
              <a:t>Ranking.csv</a:t>
            </a:r>
            <a:endParaRPr kumimoji="1" lang="en-US" altLang="zh-CN" sz="1700" dirty="0"/>
          </a:p>
          <a:p>
            <a:pPr marL="0" indent="0">
              <a:buNone/>
            </a:pPr>
            <a:r>
              <a:rPr kumimoji="1" lang="en-US" altLang="zh-CN" sz="1700" dirty="0"/>
              <a:t>WXML dataset – RE </a:t>
            </a:r>
            <a:r>
              <a:rPr kumimoji="1" lang="en-US" altLang="zh-CN" sz="1700" dirty="0" err="1"/>
              <a:t>Ranking.csv</a:t>
            </a:r>
            <a:endParaRPr kumimoji="1" lang="en-US" altLang="zh-CN" sz="1700" dirty="0"/>
          </a:p>
          <a:p>
            <a:pPr marL="0" indent="0">
              <a:buNone/>
            </a:pPr>
            <a:r>
              <a:rPr kumimoji="1" lang="en-US" altLang="zh-CN" sz="1700" dirty="0"/>
              <a:t>(For each criteria, integrate the ranking given by each individuals to an overall ranking)</a:t>
            </a:r>
          </a:p>
          <a:p>
            <a:pPr marL="0" indent="0">
              <a:buNone/>
            </a:pPr>
            <a:endParaRPr kumimoji="1"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87651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AD1204D-4A2C-3240-BDD9-E86F907BC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4DCA07-5992-4B87-B944-642B4A38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C60427-A947-7B48-9C38-704DDED8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750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cap="all" spc="600" dirty="0">
                <a:solidFill>
                  <a:srgbClr val="FFFFFF"/>
                </a:solidFill>
              </a:rPr>
              <a:t>Data Visualizations – Average Score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09725" y="4572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2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E703C0-7572-5C4D-A5A5-2E55F660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2400" cap="all" spc="600"/>
              <a:t>Data Visualizations – Average Score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0555B9-0E2E-8140-BFEA-8A970BF20C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970936"/>
            <a:ext cx="4572000" cy="491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2FAE5-865C-3745-87AD-A303AD38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Overall Performance Boxplots</a:t>
            </a:r>
            <a:endParaRPr kumimoji="1" lang="zh-CN" altLang="en-US" dirty="0"/>
          </a:p>
        </p:txBody>
      </p:sp>
      <p:pic>
        <p:nvPicPr>
          <p:cNvPr id="6" name="内容占位符 5" descr="图表, 箱线图&#10;&#10;描述已自动生成">
            <a:extLst>
              <a:ext uri="{FF2B5EF4-FFF2-40B4-BE49-F238E27FC236}">
                <a16:creationId xmlns:a16="http://schemas.microsoft.com/office/drawing/2014/main" id="{C0399F71-D619-944F-8F9B-375F054A7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30" y="1903004"/>
            <a:ext cx="11496339" cy="4828850"/>
          </a:xfrm>
        </p:spPr>
      </p:pic>
    </p:spTree>
    <p:extLst>
      <p:ext uri="{BB962C8B-B14F-4D97-AF65-F5344CB8AC3E}">
        <p14:creationId xmlns:p14="http://schemas.microsoft.com/office/powerpoint/2010/main" val="174188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7BDA6-EACE-D147-B56E-7C7EA2E5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7D3D4-D361-434E-B251-AA5E9FD0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Based on the average for overall performance score, Top 3(Korean Tofu House, Thai Tom, Chi Mac)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gap is very small. The average score for all restaurants was concentrated in the range 5 – 7 points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7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C67D8-4D15-B343-BB88-4A276940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plots based on rankings (Larger graphs)</a:t>
            </a:r>
            <a:endParaRPr kumimoji="1" lang="zh-CN" altLang="en-US" dirty="0"/>
          </a:p>
        </p:txBody>
      </p:sp>
      <p:pic>
        <p:nvPicPr>
          <p:cNvPr id="13" name="内容占位符 12" descr="电脑屏幕&#10;&#10;描述已自动生成">
            <a:extLst>
              <a:ext uri="{FF2B5EF4-FFF2-40B4-BE49-F238E27FC236}">
                <a16:creationId xmlns:a16="http://schemas.microsoft.com/office/drawing/2014/main" id="{C13D7DB4-505C-714F-A24A-032120566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50" y="2643188"/>
            <a:ext cx="11668900" cy="2900362"/>
          </a:xfrm>
        </p:spPr>
      </p:pic>
    </p:spTree>
    <p:extLst>
      <p:ext uri="{BB962C8B-B14F-4D97-AF65-F5344CB8AC3E}">
        <p14:creationId xmlns:p14="http://schemas.microsoft.com/office/powerpoint/2010/main" val="41817534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362441"/>
      </a:dk2>
      <a:lt2>
        <a:srgbClr val="E2E8E6"/>
      </a:lt2>
      <a:accent1>
        <a:srgbClr val="C696A8"/>
      </a:accent1>
      <a:accent2>
        <a:srgbClr val="BA7FAE"/>
      </a:accent2>
      <a:accent3>
        <a:srgbClr val="BC96C6"/>
      </a:accent3>
      <a:accent4>
        <a:srgbClr val="957FBA"/>
      </a:accent4>
      <a:accent5>
        <a:srgbClr val="9698C6"/>
      </a:accent5>
      <a:accent6>
        <a:srgbClr val="7F9ABA"/>
      </a:accent6>
      <a:hlink>
        <a:srgbClr val="578F7A"/>
      </a:hlink>
      <a:folHlink>
        <a:srgbClr val="7F7F7F"/>
      </a:folHlink>
    </a:clrScheme>
    <a:fontScheme name="Earth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439</Words>
  <Application>Microsoft Macintosh PowerPoint</Application>
  <PresentationFormat>宽屏</PresentationFormat>
  <Paragraphs>60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Microsoft YaHei</vt:lpstr>
      <vt:lpstr>Microsoft YaHei Light</vt:lpstr>
      <vt:lpstr>Arial</vt:lpstr>
      <vt:lpstr>PortalVTI</vt:lpstr>
      <vt:lpstr>Restaurants on the Ave-- Survey Analysis</vt:lpstr>
      <vt:lpstr>Why we choose this topic?</vt:lpstr>
      <vt:lpstr>Criteria</vt:lpstr>
      <vt:lpstr>Datasets</vt:lpstr>
      <vt:lpstr>Data Visualizations – Average Score</vt:lpstr>
      <vt:lpstr>Data Visualizations – Average Score</vt:lpstr>
      <vt:lpstr>Overall Performance Boxplots</vt:lpstr>
      <vt:lpstr>Analysis</vt:lpstr>
      <vt:lpstr>More plots based on rankings (Larger graphs)</vt:lpstr>
      <vt:lpstr>Top3 Comparison</vt:lpstr>
      <vt:lpstr>Relationship between a single criteria and the overall performance ranking</vt:lpstr>
      <vt:lpstr>Regression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on the Ave-- Survey Analysis</dc:title>
  <dc:creator>Jack Yue</dc:creator>
  <cp:lastModifiedBy>Jack Yue</cp:lastModifiedBy>
  <cp:revision>2</cp:revision>
  <dcterms:created xsi:type="dcterms:W3CDTF">2021-10-21T03:28:30Z</dcterms:created>
  <dcterms:modified xsi:type="dcterms:W3CDTF">2021-10-21T08:04:00Z</dcterms:modified>
</cp:coreProperties>
</file>