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15" r:id="rId6"/>
    <p:sldId id="307" r:id="rId7"/>
    <p:sldId id="301" r:id="rId8"/>
    <p:sldId id="306" r:id="rId9"/>
    <p:sldId id="313" r:id="rId10"/>
    <p:sldId id="320" r:id="rId11"/>
    <p:sldId id="321" r:id="rId12"/>
    <p:sldId id="322" r:id="rId13"/>
    <p:sldId id="323" r:id="rId14"/>
    <p:sldId id="324" r:id="rId15"/>
    <p:sldId id="325" r:id="rId16"/>
    <p:sldId id="305" r:id="rId17"/>
    <p:sldId id="302" r:id="rId18"/>
    <p:sldId id="304" r:id="rId19"/>
    <p:sldId id="308" r:id="rId20"/>
    <p:sldId id="309" r:id="rId21"/>
    <p:sldId id="310" r:id="rId22"/>
    <p:sldId id="318" r:id="rId23"/>
    <p:sldId id="317" r:id="rId24"/>
    <p:sldId id="314" r:id="rId25"/>
    <p:sldId id="300" r:id="rId26"/>
    <p:sldId id="312" r:id="rId27"/>
    <p:sldId id="31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506602B-BE40-4F47-BF13-2E58C910F214}">
          <p14:sldIdLst>
            <p14:sldId id="298"/>
            <p14:sldId id="315"/>
            <p14:sldId id="307"/>
            <p14:sldId id="301"/>
            <p14:sldId id="306"/>
            <p14:sldId id="313"/>
            <p14:sldId id="320"/>
            <p14:sldId id="321"/>
            <p14:sldId id="322"/>
            <p14:sldId id="323"/>
            <p14:sldId id="324"/>
            <p14:sldId id="325"/>
          </p14:sldIdLst>
        </p14:section>
        <p14:section name="Untitled Section" id="{9157706C-647F-47E4-9590-540B524EDF73}">
          <p14:sldIdLst>
            <p14:sldId id="305"/>
            <p14:sldId id="302"/>
            <p14:sldId id="304"/>
            <p14:sldId id="308"/>
            <p14:sldId id="309"/>
            <p14:sldId id="310"/>
            <p14:sldId id="318"/>
            <p14:sldId id="317"/>
            <p14:sldId id="314"/>
            <p14:sldId id="300"/>
            <p14:sldId id="312"/>
            <p14:sldId id="31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ushal Patel" initials="KP" lastIdx="1" clrIdx="0">
    <p:extLst>
      <p:ext uri="{19B8F6BF-5375-455C-9EA6-DF929625EA0E}">
        <p15:presenceInfo xmlns:p15="http://schemas.microsoft.com/office/powerpoint/2012/main" userId="1fe823ee0559c0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19" autoAdjust="0"/>
  </p:normalViewPr>
  <p:slideViewPr>
    <p:cSldViewPr snapToGrid="0">
      <p:cViewPr>
        <p:scale>
          <a:sx n="66" d="100"/>
          <a:sy n="66" d="100"/>
        </p:scale>
        <p:origin x="816"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ushal Patel" userId="1fe823ee0559c094" providerId="LiveId" clId="{834243D6-7A7F-4CFE-94D9-B8829E369814}"/>
    <pc:docChg chg="undo custSel addSld delSld modSld addSection modSection">
      <pc:chgData name="Kaushal Patel" userId="1fe823ee0559c094" providerId="LiveId" clId="{834243D6-7A7F-4CFE-94D9-B8829E369814}" dt="2022-09-20T11:34:03.888" v="4399" actId="20577"/>
      <pc:docMkLst>
        <pc:docMk/>
      </pc:docMkLst>
      <pc:sldChg chg="modSp mod">
        <pc:chgData name="Kaushal Patel" userId="1fe823ee0559c094" providerId="LiveId" clId="{834243D6-7A7F-4CFE-94D9-B8829E369814}" dt="2022-09-20T09:33:24.183" v="1031" actId="20577"/>
        <pc:sldMkLst>
          <pc:docMk/>
          <pc:sldMk cId="2733872368" sldId="302"/>
        </pc:sldMkLst>
        <pc:spChg chg="mod">
          <ac:chgData name="Kaushal Patel" userId="1fe823ee0559c094" providerId="LiveId" clId="{834243D6-7A7F-4CFE-94D9-B8829E369814}" dt="2022-09-20T09:33:24.183" v="1031" actId="20577"/>
          <ac:spMkLst>
            <pc:docMk/>
            <pc:sldMk cId="2733872368" sldId="302"/>
            <ac:spMk id="5" creationId="{BAFBAFEF-860A-B60F-F016-5910531A5F97}"/>
          </ac:spMkLst>
        </pc:spChg>
      </pc:sldChg>
      <pc:sldChg chg="modSp mod">
        <pc:chgData name="Kaushal Patel" userId="1fe823ee0559c094" providerId="LiveId" clId="{834243D6-7A7F-4CFE-94D9-B8829E369814}" dt="2022-09-20T11:34:03.888" v="4399" actId="20577"/>
        <pc:sldMkLst>
          <pc:docMk/>
          <pc:sldMk cId="3706224563" sldId="304"/>
        </pc:sldMkLst>
        <pc:spChg chg="mod">
          <ac:chgData name="Kaushal Patel" userId="1fe823ee0559c094" providerId="LiveId" clId="{834243D6-7A7F-4CFE-94D9-B8829E369814}" dt="2022-09-20T11:34:03.888" v="4399" actId="20577"/>
          <ac:spMkLst>
            <pc:docMk/>
            <pc:sldMk cId="3706224563" sldId="304"/>
            <ac:spMk id="6" creationId="{3EBFA0DC-1430-5E67-9C18-BB015A230090}"/>
          </ac:spMkLst>
        </pc:spChg>
      </pc:sldChg>
      <pc:sldChg chg="modSp mod addCm delCm">
        <pc:chgData name="Kaushal Patel" userId="1fe823ee0559c094" providerId="LiveId" clId="{834243D6-7A7F-4CFE-94D9-B8829E369814}" dt="2022-09-20T09:59:17.994" v="1632" actId="20577"/>
        <pc:sldMkLst>
          <pc:docMk/>
          <pc:sldMk cId="1001600222" sldId="305"/>
        </pc:sldMkLst>
        <pc:spChg chg="mod">
          <ac:chgData name="Kaushal Patel" userId="1fe823ee0559c094" providerId="LiveId" clId="{834243D6-7A7F-4CFE-94D9-B8829E369814}" dt="2022-09-20T09:59:17.994" v="1632" actId="20577"/>
          <ac:spMkLst>
            <pc:docMk/>
            <pc:sldMk cId="1001600222" sldId="305"/>
            <ac:spMk id="5" creationId="{BDE7EA8F-83FE-7E55-3059-04BF9A06C59A}"/>
          </ac:spMkLst>
        </pc:spChg>
      </pc:sldChg>
      <pc:sldChg chg="modSp del mod">
        <pc:chgData name="Kaushal Patel" userId="1fe823ee0559c094" providerId="LiveId" clId="{834243D6-7A7F-4CFE-94D9-B8829E369814}" dt="2022-09-20T11:25:22.103" v="4228" actId="2696"/>
        <pc:sldMkLst>
          <pc:docMk/>
          <pc:sldMk cId="2010793377" sldId="316"/>
        </pc:sldMkLst>
        <pc:spChg chg="mod">
          <ac:chgData name="Kaushal Patel" userId="1fe823ee0559c094" providerId="LiveId" clId="{834243D6-7A7F-4CFE-94D9-B8829E369814}" dt="2022-09-20T09:35:06.773" v="1064" actId="20577"/>
          <ac:spMkLst>
            <pc:docMk/>
            <pc:sldMk cId="2010793377" sldId="316"/>
            <ac:spMk id="3" creationId="{6105589C-1951-C196-84D8-5991078327B9}"/>
          </ac:spMkLst>
        </pc:spChg>
      </pc:sldChg>
      <pc:sldChg chg="modSp del mod">
        <pc:chgData name="Kaushal Patel" userId="1fe823ee0559c094" providerId="LiveId" clId="{834243D6-7A7F-4CFE-94D9-B8829E369814}" dt="2022-09-20T11:24:53.246" v="4227" actId="2696"/>
        <pc:sldMkLst>
          <pc:docMk/>
          <pc:sldMk cId="2389115137" sldId="319"/>
        </pc:sldMkLst>
        <pc:spChg chg="mod">
          <ac:chgData name="Kaushal Patel" userId="1fe823ee0559c094" providerId="LiveId" clId="{834243D6-7A7F-4CFE-94D9-B8829E369814}" dt="2022-09-20T10:05:34.227" v="1747" actId="20577"/>
          <ac:spMkLst>
            <pc:docMk/>
            <pc:sldMk cId="2389115137" sldId="319"/>
            <ac:spMk id="3" creationId="{C14F8C50-1E5D-0988-993B-EFB333E85D8F}"/>
          </ac:spMkLst>
        </pc:spChg>
      </pc:sldChg>
      <pc:sldChg chg="new del">
        <pc:chgData name="Kaushal Patel" userId="1fe823ee0559c094" providerId="LiveId" clId="{834243D6-7A7F-4CFE-94D9-B8829E369814}" dt="2022-09-20T10:21:24.309" v="1750" actId="2696"/>
        <pc:sldMkLst>
          <pc:docMk/>
          <pc:sldMk cId="257671416" sldId="320"/>
        </pc:sldMkLst>
      </pc:sldChg>
      <pc:sldChg chg="addSp modSp new mod">
        <pc:chgData name="Kaushal Patel" userId="1fe823ee0559c094" providerId="LiveId" clId="{834243D6-7A7F-4CFE-94D9-B8829E369814}" dt="2022-09-20T11:26:43.239" v="4327" actId="20577"/>
        <pc:sldMkLst>
          <pc:docMk/>
          <pc:sldMk cId="2549351589" sldId="320"/>
        </pc:sldMkLst>
        <pc:spChg chg="mod">
          <ac:chgData name="Kaushal Patel" userId="1fe823ee0559c094" providerId="LiveId" clId="{834243D6-7A7F-4CFE-94D9-B8829E369814}" dt="2022-09-20T11:12:17.666" v="3517" actId="20577"/>
          <ac:spMkLst>
            <pc:docMk/>
            <pc:sldMk cId="2549351589" sldId="320"/>
            <ac:spMk id="2" creationId="{DAE6DC35-2231-C4E9-67E6-DDC0B780E259}"/>
          </ac:spMkLst>
        </pc:spChg>
        <pc:spChg chg="mod">
          <ac:chgData name="Kaushal Patel" userId="1fe823ee0559c094" providerId="LiveId" clId="{834243D6-7A7F-4CFE-94D9-B8829E369814}" dt="2022-09-20T11:25:57.980" v="4264" actId="20577"/>
          <ac:spMkLst>
            <pc:docMk/>
            <pc:sldMk cId="2549351589" sldId="320"/>
            <ac:spMk id="3" creationId="{00E771A2-8E85-6E34-E373-26CEA17FEE7A}"/>
          </ac:spMkLst>
        </pc:spChg>
        <pc:spChg chg="add mod">
          <ac:chgData name="Kaushal Patel" userId="1fe823ee0559c094" providerId="LiveId" clId="{834243D6-7A7F-4CFE-94D9-B8829E369814}" dt="2022-09-20T11:26:43.239" v="4327" actId="20577"/>
          <ac:spMkLst>
            <pc:docMk/>
            <pc:sldMk cId="2549351589" sldId="320"/>
            <ac:spMk id="6" creationId="{253CE7E2-5BD1-A9E3-E3DA-6F1B9E61CF7F}"/>
          </ac:spMkLst>
        </pc:spChg>
        <pc:picChg chg="add mod">
          <ac:chgData name="Kaushal Patel" userId="1fe823ee0559c094" providerId="LiveId" clId="{834243D6-7A7F-4CFE-94D9-B8829E369814}" dt="2022-09-20T11:25:47.621" v="4229" actId="1076"/>
          <ac:picMkLst>
            <pc:docMk/>
            <pc:sldMk cId="2549351589" sldId="320"/>
            <ac:picMk id="5" creationId="{705E0C08-D497-371D-B615-69215DA3B934}"/>
          </ac:picMkLst>
        </pc:picChg>
      </pc:sldChg>
      <pc:sldChg chg="new del">
        <pc:chgData name="Kaushal Patel" userId="1fe823ee0559c094" providerId="LiveId" clId="{834243D6-7A7F-4CFE-94D9-B8829E369814}" dt="2022-09-20T11:04:56.970" v="3012" actId="2696"/>
        <pc:sldMkLst>
          <pc:docMk/>
          <pc:sldMk cId="2976276082" sldId="320"/>
        </pc:sldMkLst>
      </pc:sldChg>
      <pc:sldChg chg="addSp delSp modSp new mod">
        <pc:chgData name="Kaushal Patel" userId="1fe823ee0559c094" providerId="LiveId" clId="{834243D6-7A7F-4CFE-94D9-B8829E369814}" dt="2022-09-20T11:26:56.990" v="4329" actId="313"/>
        <pc:sldMkLst>
          <pc:docMk/>
          <pc:sldMk cId="1255708244" sldId="321"/>
        </pc:sldMkLst>
        <pc:spChg chg="mod">
          <ac:chgData name="Kaushal Patel" userId="1fe823ee0559c094" providerId="LiveId" clId="{834243D6-7A7F-4CFE-94D9-B8829E369814}" dt="2022-09-20T11:12:01.269" v="3515" actId="20577"/>
          <ac:spMkLst>
            <pc:docMk/>
            <pc:sldMk cId="1255708244" sldId="321"/>
            <ac:spMk id="2" creationId="{F5AE77FC-9711-A482-82CC-A14821AE0F25}"/>
          </ac:spMkLst>
        </pc:spChg>
        <pc:spChg chg="del">
          <ac:chgData name="Kaushal Patel" userId="1fe823ee0559c094" providerId="LiveId" clId="{834243D6-7A7F-4CFE-94D9-B8829E369814}" dt="2022-09-20T11:11:22.831" v="3447" actId="22"/>
          <ac:spMkLst>
            <pc:docMk/>
            <pc:sldMk cId="1255708244" sldId="321"/>
            <ac:spMk id="3" creationId="{81E45F0B-030E-CA5E-FAD7-347C7154A358}"/>
          </ac:spMkLst>
        </pc:spChg>
        <pc:spChg chg="add del mod">
          <ac:chgData name="Kaushal Patel" userId="1fe823ee0559c094" providerId="LiveId" clId="{834243D6-7A7F-4CFE-94D9-B8829E369814}" dt="2022-09-20T11:13:58.523" v="3599" actId="767"/>
          <ac:spMkLst>
            <pc:docMk/>
            <pc:sldMk cId="1255708244" sldId="321"/>
            <ac:spMk id="6" creationId="{1C0E277A-3095-24D1-08C3-BD47BC596111}"/>
          </ac:spMkLst>
        </pc:spChg>
        <pc:spChg chg="add mod">
          <ac:chgData name="Kaushal Patel" userId="1fe823ee0559c094" providerId="LiveId" clId="{834243D6-7A7F-4CFE-94D9-B8829E369814}" dt="2022-09-20T11:26:56.990" v="4329" actId="313"/>
          <ac:spMkLst>
            <pc:docMk/>
            <pc:sldMk cId="1255708244" sldId="321"/>
            <ac:spMk id="7" creationId="{147934AB-401E-C781-AE74-BC0AF5F636BE}"/>
          </ac:spMkLst>
        </pc:spChg>
        <pc:picChg chg="add mod ord">
          <ac:chgData name="Kaushal Patel" userId="1fe823ee0559c094" providerId="LiveId" clId="{834243D6-7A7F-4CFE-94D9-B8829E369814}" dt="2022-09-20T11:14:58.477" v="3683" actId="14100"/>
          <ac:picMkLst>
            <pc:docMk/>
            <pc:sldMk cId="1255708244" sldId="321"/>
            <ac:picMk id="5" creationId="{28538088-5226-2267-2708-A05DEB367F47}"/>
          </ac:picMkLst>
        </pc:picChg>
      </pc:sldChg>
      <pc:sldChg chg="addSp delSp modSp new del mod modClrScheme chgLayout">
        <pc:chgData name="Kaushal Patel" userId="1fe823ee0559c094" providerId="LiveId" clId="{834243D6-7A7F-4CFE-94D9-B8829E369814}" dt="2022-09-20T11:04:15.222" v="3009" actId="2696"/>
        <pc:sldMkLst>
          <pc:docMk/>
          <pc:sldMk cId="2203716208" sldId="321"/>
        </pc:sldMkLst>
        <pc:spChg chg="add del mod">
          <ac:chgData name="Kaushal Patel" userId="1fe823ee0559c094" providerId="LiveId" clId="{834243D6-7A7F-4CFE-94D9-B8829E369814}" dt="2022-09-20T10:30:01.383" v="1755"/>
          <ac:spMkLst>
            <pc:docMk/>
            <pc:sldMk cId="2203716208" sldId="321"/>
            <ac:spMk id="2" creationId="{D9E812B5-623A-8A52-2421-47BF5380360C}"/>
          </ac:spMkLst>
        </pc:spChg>
        <pc:spChg chg="add del mod">
          <ac:chgData name="Kaushal Patel" userId="1fe823ee0559c094" providerId="LiveId" clId="{834243D6-7A7F-4CFE-94D9-B8829E369814}" dt="2022-09-20T10:31:44.037" v="1765"/>
          <ac:spMkLst>
            <pc:docMk/>
            <pc:sldMk cId="2203716208" sldId="321"/>
            <ac:spMk id="3" creationId="{85158D73-2ACC-01A0-2D68-47674F274EE8}"/>
          </ac:spMkLst>
        </pc:spChg>
        <pc:spChg chg="add del mod">
          <ac:chgData name="Kaushal Patel" userId="1fe823ee0559c094" providerId="LiveId" clId="{834243D6-7A7F-4CFE-94D9-B8829E369814}" dt="2022-09-20T10:31:44.038" v="1767"/>
          <ac:spMkLst>
            <pc:docMk/>
            <pc:sldMk cId="2203716208" sldId="321"/>
            <ac:spMk id="4" creationId="{A9A44E7C-E07F-39A1-01F4-B49510ECC601}"/>
          </ac:spMkLst>
        </pc:spChg>
        <pc:spChg chg="add del mod">
          <ac:chgData name="Kaushal Patel" userId="1fe823ee0559c094" providerId="LiveId" clId="{834243D6-7A7F-4CFE-94D9-B8829E369814}" dt="2022-09-20T10:32:33.801" v="1785"/>
          <ac:spMkLst>
            <pc:docMk/>
            <pc:sldMk cId="2203716208" sldId="321"/>
            <ac:spMk id="5" creationId="{66EBF516-7437-1C1E-E1AE-2FCA96C7F3B0}"/>
          </ac:spMkLst>
        </pc:spChg>
        <pc:spChg chg="add del mod">
          <ac:chgData name="Kaushal Patel" userId="1fe823ee0559c094" providerId="LiveId" clId="{834243D6-7A7F-4CFE-94D9-B8829E369814}" dt="2022-09-20T10:32:33.801" v="1787"/>
          <ac:spMkLst>
            <pc:docMk/>
            <pc:sldMk cId="2203716208" sldId="321"/>
            <ac:spMk id="6" creationId="{7B421DA1-C994-EFE7-556F-358241EFDD51}"/>
          </ac:spMkLst>
        </pc:spChg>
        <pc:spChg chg="add del mod">
          <ac:chgData name="Kaushal Patel" userId="1fe823ee0559c094" providerId="LiveId" clId="{834243D6-7A7F-4CFE-94D9-B8829E369814}" dt="2022-09-20T10:32:33.806" v="1789"/>
          <ac:spMkLst>
            <pc:docMk/>
            <pc:sldMk cId="2203716208" sldId="321"/>
            <ac:spMk id="7" creationId="{E38551B2-3E8F-45DB-0179-58A6F8F9C9A2}"/>
          </ac:spMkLst>
        </pc:spChg>
        <pc:spChg chg="add mod">
          <ac:chgData name="Kaushal Patel" userId="1fe823ee0559c094" providerId="LiveId" clId="{834243D6-7A7F-4CFE-94D9-B8829E369814}" dt="2022-09-20T11:02:23.156" v="2905" actId="20577"/>
          <ac:spMkLst>
            <pc:docMk/>
            <pc:sldMk cId="2203716208" sldId="321"/>
            <ac:spMk id="8" creationId="{C4EECD7C-2655-6646-28AB-ABDF1D632167}"/>
          </ac:spMkLst>
        </pc:spChg>
        <pc:spChg chg="add del mod ord">
          <ac:chgData name="Kaushal Patel" userId="1fe823ee0559c094" providerId="LiveId" clId="{834243D6-7A7F-4CFE-94D9-B8829E369814}" dt="2022-09-20T11:01:57.444" v="2895" actId="700"/>
          <ac:spMkLst>
            <pc:docMk/>
            <pc:sldMk cId="2203716208" sldId="321"/>
            <ac:spMk id="9" creationId="{4EEB365F-D10A-FAB3-3B76-64EDF26B1C99}"/>
          </ac:spMkLst>
        </pc:spChg>
        <pc:spChg chg="add del mod ord">
          <ac:chgData name="Kaushal Patel" userId="1fe823ee0559c094" providerId="LiveId" clId="{834243D6-7A7F-4CFE-94D9-B8829E369814}" dt="2022-09-20T11:01:57.444" v="2895" actId="700"/>
          <ac:spMkLst>
            <pc:docMk/>
            <pc:sldMk cId="2203716208" sldId="321"/>
            <ac:spMk id="10" creationId="{68F24700-C592-76DB-EB19-CACC040F38DF}"/>
          </ac:spMkLst>
        </pc:spChg>
        <pc:spChg chg="add del mod ord">
          <ac:chgData name="Kaushal Patel" userId="1fe823ee0559c094" providerId="LiveId" clId="{834243D6-7A7F-4CFE-94D9-B8829E369814}" dt="2022-09-20T11:02:14.726" v="2898" actId="700"/>
          <ac:spMkLst>
            <pc:docMk/>
            <pc:sldMk cId="2203716208" sldId="321"/>
            <ac:spMk id="11" creationId="{BCA115D4-D198-137B-C359-F7653D601B36}"/>
          </ac:spMkLst>
        </pc:spChg>
        <pc:spChg chg="add del mod ord">
          <ac:chgData name="Kaushal Patel" userId="1fe823ee0559c094" providerId="LiveId" clId="{834243D6-7A7F-4CFE-94D9-B8829E369814}" dt="2022-09-20T11:02:14.726" v="2898" actId="700"/>
          <ac:spMkLst>
            <pc:docMk/>
            <pc:sldMk cId="2203716208" sldId="321"/>
            <ac:spMk id="12" creationId="{5D6190DC-4F32-AE9A-6AAD-657073892E6B}"/>
          </ac:spMkLst>
        </pc:spChg>
        <pc:spChg chg="add mod ord">
          <ac:chgData name="Kaushal Patel" userId="1fe823ee0559c094" providerId="LiveId" clId="{834243D6-7A7F-4CFE-94D9-B8829E369814}" dt="2022-09-20T11:02:56.206" v="2938" actId="20577"/>
          <ac:spMkLst>
            <pc:docMk/>
            <pc:sldMk cId="2203716208" sldId="321"/>
            <ac:spMk id="13" creationId="{B82D7E42-4374-F4EF-251F-EBBB020CD7EE}"/>
          </ac:spMkLst>
        </pc:spChg>
        <pc:spChg chg="add mod ord">
          <ac:chgData name="Kaushal Patel" userId="1fe823ee0559c094" providerId="LiveId" clId="{834243D6-7A7F-4CFE-94D9-B8829E369814}" dt="2022-09-20T11:04:03.691" v="3008" actId="20577"/>
          <ac:spMkLst>
            <pc:docMk/>
            <pc:sldMk cId="2203716208" sldId="321"/>
            <ac:spMk id="14" creationId="{712A9A3A-C320-8419-A63C-FAF88E6DEFDE}"/>
          </ac:spMkLst>
        </pc:spChg>
      </pc:sldChg>
      <pc:sldChg chg="addSp modSp new del mod">
        <pc:chgData name="Kaushal Patel" userId="1fe823ee0559c094" providerId="LiveId" clId="{834243D6-7A7F-4CFE-94D9-B8829E369814}" dt="2022-09-20T11:04:45.100" v="3010" actId="2696"/>
        <pc:sldMkLst>
          <pc:docMk/>
          <pc:sldMk cId="1225861858" sldId="322"/>
        </pc:sldMkLst>
        <pc:spChg chg="add mod">
          <ac:chgData name="Kaushal Patel" userId="1fe823ee0559c094" providerId="LiveId" clId="{834243D6-7A7F-4CFE-94D9-B8829E369814}" dt="2022-09-20T10:47:01.152" v="2747"/>
          <ac:spMkLst>
            <pc:docMk/>
            <pc:sldMk cId="1225861858" sldId="322"/>
            <ac:spMk id="2" creationId="{82B36BCA-0326-E365-A165-2F7735B2BD34}"/>
          </ac:spMkLst>
        </pc:spChg>
      </pc:sldChg>
      <pc:sldChg chg="add del">
        <pc:chgData name="Kaushal Patel" userId="1fe823ee0559c094" providerId="LiveId" clId="{834243D6-7A7F-4CFE-94D9-B8829E369814}" dt="2022-09-20T11:11:15.573" v="3446" actId="2696"/>
        <pc:sldMkLst>
          <pc:docMk/>
          <pc:sldMk cId="3187693818" sldId="322"/>
        </pc:sldMkLst>
      </pc:sldChg>
      <pc:sldChg chg="addSp delSp modSp new mod">
        <pc:chgData name="Kaushal Patel" userId="1fe823ee0559c094" providerId="LiveId" clId="{834243D6-7A7F-4CFE-94D9-B8829E369814}" dt="2022-09-20T11:27:05.433" v="4330" actId="20577"/>
        <pc:sldMkLst>
          <pc:docMk/>
          <pc:sldMk cId="3612420392" sldId="322"/>
        </pc:sldMkLst>
        <pc:spChg chg="mod">
          <ac:chgData name="Kaushal Patel" userId="1fe823ee0559c094" providerId="LiveId" clId="{834243D6-7A7F-4CFE-94D9-B8829E369814}" dt="2022-09-20T11:15:27.193" v="3724" actId="20577"/>
          <ac:spMkLst>
            <pc:docMk/>
            <pc:sldMk cId="3612420392" sldId="322"/>
            <ac:spMk id="2" creationId="{0EBEE1D8-AF9C-6161-8653-6F637D78E218}"/>
          </ac:spMkLst>
        </pc:spChg>
        <pc:spChg chg="del">
          <ac:chgData name="Kaushal Patel" userId="1fe823ee0559c094" providerId="LiveId" clId="{834243D6-7A7F-4CFE-94D9-B8829E369814}" dt="2022-09-20T11:16:32.934" v="3725" actId="22"/>
          <ac:spMkLst>
            <pc:docMk/>
            <pc:sldMk cId="3612420392" sldId="322"/>
            <ac:spMk id="3" creationId="{DA513C47-D7A4-956B-314A-46EF66E3709E}"/>
          </ac:spMkLst>
        </pc:spChg>
        <pc:spChg chg="add mod">
          <ac:chgData name="Kaushal Patel" userId="1fe823ee0559c094" providerId="LiveId" clId="{834243D6-7A7F-4CFE-94D9-B8829E369814}" dt="2022-09-20T11:27:05.433" v="4330" actId="20577"/>
          <ac:spMkLst>
            <pc:docMk/>
            <pc:sldMk cId="3612420392" sldId="322"/>
            <ac:spMk id="6" creationId="{8EF4A2D9-1FF7-0F9F-B9DD-E92427A0C430}"/>
          </ac:spMkLst>
        </pc:spChg>
        <pc:picChg chg="add mod ord">
          <ac:chgData name="Kaushal Patel" userId="1fe823ee0559c094" providerId="LiveId" clId="{834243D6-7A7F-4CFE-94D9-B8829E369814}" dt="2022-09-20T11:16:39.559" v="3726" actId="14100"/>
          <ac:picMkLst>
            <pc:docMk/>
            <pc:sldMk cId="3612420392" sldId="322"/>
            <ac:picMk id="5" creationId="{E10401C3-A78A-6CEC-1AFA-D39215565D4F}"/>
          </ac:picMkLst>
        </pc:picChg>
      </pc:sldChg>
      <pc:sldChg chg="addSp delSp modSp new mod">
        <pc:chgData name="Kaushal Patel" userId="1fe823ee0559c094" providerId="LiveId" clId="{834243D6-7A7F-4CFE-94D9-B8829E369814}" dt="2022-09-20T11:27:10.610" v="4331" actId="20577"/>
        <pc:sldMkLst>
          <pc:docMk/>
          <pc:sldMk cId="2706504019" sldId="323"/>
        </pc:sldMkLst>
        <pc:spChg chg="mod">
          <ac:chgData name="Kaushal Patel" userId="1fe823ee0559c094" providerId="LiveId" clId="{834243D6-7A7F-4CFE-94D9-B8829E369814}" dt="2022-09-20T11:18:21.473" v="3880" actId="20577"/>
          <ac:spMkLst>
            <pc:docMk/>
            <pc:sldMk cId="2706504019" sldId="323"/>
            <ac:spMk id="2" creationId="{A49307B3-3CF8-85BB-5097-74928DD1F8A8}"/>
          </ac:spMkLst>
        </pc:spChg>
        <pc:spChg chg="del">
          <ac:chgData name="Kaushal Patel" userId="1fe823ee0559c094" providerId="LiveId" clId="{834243D6-7A7F-4CFE-94D9-B8829E369814}" dt="2022-09-20T11:18:54.103" v="3881" actId="22"/>
          <ac:spMkLst>
            <pc:docMk/>
            <pc:sldMk cId="2706504019" sldId="323"/>
            <ac:spMk id="3" creationId="{997A844E-9685-318C-6AF5-73FC83883453}"/>
          </ac:spMkLst>
        </pc:spChg>
        <pc:spChg chg="add del mod">
          <ac:chgData name="Kaushal Patel" userId="1fe823ee0559c094" providerId="LiveId" clId="{834243D6-7A7F-4CFE-94D9-B8829E369814}" dt="2022-09-20T11:19:42.603" v="3911" actId="767"/>
          <ac:spMkLst>
            <pc:docMk/>
            <pc:sldMk cId="2706504019" sldId="323"/>
            <ac:spMk id="6" creationId="{4DEB24B8-DA3A-1C0A-CA71-E055F4F299D0}"/>
          </ac:spMkLst>
        </pc:spChg>
        <pc:spChg chg="add del mod">
          <ac:chgData name="Kaushal Patel" userId="1fe823ee0559c094" providerId="LiveId" clId="{834243D6-7A7F-4CFE-94D9-B8829E369814}" dt="2022-09-20T11:19:42.328" v="3910" actId="767"/>
          <ac:spMkLst>
            <pc:docMk/>
            <pc:sldMk cId="2706504019" sldId="323"/>
            <ac:spMk id="7" creationId="{6569FF8D-DADC-FB4D-A6D8-7A2C2E7661FE}"/>
          </ac:spMkLst>
        </pc:spChg>
        <pc:spChg chg="add mod">
          <ac:chgData name="Kaushal Patel" userId="1fe823ee0559c094" providerId="LiveId" clId="{834243D6-7A7F-4CFE-94D9-B8829E369814}" dt="2022-09-20T11:27:10.610" v="4331" actId="20577"/>
          <ac:spMkLst>
            <pc:docMk/>
            <pc:sldMk cId="2706504019" sldId="323"/>
            <ac:spMk id="8" creationId="{34EF0D4B-D212-E284-932F-DC58FF2620C3}"/>
          </ac:spMkLst>
        </pc:spChg>
        <pc:picChg chg="add mod ord">
          <ac:chgData name="Kaushal Patel" userId="1fe823ee0559c094" providerId="LiveId" clId="{834243D6-7A7F-4CFE-94D9-B8829E369814}" dt="2022-09-20T11:19:01.725" v="3883" actId="14100"/>
          <ac:picMkLst>
            <pc:docMk/>
            <pc:sldMk cId="2706504019" sldId="323"/>
            <ac:picMk id="5" creationId="{F9D9E467-6ECD-3F8E-8F40-008B79C4C0D8}"/>
          </ac:picMkLst>
        </pc:picChg>
      </pc:sldChg>
      <pc:sldChg chg="new add del">
        <pc:chgData name="Kaushal Patel" userId="1fe823ee0559c094" providerId="LiveId" clId="{834243D6-7A7F-4CFE-94D9-B8829E369814}" dt="2022-09-20T11:01:56.769" v="2894" actId="680"/>
        <pc:sldMkLst>
          <pc:docMk/>
          <pc:sldMk cId="3294211047" sldId="323"/>
        </pc:sldMkLst>
      </pc:sldChg>
      <pc:sldChg chg="addSp delSp modSp new mod">
        <pc:chgData name="Kaushal Patel" userId="1fe823ee0559c094" providerId="LiveId" clId="{834243D6-7A7F-4CFE-94D9-B8829E369814}" dt="2022-09-20T11:27:16.834" v="4332" actId="20577"/>
        <pc:sldMkLst>
          <pc:docMk/>
          <pc:sldMk cId="2177771235" sldId="324"/>
        </pc:sldMkLst>
        <pc:spChg chg="mod">
          <ac:chgData name="Kaushal Patel" userId="1fe823ee0559c094" providerId="LiveId" clId="{834243D6-7A7F-4CFE-94D9-B8829E369814}" dt="2022-09-20T11:21:11.924" v="4007" actId="20577"/>
          <ac:spMkLst>
            <pc:docMk/>
            <pc:sldMk cId="2177771235" sldId="324"/>
            <ac:spMk id="2" creationId="{07D5E4ED-A60B-B88E-42F8-57F4CB467568}"/>
          </ac:spMkLst>
        </pc:spChg>
        <pc:spChg chg="del">
          <ac:chgData name="Kaushal Patel" userId="1fe823ee0559c094" providerId="LiveId" clId="{834243D6-7A7F-4CFE-94D9-B8829E369814}" dt="2022-09-20T11:21:45.175" v="4008" actId="22"/>
          <ac:spMkLst>
            <pc:docMk/>
            <pc:sldMk cId="2177771235" sldId="324"/>
            <ac:spMk id="3" creationId="{CFE813E9-6A6C-5499-C922-AA9FBB34E13A}"/>
          </ac:spMkLst>
        </pc:spChg>
        <pc:spChg chg="add mod">
          <ac:chgData name="Kaushal Patel" userId="1fe823ee0559c094" providerId="LiveId" clId="{834243D6-7A7F-4CFE-94D9-B8829E369814}" dt="2022-09-20T11:27:16.834" v="4332" actId="20577"/>
          <ac:spMkLst>
            <pc:docMk/>
            <pc:sldMk cId="2177771235" sldId="324"/>
            <ac:spMk id="6" creationId="{37039E87-4BBD-366A-6E20-805F37ED9E69}"/>
          </ac:spMkLst>
        </pc:spChg>
        <pc:picChg chg="add mod ord">
          <ac:chgData name="Kaushal Patel" userId="1fe823ee0559c094" providerId="LiveId" clId="{834243D6-7A7F-4CFE-94D9-B8829E369814}" dt="2022-09-20T11:21:49.432" v="4009" actId="1076"/>
          <ac:picMkLst>
            <pc:docMk/>
            <pc:sldMk cId="2177771235" sldId="324"/>
            <ac:picMk id="5" creationId="{6558823A-7268-14DE-B35C-CD3A97F9C34D}"/>
          </ac:picMkLst>
        </pc:picChg>
      </pc:sldChg>
      <pc:sldChg chg="addSp delSp modSp new mod">
        <pc:chgData name="Kaushal Patel" userId="1fe823ee0559c094" providerId="LiveId" clId="{834243D6-7A7F-4CFE-94D9-B8829E369814}" dt="2022-09-20T11:27:36.874" v="4333" actId="20577"/>
        <pc:sldMkLst>
          <pc:docMk/>
          <pc:sldMk cId="1889668287" sldId="325"/>
        </pc:sldMkLst>
        <pc:spChg chg="mod">
          <ac:chgData name="Kaushal Patel" userId="1fe823ee0559c094" providerId="LiveId" clId="{834243D6-7A7F-4CFE-94D9-B8829E369814}" dt="2022-09-20T11:23:33.992" v="4168" actId="20577"/>
          <ac:spMkLst>
            <pc:docMk/>
            <pc:sldMk cId="1889668287" sldId="325"/>
            <ac:spMk id="2" creationId="{33E5DAB7-7C77-C5B6-B830-60671FC1633F}"/>
          </ac:spMkLst>
        </pc:spChg>
        <pc:spChg chg="del">
          <ac:chgData name="Kaushal Patel" userId="1fe823ee0559c094" providerId="LiveId" clId="{834243D6-7A7F-4CFE-94D9-B8829E369814}" dt="2022-09-20T11:23:58.941" v="4169" actId="22"/>
          <ac:spMkLst>
            <pc:docMk/>
            <pc:sldMk cId="1889668287" sldId="325"/>
            <ac:spMk id="3" creationId="{796C2D13-2814-CF06-D416-5C0538CFC67B}"/>
          </ac:spMkLst>
        </pc:spChg>
        <pc:spChg chg="add mod">
          <ac:chgData name="Kaushal Patel" userId="1fe823ee0559c094" providerId="LiveId" clId="{834243D6-7A7F-4CFE-94D9-B8829E369814}" dt="2022-09-20T11:27:36.874" v="4333" actId="20577"/>
          <ac:spMkLst>
            <pc:docMk/>
            <pc:sldMk cId="1889668287" sldId="325"/>
            <ac:spMk id="6" creationId="{85FC14D3-6023-0235-F98D-A4C80682E73A}"/>
          </ac:spMkLst>
        </pc:spChg>
        <pc:picChg chg="add mod ord">
          <ac:chgData name="Kaushal Patel" userId="1fe823ee0559c094" providerId="LiveId" clId="{834243D6-7A7F-4CFE-94D9-B8829E369814}" dt="2022-09-20T11:24:03.090" v="4170" actId="1076"/>
          <ac:picMkLst>
            <pc:docMk/>
            <pc:sldMk cId="1889668287" sldId="325"/>
            <ac:picMk id="5" creationId="{DBAC7EAC-90AA-954C-7D7E-8DF929A2BDB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9/20/2022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9/20/2022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9/20/2022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9/20/2022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9/20/2022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9/20/2022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9/20/2022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9/20/2022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9/20/2022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9/20/2022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016375" y="1472662"/>
            <a:ext cx="3428389" cy="2901694"/>
          </a:xfrm>
        </p:spPr>
        <p:txBody>
          <a:bodyPr anchor="b">
            <a:noAutofit/>
          </a:bodyPr>
          <a:lstStyle/>
          <a:p>
            <a:r>
              <a:rPr lang="en-US" sz="3600" dirty="0">
                <a:solidFill>
                  <a:schemeClr val="tx1"/>
                </a:solidFill>
              </a:rPr>
              <a:t>QLD Vacancy Days Analysis in Public Housing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77500" lnSpcReduction="20000"/>
          </a:bodyPr>
          <a:lstStyle/>
          <a:p>
            <a:pPr>
              <a:lnSpc>
                <a:spcPct val="100000"/>
              </a:lnSpc>
            </a:pPr>
            <a:r>
              <a:rPr lang="en-US" sz="1600" dirty="0"/>
              <a:t>PROJECT 1</a:t>
            </a:r>
          </a:p>
          <a:p>
            <a:pPr>
              <a:lnSpc>
                <a:spcPct val="100000"/>
              </a:lnSpc>
            </a:pPr>
            <a:r>
              <a:rPr lang="en-US" sz="1600" dirty="0"/>
              <a:t>Alistair, Kaushal, Parvez and Selina</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07B3-3CF8-85BB-5097-74928DD1F8A8}"/>
              </a:ext>
            </a:extLst>
          </p:cNvPr>
          <p:cNvSpPr>
            <a:spLocks noGrp="1"/>
          </p:cNvSpPr>
          <p:nvPr>
            <p:ph type="title"/>
          </p:nvPr>
        </p:nvSpPr>
        <p:spPr/>
        <p:txBody>
          <a:bodyPr/>
          <a:lstStyle/>
          <a:p>
            <a:r>
              <a:rPr lang="en-AU" dirty="0"/>
              <a:t>Data </a:t>
            </a:r>
            <a:r>
              <a:rPr lang="en-AU" dirty="0" err="1"/>
              <a:t>Cleanup</a:t>
            </a:r>
            <a:r>
              <a:rPr lang="en-AU" dirty="0"/>
              <a:t> and Exploration</a:t>
            </a:r>
          </a:p>
        </p:txBody>
      </p:sp>
      <p:pic>
        <p:nvPicPr>
          <p:cNvPr id="5" name="Content Placeholder 4">
            <a:extLst>
              <a:ext uri="{FF2B5EF4-FFF2-40B4-BE49-F238E27FC236}">
                <a16:creationId xmlns:a16="http://schemas.microsoft.com/office/drawing/2014/main" id="{F9D9E467-6ECD-3F8E-8F40-008B79C4C0D8}"/>
              </a:ext>
            </a:extLst>
          </p:cNvPr>
          <p:cNvPicPr>
            <a:picLocks noGrp="1" noChangeAspect="1"/>
          </p:cNvPicPr>
          <p:nvPr>
            <p:ph idx="1"/>
          </p:nvPr>
        </p:nvPicPr>
        <p:blipFill>
          <a:blip r:embed="rId2"/>
          <a:stretch>
            <a:fillRect/>
          </a:stretch>
        </p:blipFill>
        <p:spPr>
          <a:xfrm>
            <a:off x="1097280" y="2399397"/>
            <a:ext cx="7278116" cy="1795231"/>
          </a:xfrm>
        </p:spPr>
      </p:pic>
      <p:sp>
        <p:nvSpPr>
          <p:cNvPr id="8" name="TextBox 7">
            <a:extLst>
              <a:ext uri="{FF2B5EF4-FFF2-40B4-BE49-F238E27FC236}">
                <a16:creationId xmlns:a16="http://schemas.microsoft.com/office/drawing/2014/main" id="{34EF0D4B-D212-E284-932F-DC58FF2620C3}"/>
              </a:ext>
            </a:extLst>
          </p:cNvPr>
          <p:cNvSpPr txBox="1"/>
          <p:nvPr/>
        </p:nvSpPr>
        <p:spPr>
          <a:xfrm>
            <a:off x="827314" y="5254171"/>
            <a:ext cx="5392054" cy="369332"/>
          </a:xfrm>
          <a:prstGeom prst="rect">
            <a:avLst/>
          </a:prstGeom>
          <a:noFill/>
        </p:spPr>
        <p:txBody>
          <a:bodyPr wrap="none" rtlCol="0">
            <a:spAutoFit/>
          </a:bodyPr>
          <a:lstStyle/>
          <a:p>
            <a:r>
              <a:rPr lang="en-AU" dirty="0"/>
              <a:t>- Drop all zero value rows of column Total Vacant Days</a:t>
            </a:r>
          </a:p>
        </p:txBody>
      </p:sp>
    </p:spTree>
    <p:extLst>
      <p:ext uri="{BB962C8B-B14F-4D97-AF65-F5344CB8AC3E}">
        <p14:creationId xmlns:p14="http://schemas.microsoft.com/office/powerpoint/2010/main" val="2706504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5E4ED-A60B-B88E-42F8-57F4CB467568}"/>
              </a:ext>
            </a:extLst>
          </p:cNvPr>
          <p:cNvSpPr>
            <a:spLocks noGrp="1"/>
          </p:cNvSpPr>
          <p:nvPr>
            <p:ph type="title"/>
          </p:nvPr>
        </p:nvSpPr>
        <p:spPr/>
        <p:txBody>
          <a:bodyPr/>
          <a:lstStyle/>
          <a:p>
            <a:r>
              <a:rPr lang="en-AU" dirty="0"/>
              <a:t>Data </a:t>
            </a:r>
            <a:r>
              <a:rPr lang="en-AU" dirty="0" err="1"/>
              <a:t>Cleanup</a:t>
            </a:r>
            <a:r>
              <a:rPr lang="en-AU" dirty="0"/>
              <a:t> and </a:t>
            </a:r>
            <a:r>
              <a:rPr lang="en-AU" dirty="0" err="1"/>
              <a:t>Exporation</a:t>
            </a:r>
            <a:endParaRPr lang="en-AU" dirty="0"/>
          </a:p>
        </p:txBody>
      </p:sp>
      <p:pic>
        <p:nvPicPr>
          <p:cNvPr id="5" name="Content Placeholder 4">
            <a:extLst>
              <a:ext uri="{FF2B5EF4-FFF2-40B4-BE49-F238E27FC236}">
                <a16:creationId xmlns:a16="http://schemas.microsoft.com/office/drawing/2014/main" id="{6558823A-7268-14DE-B35C-CD3A97F9C34D}"/>
              </a:ext>
            </a:extLst>
          </p:cNvPr>
          <p:cNvPicPr>
            <a:picLocks noGrp="1" noChangeAspect="1"/>
          </p:cNvPicPr>
          <p:nvPr>
            <p:ph idx="1"/>
          </p:nvPr>
        </p:nvPicPr>
        <p:blipFill>
          <a:blip r:embed="rId2"/>
          <a:stretch>
            <a:fillRect/>
          </a:stretch>
        </p:blipFill>
        <p:spPr>
          <a:xfrm>
            <a:off x="414791" y="1991408"/>
            <a:ext cx="10058400" cy="2875184"/>
          </a:xfrm>
        </p:spPr>
      </p:pic>
      <p:sp>
        <p:nvSpPr>
          <p:cNvPr id="6" name="TextBox 5">
            <a:extLst>
              <a:ext uri="{FF2B5EF4-FFF2-40B4-BE49-F238E27FC236}">
                <a16:creationId xmlns:a16="http://schemas.microsoft.com/office/drawing/2014/main" id="{37039E87-4BBD-366A-6E20-805F37ED9E69}"/>
              </a:ext>
            </a:extLst>
          </p:cNvPr>
          <p:cNvSpPr txBox="1"/>
          <p:nvPr/>
        </p:nvSpPr>
        <p:spPr>
          <a:xfrm>
            <a:off x="856343" y="5544457"/>
            <a:ext cx="7505324" cy="369332"/>
          </a:xfrm>
          <a:prstGeom prst="rect">
            <a:avLst/>
          </a:prstGeom>
          <a:noFill/>
        </p:spPr>
        <p:txBody>
          <a:bodyPr wrap="none" rtlCol="0">
            <a:spAutoFit/>
          </a:bodyPr>
          <a:lstStyle/>
          <a:p>
            <a:r>
              <a:rPr lang="en-AU" dirty="0"/>
              <a:t>- Create two new column Year and Months getting dates from the </a:t>
            </a:r>
            <a:r>
              <a:rPr lang="en-AU" dirty="0" err="1"/>
              <a:t>Dataframe</a:t>
            </a:r>
            <a:endParaRPr lang="en-AU" dirty="0"/>
          </a:p>
        </p:txBody>
      </p:sp>
    </p:spTree>
    <p:extLst>
      <p:ext uri="{BB962C8B-B14F-4D97-AF65-F5344CB8AC3E}">
        <p14:creationId xmlns:p14="http://schemas.microsoft.com/office/powerpoint/2010/main" val="2177771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DAB7-7C77-C5B6-B830-60671FC1633F}"/>
              </a:ext>
            </a:extLst>
          </p:cNvPr>
          <p:cNvSpPr>
            <a:spLocks noGrp="1"/>
          </p:cNvSpPr>
          <p:nvPr>
            <p:ph type="title"/>
          </p:nvPr>
        </p:nvSpPr>
        <p:spPr/>
        <p:txBody>
          <a:bodyPr/>
          <a:lstStyle/>
          <a:p>
            <a:r>
              <a:rPr lang="en-AU" dirty="0"/>
              <a:t>Data </a:t>
            </a:r>
            <a:r>
              <a:rPr lang="en-AU" dirty="0" err="1"/>
              <a:t>Cleanup</a:t>
            </a:r>
            <a:r>
              <a:rPr lang="en-AU" dirty="0"/>
              <a:t> and Exploration</a:t>
            </a:r>
          </a:p>
        </p:txBody>
      </p:sp>
      <p:pic>
        <p:nvPicPr>
          <p:cNvPr id="5" name="Content Placeholder 4">
            <a:extLst>
              <a:ext uri="{FF2B5EF4-FFF2-40B4-BE49-F238E27FC236}">
                <a16:creationId xmlns:a16="http://schemas.microsoft.com/office/drawing/2014/main" id="{DBAC7EAC-90AA-954C-7D7E-8DF929A2BDB4}"/>
              </a:ext>
            </a:extLst>
          </p:cNvPr>
          <p:cNvPicPr>
            <a:picLocks noGrp="1" noChangeAspect="1"/>
          </p:cNvPicPr>
          <p:nvPr>
            <p:ph idx="1"/>
          </p:nvPr>
        </p:nvPicPr>
        <p:blipFill>
          <a:blip r:embed="rId2"/>
          <a:stretch>
            <a:fillRect/>
          </a:stretch>
        </p:blipFill>
        <p:spPr>
          <a:xfrm>
            <a:off x="414792" y="2038333"/>
            <a:ext cx="10058400" cy="2781334"/>
          </a:xfrm>
        </p:spPr>
      </p:pic>
      <p:sp>
        <p:nvSpPr>
          <p:cNvPr id="6" name="TextBox 5">
            <a:extLst>
              <a:ext uri="{FF2B5EF4-FFF2-40B4-BE49-F238E27FC236}">
                <a16:creationId xmlns:a16="http://schemas.microsoft.com/office/drawing/2014/main" id="{85FC14D3-6023-0235-F98D-A4C80682E73A}"/>
              </a:ext>
            </a:extLst>
          </p:cNvPr>
          <p:cNvSpPr txBox="1"/>
          <p:nvPr/>
        </p:nvSpPr>
        <p:spPr>
          <a:xfrm>
            <a:off x="899886" y="5602514"/>
            <a:ext cx="3685432" cy="369332"/>
          </a:xfrm>
          <a:prstGeom prst="rect">
            <a:avLst/>
          </a:prstGeom>
          <a:noFill/>
        </p:spPr>
        <p:txBody>
          <a:bodyPr wrap="none" rtlCol="0">
            <a:spAutoFit/>
          </a:bodyPr>
          <a:lstStyle/>
          <a:p>
            <a:r>
              <a:rPr lang="en-AU" dirty="0"/>
              <a:t>- Save all data frame in new Csv file.</a:t>
            </a:r>
          </a:p>
        </p:txBody>
      </p:sp>
    </p:spTree>
    <p:extLst>
      <p:ext uri="{BB962C8B-B14F-4D97-AF65-F5344CB8AC3E}">
        <p14:creationId xmlns:p14="http://schemas.microsoft.com/office/powerpoint/2010/main" val="1889668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C05956-8EE2-7A6C-2FED-857B51FDB7B4}"/>
              </a:ext>
            </a:extLst>
          </p:cNvPr>
          <p:cNvSpPr>
            <a:spLocks noGrp="1"/>
          </p:cNvSpPr>
          <p:nvPr>
            <p:ph type="title"/>
          </p:nvPr>
        </p:nvSpPr>
        <p:spPr/>
        <p:txBody>
          <a:bodyPr/>
          <a:lstStyle/>
          <a:p>
            <a:r>
              <a:rPr lang="en-AU" dirty="0"/>
              <a:t>Average Vacancy Days by Year </a:t>
            </a:r>
          </a:p>
        </p:txBody>
      </p:sp>
      <p:sp>
        <p:nvSpPr>
          <p:cNvPr id="5" name="Content Placeholder 4">
            <a:extLst>
              <a:ext uri="{FF2B5EF4-FFF2-40B4-BE49-F238E27FC236}">
                <a16:creationId xmlns:a16="http://schemas.microsoft.com/office/drawing/2014/main" id="{BDE7EA8F-83FE-7E55-3059-04BF9A06C59A}"/>
              </a:ext>
            </a:extLst>
          </p:cNvPr>
          <p:cNvSpPr>
            <a:spLocks noGrp="1"/>
          </p:cNvSpPr>
          <p:nvPr>
            <p:ph sz="half" idx="1"/>
          </p:nvPr>
        </p:nvSpPr>
        <p:spPr>
          <a:xfrm>
            <a:off x="6126480" y="2214693"/>
            <a:ext cx="4639736" cy="3748193"/>
          </a:xfrm>
        </p:spPr>
        <p:txBody>
          <a:bodyPr/>
          <a:lstStyle/>
          <a:p>
            <a:r>
              <a:rPr lang="en-AU" dirty="0"/>
              <a:t>-The Days on market called as DOM as well.</a:t>
            </a:r>
          </a:p>
          <a:p>
            <a:r>
              <a:rPr lang="en-AU" dirty="0"/>
              <a:t>- In this Slide we would like to explain that how the average vacancy  days increase and decrease by year. </a:t>
            </a:r>
          </a:p>
          <a:p>
            <a:r>
              <a:rPr lang="en-AU" dirty="0"/>
              <a:t>- As we can see beginning of the 2020 vacancy rate dropping down around 45days and it still going down in 2021 which is approx. 30days.</a:t>
            </a:r>
          </a:p>
          <a:p>
            <a:endParaRPr lang="en-AU" dirty="0"/>
          </a:p>
        </p:txBody>
      </p:sp>
      <p:pic>
        <p:nvPicPr>
          <p:cNvPr id="10" name="Content Placeholder 9">
            <a:extLst>
              <a:ext uri="{FF2B5EF4-FFF2-40B4-BE49-F238E27FC236}">
                <a16:creationId xmlns:a16="http://schemas.microsoft.com/office/drawing/2014/main" id="{3E32A1E4-7626-7D58-923F-D27A7399E690}"/>
              </a:ext>
            </a:extLst>
          </p:cNvPr>
          <p:cNvPicPr>
            <a:picLocks noGrp="1" noChangeAspect="1"/>
          </p:cNvPicPr>
          <p:nvPr>
            <p:ph sz="half" idx="2"/>
          </p:nvPr>
        </p:nvPicPr>
        <p:blipFill>
          <a:blip r:embed="rId2"/>
          <a:stretch>
            <a:fillRect/>
          </a:stretch>
        </p:blipFill>
        <p:spPr>
          <a:xfrm>
            <a:off x="1097280" y="2214693"/>
            <a:ext cx="4733917" cy="3233733"/>
          </a:xfrm>
        </p:spPr>
      </p:pic>
    </p:spTree>
    <p:extLst>
      <p:ext uri="{BB962C8B-B14F-4D97-AF65-F5344CB8AC3E}">
        <p14:creationId xmlns:p14="http://schemas.microsoft.com/office/powerpoint/2010/main" val="100160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5E3AC9-AA37-8A8D-E2E0-325745B7589C}"/>
              </a:ext>
            </a:extLst>
          </p:cNvPr>
          <p:cNvSpPr>
            <a:spLocks noGrp="1"/>
          </p:cNvSpPr>
          <p:nvPr>
            <p:ph type="title"/>
          </p:nvPr>
        </p:nvSpPr>
        <p:spPr/>
        <p:txBody>
          <a:bodyPr/>
          <a:lstStyle/>
          <a:p>
            <a:r>
              <a:rPr lang="en-AU" dirty="0"/>
              <a:t>Untenable and Tenable Vacancy Days by Year </a:t>
            </a:r>
          </a:p>
        </p:txBody>
      </p:sp>
      <p:sp>
        <p:nvSpPr>
          <p:cNvPr id="5" name="Content Placeholder 4">
            <a:extLst>
              <a:ext uri="{FF2B5EF4-FFF2-40B4-BE49-F238E27FC236}">
                <a16:creationId xmlns:a16="http://schemas.microsoft.com/office/drawing/2014/main" id="{BAFBAFEF-860A-B60F-F016-5910531A5F97}"/>
              </a:ext>
            </a:extLst>
          </p:cNvPr>
          <p:cNvSpPr>
            <a:spLocks noGrp="1"/>
          </p:cNvSpPr>
          <p:nvPr>
            <p:ph sz="half" idx="1"/>
          </p:nvPr>
        </p:nvSpPr>
        <p:spPr>
          <a:xfrm>
            <a:off x="6515944" y="2350803"/>
            <a:ext cx="4639736" cy="3748193"/>
          </a:xfrm>
        </p:spPr>
        <p:txBody>
          <a:bodyPr>
            <a:normAutofit lnSpcReduction="10000"/>
          </a:bodyPr>
          <a:lstStyle/>
          <a:p>
            <a:r>
              <a:rPr lang="en-AU" dirty="0"/>
              <a:t>- In this graph as we are trying to compare the tenable and untenable house vacancy days by year.</a:t>
            </a:r>
          </a:p>
          <a:p>
            <a:r>
              <a:rPr lang="en-AU" dirty="0"/>
              <a:t>-As we can see in 2017 graph shows a tenable vacancy rate is increasing </a:t>
            </a:r>
            <a:r>
              <a:rPr lang="en-AU" dirty="0" err="1"/>
              <a:t>upto</a:t>
            </a:r>
            <a:r>
              <a:rPr lang="en-AU" dirty="0"/>
              <a:t> the end of the 2019  which going </a:t>
            </a:r>
            <a:r>
              <a:rPr lang="en-AU" dirty="0" err="1"/>
              <a:t>upto</a:t>
            </a:r>
            <a:r>
              <a:rPr lang="en-AU" dirty="0"/>
              <a:t> the 33 days and suddenly it going down in 2020 and 2021. In the other side untenable is gradually increasing and decreasing during all  this year but doesn’t have drastic change as like tenable.</a:t>
            </a:r>
          </a:p>
          <a:p>
            <a:endParaRPr lang="en-AU" dirty="0"/>
          </a:p>
        </p:txBody>
      </p:sp>
      <p:pic>
        <p:nvPicPr>
          <p:cNvPr id="8" name="Content Placeholder 7">
            <a:extLst>
              <a:ext uri="{FF2B5EF4-FFF2-40B4-BE49-F238E27FC236}">
                <a16:creationId xmlns:a16="http://schemas.microsoft.com/office/drawing/2014/main" id="{74EAC48B-A132-C38D-5638-821BE32187E4}"/>
              </a:ext>
            </a:extLst>
          </p:cNvPr>
          <p:cNvPicPr>
            <a:picLocks noGrp="1" noChangeAspect="1"/>
          </p:cNvPicPr>
          <p:nvPr>
            <p:ph sz="half" idx="2"/>
          </p:nvPr>
        </p:nvPicPr>
        <p:blipFill>
          <a:blip r:embed="rId2"/>
          <a:stretch>
            <a:fillRect/>
          </a:stretch>
        </p:blipFill>
        <p:spPr>
          <a:xfrm>
            <a:off x="889233" y="2350803"/>
            <a:ext cx="5025006" cy="3477900"/>
          </a:xfrm>
        </p:spPr>
      </p:pic>
    </p:spTree>
    <p:extLst>
      <p:ext uri="{BB962C8B-B14F-4D97-AF65-F5344CB8AC3E}">
        <p14:creationId xmlns:p14="http://schemas.microsoft.com/office/powerpoint/2010/main" val="2733872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6DD119-F167-E12E-327D-4A3EF1AA6D40}"/>
              </a:ext>
            </a:extLst>
          </p:cNvPr>
          <p:cNvSpPr>
            <a:spLocks noGrp="1"/>
          </p:cNvSpPr>
          <p:nvPr>
            <p:ph type="title"/>
          </p:nvPr>
        </p:nvSpPr>
        <p:spPr/>
        <p:txBody>
          <a:bodyPr/>
          <a:lstStyle/>
          <a:p>
            <a:r>
              <a:rPr lang="en-AU" dirty="0"/>
              <a:t>Average Vacancy Days by Bedrooms </a:t>
            </a:r>
          </a:p>
        </p:txBody>
      </p:sp>
      <p:pic>
        <p:nvPicPr>
          <p:cNvPr id="8" name="Content Placeholder 7">
            <a:extLst>
              <a:ext uri="{FF2B5EF4-FFF2-40B4-BE49-F238E27FC236}">
                <a16:creationId xmlns:a16="http://schemas.microsoft.com/office/drawing/2014/main" id="{9DE2ACBD-75B8-4718-1EA3-892680109ED2}"/>
              </a:ext>
            </a:extLst>
          </p:cNvPr>
          <p:cNvPicPr>
            <a:picLocks noGrp="1" noChangeAspect="1"/>
          </p:cNvPicPr>
          <p:nvPr>
            <p:ph sz="half" idx="1"/>
          </p:nvPr>
        </p:nvPicPr>
        <p:blipFill>
          <a:blip r:embed="rId2"/>
          <a:stretch>
            <a:fillRect/>
          </a:stretch>
        </p:blipFill>
        <p:spPr>
          <a:xfrm>
            <a:off x="1036320" y="2192889"/>
            <a:ext cx="4856548" cy="3170247"/>
          </a:xfrm>
        </p:spPr>
      </p:pic>
      <p:sp>
        <p:nvSpPr>
          <p:cNvPr id="6" name="Content Placeholder 5">
            <a:extLst>
              <a:ext uri="{FF2B5EF4-FFF2-40B4-BE49-F238E27FC236}">
                <a16:creationId xmlns:a16="http://schemas.microsoft.com/office/drawing/2014/main" id="{3EBFA0DC-1430-5E67-9C18-BB015A230090}"/>
              </a:ext>
            </a:extLst>
          </p:cNvPr>
          <p:cNvSpPr>
            <a:spLocks noGrp="1"/>
          </p:cNvSpPr>
          <p:nvPr>
            <p:ph sz="half" idx="2"/>
          </p:nvPr>
        </p:nvSpPr>
        <p:spPr>
          <a:xfrm>
            <a:off x="6515944" y="2120901"/>
            <a:ext cx="4639736" cy="2552700"/>
          </a:xfrm>
        </p:spPr>
        <p:txBody>
          <a:bodyPr/>
          <a:lstStyle/>
          <a:p>
            <a:endParaRPr lang="en-AU" dirty="0"/>
          </a:p>
          <a:p>
            <a:r>
              <a:rPr lang="en-AU" dirty="0"/>
              <a:t>- In this slide we are trying to explain the average vacancy days by bedroom and we found that bigger house or 5 bedroom house had more vacancy days than others.</a:t>
            </a:r>
          </a:p>
          <a:p>
            <a:endParaRPr lang="en-AU" dirty="0"/>
          </a:p>
          <a:p>
            <a:endParaRPr lang="en-AU" dirty="0"/>
          </a:p>
          <a:p>
            <a:endParaRPr lang="en-AU" dirty="0"/>
          </a:p>
        </p:txBody>
      </p:sp>
    </p:spTree>
    <p:extLst>
      <p:ext uri="{BB962C8B-B14F-4D97-AF65-F5344CB8AC3E}">
        <p14:creationId xmlns:p14="http://schemas.microsoft.com/office/powerpoint/2010/main" val="3706224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8E9D2-B507-6C21-4C88-85907E39D135}"/>
              </a:ext>
            </a:extLst>
          </p:cNvPr>
          <p:cNvSpPr>
            <a:spLocks noGrp="1"/>
          </p:cNvSpPr>
          <p:nvPr>
            <p:ph type="title"/>
          </p:nvPr>
        </p:nvSpPr>
        <p:spPr/>
        <p:txBody>
          <a:bodyPr/>
          <a:lstStyle/>
          <a:p>
            <a:r>
              <a:rPr lang="en-AU" dirty="0"/>
              <a:t>Housing types and bedroom comparison </a:t>
            </a:r>
          </a:p>
        </p:txBody>
      </p:sp>
      <p:pic>
        <p:nvPicPr>
          <p:cNvPr id="4" name="Picture 3">
            <a:extLst>
              <a:ext uri="{FF2B5EF4-FFF2-40B4-BE49-F238E27FC236}">
                <a16:creationId xmlns:a16="http://schemas.microsoft.com/office/drawing/2014/main" id="{5A8DD530-05D1-17A1-E3C5-7A75DB2AF539}"/>
              </a:ext>
            </a:extLst>
          </p:cNvPr>
          <p:cNvPicPr>
            <a:picLocks noChangeAspect="1"/>
          </p:cNvPicPr>
          <p:nvPr/>
        </p:nvPicPr>
        <p:blipFill>
          <a:blip r:embed="rId2"/>
          <a:stretch>
            <a:fillRect/>
          </a:stretch>
        </p:blipFill>
        <p:spPr>
          <a:xfrm>
            <a:off x="1675089" y="2035028"/>
            <a:ext cx="8114863" cy="4057432"/>
          </a:xfrm>
          <a:prstGeom prst="rect">
            <a:avLst/>
          </a:prstGeom>
        </p:spPr>
      </p:pic>
    </p:spTree>
    <p:extLst>
      <p:ext uri="{BB962C8B-B14F-4D97-AF65-F5344CB8AC3E}">
        <p14:creationId xmlns:p14="http://schemas.microsoft.com/office/powerpoint/2010/main" val="240786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3F334-81B7-1BAD-3F70-D167304B2658}"/>
              </a:ext>
            </a:extLst>
          </p:cNvPr>
          <p:cNvSpPr>
            <a:spLocks noGrp="1"/>
          </p:cNvSpPr>
          <p:nvPr>
            <p:ph type="title"/>
          </p:nvPr>
        </p:nvSpPr>
        <p:spPr/>
        <p:txBody>
          <a:bodyPr/>
          <a:lstStyle/>
          <a:p>
            <a:r>
              <a:rPr lang="en-AU" dirty="0"/>
              <a:t>Outliers of vacancy days against bedrooms</a:t>
            </a:r>
          </a:p>
        </p:txBody>
      </p:sp>
      <p:pic>
        <p:nvPicPr>
          <p:cNvPr id="6" name="Content Placeholder 5">
            <a:extLst>
              <a:ext uri="{FF2B5EF4-FFF2-40B4-BE49-F238E27FC236}">
                <a16:creationId xmlns:a16="http://schemas.microsoft.com/office/drawing/2014/main" id="{4476BB34-5C1F-92CD-DF39-2E292DD90DD1}"/>
              </a:ext>
            </a:extLst>
          </p:cNvPr>
          <p:cNvPicPr>
            <a:picLocks noGrp="1" noChangeAspect="1"/>
          </p:cNvPicPr>
          <p:nvPr>
            <p:ph sz="half" idx="1"/>
          </p:nvPr>
        </p:nvPicPr>
        <p:blipFill>
          <a:blip r:embed="rId2"/>
          <a:stretch>
            <a:fillRect/>
          </a:stretch>
        </p:blipFill>
        <p:spPr>
          <a:xfrm>
            <a:off x="1193006" y="2120900"/>
            <a:ext cx="4448175" cy="3382278"/>
          </a:xfrm>
        </p:spPr>
      </p:pic>
      <p:sp>
        <p:nvSpPr>
          <p:cNvPr id="4" name="Content Placeholder 3">
            <a:extLst>
              <a:ext uri="{FF2B5EF4-FFF2-40B4-BE49-F238E27FC236}">
                <a16:creationId xmlns:a16="http://schemas.microsoft.com/office/drawing/2014/main" id="{07B84EA5-AA0D-FBEA-FF50-60E262488F00}"/>
              </a:ext>
            </a:extLst>
          </p:cNvPr>
          <p:cNvSpPr>
            <a:spLocks noGrp="1"/>
          </p:cNvSpPr>
          <p:nvPr>
            <p:ph sz="half" idx="2"/>
          </p:nvPr>
        </p:nvSpPr>
        <p:spPr/>
        <p:txBody>
          <a:bodyPr/>
          <a:lstStyle/>
          <a:p>
            <a:endParaRPr lang="en-AU" dirty="0"/>
          </a:p>
        </p:txBody>
      </p:sp>
    </p:spTree>
    <p:extLst>
      <p:ext uri="{BB962C8B-B14F-4D97-AF65-F5344CB8AC3E}">
        <p14:creationId xmlns:p14="http://schemas.microsoft.com/office/powerpoint/2010/main" val="1260351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32D54-0386-F374-3BAC-0284D58F5212}"/>
              </a:ext>
            </a:extLst>
          </p:cNvPr>
          <p:cNvSpPr>
            <a:spLocks noGrp="1"/>
          </p:cNvSpPr>
          <p:nvPr>
            <p:ph type="title"/>
          </p:nvPr>
        </p:nvSpPr>
        <p:spPr/>
        <p:txBody>
          <a:bodyPr/>
          <a:lstStyle/>
          <a:p>
            <a:r>
              <a:rPr lang="en-AU" dirty="0"/>
              <a:t>Average Vacancy Days against bedrooms</a:t>
            </a:r>
          </a:p>
        </p:txBody>
      </p:sp>
      <p:pic>
        <p:nvPicPr>
          <p:cNvPr id="6" name="Content Placeholder 5">
            <a:extLst>
              <a:ext uri="{FF2B5EF4-FFF2-40B4-BE49-F238E27FC236}">
                <a16:creationId xmlns:a16="http://schemas.microsoft.com/office/drawing/2014/main" id="{3C80E645-9770-FF74-B0B0-65645D8EB173}"/>
              </a:ext>
            </a:extLst>
          </p:cNvPr>
          <p:cNvPicPr>
            <a:picLocks noGrp="1" noChangeAspect="1"/>
          </p:cNvPicPr>
          <p:nvPr>
            <p:ph sz="half" idx="1"/>
          </p:nvPr>
        </p:nvPicPr>
        <p:blipFill>
          <a:blip r:embed="rId2"/>
          <a:stretch>
            <a:fillRect/>
          </a:stretch>
        </p:blipFill>
        <p:spPr>
          <a:xfrm>
            <a:off x="1402556" y="2231472"/>
            <a:ext cx="4461349" cy="3405930"/>
          </a:xfrm>
        </p:spPr>
      </p:pic>
      <p:sp>
        <p:nvSpPr>
          <p:cNvPr id="4" name="Content Placeholder 3">
            <a:extLst>
              <a:ext uri="{FF2B5EF4-FFF2-40B4-BE49-F238E27FC236}">
                <a16:creationId xmlns:a16="http://schemas.microsoft.com/office/drawing/2014/main" id="{B64C62FA-997B-845A-1DD9-0E514C997498}"/>
              </a:ext>
            </a:extLst>
          </p:cNvPr>
          <p:cNvSpPr>
            <a:spLocks noGrp="1"/>
          </p:cNvSpPr>
          <p:nvPr>
            <p:ph sz="half" idx="2"/>
          </p:nvPr>
        </p:nvSpPr>
        <p:spPr/>
        <p:txBody>
          <a:bodyPr/>
          <a:lstStyle/>
          <a:p>
            <a:r>
              <a:rPr lang="en-AU" dirty="0"/>
              <a:t>- Removing 3 outliers ( 7412, 326, 287)</a:t>
            </a:r>
          </a:p>
        </p:txBody>
      </p:sp>
    </p:spTree>
    <p:extLst>
      <p:ext uri="{BB962C8B-B14F-4D97-AF65-F5344CB8AC3E}">
        <p14:creationId xmlns:p14="http://schemas.microsoft.com/office/powerpoint/2010/main" val="1680785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49682-8AD5-10FB-3619-CA604CBFD3A2}"/>
              </a:ext>
            </a:extLst>
          </p:cNvPr>
          <p:cNvSpPr>
            <a:spLocks noGrp="1"/>
          </p:cNvSpPr>
          <p:nvPr>
            <p:ph type="title"/>
          </p:nvPr>
        </p:nvSpPr>
        <p:spPr/>
        <p:txBody>
          <a:bodyPr/>
          <a:lstStyle/>
          <a:p>
            <a:r>
              <a:rPr lang="en-AU" dirty="0"/>
              <a:t>Size of Dwelling </a:t>
            </a:r>
          </a:p>
        </p:txBody>
      </p:sp>
      <p:sp>
        <p:nvSpPr>
          <p:cNvPr id="3" name="Content Placeholder 2">
            <a:extLst>
              <a:ext uri="{FF2B5EF4-FFF2-40B4-BE49-F238E27FC236}">
                <a16:creationId xmlns:a16="http://schemas.microsoft.com/office/drawing/2014/main" id="{8E6312B2-B9CD-7799-DC12-D6D5366B2857}"/>
              </a:ext>
            </a:extLst>
          </p:cNvPr>
          <p:cNvSpPr>
            <a:spLocks noGrp="1"/>
          </p:cNvSpPr>
          <p:nvPr>
            <p:ph sz="half" idx="1"/>
          </p:nvPr>
        </p:nvSpPr>
        <p:spPr/>
        <p:txBody>
          <a:bodyPr/>
          <a:lstStyle/>
          <a:p>
            <a:endParaRPr lang="en-AU"/>
          </a:p>
        </p:txBody>
      </p:sp>
      <p:sp>
        <p:nvSpPr>
          <p:cNvPr id="4" name="Content Placeholder 3">
            <a:extLst>
              <a:ext uri="{FF2B5EF4-FFF2-40B4-BE49-F238E27FC236}">
                <a16:creationId xmlns:a16="http://schemas.microsoft.com/office/drawing/2014/main" id="{672F4D51-A31E-5312-7649-EB54F0B411B4}"/>
              </a:ext>
            </a:extLst>
          </p:cNvPr>
          <p:cNvSpPr>
            <a:spLocks noGrp="1"/>
          </p:cNvSpPr>
          <p:nvPr>
            <p:ph sz="half" idx="2"/>
          </p:nvPr>
        </p:nvSpPr>
        <p:spPr/>
        <p:txBody>
          <a:bodyPr/>
          <a:lstStyle/>
          <a:p>
            <a:endParaRPr lang="en-AU"/>
          </a:p>
        </p:txBody>
      </p:sp>
    </p:spTree>
    <p:extLst>
      <p:ext uri="{BB962C8B-B14F-4D97-AF65-F5344CB8AC3E}">
        <p14:creationId xmlns:p14="http://schemas.microsoft.com/office/powerpoint/2010/main" val="3044815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9E284-6642-B87F-627B-C7159F981050}"/>
              </a:ext>
            </a:extLst>
          </p:cNvPr>
          <p:cNvSpPr>
            <a:spLocks noGrp="1"/>
          </p:cNvSpPr>
          <p:nvPr>
            <p:ph type="title"/>
          </p:nvPr>
        </p:nvSpPr>
        <p:spPr/>
        <p:txBody>
          <a:bodyPr/>
          <a:lstStyle/>
          <a:p>
            <a:r>
              <a:rPr lang="en-AU" dirty="0"/>
              <a:t>	Definition </a:t>
            </a:r>
          </a:p>
        </p:txBody>
      </p:sp>
      <p:sp>
        <p:nvSpPr>
          <p:cNvPr id="3" name="Content Placeholder 2">
            <a:extLst>
              <a:ext uri="{FF2B5EF4-FFF2-40B4-BE49-F238E27FC236}">
                <a16:creationId xmlns:a16="http://schemas.microsoft.com/office/drawing/2014/main" id="{B22E6F46-0BB9-4407-6908-C3D151836A85}"/>
              </a:ext>
            </a:extLst>
          </p:cNvPr>
          <p:cNvSpPr>
            <a:spLocks noGrp="1"/>
          </p:cNvSpPr>
          <p:nvPr>
            <p:ph idx="1"/>
          </p:nvPr>
        </p:nvSpPr>
        <p:spPr/>
        <p:txBody>
          <a:bodyPr>
            <a:normAutofit fontScale="92500" lnSpcReduction="20000"/>
          </a:bodyPr>
          <a:lstStyle/>
          <a:p>
            <a:pPr>
              <a:lnSpc>
                <a:spcPct val="117000"/>
              </a:lnSpc>
              <a:spcAft>
                <a:spcPts val="600"/>
              </a:spcAft>
            </a:pPr>
            <a:r>
              <a:rPr lang="en-AU" dirty="0">
                <a:solidFill>
                  <a:srgbClr val="1D1C1D"/>
                </a:solidFill>
                <a:latin typeface="Arial" panose="020B0604020202020204" pitchFamily="34" charset="0"/>
                <a:cs typeface="Times New Roman" panose="02020603050405020304" pitchFamily="18" charset="0"/>
              </a:rPr>
              <a:t>Vacancy Days – </a:t>
            </a:r>
            <a:r>
              <a:rPr lang="en-GB" dirty="0">
                <a:solidFill>
                  <a:srgbClr val="1D1C1D"/>
                </a:solidFill>
                <a:latin typeface="Arial" panose="020B0604020202020204" pitchFamily="34" charset="0"/>
                <a:cs typeface="Times New Roman" panose="02020603050405020304" pitchFamily="18" charset="0"/>
              </a:rPr>
              <a:t>the number of days between the date such existing tenant vacates</a:t>
            </a:r>
            <a:endParaRPr lang="en-AU" dirty="0">
              <a:solidFill>
                <a:srgbClr val="1D1C1D"/>
              </a:solidFill>
              <a:latin typeface="Arial" panose="020B0604020202020204" pitchFamily="34" charset="0"/>
              <a:cs typeface="Times New Roman" panose="02020603050405020304" pitchFamily="18" charset="0"/>
            </a:endParaRPr>
          </a:p>
          <a:p>
            <a:pPr>
              <a:lnSpc>
                <a:spcPct val="117000"/>
              </a:lnSpc>
              <a:spcAft>
                <a:spcPts val="600"/>
              </a:spcAft>
            </a:pPr>
            <a:r>
              <a:rPr lang="en-GB" dirty="0">
                <a:solidFill>
                  <a:srgbClr val="1D1C1D"/>
                </a:solidFill>
                <a:latin typeface="Arial" panose="020B0604020202020204" pitchFamily="34" charset="0"/>
                <a:cs typeface="Times New Roman" panose="02020603050405020304" pitchFamily="18" charset="0"/>
              </a:rPr>
              <a:t>Tenantable -  (of a building) fit for occupation by a tenant.</a:t>
            </a:r>
          </a:p>
          <a:p>
            <a:pPr>
              <a:lnSpc>
                <a:spcPct val="117000"/>
              </a:lnSpc>
              <a:spcAft>
                <a:spcPts val="600"/>
              </a:spcAft>
            </a:pPr>
            <a:r>
              <a:rPr lang="en-GB" dirty="0">
                <a:solidFill>
                  <a:srgbClr val="1D1C1D"/>
                </a:solidFill>
                <a:latin typeface="Arial" panose="020B0604020202020204" pitchFamily="34" charset="0"/>
                <a:cs typeface="Times New Roman" panose="02020603050405020304" pitchFamily="18" charset="0"/>
              </a:rPr>
              <a:t>Untenantable - incapable of being occupied or lived in</a:t>
            </a:r>
          </a:p>
          <a:p>
            <a:pPr>
              <a:lnSpc>
                <a:spcPct val="117000"/>
              </a:lnSpc>
              <a:spcAft>
                <a:spcPts val="600"/>
              </a:spcAft>
            </a:pPr>
            <a:r>
              <a:rPr lang="en-AU" dirty="0" err="1">
                <a:solidFill>
                  <a:srgbClr val="1D1C1D"/>
                </a:solidFill>
                <a:latin typeface="Arial" panose="020B0604020202020204" pitchFamily="34" charset="0"/>
                <a:cs typeface="Times New Roman" panose="02020603050405020304" pitchFamily="18" charset="0"/>
              </a:rPr>
              <a:t>VUDays</a:t>
            </a:r>
            <a:r>
              <a:rPr lang="en-AU" dirty="0">
                <a:solidFill>
                  <a:srgbClr val="1D1C1D"/>
                </a:solidFill>
                <a:latin typeface="Arial" panose="020B0604020202020204" pitchFamily="34" charset="0"/>
                <a:cs typeface="Times New Roman" panose="02020603050405020304" pitchFamily="18" charset="0"/>
              </a:rPr>
              <a:t> - </a:t>
            </a:r>
            <a:r>
              <a:rPr lang="en-GB" dirty="0">
                <a:solidFill>
                  <a:srgbClr val="1D1C1D"/>
                </a:solidFill>
                <a:latin typeface="Arial" panose="020B0604020202020204" pitchFamily="34" charset="0"/>
                <a:cs typeface="Times New Roman" panose="02020603050405020304" pitchFamily="18" charset="0"/>
              </a:rPr>
              <a:t>Number of days the property was vacant and untenantable </a:t>
            </a:r>
          </a:p>
          <a:p>
            <a:pPr>
              <a:lnSpc>
                <a:spcPct val="117000"/>
              </a:lnSpc>
              <a:spcAft>
                <a:spcPts val="600"/>
              </a:spcAft>
            </a:pPr>
            <a:r>
              <a:rPr lang="en-AU" dirty="0" err="1">
                <a:solidFill>
                  <a:srgbClr val="1D1C1D"/>
                </a:solidFill>
                <a:latin typeface="Arial" panose="020B0604020202020204" pitchFamily="34" charset="0"/>
                <a:cs typeface="Times New Roman" panose="02020603050405020304" pitchFamily="18" charset="0"/>
              </a:rPr>
              <a:t>VTDays</a:t>
            </a:r>
            <a:r>
              <a:rPr lang="en-AU" dirty="0">
                <a:solidFill>
                  <a:srgbClr val="1D1C1D"/>
                </a:solidFill>
                <a:latin typeface="Arial" panose="020B0604020202020204" pitchFamily="34" charset="0"/>
                <a:cs typeface="Times New Roman" panose="02020603050405020304" pitchFamily="18" charset="0"/>
              </a:rPr>
              <a:t> – </a:t>
            </a:r>
            <a:r>
              <a:rPr lang="en-GB" dirty="0">
                <a:solidFill>
                  <a:srgbClr val="1D1C1D"/>
                </a:solidFill>
                <a:latin typeface="Arial" panose="020B0604020202020204" pitchFamily="34" charset="0"/>
                <a:cs typeface="Times New Roman" panose="02020603050405020304" pitchFamily="18" charset="0"/>
              </a:rPr>
              <a:t>Number of days the property was vacant and tenantable </a:t>
            </a:r>
          </a:p>
          <a:p>
            <a:endParaRPr lang="en-AU" sz="2000" b="0" i="0" u="none" strike="noStrike" dirty="0">
              <a:solidFill>
                <a:srgbClr val="000000"/>
              </a:solidFill>
              <a:effectLst/>
              <a:latin typeface="Calibri" panose="020F0502020204030204" pitchFamily="34" charset="0"/>
            </a:endParaRPr>
          </a:p>
          <a:p>
            <a:endParaRPr lang="en-GB" sz="2000" b="0" i="0" u="none" strike="noStrike" dirty="0">
              <a:solidFill>
                <a:srgbClr val="000000"/>
              </a:solidFill>
              <a:effectLst/>
              <a:latin typeface="Calibri" panose="020F0502020204030204" pitchFamily="34" charset="0"/>
            </a:endParaRPr>
          </a:p>
          <a:p>
            <a:r>
              <a:rPr lang="en-GB" sz="2000" b="0" i="0" u="none" strike="noStrike" dirty="0">
                <a:solidFill>
                  <a:srgbClr val="000000"/>
                </a:solidFill>
                <a:effectLst/>
                <a:latin typeface="Calibri" panose="020F0502020204030204" pitchFamily="34" charset="0"/>
              </a:rPr>
              <a:t> </a:t>
            </a:r>
          </a:p>
          <a:p>
            <a:endParaRPr lang="en-AU" sz="2000" b="0" i="0" u="none" strike="noStrike" dirty="0">
              <a:solidFill>
                <a:srgbClr val="000000"/>
              </a:solidFill>
              <a:effectLst/>
              <a:latin typeface="Calibri" panose="020F0502020204030204" pitchFamily="34" charset="0"/>
            </a:endParaRPr>
          </a:p>
          <a:p>
            <a:endParaRPr lang="en-AU" dirty="0"/>
          </a:p>
        </p:txBody>
      </p:sp>
    </p:spTree>
    <p:extLst>
      <p:ext uri="{BB962C8B-B14F-4D97-AF65-F5344CB8AC3E}">
        <p14:creationId xmlns:p14="http://schemas.microsoft.com/office/powerpoint/2010/main" val="2656581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46F38-FF99-E374-F7CB-C18D70B77E26}"/>
              </a:ext>
            </a:extLst>
          </p:cNvPr>
          <p:cNvSpPr>
            <a:spLocks noGrp="1"/>
          </p:cNvSpPr>
          <p:nvPr>
            <p:ph type="title"/>
          </p:nvPr>
        </p:nvSpPr>
        <p:spPr/>
        <p:txBody>
          <a:bodyPr/>
          <a:lstStyle/>
          <a:p>
            <a:r>
              <a:rPr lang="en-AU" dirty="0"/>
              <a:t>Null Hypothesis </a:t>
            </a:r>
          </a:p>
        </p:txBody>
      </p:sp>
      <p:sp>
        <p:nvSpPr>
          <p:cNvPr id="3" name="Content Placeholder 2">
            <a:extLst>
              <a:ext uri="{FF2B5EF4-FFF2-40B4-BE49-F238E27FC236}">
                <a16:creationId xmlns:a16="http://schemas.microsoft.com/office/drawing/2014/main" id="{F5391B62-2ACC-BEF1-5F87-063DFD8314BA}"/>
              </a:ext>
            </a:extLst>
          </p:cNvPr>
          <p:cNvSpPr>
            <a:spLocks noGrp="1"/>
          </p:cNvSpPr>
          <p:nvPr>
            <p:ph idx="1"/>
          </p:nvPr>
        </p:nvSpPr>
        <p:spPr/>
        <p:txBody>
          <a:bodyPr/>
          <a:lstStyle/>
          <a:p>
            <a:endParaRPr lang="en-AU" dirty="0"/>
          </a:p>
        </p:txBody>
      </p:sp>
    </p:spTree>
    <p:extLst>
      <p:ext uri="{BB962C8B-B14F-4D97-AF65-F5344CB8AC3E}">
        <p14:creationId xmlns:p14="http://schemas.microsoft.com/office/powerpoint/2010/main" val="2637894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C80D2-B18E-0C86-2C81-9802FCDEFC46}"/>
              </a:ext>
            </a:extLst>
          </p:cNvPr>
          <p:cNvSpPr>
            <a:spLocks noGrp="1"/>
          </p:cNvSpPr>
          <p:nvPr>
            <p:ph type="title"/>
          </p:nvPr>
        </p:nvSpPr>
        <p:spPr/>
        <p:txBody>
          <a:bodyPr/>
          <a:lstStyle/>
          <a:p>
            <a:r>
              <a:rPr lang="en-AU" dirty="0"/>
              <a:t>Affects of Housing from Covid</a:t>
            </a:r>
          </a:p>
        </p:txBody>
      </p:sp>
    </p:spTree>
    <p:extLst>
      <p:ext uri="{BB962C8B-B14F-4D97-AF65-F5344CB8AC3E}">
        <p14:creationId xmlns:p14="http://schemas.microsoft.com/office/powerpoint/2010/main" val="3808628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Qld Housing Vacancy – Data Limitations</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825624774"/>
              </p:ext>
            </p:extLst>
          </p:nvPr>
        </p:nvGraphicFramePr>
        <p:xfrm>
          <a:off x="1096963" y="2216879"/>
          <a:ext cx="10058400" cy="3604216"/>
        </p:xfrm>
        <a:graphic>
          <a:graphicData uri="http://schemas.openxmlformats.org/drawingml/2006/table">
            <a:tbl>
              <a:tblPr firstRow="1" bandRow="1">
                <a:noFill/>
                <a:tableStyleId>{3B4B98B0-60AC-42C2-AFA5-B58CD77FA1E5}</a:tableStyleId>
              </a:tblPr>
              <a:tblGrid>
                <a:gridCol w="2514600">
                  <a:extLst>
                    <a:ext uri="{9D8B030D-6E8A-4147-A177-3AD203B41FA5}">
                      <a16:colId xmlns:a16="http://schemas.microsoft.com/office/drawing/2014/main" val="2981917977"/>
                    </a:ext>
                  </a:extLst>
                </a:gridCol>
                <a:gridCol w="2514600">
                  <a:extLst>
                    <a:ext uri="{9D8B030D-6E8A-4147-A177-3AD203B41FA5}">
                      <a16:colId xmlns:a16="http://schemas.microsoft.com/office/drawing/2014/main" val="945233394"/>
                    </a:ext>
                  </a:extLst>
                </a:gridCol>
                <a:gridCol w="2514600">
                  <a:extLst>
                    <a:ext uri="{9D8B030D-6E8A-4147-A177-3AD203B41FA5}">
                      <a16:colId xmlns:a16="http://schemas.microsoft.com/office/drawing/2014/main" val="2572263168"/>
                    </a:ext>
                  </a:extLst>
                </a:gridCol>
                <a:gridCol w="2514600">
                  <a:extLst>
                    <a:ext uri="{9D8B030D-6E8A-4147-A177-3AD203B41FA5}">
                      <a16:colId xmlns:a16="http://schemas.microsoft.com/office/drawing/2014/main" val="1765783061"/>
                    </a:ext>
                  </a:extLst>
                </a:gridCol>
              </a:tblGrid>
              <a:tr h="613018">
                <a:tc>
                  <a:txBody>
                    <a:bodyPr/>
                    <a:lstStyle/>
                    <a:p>
                      <a:r>
                        <a:rPr lang="en-US" sz="2400" b="0" cap="all" spc="150" dirty="0">
                          <a:solidFill>
                            <a:schemeClr val="lt1"/>
                          </a:solidFill>
                        </a:rPr>
                        <a:t>1</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2</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3</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4</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978778">
                <a:tc>
                  <a:txBody>
                    <a:bodyPr/>
                    <a:lstStyle/>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978778">
                <a:tc>
                  <a:txBody>
                    <a:bodyPr/>
                    <a:lstStyle/>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978778">
                <a:tc>
                  <a:txBody>
                    <a:bodyPr/>
                    <a:lstStyle/>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0D0E2-BDAF-DD2E-D481-687A8BE4F481}"/>
              </a:ext>
            </a:extLst>
          </p:cNvPr>
          <p:cNvSpPr>
            <a:spLocks noGrp="1"/>
          </p:cNvSpPr>
          <p:nvPr>
            <p:ph type="title"/>
          </p:nvPr>
        </p:nvSpPr>
        <p:spPr/>
        <p:txBody>
          <a:bodyPr/>
          <a:lstStyle/>
          <a:p>
            <a:r>
              <a:rPr lang="en-AU" dirty="0"/>
              <a:t>Discussion on Results </a:t>
            </a:r>
          </a:p>
        </p:txBody>
      </p:sp>
      <p:sp>
        <p:nvSpPr>
          <p:cNvPr id="3" name="Content Placeholder 2">
            <a:extLst>
              <a:ext uri="{FF2B5EF4-FFF2-40B4-BE49-F238E27FC236}">
                <a16:creationId xmlns:a16="http://schemas.microsoft.com/office/drawing/2014/main" id="{08FCCF32-3CC9-D1AE-DDEA-5FEBCC88202D}"/>
              </a:ext>
            </a:extLst>
          </p:cNvPr>
          <p:cNvSpPr>
            <a:spLocks noGrp="1"/>
          </p:cNvSpPr>
          <p:nvPr>
            <p:ph idx="1"/>
          </p:nvPr>
        </p:nvSpPr>
        <p:spPr/>
        <p:txBody>
          <a:bodyPr/>
          <a:lstStyle/>
          <a:p>
            <a:endParaRPr lang="en-AU" dirty="0"/>
          </a:p>
        </p:txBody>
      </p:sp>
    </p:spTree>
    <p:extLst>
      <p:ext uri="{BB962C8B-B14F-4D97-AF65-F5344CB8AC3E}">
        <p14:creationId xmlns:p14="http://schemas.microsoft.com/office/powerpoint/2010/main" val="3892008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A0F5C-A0B7-605F-D27D-B6C5CE31C850}"/>
              </a:ext>
            </a:extLst>
          </p:cNvPr>
          <p:cNvSpPr>
            <a:spLocks noGrp="1"/>
          </p:cNvSpPr>
          <p:nvPr>
            <p:ph type="title"/>
          </p:nvPr>
        </p:nvSpPr>
        <p:spPr/>
        <p:txBody>
          <a:bodyPr/>
          <a:lstStyle/>
          <a:p>
            <a:r>
              <a:rPr lang="en-AU" dirty="0"/>
              <a:t>Conclusion</a:t>
            </a:r>
          </a:p>
        </p:txBody>
      </p:sp>
      <p:sp>
        <p:nvSpPr>
          <p:cNvPr id="3" name="Content Placeholder 2">
            <a:extLst>
              <a:ext uri="{FF2B5EF4-FFF2-40B4-BE49-F238E27FC236}">
                <a16:creationId xmlns:a16="http://schemas.microsoft.com/office/drawing/2014/main" id="{C4F8990B-566F-C941-A59F-20287C1B4C83}"/>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3561853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D8A9D-2D34-3ABC-B960-8DFD6A742890}"/>
              </a:ext>
            </a:extLst>
          </p:cNvPr>
          <p:cNvSpPr>
            <a:spLocks noGrp="1"/>
          </p:cNvSpPr>
          <p:nvPr>
            <p:ph type="title"/>
          </p:nvPr>
        </p:nvSpPr>
        <p:spPr>
          <a:xfrm>
            <a:off x="1066800" y="596995"/>
            <a:ext cx="10058400" cy="1081021"/>
          </a:xfrm>
        </p:spPr>
        <p:txBody>
          <a:bodyPr/>
          <a:lstStyle/>
          <a:p>
            <a:r>
              <a:rPr lang="en-AU" dirty="0"/>
              <a:t>Types of Housing </a:t>
            </a:r>
          </a:p>
        </p:txBody>
      </p:sp>
      <p:sp>
        <p:nvSpPr>
          <p:cNvPr id="4" name="Rectangle 1">
            <a:extLst>
              <a:ext uri="{FF2B5EF4-FFF2-40B4-BE49-F238E27FC236}">
                <a16:creationId xmlns:a16="http://schemas.microsoft.com/office/drawing/2014/main" id="{EB809E8B-3E89-8E82-C2B9-4BFF68433416}"/>
              </a:ext>
            </a:extLst>
          </p:cNvPr>
          <p:cNvSpPr>
            <a:spLocks noGrp="1" noChangeArrowheads="1"/>
          </p:cNvSpPr>
          <p:nvPr>
            <p:ph idx="1"/>
          </p:nvPr>
        </p:nvSpPr>
        <p:spPr bwMode="auto">
          <a:xfrm>
            <a:off x="1066800" y="2008458"/>
            <a:ext cx="8566837" cy="43396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212529"/>
                </a:solidFill>
                <a:effectLst/>
                <a:latin typeface="Lato" panose="020F0502020204030203" pitchFamily="34" charset="0"/>
              </a:rPr>
              <a:t>	</a:t>
            </a:r>
            <a:r>
              <a:rPr kumimoji="0" lang="en-US" altLang="en-US" sz="1200" b="1" i="0" u="none" strike="noStrike" cap="none" normalizeH="0" baseline="0" dirty="0">
                <a:ln>
                  <a:noFill/>
                </a:ln>
                <a:solidFill>
                  <a:srgbClr val="212529"/>
                </a:solidFill>
                <a:effectLst/>
                <a:latin typeface="Lato" panose="020F0502020204030203" pitchFamily="34" charset="0"/>
              </a:rPr>
              <a:t>Detached house</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529"/>
                </a:solidFill>
                <a:effectLst/>
                <a:latin typeface="Lato" panose="020F0502020204030203" pitchFamily="34" charset="0"/>
              </a:rPr>
              <a:t>		A house with 2 or more bedrooms on 1 block of land.</a:t>
            </a:r>
          </a:p>
          <a:p>
            <a:pPr marL="457200" marR="0" lvl="1" indent="-45720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212529"/>
              </a:solidFill>
              <a:effectLst/>
              <a:latin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212529"/>
                </a:solidFill>
                <a:effectLst/>
                <a:latin typeface="Lato" panose="020F0502020204030203" pitchFamily="34" charset="0"/>
              </a:rPr>
              <a:t>	Duplex</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529"/>
                </a:solidFill>
                <a:effectLst/>
                <a:latin typeface="Lato" panose="020F0502020204030203" pitchFamily="34" charset="0"/>
              </a:rPr>
              <a:t>		Usually 2 units, with 1–3 bedrooms in each, divided by a common wall, located on 1 block of land.</a:t>
            </a:r>
          </a:p>
          <a:p>
            <a:pPr marL="457200" marR="0" lvl="1" indent="-45720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212529"/>
              </a:solidFill>
              <a:effectLst/>
              <a:latin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212529"/>
                </a:solidFill>
                <a:effectLst/>
                <a:latin typeface="Lato" panose="020F0502020204030203" pitchFamily="34" charset="0"/>
              </a:rPr>
              <a:t>	Dual occupancy</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529"/>
                </a:solidFill>
                <a:effectLst/>
                <a:latin typeface="Lato" panose="020F0502020204030203" pitchFamily="34" charset="0"/>
              </a:rPr>
              <a:t>		2 properties located on one block of land.</a:t>
            </a:r>
          </a:p>
          <a:p>
            <a:pPr marL="457200" marR="0" lvl="1" indent="-45720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212529"/>
              </a:solidFill>
              <a:effectLst/>
              <a:latin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212529"/>
                </a:solidFill>
                <a:effectLst/>
                <a:latin typeface="Lato" panose="020F0502020204030203" pitchFamily="34" charset="0"/>
              </a:rPr>
              <a:t>	Cluster house</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529"/>
                </a:solidFill>
                <a:effectLst/>
                <a:latin typeface="Lato" panose="020F0502020204030203" pitchFamily="34" charset="0"/>
              </a:rPr>
              <a:t>		A number of attached or separate homes, with 2–4 bedrooms in each, located within a housing development.</a:t>
            </a:r>
          </a:p>
          <a:p>
            <a:pPr marL="457200" marR="0" lvl="1" indent="-45720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212529"/>
              </a:solidFill>
              <a:effectLst/>
              <a:latin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212529"/>
                </a:solidFill>
                <a:effectLst/>
                <a:latin typeface="Lato" panose="020F0502020204030203" pitchFamily="34" charset="0"/>
              </a:rPr>
              <a:t>	Townhouse</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529"/>
                </a:solidFill>
                <a:effectLst/>
                <a:latin typeface="Lato" panose="020F0502020204030203" pitchFamily="34" charset="0"/>
              </a:rPr>
              <a:t>		3 or more units next to each other, with 1–4 bedrooms in each, divided by common walls.</a:t>
            </a:r>
          </a:p>
          <a:p>
            <a:pPr marL="457200" marR="0" lvl="1" indent="-45720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212529"/>
              </a:solidFill>
              <a:effectLst/>
              <a:latin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212529"/>
                </a:solidFill>
                <a:effectLst/>
                <a:latin typeface="Lato" panose="020F0502020204030203" pitchFamily="34" charset="0"/>
              </a:rPr>
              <a:t>	Apartment / flat / unit</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529"/>
                </a:solidFill>
                <a:effectLst/>
                <a:latin typeface="Lato" panose="020F0502020204030203" pitchFamily="34" charset="0"/>
              </a:rPr>
              <a:t>		Usually a complex of 2 or more </a:t>
            </a:r>
            <a:r>
              <a:rPr kumimoji="0" lang="en-US" altLang="en-US" sz="1200" b="0" i="0" u="none" strike="noStrike" cap="none" normalizeH="0" baseline="0" dirty="0" err="1">
                <a:ln>
                  <a:noFill/>
                </a:ln>
                <a:solidFill>
                  <a:srgbClr val="212529"/>
                </a:solidFill>
                <a:effectLst/>
                <a:latin typeface="Lato" panose="020F0502020204030203" pitchFamily="34" charset="0"/>
              </a:rPr>
              <a:t>storeys</a:t>
            </a:r>
            <a:r>
              <a:rPr kumimoji="0" lang="en-US" altLang="en-US" sz="1200" b="0" i="0" u="none" strike="noStrike" cap="none" normalizeH="0" baseline="0" dirty="0">
                <a:ln>
                  <a:noFill/>
                </a:ln>
                <a:solidFill>
                  <a:srgbClr val="212529"/>
                </a:solidFill>
                <a:effectLst/>
                <a:latin typeface="Lato" panose="020F0502020204030203" pitchFamily="34" charset="0"/>
              </a:rPr>
              <a:t>, with 1–3 bedrooms in each.</a:t>
            </a:r>
          </a:p>
          <a:p>
            <a:pPr marL="457200" marR="0" lvl="1" indent="-45720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212529"/>
              </a:solidFill>
              <a:effectLst/>
              <a:latin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212529"/>
                </a:solidFill>
                <a:effectLst/>
                <a:latin typeface="Lato" panose="020F0502020204030203" pitchFamily="34" charset="0"/>
              </a:rPr>
              <a:t>	Seniors’ unit</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529"/>
                </a:solidFill>
                <a:effectLst/>
                <a:latin typeface="Lato" panose="020F0502020204030203" pitchFamily="34" charset="0"/>
              </a:rPr>
              <a:t>		For people over the age of 55, usually in a complex of 1–2 </a:t>
            </a:r>
            <a:r>
              <a:rPr kumimoji="0" lang="en-US" altLang="en-US" sz="1200" b="0" i="0" u="none" strike="noStrike" cap="none" normalizeH="0" baseline="0" dirty="0" err="1">
                <a:ln>
                  <a:noFill/>
                </a:ln>
                <a:solidFill>
                  <a:srgbClr val="212529"/>
                </a:solidFill>
                <a:effectLst/>
                <a:latin typeface="Lato" panose="020F0502020204030203" pitchFamily="34" charset="0"/>
              </a:rPr>
              <a:t>storeys</a:t>
            </a:r>
            <a:r>
              <a:rPr kumimoji="0" lang="en-US" altLang="en-US" sz="1200" b="0" i="0" u="none" strike="noStrike" cap="none" normalizeH="0" baseline="0" dirty="0">
                <a:ln>
                  <a:noFill/>
                </a:ln>
                <a:solidFill>
                  <a:srgbClr val="212529"/>
                </a:solidFill>
                <a:effectLst/>
                <a:latin typeface="Lato" panose="020F0502020204030203" pitchFamily="34" charset="0"/>
              </a:rPr>
              <a:t>, with 1–2 bedrooms in each.</a:t>
            </a:r>
          </a:p>
          <a:p>
            <a:pPr marL="457200" marR="0" lvl="1" indent="-45720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12529"/>
              </a:solidFill>
              <a:latin typeface="Lato" panose="020F0502020204030203"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rgbClr val="212529"/>
                </a:solidFill>
                <a:effectLst/>
                <a:latin typeface="Lato" panose="020F0502020204030203" pitchFamily="34" charset="0"/>
                <a:sym typeface="Wingdings" panose="05000000000000000000" pitchFamily="2" charset="2"/>
              </a:rPr>
              <a:t> </a:t>
            </a:r>
            <a:r>
              <a:rPr kumimoji="0" lang="en-US" altLang="en-US" sz="600" b="0" i="0" u="none" strike="noStrike" cap="none" normalizeH="0" baseline="0" dirty="0">
                <a:ln>
                  <a:noFill/>
                </a:ln>
                <a:solidFill>
                  <a:srgbClr val="212529"/>
                </a:solidFill>
                <a:effectLst/>
                <a:latin typeface="Lato" panose="020F0502020204030203" pitchFamily="34" charset="0"/>
              </a:rPr>
              <a:t>https://www.qld.gov.au/housing/public-community-housing/eligibility-applying-for-housing/eligibility-for-housing/types-of-houses-provided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8482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32F41-B14D-099F-7D60-C71AED44720E}"/>
              </a:ext>
            </a:extLst>
          </p:cNvPr>
          <p:cNvSpPr>
            <a:spLocks noGrp="1"/>
          </p:cNvSpPr>
          <p:nvPr>
            <p:ph type="title"/>
          </p:nvPr>
        </p:nvSpPr>
        <p:spPr/>
        <p:txBody>
          <a:bodyPr/>
          <a:lstStyle/>
          <a:p>
            <a:r>
              <a:rPr lang="en-AU" dirty="0"/>
              <a:t>Eligibility for Housing </a:t>
            </a:r>
          </a:p>
        </p:txBody>
      </p:sp>
      <p:sp>
        <p:nvSpPr>
          <p:cNvPr id="3" name="Content Placeholder 2">
            <a:extLst>
              <a:ext uri="{FF2B5EF4-FFF2-40B4-BE49-F238E27FC236}">
                <a16:creationId xmlns:a16="http://schemas.microsoft.com/office/drawing/2014/main" id="{C4DBBA71-3A8F-3EF2-1678-45D100E82CB7}"/>
              </a:ext>
            </a:extLst>
          </p:cNvPr>
          <p:cNvSpPr>
            <a:spLocks noGrp="1"/>
          </p:cNvSpPr>
          <p:nvPr>
            <p:ph idx="1"/>
          </p:nvPr>
        </p:nvSpPr>
        <p:spPr/>
        <p:txBody>
          <a:bodyPr>
            <a:normAutofit fontScale="25000" lnSpcReduction="20000"/>
          </a:bodyPr>
          <a:lstStyle/>
          <a:p>
            <a:pPr>
              <a:lnSpc>
                <a:spcPct val="127000"/>
              </a:lnSpc>
              <a:spcAft>
                <a:spcPts val="600"/>
              </a:spcAft>
            </a:pPr>
            <a:r>
              <a:rPr lang="en-AU" sz="7200" dirty="0">
                <a:solidFill>
                  <a:srgbClr val="1D1C1D"/>
                </a:solidFill>
                <a:latin typeface="Arial" panose="020B0604020202020204" pitchFamily="34" charset="0"/>
                <a:cs typeface="Times New Roman" panose="02020603050405020304" pitchFamily="18" charset="0"/>
              </a:rPr>
              <a:t>1. </a:t>
            </a:r>
            <a:r>
              <a:rPr lang="en-GB" sz="7200" dirty="0">
                <a:solidFill>
                  <a:srgbClr val="1D1C1D"/>
                </a:solidFill>
                <a:latin typeface="Arial" panose="020B0604020202020204" pitchFamily="34" charset="0"/>
                <a:cs typeface="Times New Roman" panose="02020603050405020304" pitchFamily="18" charset="0"/>
              </a:rPr>
              <a:t>Australian citizenship and residency status</a:t>
            </a:r>
          </a:p>
          <a:p>
            <a:pPr>
              <a:lnSpc>
                <a:spcPct val="127000"/>
              </a:lnSpc>
              <a:spcAft>
                <a:spcPts val="600"/>
              </a:spcAft>
            </a:pPr>
            <a:r>
              <a:rPr lang="en-AU" sz="7200" dirty="0">
                <a:solidFill>
                  <a:srgbClr val="1D1C1D"/>
                </a:solidFill>
                <a:latin typeface="Arial" panose="020B0604020202020204" pitchFamily="34" charset="0"/>
                <a:cs typeface="Times New Roman" panose="02020603050405020304" pitchFamily="18" charset="0"/>
              </a:rPr>
              <a:t>2. Queensland residency</a:t>
            </a:r>
          </a:p>
          <a:p>
            <a:pPr>
              <a:lnSpc>
                <a:spcPct val="127000"/>
              </a:lnSpc>
              <a:spcAft>
                <a:spcPts val="600"/>
              </a:spcAft>
            </a:pPr>
            <a:r>
              <a:rPr lang="en-AU" sz="7200" dirty="0">
                <a:solidFill>
                  <a:srgbClr val="1D1C1D"/>
                </a:solidFill>
                <a:latin typeface="Arial" panose="020B0604020202020204" pitchFamily="34" charset="0"/>
                <a:cs typeface="Times New Roman" panose="02020603050405020304" pitchFamily="18" charset="0"/>
              </a:rPr>
              <a:t>3. No property ownership </a:t>
            </a:r>
          </a:p>
          <a:p>
            <a:pPr>
              <a:lnSpc>
                <a:spcPct val="127000"/>
              </a:lnSpc>
              <a:spcAft>
                <a:spcPts val="600"/>
              </a:spcAft>
            </a:pPr>
            <a:r>
              <a:rPr lang="en-AU" sz="7200" dirty="0">
                <a:solidFill>
                  <a:srgbClr val="1D1C1D"/>
                </a:solidFill>
                <a:latin typeface="Arial" panose="020B0604020202020204" pitchFamily="34" charset="0"/>
                <a:cs typeface="Times New Roman" panose="02020603050405020304" pitchFamily="18" charset="0"/>
              </a:rPr>
              <a:t>4. Liquid asset test (Single – under $117k and 2 or more under $149k) </a:t>
            </a:r>
          </a:p>
          <a:p>
            <a:pPr>
              <a:lnSpc>
                <a:spcPct val="127000"/>
              </a:lnSpc>
              <a:spcAft>
                <a:spcPts val="600"/>
              </a:spcAft>
            </a:pPr>
            <a:r>
              <a:rPr lang="en-AU" sz="7200" dirty="0">
                <a:solidFill>
                  <a:srgbClr val="1D1C1D"/>
                </a:solidFill>
                <a:latin typeface="Arial" panose="020B0604020202020204" pitchFamily="34" charset="0"/>
                <a:cs typeface="Times New Roman" panose="02020603050405020304" pitchFamily="18" charset="0"/>
              </a:rPr>
              <a:t>5. Independent Income ( $226.81 per week with proof of min 4 weeks)</a:t>
            </a:r>
          </a:p>
          <a:p>
            <a:pPr>
              <a:lnSpc>
                <a:spcPct val="127000"/>
              </a:lnSpc>
              <a:spcAft>
                <a:spcPts val="600"/>
              </a:spcAft>
            </a:pPr>
            <a:r>
              <a:rPr lang="en-AU" sz="7200" dirty="0">
                <a:solidFill>
                  <a:srgbClr val="1D1C1D"/>
                </a:solidFill>
                <a:latin typeface="Arial" panose="020B0604020202020204" pitchFamily="34" charset="0"/>
                <a:cs typeface="Times New Roman" panose="02020603050405020304" pitchFamily="18" charset="0"/>
              </a:rPr>
              <a:t>6. Household income must fall below $609 to $1121 per week ( depending on family size)</a:t>
            </a:r>
          </a:p>
          <a:p>
            <a:pPr>
              <a:lnSpc>
                <a:spcPct val="127000"/>
              </a:lnSpc>
              <a:spcAft>
                <a:spcPts val="600"/>
              </a:spcAft>
            </a:pPr>
            <a:r>
              <a:rPr lang="en-GB" sz="7200" dirty="0">
                <a:solidFill>
                  <a:srgbClr val="1D1C1D"/>
                </a:solidFill>
                <a:latin typeface="Arial" panose="020B0604020202020204" pitchFamily="34" charset="0"/>
                <a:cs typeface="Times New Roman" panose="02020603050405020304" pitchFamily="18" charset="0"/>
              </a:rPr>
              <a:t>7. Wellbeing</a:t>
            </a:r>
          </a:p>
          <a:p>
            <a:endParaRPr lang="en-GB" b="1" i="0" dirty="0">
              <a:solidFill>
                <a:srgbClr val="212529"/>
              </a:solidFill>
              <a:effectLst/>
              <a:latin typeface="Lato" panose="020F0502020204030203" pitchFamily="34" charset="0"/>
            </a:endParaRPr>
          </a:p>
          <a:p>
            <a:r>
              <a:rPr lang="en-AU" dirty="0"/>
              <a:t> </a:t>
            </a:r>
            <a:r>
              <a:rPr lang="en-AU" dirty="0">
                <a:sym typeface="Wingdings" panose="05000000000000000000" pitchFamily="2" charset="2"/>
              </a:rPr>
              <a:t> https://www.qld.gov.au/housing/public-community-housing/eligibility-applying-for-housing/eligibility-for-housing/check-your-eligibility</a:t>
            </a:r>
            <a:endParaRPr lang="en-AU" dirty="0"/>
          </a:p>
        </p:txBody>
      </p:sp>
    </p:spTree>
    <p:extLst>
      <p:ext uri="{BB962C8B-B14F-4D97-AF65-F5344CB8AC3E}">
        <p14:creationId xmlns:p14="http://schemas.microsoft.com/office/powerpoint/2010/main" val="1316716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F8A29-0E59-62D2-C131-F840BEC04625}"/>
              </a:ext>
            </a:extLst>
          </p:cNvPr>
          <p:cNvSpPr>
            <a:spLocks noGrp="1"/>
          </p:cNvSpPr>
          <p:nvPr>
            <p:ph type="title"/>
          </p:nvPr>
        </p:nvSpPr>
        <p:spPr/>
        <p:txBody>
          <a:bodyPr/>
          <a:lstStyle/>
          <a:p>
            <a:r>
              <a:rPr lang="en-AU" b="1" i="0" dirty="0">
                <a:solidFill>
                  <a:srgbClr val="212529"/>
                </a:solidFill>
                <a:effectLst/>
                <a:latin typeface="Lato" panose="020F0502020204030203" pitchFamily="34" charset="0"/>
              </a:rPr>
              <a:t>Bedroom entitlements</a:t>
            </a:r>
            <a:br>
              <a:rPr lang="en-AU" b="1" i="0" dirty="0">
                <a:solidFill>
                  <a:srgbClr val="212529"/>
                </a:solidFill>
                <a:effectLst/>
                <a:latin typeface="Lato" panose="020F0502020204030203" pitchFamily="34" charset="0"/>
              </a:rPr>
            </a:br>
            <a:endParaRPr lang="en-AU" dirty="0"/>
          </a:p>
        </p:txBody>
      </p:sp>
      <p:sp>
        <p:nvSpPr>
          <p:cNvPr id="3" name="Content Placeholder 2">
            <a:extLst>
              <a:ext uri="{FF2B5EF4-FFF2-40B4-BE49-F238E27FC236}">
                <a16:creationId xmlns:a16="http://schemas.microsoft.com/office/drawing/2014/main" id="{5AD00812-DA19-E7A9-D26D-167004CEBCFD}"/>
              </a:ext>
            </a:extLst>
          </p:cNvPr>
          <p:cNvSpPr>
            <a:spLocks noGrp="1"/>
          </p:cNvSpPr>
          <p:nvPr>
            <p:ph idx="1"/>
          </p:nvPr>
        </p:nvSpPr>
        <p:spPr/>
        <p:txBody>
          <a:bodyPr/>
          <a:lstStyle/>
          <a:p>
            <a:pPr marL="0" indent="0" eaLnBrk="0" fontAlgn="base" hangingPunct="0">
              <a:lnSpc>
                <a:spcPct val="100000"/>
              </a:lnSpc>
              <a:spcBef>
                <a:spcPct val="0"/>
              </a:spcBef>
              <a:spcAft>
                <a:spcPct val="0"/>
              </a:spcAft>
              <a:buClrTx/>
              <a:buSzTx/>
              <a:buNone/>
            </a:pPr>
            <a:r>
              <a:rPr lang="en-GB" sz="2000" dirty="0">
                <a:solidFill>
                  <a:srgbClr val="212529"/>
                </a:solidFill>
                <a:latin typeface="Lato" panose="020F0502020204030203" pitchFamily="34" charset="0"/>
              </a:rPr>
              <a:t>The number of bedrooms in the property </a:t>
            </a:r>
          </a:p>
          <a:p>
            <a:pPr marL="0" indent="0" eaLnBrk="0" fontAlgn="base" hangingPunct="0">
              <a:lnSpc>
                <a:spcPct val="100000"/>
              </a:lnSpc>
              <a:spcBef>
                <a:spcPct val="0"/>
              </a:spcBef>
              <a:spcAft>
                <a:spcPct val="0"/>
              </a:spcAft>
              <a:buClrTx/>
              <a:buSzTx/>
              <a:buNone/>
            </a:pPr>
            <a:r>
              <a:rPr lang="en-GB" sz="2000" dirty="0">
                <a:solidFill>
                  <a:srgbClr val="212529"/>
                </a:solidFill>
                <a:latin typeface="Lato" panose="020F0502020204030203" pitchFamily="34" charset="0"/>
              </a:rPr>
              <a:t>listed on the housing register </a:t>
            </a:r>
          </a:p>
          <a:p>
            <a:pPr marL="0" indent="0" eaLnBrk="0" fontAlgn="base" hangingPunct="0">
              <a:lnSpc>
                <a:spcPct val="100000"/>
              </a:lnSpc>
              <a:spcBef>
                <a:spcPct val="0"/>
              </a:spcBef>
              <a:spcAft>
                <a:spcPct val="0"/>
              </a:spcAft>
              <a:buClrTx/>
              <a:buSzTx/>
              <a:buNone/>
            </a:pPr>
            <a:r>
              <a:rPr lang="en-GB" sz="2000" dirty="0">
                <a:solidFill>
                  <a:srgbClr val="212529"/>
                </a:solidFill>
                <a:latin typeface="Lato" panose="020F0502020204030203" pitchFamily="34" charset="0"/>
              </a:rPr>
              <a:t>for is based on:</a:t>
            </a:r>
            <a:endParaRPr lang="en-GB" sz="1400" dirty="0">
              <a:solidFill>
                <a:srgbClr val="212529"/>
              </a:solidFill>
              <a:latin typeface="Lato" panose="020F0502020204030203" pitchFamily="34" charset="0"/>
            </a:endParaRPr>
          </a:p>
          <a:p>
            <a:pPr marL="0" indent="0" eaLnBrk="0" fontAlgn="base" hangingPunct="0">
              <a:lnSpc>
                <a:spcPct val="100000"/>
              </a:lnSpc>
              <a:spcBef>
                <a:spcPct val="0"/>
              </a:spcBef>
              <a:spcAft>
                <a:spcPct val="0"/>
              </a:spcAft>
              <a:buClrTx/>
              <a:buSzTx/>
              <a:buNone/>
            </a:pPr>
            <a:endParaRPr lang="en-GB" sz="1800" dirty="0">
              <a:solidFill>
                <a:srgbClr val="212529"/>
              </a:solidFill>
              <a:latin typeface="Lato" panose="020F0502020204030203" pitchFamily="34" charset="0"/>
            </a:endParaRPr>
          </a:p>
          <a:p>
            <a:pPr eaLnBrk="0" fontAlgn="base" hangingPunct="0">
              <a:lnSpc>
                <a:spcPct val="100000"/>
              </a:lnSpc>
              <a:spcBef>
                <a:spcPct val="0"/>
              </a:spcBef>
              <a:spcAft>
                <a:spcPct val="0"/>
              </a:spcAft>
              <a:buClrTx/>
              <a:buSzTx/>
              <a:buFont typeface="Wingdings" panose="05000000000000000000" pitchFamily="2" charset="2"/>
              <a:buChar char="q"/>
            </a:pPr>
            <a:r>
              <a:rPr lang="en-GB" sz="1800" dirty="0">
                <a:solidFill>
                  <a:srgbClr val="212529"/>
                </a:solidFill>
                <a:latin typeface="Lato" panose="020F0502020204030203" pitchFamily="34" charset="0"/>
              </a:rPr>
              <a:t> Number of people within your household</a:t>
            </a:r>
          </a:p>
          <a:p>
            <a:pPr eaLnBrk="0" fontAlgn="base" hangingPunct="0">
              <a:lnSpc>
                <a:spcPct val="100000"/>
              </a:lnSpc>
              <a:spcBef>
                <a:spcPct val="0"/>
              </a:spcBef>
              <a:spcAft>
                <a:spcPct val="0"/>
              </a:spcAft>
              <a:buClrTx/>
              <a:buSzTx/>
              <a:buFont typeface="Wingdings" panose="05000000000000000000" pitchFamily="2" charset="2"/>
              <a:buChar char="q"/>
            </a:pPr>
            <a:r>
              <a:rPr lang="en-GB" sz="1800" dirty="0">
                <a:solidFill>
                  <a:srgbClr val="212529"/>
                </a:solidFill>
                <a:latin typeface="Lato" panose="020F0502020204030203" pitchFamily="34" charset="0"/>
              </a:rPr>
              <a:t> Gender of the people in your household</a:t>
            </a:r>
          </a:p>
          <a:p>
            <a:pPr eaLnBrk="0" fontAlgn="base" hangingPunct="0">
              <a:lnSpc>
                <a:spcPct val="100000"/>
              </a:lnSpc>
              <a:spcBef>
                <a:spcPct val="0"/>
              </a:spcBef>
              <a:spcAft>
                <a:spcPct val="0"/>
              </a:spcAft>
              <a:buClrTx/>
              <a:buSzTx/>
              <a:buFont typeface="Wingdings" panose="05000000000000000000" pitchFamily="2" charset="2"/>
              <a:buChar char="q"/>
            </a:pPr>
            <a:r>
              <a:rPr lang="en-GB" sz="1800" dirty="0">
                <a:solidFill>
                  <a:srgbClr val="212529"/>
                </a:solidFill>
                <a:latin typeface="Lato" panose="020F0502020204030203" pitchFamily="34" charset="0"/>
              </a:rPr>
              <a:t> Age of the people in your household.</a:t>
            </a:r>
          </a:p>
          <a:p>
            <a:pPr eaLnBrk="0" fontAlgn="base" hangingPunct="0">
              <a:lnSpc>
                <a:spcPct val="100000"/>
              </a:lnSpc>
              <a:spcBef>
                <a:spcPct val="0"/>
              </a:spcBef>
              <a:spcAft>
                <a:spcPct val="0"/>
              </a:spcAft>
              <a:buClrTx/>
              <a:buSzTx/>
              <a:buFont typeface="Wingdings" panose="05000000000000000000" pitchFamily="2" charset="2"/>
              <a:buChar char="q"/>
            </a:pPr>
            <a:endParaRPr lang="en-GB" sz="1800" dirty="0">
              <a:solidFill>
                <a:srgbClr val="212529"/>
              </a:solidFill>
              <a:latin typeface="Lato" panose="020F0502020204030203" pitchFamily="34" charset="0"/>
            </a:endParaRPr>
          </a:p>
          <a:p>
            <a:pPr eaLnBrk="0" fontAlgn="base" hangingPunct="0">
              <a:lnSpc>
                <a:spcPct val="100000"/>
              </a:lnSpc>
              <a:spcBef>
                <a:spcPct val="0"/>
              </a:spcBef>
              <a:spcAft>
                <a:spcPct val="0"/>
              </a:spcAft>
              <a:buClrTx/>
              <a:buSzTx/>
              <a:buFont typeface="Wingdings" panose="05000000000000000000" pitchFamily="2" charset="2"/>
              <a:buChar char="q"/>
            </a:pPr>
            <a:endParaRPr lang="en-GB" sz="1800" dirty="0">
              <a:solidFill>
                <a:srgbClr val="212529"/>
              </a:solidFill>
              <a:latin typeface="Lato" panose="020F0502020204030203" pitchFamily="34" charset="0"/>
            </a:endParaRPr>
          </a:p>
          <a:p>
            <a:pPr marL="0" indent="0" eaLnBrk="0" fontAlgn="base" hangingPunct="0">
              <a:lnSpc>
                <a:spcPct val="100000"/>
              </a:lnSpc>
              <a:spcBef>
                <a:spcPct val="0"/>
              </a:spcBef>
              <a:spcAft>
                <a:spcPct val="0"/>
              </a:spcAft>
              <a:buClrTx/>
              <a:buSzTx/>
              <a:buNone/>
            </a:pPr>
            <a:r>
              <a:rPr lang="en-GB" sz="600" dirty="0">
                <a:solidFill>
                  <a:srgbClr val="212529"/>
                </a:solidFill>
                <a:latin typeface="Lato" panose="020F0502020204030203" pitchFamily="34" charset="0"/>
              </a:rPr>
              <a:t>https://www.qld.gov.au/housing/public-community-housing/eligibility-applying-for-housing/eligibility-for-housing/types-of-houses-provided</a:t>
            </a:r>
          </a:p>
          <a:p>
            <a:endParaRPr lang="en-AU" dirty="0"/>
          </a:p>
        </p:txBody>
      </p:sp>
      <p:pic>
        <p:nvPicPr>
          <p:cNvPr id="7" name="Picture 6">
            <a:extLst>
              <a:ext uri="{FF2B5EF4-FFF2-40B4-BE49-F238E27FC236}">
                <a16:creationId xmlns:a16="http://schemas.microsoft.com/office/drawing/2014/main" id="{FA94C9DA-7780-CBA0-1D95-99A55BBD1D32}"/>
              </a:ext>
            </a:extLst>
          </p:cNvPr>
          <p:cNvPicPr>
            <a:picLocks noChangeAspect="1"/>
          </p:cNvPicPr>
          <p:nvPr/>
        </p:nvPicPr>
        <p:blipFill>
          <a:blip r:embed="rId2"/>
          <a:stretch>
            <a:fillRect/>
          </a:stretch>
        </p:blipFill>
        <p:spPr>
          <a:xfrm>
            <a:off x="6257033" y="2108201"/>
            <a:ext cx="4638588" cy="3653401"/>
          </a:xfrm>
          <a:prstGeom prst="rect">
            <a:avLst/>
          </a:prstGeom>
        </p:spPr>
      </p:pic>
    </p:spTree>
    <p:extLst>
      <p:ext uri="{BB962C8B-B14F-4D97-AF65-F5344CB8AC3E}">
        <p14:creationId xmlns:p14="http://schemas.microsoft.com/office/powerpoint/2010/main" val="2643429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BC6D5-5381-58E6-BCF7-A6645ADFC407}"/>
              </a:ext>
            </a:extLst>
          </p:cNvPr>
          <p:cNvSpPr>
            <a:spLocks noGrp="1"/>
          </p:cNvSpPr>
          <p:nvPr>
            <p:ph type="title"/>
          </p:nvPr>
        </p:nvSpPr>
        <p:spPr/>
        <p:txBody>
          <a:bodyPr/>
          <a:lstStyle/>
          <a:p>
            <a:r>
              <a:rPr lang="en-AU" dirty="0"/>
              <a:t>Project Objectives </a:t>
            </a:r>
          </a:p>
        </p:txBody>
      </p:sp>
      <p:sp>
        <p:nvSpPr>
          <p:cNvPr id="3" name="Content Placeholder 2">
            <a:extLst>
              <a:ext uri="{FF2B5EF4-FFF2-40B4-BE49-F238E27FC236}">
                <a16:creationId xmlns:a16="http://schemas.microsoft.com/office/drawing/2014/main" id="{05EB99AD-6538-A2B0-D345-FFDF7B46CA6F}"/>
              </a:ext>
            </a:extLst>
          </p:cNvPr>
          <p:cNvSpPr>
            <a:spLocks noGrp="1"/>
          </p:cNvSpPr>
          <p:nvPr>
            <p:ph idx="1"/>
          </p:nvPr>
        </p:nvSpPr>
        <p:spPr/>
        <p:txBody>
          <a:bodyPr>
            <a:normAutofit/>
          </a:bodyPr>
          <a:lstStyle/>
          <a:p>
            <a:pPr>
              <a:lnSpc>
                <a:spcPct val="107000"/>
              </a:lnSpc>
              <a:spcAft>
                <a:spcPts val="600"/>
              </a:spcAft>
            </a:pPr>
            <a:r>
              <a:rPr lang="en-AU" sz="1800" dirty="0">
                <a:solidFill>
                  <a:srgbClr val="1D1C1D"/>
                </a:solidFill>
                <a:effectLst/>
                <a:latin typeface="Arial" panose="020B0604020202020204" pitchFamily="34" charset="0"/>
                <a:ea typeface="Times New Roman" panose="02020603050405020304" pitchFamily="18" charset="0"/>
                <a:cs typeface="Times New Roman" panose="02020603050405020304" pitchFamily="18" charset="0"/>
              </a:rPr>
              <a:t>(1) What are the vacant days across 5 year period in QLD housing sector?  (Graph 1)</a:t>
            </a:r>
          </a:p>
          <a:p>
            <a:pPr>
              <a:lnSpc>
                <a:spcPct val="107000"/>
              </a:lnSpc>
              <a:spcAft>
                <a:spcPts val="600"/>
              </a:spcAft>
            </a:pPr>
            <a:r>
              <a:rPr lang="en-AU" sz="1800" dirty="0">
                <a:solidFill>
                  <a:srgbClr val="1D1C1D"/>
                </a:solidFill>
                <a:latin typeface="Arial" panose="020B0604020202020204" pitchFamily="34" charset="0"/>
                <a:ea typeface="Calibri" panose="020F0502020204030204" pitchFamily="34" charset="0"/>
                <a:cs typeface="Times New Roman" panose="02020603050405020304" pitchFamily="18" charset="0"/>
              </a:rPr>
              <a:t>(2) </a:t>
            </a:r>
            <a:r>
              <a:rPr lang="en-AU" sz="1800" dirty="0">
                <a:solidFill>
                  <a:srgbClr val="1D1C1D"/>
                </a:solidFill>
                <a:effectLst/>
                <a:latin typeface="Arial" panose="020B0604020202020204" pitchFamily="34" charset="0"/>
                <a:ea typeface="Times New Roman" panose="02020603050405020304" pitchFamily="18" charset="0"/>
                <a:cs typeface="Times New Roman" panose="02020603050405020304" pitchFamily="18" charset="0"/>
              </a:rPr>
              <a:t>What was the status of the dwelling during vacant days (tenantable and untenable)? (Graph 2)</a:t>
            </a:r>
          </a:p>
          <a:p>
            <a:pPr>
              <a:lnSpc>
                <a:spcPct val="107000"/>
              </a:lnSpc>
              <a:spcAft>
                <a:spcPts val="600"/>
              </a:spcAft>
            </a:pPr>
            <a:r>
              <a:rPr lang="en-AU" sz="1800" dirty="0">
                <a:solidFill>
                  <a:srgbClr val="1D1C1D"/>
                </a:solidFill>
                <a:effectLst/>
                <a:latin typeface="Arial" panose="020B0604020202020204" pitchFamily="34" charset="0"/>
                <a:ea typeface="Times New Roman" panose="02020603050405020304" pitchFamily="18" charset="0"/>
                <a:cs typeface="Times New Roman" panose="02020603050405020304" pitchFamily="18" charset="0"/>
              </a:rPr>
              <a:t>(3) How does unit size affect vacancy days? (Graph 3 )</a:t>
            </a:r>
          </a:p>
          <a:p>
            <a:pPr>
              <a:lnSpc>
                <a:spcPct val="107000"/>
              </a:lnSpc>
              <a:spcAft>
                <a:spcPts val="600"/>
              </a:spcAft>
            </a:pPr>
            <a:r>
              <a:rPr lang="en-AU" sz="1800" dirty="0">
                <a:solidFill>
                  <a:srgbClr val="1D1C1D"/>
                </a:solidFill>
                <a:effectLst/>
                <a:latin typeface="Arial" panose="020B0604020202020204" pitchFamily="34" charset="0"/>
                <a:ea typeface="Times New Roman" panose="02020603050405020304" pitchFamily="18" charset="0"/>
                <a:cs typeface="Times New Roman" panose="02020603050405020304" pitchFamily="18" charset="0"/>
              </a:rPr>
              <a:t>(4) How does dwelling type affects the vacancy days? (Graph 4 to 6)</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600"/>
              </a:spcAft>
              <a:buNone/>
            </a:pPr>
            <a:r>
              <a:rPr lang="en-AU" sz="1800" dirty="0">
                <a:latin typeface="Calibri" panose="020F0502020204030204" pitchFamily="34" charset="0"/>
                <a:ea typeface="Times New Roman" panose="02020603050405020304" pitchFamily="18" charset="0"/>
                <a:cs typeface="Times New Roman" panose="02020603050405020304" pitchFamily="18" charset="0"/>
              </a:rPr>
              <a:t>  </a:t>
            </a:r>
            <a:r>
              <a:rPr lang="en-AU" sz="1800" dirty="0">
                <a:solidFill>
                  <a:srgbClr val="1D1C1D"/>
                </a:solidFill>
                <a:effectLst/>
                <a:latin typeface="Arial" panose="020B0604020202020204" pitchFamily="34" charset="0"/>
                <a:ea typeface="Times New Roman" panose="02020603050405020304" pitchFamily="18" charset="0"/>
                <a:cs typeface="Times New Roman" panose="02020603050405020304" pitchFamily="18" charset="0"/>
              </a:rPr>
              <a:t>(5) Are there any factors that affected the vacancy days trend? </a:t>
            </a:r>
          </a:p>
          <a:p>
            <a:pPr>
              <a:lnSpc>
                <a:spcPct val="107000"/>
              </a:lnSpc>
              <a:spcAft>
                <a:spcPts val="600"/>
              </a:spcAft>
            </a:pPr>
            <a:r>
              <a:rPr lang="en-AU" sz="1800" dirty="0">
                <a:solidFill>
                  <a:srgbClr val="1D1C1D"/>
                </a:solidFill>
                <a:latin typeface="Arial" panose="020B0604020202020204" pitchFamily="34" charset="0"/>
                <a:cs typeface="Times New Roman" panose="02020603050405020304" pitchFamily="18" charset="0"/>
              </a:rPr>
              <a:t>Null Hypothesis: </a:t>
            </a:r>
            <a:endParaRPr lang="en-AU" dirty="0"/>
          </a:p>
        </p:txBody>
      </p:sp>
    </p:spTree>
    <p:extLst>
      <p:ext uri="{BB962C8B-B14F-4D97-AF65-F5344CB8AC3E}">
        <p14:creationId xmlns:p14="http://schemas.microsoft.com/office/powerpoint/2010/main" val="103262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6DC35-2231-C4E9-67E6-DDC0B780E259}"/>
              </a:ext>
            </a:extLst>
          </p:cNvPr>
          <p:cNvSpPr>
            <a:spLocks noGrp="1"/>
          </p:cNvSpPr>
          <p:nvPr>
            <p:ph type="title"/>
          </p:nvPr>
        </p:nvSpPr>
        <p:spPr/>
        <p:txBody>
          <a:bodyPr/>
          <a:lstStyle/>
          <a:p>
            <a:r>
              <a:rPr lang="en-AU" dirty="0"/>
              <a:t>Data </a:t>
            </a:r>
            <a:r>
              <a:rPr lang="en-AU" dirty="0" err="1"/>
              <a:t>Cleanup</a:t>
            </a:r>
            <a:r>
              <a:rPr lang="en-AU" dirty="0"/>
              <a:t> and Exploration</a:t>
            </a:r>
          </a:p>
        </p:txBody>
      </p:sp>
      <p:sp>
        <p:nvSpPr>
          <p:cNvPr id="3" name="Content Placeholder 2">
            <a:extLst>
              <a:ext uri="{FF2B5EF4-FFF2-40B4-BE49-F238E27FC236}">
                <a16:creationId xmlns:a16="http://schemas.microsoft.com/office/drawing/2014/main" id="{00E771A2-8E85-6E34-E373-26CEA17FEE7A}"/>
              </a:ext>
            </a:extLst>
          </p:cNvPr>
          <p:cNvSpPr>
            <a:spLocks noGrp="1"/>
          </p:cNvSpPr>
          <p:nvPr>
            <p:ph idx="1"/>
          </p:nvPr>
        </p:nvSpPr>
        <p:spPr>
          <a:xfrm>
            <a:off x="6676570" y="1567544"/>
            <a:ext cx="6049907" cy="3189128"/>
          </a:xfrm>
        </p:spPr>
        <p:txBody>
          <a:bodyPr/>
          <a:lstStyle/>
          <a:p>
            <a:pPr lvl="6"/>
            <a:r>
              <a:rPr lang="en-AU" dirty="0"/>
              <a:t>                                                                                                                          </a:t>
            </a:r>
          </a:p>
          <a:p>
            <a:pPr lvl="6"/>
            <a:endParaRPr lang="en-AU" dirty="0"/>
          </a:p>
          <a:p>
            <a:pPr lvl="6"/>
            <a:endParaRPr lang="en-AU" dirty="0"/>
          </a:p>
          <a:p>
            <a:pPr lvl="6"/>
            <a:endParaRPr lang="en-AU" dirty="0"/>
          </a:p>
          <a:p>
            <a:pPr lvl="6"/>
            <a:endParaRPr lang="en-AU" dirty="0"/>
          </a:p>
          <a:p>
            <a:pPr lvl="6"/>
            <a:endParaRPr lang="en-AU" sz="1800" dirty="0"/>
          </a:p>
          <a:p>
            <a:pPr lvl="6"/>
            <a:r>
              <a:rPr lang="en-AU" sz="1800" dirty="0"/>
              <a:t>                                                                                          </a:t>
            </a:r>
          </a:p>
          <a:p>
            <a:endParaRPr lang="en-AU" dirty="0"/>
          </a:p>
        </p:txBody>
      </p:sp>
      <p:pic>
        <p:nvPicPr>
          <p:cNvPr id="5" name="Picture 4">
            <a:extLst>
              <a:ext uri="{FF2B5EF4-FFF2-40B4-BE49-F238E27FC236}">
                <a16:creationId xmlns:a16="http://schemas.microsoft.com/office/drawing/2014/main" id="{705E0C08-D497-371D-B615-69215DA3B934}"/>
              </a:ext>
            </a:extLst>
          </p:cNvPr>
          <p:cNvPicPr>
            <a:picLocks noChangeAspect="1"/>
          </p:cNvPicPr>
          <p:nvPr/>
        </p:nvPicPr>
        <p:blipFill>
          <a:blip r:embed="rId2"/>
          <a:stretch>
            <a:fillRect/>
          </a:stretch>
        </p:blipFill>
        <p:spPr>
          <a:xfrm>
            <a:off x="275772" y="1931514"/>
            <a:ext cx="7445829" cy="3189127"/>
          </a:xfrm>
          <a:prstGeom prst="rect">
            <a:avLst/>
          </a:prstGeom>
        </p:spPr>
      </p:pic>
      <p:sp>
        <p:nvSpPr>
          <p:cNvPr id="6" name="TextBox 5">
            <a:extLst>
              <a:ext uri="{FF2B5EF4-FFF2-40B4-BE49-F238E27FC236}">
                <a16:creationId xmlns:a16="http://schemas.microsoft.com/office/drawing/2014/main" id="{253CE7E2-5BD1-A9E3-E3DA-6F1B9E61CF7F}"/>
              </a:ext>
            </a:extLst>
          </p:cNvPr>
          <p:cNvSpPr txBox="1"/>
          <p:nvPr/>
        </p:nvSpPr>
        <p:spPr>
          <a:xfrm>
            <a:off x="1097280" y="5617029"/>
            <a:ext cx="4773807" cy="369332"/>
          </a:xfrm>
          <a:prstGeom prst="rect">
            <a:avLst/>
          </a:prstGeom>
          <a:noFill/>
        </p:spPr>
        <p:txBody>
          <a:bodyPr wrap="none" rtlCol="0">
            <a:spAutoFit/>
          </a:bodyPr>
          <a:lstStyle/>
          <a:p>
            <a:r>
              <a:rPr lang="en-AU" dirty="0"/>
              <a:t>- As per our Data collection reading the Csv file.</a:t>
            </a:r>
          </a:p>
        </p:txBody>
      </p:sp>
    </p:spTree>
    <p:extLst>
      <p:ext uri="{BB962C8B-B14F-4D97-AF65-F5344CB8AC3E}">
        <p14:creationId xmlns:p14="http://schemas.microsoft.com/office/powerpoint/2010/main" val="2549351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E77FC-9711-A482-82CC-A14821AE0F25}"/>
              </a:ext>
            </a:extLst>
          </p:cNvPr>
          <p:cNvSpPr>
            <a:spLocks noGrp="1"/>
          </p:cNvSpPr>
          <p:nvPr>
            <p:ph type="title"/>
          </p:nvPr>
        </p:nvSpPr>
        <p:spPr/>
        <p:txBody>
          <a:bodyPr/>
          <a:lstStyle/>
          <a:p>
            <a:br>
              <a:rPr lang="en-AU" dirty="0"/>
            </a:br>
            <a:r>
              <a:rPr lang="en-AU" dirty="0"/>
              <a:t>Data </a:t>
            </a:r>
            <a:r>
              <a:rPr lang="en-AU" dirty="0" err="1"/>
              <a:t>Cleanup</a:t>
            </a:r>
            <a:r>
              <a:rPr lang="en-AU" dirty="0"/>
              <a:t> and Exploration</a:t>
            </a:r>
          </a:p>
        </p:txBody>
      </p:sp>
      <p:pic>
        <p:nvPicPr>
          <p:cNvPr id="5" name="Content Placeholder 4">
            <a:extLst>
              <a:ext uri="{FF2B5EF4-FFF2-40B4-BE49-F238E27FC236}">
                <a16:creationId xmlns:a16="http://schemas.microsoft.com/office/drawing/2014/main" id="{28538088-5226-2267-2708-A05DEB367F47}"/>
              </a:ext>
            </a:extLst>
          </p:cNvPr>
          <p:cNvPicPr>
            <a:picLocks noGrp="1" noChangeAspect="1"/>
          </p:cNvPicPr>
          <p:nvPr>
            <p:ph idx="1"/>
          </p:nvPr>
        </p:nvPicPr>
        <p:blipFill>
          <a:blip r:embed="rId2"/>
          <a:stretch>
            <a:fillRect/>
          </a:stretch>
        </p:blipFill>
        <p:spPr>
          <a:xfrm>
            <a:off x="487680" y="2420740"/>
            <a:ext cx="9425577" cy="2441546"/>
          </a:xfrm>
        </p:spPr>
      </p:pic>
      <p:sp>
        <p:nvSpPr>
          <p:cNvPr id="7" name="TextBox 6">
            <a:extLst>
              <a:ext uri="{FF2B5EF4-FFF2-40B4-BE49-F238E27FC236}">
                <a16:creationId xmlns:a16="http://schemas.microsoft.com/office/drawing/2014/main" id="{147934AB-401E-C781-AE74-BC0AF5F636BE}"/>
              </a:ext>
            </a:extLst>
          </p:cNvPr>
          <p:cNvSpPr txBox="1"/>
          <p:nvPr/>
        </p:nvSpPr>
        <p:spPr>
          <a:xfrm>
            <a:off x="827314" y="5602514"/>
            <a:ext cx="8309647" cy="369332"/>
          </a:xfrm>
          <a:prstGeom prst="rect">
            <a:avLst/>
          </a:prstGeom>
          <a:noFill/>
        </p:spPr>
        <p:txBody>
          <a:bodyPr wrap="none" rtlCol="0">
            <a:spAutoFit/>
          </a:bodyPr>
          <a:lstStyle/>
          <a:p>
            <a:r>
              <a:rPr lang="en-AU" dirty="0"/>
              <a:t>- Check all the data frame with the same column name and same column sequence</a:t>
            </a:r>
          </a:p>
        </p:txBody>
      </p:sp>
    </p:spTree>
    <p:extLst>
      <p:ext uri="{BB962C8B-B14F-4D97-AF65-F5344CB8AC3E}">
        <p14:creationId xmlns:p14="http://schemas.microsoft.com/office/powerpoint/2010/main" val="1255708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EE1D8-AF9C-6161-8653-6F637D78E218}"/>
              </a:ext>
            </a:extLst>
          </p:cNvPr>
          <p:cNvSpPr>
            <a:spLocks noGrp="1"/>
          </p:cNvSpPr>
          <p:nvPr>
            <p:ph type="title"/>
          </p:nvPr>
        </p:nvSpPr>
        <p:spPr/>
        <p:txBody>
          <a:bodyPr/>
          <a:lstStyle/>
          <a:p>
            <a:r>
              <a:rPr lang="en-AU" dirty="0"/>
              <a:t>Data </a:t>
            </a:r>
            <a:r>
              <a:rPr lang="en-AU" dirty="0" err="1"/>
              <a:t>Cleanup</a:t>
            </a:r>
            <a:r>
              <a:rPr lang="en-AU" dirty="0"/>
              <a:t> and Exploration</a:t>
            </a:r>
          </a:p>
        </p:txBody>
      </p:sp>
      <p:pic>
        <p:nvPicPr>
          <p:cNvPr id="5" name="Content Placeholder 4">
            <a:extLst>
              <a:ext uri="{FF2B5EF4-FFF2-40B4-BE49-F238E27FC236}">
                <a16:creationId xmlns:a16="http://schemas.microsoft.com/office/drawing/2014/main" id="{E10401C3-A78A-6CEC-1AFA-D39215565D4F}"/>
              </a:ext>
            </a:extLst>
          </p:cNvPr>
          <p:cNvPicPr>
            <a:picLocks noGrp="1" noChangeAspect="1"/>
          </p:cNvPicPr>
          <p:nvPr>
            <p:ph idx="1"/>
          </p:nvPr>
        </p:nvPicPr>
        <p:blipFill>
          <a:blip r:embed="rId2"/>
          <a:stretch>
            <a:fillRect/>
          </a:stretch>
        </p:blipFill>
        <p:spPr>
          <a:xfrm>
            <a:off x="1230886" y="2108200"/>
            <a:ext cx="9790554" cy="3012441"/>
          </a:xfrm>
        </p:spPr>
      </p:pic>
      <p:sp>
        <p:nvSpPr>
          <p:cNvPr id="6" name="TextBox 5">
            <a:extLst>
              <a:ext uri="{FF2B5EF4-FFF2-40B4-BE49-F238E27FC236}">
                <a16:creationId xmlns:a16="http://schemas.microsoft.com/office/drawing/2014/main" id="{8EF4A2D9-1FF7-0F9F-B9DD-E92427A0C430}"/>
              </a:ext>
            </a:extLst>
          </p:cNvPr>
          <p:cNvSpPr txBox="1"/>
          <p:nvPr/>
        </p:nvSpPr>
        <p:spPr>
          <a:xfrm>
            <a:off x="1625600" y="5805714"/>
            <a:ext cx="9077806" cy="369332"/>
          </a:xfrm>
          <a:prstGeom prst="rect">
            <a:avLst/>
          </a:prstGeom>
          <a:noFill/>
        </p:spPr>
        <p:txBody>
          <a:bodyPr wrap="none" rtlCol="0">
            <a:spAutoFit/>
          </a:bodyPr>
          <a:lstStyle/>
          <a:p>
            <a:r>
              <a:rPr lang="en-AU" dirty="0"/>
              <a:t>- Change the difference of the columns of the data frame by renaming and changing </a:t>
            </a:r>
            <a:r>
              <a:rPr lang="en-AU" dirty="0" err="1"/>
              <a:t>oreders</a:t>
            </a:r>
            <a:endParaRPr lang="en-AU" dirty="0"/>
          </a:p>
        </p:txBody>
      </p:sp>
    </p:spTree>
    <p:extLst>
      <p:ext uri="{BB962C8B-B14F-4D97-AF65-F5344CB8AC3E}">
        <p14:creationId xmlns:p14="http://schemas.microsoft.com/office/powerpoint/2010/main" val="361242039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{8ECB31FC-5A23-4D6F-82B6-FCFCE9C65D81}tf22712842_win32</Template>
  <TotalTime>301</TotalTime>
  <Words>860</Words>
  <Application>Microsoft Office PowerPoint</Application>
  <PresentationFormat>Widescreen</PresentationFormat>
  <Paragraphs>107</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Bookman Old Style</vt:lpstr>
      <vt:lpstr>Calibri</vt:lpstr>
      <vt:lpstr>Franklin Gothic Book</vt:lpstr>
      <vt:lpstr>Lato</vt:lpstr>
      <vt:lpstr>Wingdings</vt:lpstr>
      <vt:lpstr>1_RetrospectVTI</vt:lpstr>
      <vt:lpstr>QLD Vacancy Days Analysis in Public Housing </vt:lpstr>
      <vt:lpstr> Definition </vt:lpstr>
      <vt:lpstr>Types of Housing </vt:lpstr>
      <vt:lpstr>Eligibility for Housing </vt:lpstr>
      <vt:lpstr>Bedroom entitlements </vt:lpstr>
      <vt:lpstr>Project Objectives </vt:lpstr>
      <vt:lpstr>Data Cleanup and Exploration</vt:lpstr>
      <vt:lpstr> Data Cleanup and Exploration</vt:lpstr>
      <vt:lpstr>Data Cleanup and Exploration</vt:lpstr>
      <vt:lpstr>Data Cleanup and Exploration</vt:lpstr>
      <vt:lpstr>Data Cleanup and Exporation</vt:lpstr>
      <vt:lpstr>Data Cleanup and Exploration</vt:lpstr>
      <vt:lpstr>Average Vacancy Days by Year </vt:lpstr>
      <vt:lpstr>Untenable and Tenable Vacancy Days by Year </vt:lpstr>
      <vt:lpstr>Average Vacancy Days by Bedrooms </vt:lpstr>
      <vt:lpstr>Housing types and bedroom comparison </vt:lpstr>
      <vt:lpstr>Outliers of vacancy days against bedrooms</vt:lpstr>
      <vt:lpstr>Average Vacancy Days against bedrooms</vt:lpstr>
      <vt:lpstr>Size of Dwelling </vt:lpstr>
      <vt:lpstr>Null Hypothesis </vt:lpstr>
      <vt:lpstr>Affects of Housing from Covid</vt:lpstr>
      <vt:lpstr>Qld Housing Vacancy – Data Limitations</vt:lpstr>
      <vt:lpstr>Discussion on Results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QLD Housing Vacancy</dc:title>
  <dc:creator>Alistair Nguyen</dc:creator>
  <cp:lastModifiedBy>Chatime Store Cranbourne Park</cp:lastModifiedBy>
  <cp:revision>5</cp:revision>
  <dcterms:created xsi:type="dcterms:W3CDTF">2022-09-15T13:25:04Z</dcterms:created>
  <dcterms:modified xsi:type="dcterms:W3CDTF">2022-09-20T11:35:25Z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