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6" r:id="rId1"/>
  </p:sldMasterIdLst>
  <p:notesMasterIdLst>
    <p:notesMasterId r:id="rId25"/>
  </p:notesMasterIdLst>
  <p:sldIdLst>
    <p:sldId id="256" r:id="rId2"/>
    <p:sldId id="268" r:id="rId3"/>
    <p:sldId id="269" r:id="rId4"/>
    <p:sldId id="290" r:id="rId5"/>
    <p:sldId id="270" r:id="rId6"/>
    <p:sldId id="277" r:id="rId7"/>
    <p:sldId id="287" r:id="rId8"/>
    <p:sldId id="272" r:id="rId9"/>
    <p:sldId id="273" r:id="rId10"/>
    <p:sldId id="274" r:id="rId11"/>
    <p:sldId id="275" r:id="rId12"/>
    <p:sldId id="276" r:id="rId13"/>
    <p:sldId id="278" r:id="rId14"/>
    <p:sldId id="288" r:id="rId15"/>
    <p:sldId id="289" r:id="rId16"/>
    <p:sldId id="280" r:id="rId17"/>
    <p:sldId id="279" r:id="rId18"/>
    <p:sldId id="281" r:id="rId19"/>
    <p:sldId id="282" r:id="rId20"/>
    <p:sldId id="283" r:id="rId21"/>
    <p:sldId id="284" r:id="rId22"/>
    <p:sldId id="285" r:id="rId23"/>
    <p:sldId id="286" r:id="rId24"/>
  </p:sldIdLst>
  <p:sldSz cx="130048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66" y="72"/>
      </p:cViewPr>
      <p:guideLst>
        <p:guide orient="horz" pos="2304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AD2CB-8FF2-4873-9198-A776C4CE8B3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BE3CA-8069-40DD-AA4B-E90272A4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2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BE3CA-8069-40DD-AA4B-E90272A48B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2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BE3CA-8069-40DD-AA4B-E90272A48B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59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 Neural Network is trained for recognizing the characters in this phase. This phase contains sequences of the processes, that are unique so as to enable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Neural-network to learn from the test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BE3CA-8069-40DD-AA4B-E90272A48B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5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2272458"/>
            <a:ext cx="1105408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4145280"/>
            <a:ext cx="910336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927B-DDD3-429E-9465-83B2CB818856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4EAF-E78C-4023-B17A-C06783F10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4992-F293-4769-9D6F-7B7D3151F789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4EAF-E78C-4023-B17A-C06783F10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292952"/>
            <a:ext cx="292608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292952"/>
            <a:ext cx="8561493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0E8B-D117-48CF-A7F6-C23ED885FCF3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4EAF-E78C-4023-B17A-C06783F10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E3CD-AD65-4B2B-AAC9-FFAE583C6787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4EAF-E78C-4023-B17A-C06783F10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4700695"/>
            <a:ext cx="11054080" cy="1452880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3100497"/>
            <a:ext cx="11054080" cy="16001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27FB-803E-4159-BDB9-A2279BEC1B1E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4EAF-E78C-4023-B17A-C06783F10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1706882"/>
            <a:ext cx="5743787" cy="4827694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1706882"/>
            <a:ext cx="5743787" cy="4827694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9756-6893-454B-8D8A-9DB9A4334C51}" type="datetime1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4EAF-E78C-4023-B17A-C06783F10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3" y="1637457"/>
            <a:ext cx="5746045" cy="682413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3" y="2319870"/>
            <a:ext cx="5746045" cy="4214707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1637457"/>
            <a:ext cx="5748304" cy="682413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2319870"/>
            <a:ext cx="5748304" cy="4214707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2DB0-143F-4B11-ABEC-C355859FBA9D}" type="datetime1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4EAF-E78C-4023-B17A-C06783F10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6572-E64B-407A-8E44-43FDB60248D1}" type="datetime1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4EAF-E78C-4023-B17A-C06783F10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2788-656D-43C1-A5D4-CEC98187BED8}" type="datetime1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4EAF-E78C-4023-B17A-C06783F10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2" y="291253"/>
            <a:ext cx="4278490" cy="1239520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20" y="291258"/>
            <a:ext cx="7270044" cy="6243321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2" y="1530778"/>
            <a:ext cx="4278490" cy="5003801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43FA-48C2-4315-A276-6D4F1461B39B}" type="datetime1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4EAF-E78C-4023-B17A-C06783F10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5120643"/>
            <a:ext cx="7802880" cy="604521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653627"/>
            <a:ext cx="7802880" cy="438912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5725164"/>
            <a:ext cx="7802880" cy="858519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A5C0-D4F8-4994-899C-02C22A8093FB}" type="datetime1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4EAF-E78C-4023-B17A-C06783F10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1706882"/>
            <a:ext cx="1170432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6780111"/>
            <a:ext cx="303445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510CD-F3F4-4770-925A-E59B9E3680C5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6780111"/>
            <a:ext cx="4118187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6780111"/>
            <a:ext cx="303445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04EAF-E78C-4023-B17A-C06783F10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ftr="0" dt="0"/>
  <p:txStyles>
    <p:titleStyle>
      <a:lvl1pPr algn="ctr" defTabSz="1300460" rtl="0" eaLnBrk="1" latinLnBrk="0" hangingPunct="1"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4460" y="1981200"/>
            <a:ext cx="10432630" cy="10667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SDM COLLEGE OF ENGINEERING AND TECHNOLOGY, DHARWAD-580002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Sdm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0" y="228600"/>
            <a:ext cx="1300479" cy="17339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3962400"/>
            <a:ext cx="12137813" cy="1752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60"/>
          </a:p>
        </p:txBody>
      </p:sp>
      <p:sp>
        <p:nvSpPr>
          <p:cNvPr id="9" name="TextBox 8"/>
          <p:cNvSpPr txBox="1"/>
          <p:nvPr/>
        </p:nvSpPr>
        <p:spPr>
          <a:xfrm>
            <a:off x="1394460" y="4114800"/>
            <a:ext cx="104326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Optical</a:t>
            </a:r>
            <a:r>
              <a:rPr lang="en-U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Character Recognition using Neural-Networks</a:t>
            </a:r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4093" y="5962471"/>
            <a:ext cx="6068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cs typeface="Segoe UI" panose="020B0502040204020203" pitchFamily="34" charset="0"/>
              </a:rPr>
              <a:t>Team:</a:t>
            </a:r>
          </a:p>
          <a:p>
            <a:endParaRPr lang="en-US" sz="1200" dirty="0">
              <a:cs typeface="Segoe UI" panose="020B0502040204020203" pitchFamily="34" charset="0"/>
            </a:endParaRPr>
          </a:p>
          <a:p>
            <a:pPr algn="just"/>
            <a:r>
              <a:rPr lang="en-US" sz="2000" dirty="0">
                <a:cs typeface="Segoe UI" panose="020B0502040204020203" pitchFamily="34" charset="0"/>
              </a:rPr>
              <a:t>Madhusoodan M Pataki   </a:t>
            </a:r>
            <a:r>
              <a:rPr lang="en-US" sz="2000" dirty="0" smtClean="0">
                <a:cs typeface="Segoe UI" panose="020B0502040204020203" pitchFamily="34" charset="0"/>
              </a:rPr>
              <a:t>2SD14CS054</a:t>
            </a:r>
            <a:endParaRPr lang="en-US" sz="2000" dirty="0">
              <a:cs typeface="Segoe UI" panose="020B0502040204020203" pitchFamily="34" charset="0"/>
            </a:endParaRPr>
          </a:p>
          <a:p>
            <a:pPr algn="just"/>
            <a:r>
              <a:rPr lang="en-US" sz="2000" dirty="0">
                <a:cs typeface="Segoe UI" panose="020B0502040204020203" pitchFamily="34" charset="0"/>
              </a:rPr>
              <a:t>Anarghya Jantali               </a:t>
            </a:r>
            <a:r>
              <a:rPr lang="en-US" sz="2000" dirty="0" smtClean="0">
                <a:cs typeface="Segoe UI" panose="020B0502040204020203" pitchFamily="34" charset="0"/>
              </a:rPr>
              <a:t>  2SD14CS128</a:t>
            </a:r>
            <a:endParaRPr lang="en-US" sz="2000" dirty="0"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69867" y="5943600"/>
            <a:ext cx="346794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cs typeface="Segoe UI" panose="020B0502040204020203" pitchFamily="34" charset="0"/>
              </a:rPr>
              <a:t>Guide:</a:t>
            </a:r>
          </a:p>
          <a:p>
            <a:endParaRPr lang="en-US" sz="1200" dirty="0">
              <a:cs typeface="Segoe UI" panose="020B0502040204020203" pitchFamily="34" charset="0"/>
            </a:endParaRPr>
          </a:p>
          <a:p>
            <a:r>
              <a:rPr lang="en-US" sz="2000" dirty="0">
                <a:cs typeface="Segoe UI" panose="020B0502040204020203" pitchFamily="34" charset="0"/>
              </a:rPr>
              <a:t>Prof. Sharada H. 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 smtClean="0"/>
              <a:t>1.3 Segmentation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706882"/>
            <a:ext cx="11704320" cy="1798318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cs typeface="Times New Roman" pitchFamily="18" charset="0"/>
              </a:rPr>
              <a:t>Given input image, </a:t>
            </a:r>
            <a:r>
              <a:rPr lang="en-US" sz="3600" dirty="0" smtClean="0">
                <a:cs typeface="Times New Roman" pitchFamily="18" charset="0"/>
              </a:rPr>
              <a:t>it </a:t>
            </a:r>
            <a:r>
              <a:rPr lang="en-US" sz="3600" dirty="0">
                <a:cs typeface="Times New Roman" pitchFamily="18" charset="0"/>
              </a:rPr>
              <a:t>is segmented in lines, words and </a:t>
            </a:r>
            <a:r>
              <a:rPr lang="en-US" sz="3600" dirty="0" smtClean="0">
                <a:cs typeface="Times New Roman" pitchFamily="18" charset="0"/>
              </a:rPr>
              <a:t>characters. Segmented </a:t>
            </a:r>
            <a:r>
              <a:rPr lang="en-US" sz="3600" dirty="0">
                <a:cs typeface="Times New Roman" pitchFamily="18" charset="0"/>
              </a:rPr>
              <a:t>characters </a:t>
            </a:r>
            <a:r>
              <a:rPr lang="en-US" sz="3600" dirty="0" smtClean="0">
                <a:cs typeface="Times New Roman" pitchFamily="18" charset="0"/>
              </a:rPr>
              <a:t>are </a:t>
            </a:r>
            <a:r>
              <a:rPr lang="en-US" sz="3600" dirty="0">
                <a:cs typeface="Times New Roman" pitchFamily="18" charset="0"/>
              </a:rPr>
              <a:t>input to feature </a:t>
            </a:r>
            <a:r>
              <a:rPr lang="en-US" sz="3600" dirty="0" smtClean="0">
                <a:cs typeface="Times New Roman" pitchFamily="18" charset="0"/>
              </a:rPr>
              <a:t>extraction step.</a:t>
            </a:r>
            <a:endParaRPr lang="en-US" sz="3600" dirty="0"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" y="3699935"/>
            <a:ext cx="11704320" cy="32492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4EAF-E78C-4023-B17A-C06783F10DE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0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 smtClean="0"/>
              <a:t>1.4 Feature Extraction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>
                <a:cs typeface="Times New Roman" pitchFamily="18" charset="0"/>
              </a:rPr>
              <a:t>From each </a:t>
            </a:r>
            <a:r>
              <a:rPr lang="en-US" sz="3600" dirty="0" smtClean="0">
                <a:cs typeface="Times New Roman" pitchFamily="18" charset="0"/>
              </a:rPr>
              <a:t>segment of the </a:t>
            </a:r>
            <a:r>
              <a:rPr lang="en-US" sz="3600" dirty="0">
                <a:cs typeface="Times New Roman" pitchFamily="18" charset="0"/>
              </a:rPr>
              <a:t>image, features are </a:t>
            </a:r>
            <a:r>
              <a:rPr lang="en-US" sz="3600" dirty="0" smtClean="0">
                <a:cs typeface="Times New Roman" pitchFamily="18" charset="0"/>
              </a:rPr>
              <a:t>extracted which are to </a:t>
            </a:r>
            <a:r>
              <a:rPr lang="en-US" sz="3600" dirty="0">
                <a:cs typeface="Times New Roman" pitchFamily="18" charset="0"/>
              </a:rPr>
              <a:t>be used as input </a:t>
            </a:r>
            <a:r>
              <a:rPr lang="en-US" sz="3600" dirty="0" smtClean="0">
                <a:cs typeface="Times New Roman" pitchFamily="18" charset="0"/>
              </a:rPr>
              <a:t>for </a:t>
            </a:r>
            <a:r>
              <a:rPr lang="en-US" sz="3600" dirty="0">
                <a:cs typeface="Times New Roman" pitchFamily="18" charset="0"/>
              </a:rPr>
              <a:t>ANN. This is the most critical </a:t>
            </a:r>
            <a:r>
              <a:rPr lang="en-US" sz="3600" dirty="0" smtClean="0">
                <a:cs typeface="Times New Roman" pitchFamily="18" charset="0"/>
              </a:rPr>
              <a:t>part of </a:t>
            </a:r>
            <a:r>
              <a:rPr lang="en-US" sz="3600" dirty="0">
                <a:cs typeface="Times New Roman" pitchFamily="18" charset="0"/>
              </a:rPr>
              <a:t>this </a:t>
            </a:r>
            <a:r>
              <a:rPr lang="en-US" sz="3600" dirty="0" smtClean="0">
                <a:cs typeface="Times New Roman" pitchFamily="18" charset="0"/>
              </a:rPr>
              <a:t>approach. We are not yet clear which FE method to use as there are lot of them such as.</a:t>
            </a:r>
            <a:endParaRPr lang="en-US" sz="3600" dirty="0">
              <a:cs typeface="Times New Roman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3031" dirty="0" smtClean="0">
                <a:cs typeface="Times New Roman" pitchFamily="18" charset="0"/>
              </a:rPr>
              <a:t>Crossing.</a:t>
            </a:r>
            <a:endParaRPr lang="en-US" sz="3031" dirty="0">
              <a:cs typeface="Times New Roman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3031" dirty="0" smtClean="0">
                <a:cs typeface="Times New Roman" pitchFamily="18" charset="0"/>
              </a:rPr>
              <a:t>Nearest neighbor.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3031" dirty="0" smtClean="0">
                <a:cs typeface="Times New Roman" pitchFamily="18" charset="0"/>
              </a:rPr>
              <a:t>Zoning.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3031" dirty="0" smtClean="0">
                <a:cs typeface="Times New Roman" pitchFamily="18" charset="0"/>
              </a:rPr>
              <a:t>Structural components with connectivity graph.</a:t>
            </a:r>
            <a:endParaRPr lang="en-US" sz="3031" dirty="0"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4EAF-E78C-4023-B17A-C06783F10DE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9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 smtClean="0"/>
              <a:t>1.5 Training by Classification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954106"/>
            <a:ext cx="4785360" cy="4827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cs typeface="Times New Roman" pitchFamily="18" charset="0"/>
              </a:rPr>
              <a:t>The Neural network designed is a multilayer feed-forward classifier. They observe matching between a feature input and mapped output.</a:t>
            </a:r>
            <a:endParaRPr lang="en-US" sz="3600" dirty="0"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6" r="18631"/>
          <a:stretch/>
        </p:blipFill>
        <p:spPr>
          <a:xfrm>
            <a:off x="7264400" y="1143000"/>
            <a:ext cx="4572000" cy="4857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7112000" y="61722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Classification example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4EAF-E78C-4023-B17A-C06783F10DE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 smtClean="0"/>
              <a:t>2. Working phase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706882"/>
            <a:ext cx="4480560" cy="4827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Here the neural network identifies the characters in the given image. Many of the steps in this phase are similar to them in Learning phase.</a:t>
            </a:r>
            <a:endParaRPr lang="en-US" sz="3600" dirty="0"/>
          </a:p>
        </p:txBody>
      </p:sp>
      <p:pic>
        <p:nvPicPr>
          <p:cNvPr id="4" name="Picture 3" descr="working block.png"/>
          <p:cNvPicPr>
            <a:picLocks noChangeAspect="1"/>
          </p:cNvPicPr>
          <p:nvPr/>
        </p:nvPicPr>
        <p:blipFill rotWithShape="1">
          <a:blip r:embed="rId2"/>
          <a:srcRect l="17527" t="8053" r="10123" b="1655"/>
          <a:stretch/>
        </p:blipFill>
        <p:spPr>
          <a:xfrm>
            <a:off x="6502400" y="1524000"/>
            <a:ext cx="5410200" cy="4800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4EAF-E78C-4023-B17A-C06783F10DE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 smtClean="0"/>
              <a:t>2.4 Classification and matching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/>
              <a:t>In this phase the features of test image is matched with the set of features stored with features in learning phase. </a:t>
            </a:r>
          </a:p>
          <a:p>
            <a:pPr algn="just"/>
            <a:r>
              <a:rPr lang="en-US" sz="3600" dirty="0" smtClean="0"/>
              <a:t>The output of this phase is biased by the learning set’s diversity.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4EAF-E78C-4023-B17A-C06783F10DE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81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 smtClean="0"/>
              <a:t>2.5 Finding the word in dictionary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outputs of the matching phase are used to create words and are tried to match with words in the dictionary. </a:t>
            </a:r>
          </a:p>
          <a:p>
            <a:r>
              <a:rPr lang="en-US" sz="3600" dirty="0" smtClean="0"/>
              <a:t>This step helps in removing ambiguities when an image is matched to multiple characters with almost same probability.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4EAF-E78C-4023-B17A-C06783F10DE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9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 smtClean="0"/>
              <a:t>Implementation details &amp; Requirements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8951" indent="-568951"/>
            <a:endParaRPr lang="en-US" sz="3600" dirty="0" smtClean="0">
              <a:cs typeface="Times New Roman" pitchFamily="18" charset="0"/>
            </a:endParaRPr>
          </a:p>
          <a:p>
            <a:pPr marL="568951" indent="-568951"/>
            <a:r>
              <a:rPr lang="en-US" sz="3600" dirty="0" smtClean="0">
                <a:cs typeface="Times New Roman" pitchFamily="18" charset="0"/>
              </a:rPr>
              <a:t>Will be Programmed in : Java.</a:t>
            </a:r>
          </a:p>
          <a:p>
            <a:pPr marL="0" indent="0">
              <a:buNone/>
            </a:pPr>
            <a:endParaRPr lang="en-US" sz="3600" dirty="0">
              <a:cs typeface="Times New Roman" pitchFamily="18" charset="0"/>
            </a:endParaRPr>
          </a:p>
          <a:p>
            <a:pPr marL="568951" indent="-568951"/>
            <a:r>
              <a:rPr lang="en-US" sz="3600" dirty="0">
                <a:cs typeface="Times New Roman" pitchFamily="18" charset="0"/>
              </a:rPr>
              <a:t>System </a:t>
            </a:r>
            <a:r>
              <a:rPr lang="en-US" sz="3600" dirty="0" smtClean="0">
                <a:cs typeface="Times New Roman" pitchFamily="18" charset="0"/>
              </a:rPr>
              <a:t>Requirements.</a:t>
            </a:r>
          </a:p>
          <a:p>
            <a:pPr marL="1311901" lvl="1" indent="-742950">
              <a:buFont typeface="Wingdings" panose="05000000000000000000" pitchFamily="2" charset="2"/>
              <a:buChar char="§"/>
            </a:pPr>
            <a:r>
              <a:rPr lang="en-US" sz="3200" dirty="0" smtClean="0">
                <a:cs typeface="Times New Roman" pitchFamily="18" charset="0"/>
              </a:rPr>
              <a:t>PC with minimum 2GB RAM, 1GB free disk-space</a:t>
            </a:r>
          </a:p>
          <a:p>
            <a:pPr marL="1311901" lvl="1" indent="-742950">
              <a:buFont typeface="Wingdings" panose="05000000000000000000" pitchFamily="2" charset="2"/>
              <a:buChar char="§"/>
            </a:pPr>
            <a:r>
              <a:rPr lang="en-US" sz="3200" dirty="0" smtClean="0">
                <a:cs typeface="Times New Roman" pitchFamily="18" charset="0"/>
              </a:rPr>
              <a:t>Windows, Linux, MAC with JRE7 and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4EAF-E78C-4023-B17A-C06783F10DE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 smtClean="0"/>
              <a:t>Limitations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cs typeface="Times New Roman" pitchFamily="18" charset="0"/>
              </a:rPr>
              <a:t>Limited </a:t>
            </a:r>
            <a:r>
              <a:rPr lang="en-US" sz="3600" dirty="0">
                <a:cs typeface="Times New Roman" pitchFamily="18" charset="0"/>
              </a:rPr>
              <a:t>to some simple fonts.</a:t>
            </a:r>
          </a:p>
          <a:p>
            <a:r>
              <a:rPr lang="en-US" sz="3600" dirty="0">
                <a:cs typeface="Times New Roman" pitchFamily="18" charset="0"/>
              </a:rPr>
              <a:t>Accuracy is not so good for noisy and skewed </a:t>
            </a:r>
            <a:r>
              <a:rPr lang="en-US" sz="3600" dirty="0" smtClean="0">
                <a:cs typeface="Times New Roman" pitchFamily="18" charset="0"/>
              </a:rPr>
              <a:t>images.</a:t>
            </a:r>
          </a:p>
          <a:p>
            <a:r>
              <a:rPr lang="en-US" sz="3600" dirty="0" smtClean="0">
                <a:cs typeface="Times New Roman" pitchFamily="18" charset="0"/>
              </a:rPr>
              <a:t>Non </a:t>
            </a:r>
            <a:r>
              <a:rPr lang="en-US" sz="3600" dirty="0">
                <a:cs typeface="Times New Roman" pitchFamily="18" charset="0"/>
              </a:rPr>
              <a:t>reusable NN as built for specific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4EAF-E78C-4023-B17A-C06783F10DE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 smtClean="0"/>
              <a:t>Student specific outcomes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dirty="0" smtClean="0">
                <a:cs typeface="Times New Roman" pitchFamily="18" charset="0"/>
              </a:rPr>
              <a:t>While doing this project we try to learn.</a:t>
            </a:r>
          </a:p>
          <a:p>
            <a:pPr marL="0" lvl="0" indent="0">
              <a:buNone/>
            </a:pPr>
            <a:endParaRPr lang="en-US" sz="3600" dirty="0" smtClean="0">
              <a:cs typeface="Times New Roman" pitchFamily="18" charset="0"/>
            </a:endParaRPr>
          </a:p>
          <a:p>
            <a:pPr lvl="0"/>
            <a:r>
              <a:rPr lang="en-US" sz="3600" dirty="0" smtClean="0">
                <a:cs typeface="Times New Roman" pitchFamily="18" charset="0"/>
              </a:rPr>
              <a:t>Some Image Processing techniques.</a:t>
            </a:r>
          </a:p>
          <a:p>
            <a:pPr lvl="0"/>
            <a:r>
              <a:rPr lang="en-US" sz="3600" dirty="0" smtClean="0">
                <a:cs typeface="Times New Roman" pitchFamily="18" charset="0"/>
              </a:rPr>
              <a:t>Different Feature </a:t>
            </a:r>
            <a:r>
              <a:rPr lang="en-US" sz="3600" dirty="0">
                <a:cs typeface="Times New Roman" pitchFamily="18" charset="0"/>
              </a:rPr>
              <a:t>extraction methods.</a:t>
            </a:r>
          </a:p>
          <a:p>
            <a:pPr lvl="0"/>
            <a:r>
              <a:rPr lang="en-US" sz="3600" dirty="0" smtClean="0">
                <a:cs typeface="Times New Roman" pitchFamily="18" charset="0"/>
              </a:rPr>
              <a:t>Neural Networks.</a:t>
            </a:r>
            <a:endParaRPr lang="en-US" sz="36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4EAF-E78C-4023-B17A-C06783F10DE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 smtClean="0"/>
              <a:t>Project specific outcomes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>
                <a:cs typeface="Times New Roman" pitchFamily="18" charset="0"/>
              </a:rPr>
              <a:t>Project </a:t>
            </a:r>
            <a:r>
              <a:rPr lang="en-US" sz="3200" dirty="0" smtClean="0">
                <a:cs typeface="Times New Roman" pitchFamily="18" charset="0"/>
              </a:rPr>
              <a:t>Outcomes:</a:t>
            </a:r>
          </a:p>
          <a:p>
            <a:pPr lvl="1"/>
            <a:r>
              <a:rPr lang="en-US" sz="2800" dirty="0" smtClean="0">
                <a:cs typeface="Times New Roman" pitchFamily="18" charset="0"/>
              </a:rPr>
              <a:t>A </a:t>
            </a:r>
            <a:r>
              <a:rPr lang="en-US" sz="2800" dirty="0">
                <a:cs typeface="Times New Roman" pitchFamily="18" charset="0"/>
              </a:rPr>
              <a:t>standalone trained Neural Network library which can be used for development of smart applications such </a:t>
            </a:r>
            <a:r>
              <a:rPr lang="en-US" sz="2800" dirty="0" smtClean="0">
                <a:cs typeface="Times New Roman" pitchFamily="18" charset="0"/>
              </a:rPr>
              <a:t>as.</a:t>
            </a:r>
          </a:p>
          <a:p>
            <a:pPr lvl="2"/>
            <a:r>
              <a:rPr lang="en-US" sz="2800" dirty="0" smtClean="0">
                <a:cs typeface="Times New Roman" pitchFamily="18" charset="0"/>
              </a:rPr>
              <a:t>Document Digitizer.</a:t>
            </a:r>
          </a:p>
          <a:p>
            <a:pPr lvl="2"/>
            <a:r>
              <a:rPr lang="en-US" sz="2800" dirty="0" smtClean="0">
                <a:cs typeface="Times New Roman" pitchFamily="18" charset="0"/>
              </a:rPr>
              <a:t>A </a:t>
            </a:r>
            <a:r>
              <a:rPr lang="en-US" sz="2800" dirty="0">
                <a:cs typeface="Times New Roman" pitchFamily="18" charset="0"/>
              </a:rPr>
              <a:t>book reader for blind people when some books are not converted to brail </a:t>
            </a:r>
            <a:r>
              <a:rPr lang="en-US" sz="2800" dirty="0" smtClean="0">
                <a:cs typeface="Times New Roman" pitchFamily="18" charset="0"/>
              </a:rPr>
              <a:t>script.</a:t>
            </a:r>
          </a:p>
          <a:p>
            <a:pPr lvl="2"/>
            <a:r>
              <a:rPr lang="en-US" sz="2800" dirty="0" smtClean="0">
                <a:cs typeface="Times New Roman" pitchFamily="18" charset="0"/>
              </a:rPr>
              <a:t>Number </a:t>
            </a:r>
            <a:r>
              <a:rPr lang="en-US" sz="2800" dirty="0">
                <a:cs typeface="Times New Roman" pitchFamily="18" charset="0"/>
              </a:rPr>
              <a:t>plate scanner for the Tolls.</a:t>
            </a:r>
          </a:p>
          <a:p>
            <a:pPr lvl="1"/>
            <a:r>
              <a:rPr lang="en-US" sz="2800" dirty="0">
                <a:cs typeface="Times New Roman" pitchFamily="18" charset="0"/>
              </a:rPr>
              <a:t>An </a:t>
            </a:r>
            <a:r>
              <a:rPr lang="en-US" sz="2800" dirty="0" smtClean="0">
                <a:cs typeface="Times New Roman" pitchFamily="18" charset="0"/>
              </a:rPr>
              <a:t>codebase </a:t>
            </a:r>
            <a:r>
              <a:rPr lang="en-US" sz="2800" dirty="0">
                <a:cs typeface="Times New Roman" pitchFamily="18" charset="0"/>
              </a:rPr>
              <a:t>to learn Neural Networks and </a:t>
            </a:r>
            <a:r>
              <a:rPr lang="en-US" sz="2800" dirty="0" smtClean="0">
                <a:cs typeface="Times New Roman" pitchFamily="18" charset="0"/>
              </a:rPr>
              <a:t>OCR better.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4EAF-E78C-4023-B17A-C06783F10DE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 smtClean="0"/>
              <a:t>Content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219200"/>
            <a:ext cx="11704320" cy="4827694"/>
          </a:xfrm>
        </p:spPr>
        <p:txBody>
          <a:bodyPr>
            <a:no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Objectives</a:t>
            </a:r>
          </a:p>
          <a:p>
            <a:r>
              <a:rPr lang="en-US" sz="3600" dirty="0" smtClean="0"/>
              <a:t>Literature survey</a:t>
            </a:r>
          </a:p>
          <a:p>
            <a:r>
              <a:rPr lang="en-US" sz="3600" dirty="0" smtClean="0"/>
              <a:t>What motivates us for this.</a:t>
            </a:r>
            <a:endParaRPr lang="en-US" sz="3600" dirty="0"/>
          </a:p>
          <a:p>
            <a:r>
              <a:rPr lang="en-US" sz="3600" dirty="0" smtClean="0"/>
              <a:t>Methodologies</a:t>
            </a:r>
          </a:p>
          <a:p>
            <a:r>
              <a:rPr lang="en-US" sz="3600" dirty="0" smtClean="0"/>
              <a:t>Limitations</a:t>
            </a:r>
          </a:p>
          <a:p>
            <a:r>
              <a:rPr lang="en-US" sz="3600" dirty="0" smtClean="0"/>
              <a:t>Outcomes</a:t>
            </a:r>
          </a:p>
          <a:p>
            <a:r>
              <a:rPr lang="en-US" sz="3600" dirty="0" smtClean="0"/>
              <a:t>References</a:t>
            </a:r>
          </a:p>
          <a:p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4EAF-E78C-4023-B17A-C06783F10DE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 smtClean="0"/>
              <a:t>References…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sz="4800" i="1" dirty="0" smtClean="0"/>
              <a:t>[</a:t>
            </a:r>
            <a:r>
              <a:rPr lang="en-US" sz="4800" i="1" dirty="0"/>
              <a:t>1].	“Pattern Recognition and Machine Learning” by Cristopher M. </a:t>
            </a:r>
            <a:r>
              <a:rPr lang="en-US" sz="4800" i="1" dirty="0" smtClean="0"/>
              <a:t>Bishop.   	ISBN-13:978-0387-31073-2 </a:t>
            </a:r>
            <a:r>
              <a:rPr lang="en-US" sz="4800" i="1" dirty="0"/>
              <a:t>Springer Science and Business Media LLC.</a:t>
            </a:r>
          </a:p>
          <a:p>
            <a:pPr algn="just"/>
            <a:endParaRPr lang="en-US" sz="4800" i="1" dirty="0"/>
          </a:p>
          <a:p>
            <a:pPr marL="0" indent="0" algn="just">
              <a:buNone/>
            </a:pPr>
            <a:r>
              <a:rPr lang="en-US" sz="4800" i="1" dirty="0"/>
              <a:t>[2].	</a:t>
            </a:r>
            <a:r>
              <a:rPr lang="en-US" sz="4800" i="1" dirty="0" err="1"/>
              <a:t>Seethalakshmi</a:t>
            </a:r>
            <a:r>
              <a:rPr lang="en-US" sz="4800" i="1" dirty="0"/>
              <a:t> R et al. “Optical Character Recognition for printed Tamil text </a:t>
            </a:r>
            <a:r>
              <a:rPr lang="en-US" sz="4800" i="1" dirty="0" smtClean="0"/>
              <a:t>	using </a:t>
            </a:r>
            <a:r>
              <a:rPr lang="en-US" sz="4800" i="1" dirty="0"/>
              <a:t>Unicode”. Journal of Zhejiang University SCIENCE ISSN 1009-3095</a:t>
            </a:r>
          </a:p>
          <a:p>
            <a:pPr algn="just"/>
            <a:endParaRPr lang="en-US" sz="4800" i="1" dirty="0"/>
          </a:p>
          <a:p>
            <a:pPr marL="0" indent="0" algn="just">
              <a:buNone/>
            </a:pPr>
            <a:r>
              <a:rPr lang="en-US" sz="4800" i="1" dirty="0" smtClean="0"/>
              <a:t>[</a:t>
            </a:r>
            <a:r>
              <a:rPr lang="en-US" sz="4800" i="1" dirty="0"/>
              <a:t>3].	Usha Tiwari et al. “Text Extraction from Images”. International Journal of </a:t>
            </a:r>
            <a:r>
              <a:rPr lang="en-US" sz="4800" i="1" dirty="0" smtClean="0"/>
              <a:t>	Electronic </a:t>
            </a:r>
            <a:r>
              <a:rPr lang="en-US" sz="4800" i="1" dirty="0"/>
              <a:t>and Electrical Engineering. ISSN 0974-2174Volume 7, Number 9 </a:t>
            </a:r>
            <a:r>
              <a:rPr lang="en-US" sz="4800" i="1" dirty="0" smtClean="0"/>
              <a:t>	(</a:t>
            </a:r>
            <a:r>
              <a:rPr lang="en-US" sz="4800" i="1" dirty="0"/>
              <a:t>2014), pp. 979-985</a:t>
            </a:r>
          </a:p>
          <a:p>
            <a:pPr algn="just"/>
            <a:endParaRPr lang="en-US" sz="4800" i="1" dirty="0"/>
          </a:p>
          <a:p>
            <a:pPr marL="0" indent="0" algn="just">
              <a:buNone/>
            </a:pPr>
            <a:r>
              <a:rPr lang="en-US" sz="4800" i="1" dirty="0"/>
              <a:t>[4]. 	Sandhya Arora et al. “Combining Multiple Feature Extraction Techniques for </a:t>
            </a:r>
            <a:r>
              <a:rPr lang="en-US" sz="4800" i="1" dirty="0" smtClean="0"/>
              <a:t>	Handwritten </a:t>
            </a:r>
            <a:r>
              <a:rPr lang="en-US" sz="4800" i="1" dirty="0"/>
              <a:t>Devanagari Character Recognition” 2008 IEEE Region 10 </a:t>
            </a:r>
            <a:r>
              <a:rPr lang="en-US" sz="4800" i="1" dirty="0" smtClean="0"/>
              <a:t>	Colloquium </a:t>
            </a:r>
            <a:r>
              <a:rPr lang="en-US" sz="4800" i="1" dirty="0"/>
              <a:t>and the Third ICIIS, Kharagpur, </a:t>
            </a:r>
            <a:r>
              <a:rPr lang="en-US" sz="4800" i="1" dirty="0" smtClean="0"/>
              <a:t>India</a:t>
            </a:r>
            <a:endParaRPr lang="en-US" sz="4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4EAF-E78C-4023-B17A-C06783F10DE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 smtClean="0"/>
              <a:t>…References...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i="1" dirty="0"/>
              <a:t>[5]. 	Gaurav Y. </a:t>
            </a:r>
            <a:r>
              <a:rPr lang="en-US" sz="2600" i="1" dirty="0" err="1"/>
              <a:t>Tawde</a:t>
            </a:r>
            <a:r>
              <a:rPr lang="en-US" sz="2600" i="1" dirty="0"/>
              <a:t>, and </a:t>
            </a:r>
            <a:r>
              <a:rPr lang="en-US" sz="2600" i="1" dirty="0" err="1"/>
              <a:t>Jayashree</a:t>
            </a:r>
            <a:r>
              <a:rPr lang="en-US" sz="2600" i="1" dirty="0"/>
              <a:t> M. K. International Journal of </a:t>
            </a:r>
            <a:r>
              <a:rPr lang="en-US" sz="2600" i="1" dirty="0" smtClean="0"/>
              <a:t>	Engineering </a:t>
            </a:r>
            <a:r>
              <a:rPr lang="en-US" sz="2600" i="1" dirty="0"/>
              <a:t>Research and Applications (IJERA) ISSN: </a:t>
            </a:r>
            <a:r>
              <a:rPr lang="en-US" sz="2600" i="1" dirty="0" smtClean="0"/>
              <a:t>2248-9622</a:t>
            </a:r>
            <a:endParaRPr lang="en-US" sz="2600" i="1" dirty="0"/>
          </a:p>
          <a:p>
            <a:pPr marL="0" indent="0" algn="just">
              <a:buNone/>
            </a:pPr>
            <a:r>
              <a:rPr lang="en-US" sz="2600" i="1" dirty="0"/>
              <a:t>[6]. 	Rafael C. Gonzalez, Richard E. woods and Steven L. </a:t>
            </a:r>
            <a:r>
              <a:rPr lang="en-US" sz="2600" i="1" dirty="0" err="1"/>
              <a:t>Eddins</a:t>
            </a:r>
            <a:r>
              <a:rPr lang="en-US" sz="2600" i="1" dirty="0" smtClean="0"/>
              <a:t>. Digital 	Image 	Processing</a:t>
            </a:r>
            <a:r>
              <a:rPr lang="en-US" sz="2600" i="1" dirty="0"/>
              <a:t>, Pearson Education, Dorling Kindersley, South Asia, </a:t>
            </a:r>
            <a:r>
              <a:rPr lang="en-US" sz="2600" i="1" dirty="0" smtClean="0"/>
              <a:t>2004.</a:t>
            </a:r>
            <a:endParaRPr lang="en-US" sz="2600" i="1" dirty="0"/>
          </a:p>
          <a:p>
            <a:pPr marL="0" indent="0" algn="just">
              <a:buNone/>
            </a:pPr>
            <a:r>
              <a:rPr lang="en-US" sz="2600" i="1" dirty="0"/>
              <a:t>[7].	</a:t>
            </a:r>
            <a:r>
              <a:rPr lang="en-US" sz="2600" i="1" dirty="0" err="1"/>
              <a:t>Anil.K.Jain</a:t>
            </a:r>
            <a:r>
              <a:rPr lang="en-US" sz="2600" i="1" dirty="0"/>
              <a:t> and </a:t>
            </a:r>
            <a:r>
              <a:rPr lang="en-US" sz="2600" i="1" dirty="0" err="1"/>
              <a:t>Torfinn</a:t>
            </a:r>
            <a:r>
              <a:rPr lang="en-US" sz="2600" i="1" dirty="0"/>
              <a:t> </a:t>
            </a:r>
            <a:r>
              <a:rPr lang="en-US" sz="2600" i="1" dirty="0" err="1"/>
              <a:t>Taxt</a:t>
            </a:r>
            <a:r>
              <a:rPr lang="en-US" sz="2600" i="1" dirty="0"/>
              <a:t>, “Feature extraction methods for character </a:t>
            </a:r>
            <a:r>
              <a:rPr lang="en-US" sz="2600" i="1" dirty="0" smtClean="0"/>
              <a:t>	recognition-A </a:t>
            </a:r>
            <a:r>
              <a:rPr lang="en-US" sz="2600" i="1" dirty="0"/>
              <a:t>Survey” Pattern Recognition, vol. 29, no. 4, pp. 641-662, </a:t>
            </a:r>
            <a:r>
              <a:rPr lang="en-US" sz="2600" i="1" dirty="0" smtClean="0"/>
              <a:t>1996</a:t>
            </a:r>
            <a:endParaRPr lang="en-US" sz="2600" i="1" dirty="0"/>
          </a:p>
          <a:p>
            <a:pPr marL="0" indent="0" algn="just">
              <a:buNone/>
            </a:pPr>
            <a:r>
              <a:rPr lang="en-US" sz="2600" i="1" dirty="0"/>
              <a:t>[8]. 	C. L. Liu, H. Fujisawa, “Classification and Learning for Character </a:t>
            </a:r>
            <a:r>
              <a:rPr lang="en-US" sz="2600" i="1" dirty="0" smtClean="0"/>
              <a:t>	Recognition : Comparison </a:t>
            </a:r>
            <a:r>
              <a:rPr lang="en-US" sz="2600" i="1" dirty="0"/>
              <a:t>of Methods and Remaining Problems”, Int. </a:t>
            </a:r>
            <a:r>
              <a:rPr lang="en-US" sz="2600" i="1" dirty="0" smtClean="0"/>
              <a:t>	Workshop </a:t>
            </a:r>
            <a:r>
              <a:rPr lang="en-US" sz="2600" i="1" dirty="0"/>
              <a:t>on Neural </a:t>
            </a:r>
            <a:r>
              <a:rPr lang="en-US" sz="2600" i="1" dirty="0" smtClean="0"/>
              <a:t>Networks and </a:t>
            </a:r>
            <a:r>
              <a:rPr lang="en-US" sz="2600" i="1" dirty="0"/>
              <a:t>Learning in Document Analysis and </a:t>
            </a:r>
            <a:r>
              <a:rPr lang="en-US" sz="2600" i="1" dirty="0" smtClean="0"/>
              <a:t>	Recognition</a:t>
            </a:r>
            <a:r>
              <a:rPr lang="en-US" sz="2600" i="1" dirty="0"/>
              <a:t>, Seoul, 2005</a:t>
            </a:r>
            <a:r>
              <a:rPr lang="en-US" sz="2600" i="1" dirty="0" smtClean="0"/>
              <a:t>.</a:t>
            </a:r>
            <a:endParaRPr lang="en-US" sz="2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4EAF-E78C-4023-B17A-C06783F10DE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 smtClean="0"/>
              <a:t>…References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i="1" dirty="0"/>
              <a:t>[9]. 	J Pradeep </a:t>
            </a:r>
            <a:r>
              <a:rPr lang="en-US" sz="2600" i="1" dirty="0" smtClean="0"/>
              <a:t>et </a:t>
            </a:r>
            <a:r>
              <a:rPr lang="en-US" sz="2600" i="1" dirty="0"/>
              <a:t>a</a:t>
            </a:r>
            <a:r>
              <a:rPr lang="en-US" sz="2600" i="1" dirty="0" smtClean="0"/>
              <a:t>l</a:t>
            </a:r>
            <a:r>
              <a:rPr lang="en-US" sz="2600" i="1" dirty="0"/>
              <a:t>.</a:t>
            </a:r>
            <a:r>
              <a:rPr lang="en-US" sz="2600" i="1" dirty="0" smtClean="0"/>
              <a:t> "</a:t>
            </a:r>
            <a:r>
              <a:rPr lang="en-US" sz="2600" i="1" dirty="0"/>
              <a:t>Diagonal based feature extraction for handwritten </a:t>
            </a:r>
            <a:r>
              <a:rPr lang="en-US" sz="2600" i="1" dirty="0" smtClean="0"/>
              <a:t>	characters", International </a:t>
            </a:r>
            <a:r>
              <a:rPr lang="en-US" sz="2600" i="1" dirty="0"/>
              <a:t>Journal of Computer Science &amp; Information </a:t>
            </a:r>
            <a:r>
              <a:rPr lang="en-US" sz="2600" i="1" dirty="0" smtClean="0"/>
              <a:t>	Technology </a:t>
            </a:r>
            <a:r>
              <a:rPr lang="en-US" sz="2600" i="1" dirty="0"/>
              <a:t>(IJCSIT), Vol 3, No 1, Feb </a:t>
            </a:r>
            <a:r>
              <a:rPr lang="en-US" sz="2600" i="1" dirty="0" smtClean="0"/>
              <a:t>2011</a:t>
            </a:r>
            <a:endParaRPr lang="en-US" sz="2600" i="1" dirty="0"/>
          </a:p>
          <a:p>
            <a:pPr marL="0" indent="0" algn="just">
              <a:buNone/>
            </a:pPr>
            <a:r>
              <a:rPr lang="en-US" sz="2600" i="1" dirty="0"/>
              <a:t>[10].	Dinesh </a:t>
            </a:r>
            <a:r>
              <a:rPr lang="en-US" sz="2600" i="1" dirty="0" err="1"/>
              <a:t>Dileep</a:t>
            </a:r>
            <a:r>
              <a:rPr lang="en-US" sz="2600" i="1" dirty="0"/>
              <a:t> et </a:t>
            </a:r>
            <a:r>
              <a:rPr lang="en-US" sz="2600" i="1" dirty="0" smtClean="0"/>
              <a:t>al. "A </a:t>
            </a:r>
            <a:r>
              <a:rPr lang="en-US" sz="2600" i="1" dirty="0"/>
              <a:t>feature extraction technique based on </a:t>
            </a:r>
            <a:r>
              <a:rPr lang="en-US" sz="2600" i="1" dirty="0" smtClean="0"/>
              <a:t>	character geometry </a:t>
            </a:r>
            <a:r>
              <a:rPr lang="en-US" sz="2600" i="1" dirty="0"/>
              <a:t>for character recognition</a:t>
            </a:r>
            <a:r>
              <a:rPr lang="en-US" sz="2600" i="1" dirty="0" smtClean="0"/>
              <a:t>", International </a:t>
            </a:r>
            <a:r>
              <a:rPr lang="en-US" sz="2600" i="1" dirty="0"/>
              <a:t>Journal of </a:t>
            </a:r>
            <a:r>
              <a:rPr lang="en-US" sz="2600" i="1" dirty="0" smtClean="0"/>
              <a:t>	Advanced Research </a:t>
            </a:r>
            <a:r>
              <a:rPr lang="en-US" sz="2600" i="1" dirty="0"/>
              <a:t>in Computer Science and Software Engineering, </a:t>
            </a:r>
            <a:r>
              <a:rPr lang="en-US" sz="2600" i="1" dirty="0" smtClean="0"/>
              <a:t>	Vol</a:t>
            </a:r>
            <a:r>
              <a:rPr lang="en-US" sz="2600" i="1" dirty="0"/>
              <a:t>. </a:t>
            </a:r>
            <a:r>
              <a:rPr lang="en-US" sz="2600" i="1" dirty="0" smtClean="0"/>
              <a:t>	2,2014.</a:t>
            </a:r>
            <a:endParaRPr lang="en-US" sz="2600" i="1" dirty="0"/>
          </a:p>
          <a:p>
            <a:pPr marL="0" indent="0" algn="just">
              <a:buNone/>
            </a:pPr>
            <a:r>
              <a:rPr lang="en-US" sz="2600" i="1" dirty="0"/>
              <a:t>[11].	M. Zahid Hossain et al. “Rapid Feature Extraction for Optical Character </a:t>
            </a:r>
            <a:r>
              <a:rPr lang="en-US" sz="2600" i="1" dirty="0" smtClean="0"/>
              <a:t>	Recognition”</a:t>
            </a:r>
            <a:endParaRPr lang="en-US" sz="2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4EAF-E78C-4023-B17A-C06783F10DE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2200" y="2819400"/>
            <a:ext cx="11054080" cy="1568027"/>
          </a:xfrm>
        </p:spPr>
        <p:txBody>
          <a:bodyPr/>
          <a:lstStyle/>
          <a:p>
            <a:r>
              <a:rPr lang="en-US" dirty="0" smtClean="0"/>
              <a:t>Thanks for your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1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 smtClean="0"/>
              <a:t>Objectives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512147"/>
            <a:ext cx="11704320" cy="2037080"/>
          </a:xfrm>
        </p:spPr>
        <p:txBody>
          <a:bodyPr>
            <a:normAutofit/>
          </a:bodyPr>
          <a:lstStyle/>
          <a:p>
            <a:r>
              <a:rPr lang="en-US" sz="3600" dirty="0">
                <a:cs typeface="Times New Roman" pitchFamily="18" charset="0"/>
              </a:rPr>
              <a:t>To develop a software that can recognize the characters of English language in a </a:t>
            </a:r>
            <a:r>
              <a:rPr lang="en-US" sz="3600">
                <a:cs typeface="Times New Roman" pitchFamily="18" charset="0"/>
              </a:rPr>
              <a:t>sample </a:t>
            </a:r>
            <a:r>
              <a:rPr lang="en-US" sz="3600" smtClean="0">
                <a:cs typeface="Times New Roman" pitchFamily="18" charset="0"/>
              </a:rPr>
              <a:t>image and </a:t>
            </a:r>
            <a:r>
              <a:rPr lang="en-US" sz="3600" dirty="0">
                <a:cs typeface="Times New Roman" pitchFamily="18" charset="0"/>
              </a:rPr>
              <a:t>can output the characters in the form of string in a text file</a:t>
            </a:r>
            <a:r>
              <a:rPr lang="en-US" sz="3600" dirty="0" smtClean="0">
                <a:cs typeface="Times New Roman" pitchFamily="18" charset="0"/>
              </a:rPr>
              <a:t>.</a:t>
            </a:r>
            <a:endParaRPr lang="en-US" sz="3600" dirty="0"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50240" y="3352800"/>
            <a:ext cx="11704320" cy="1219200"/>
          </a:xfrm>
          <a:prstGeom prst="rect">
            <a:avLst/>
          </a:prstGeom>
        </p:spPr>
        <p:txBody>
          <a:bodyPr vert="horz" lIns="130048" tIns="65024" rIns="130048" bIns="6502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/>
              <a:t>Scope</a:t>
            </a:r>
            <a:endParaRPr lang="en-US" sz="4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1684" y="4419600"/>
            <a:ext cx="1170432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87672" indent="-487672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6623" indent="-406394" algn="l" defTabSz="13004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9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Input to the software is through an image in a bmp, </a:t>
            </a:r>
            <a:r>
              <a:rPr lang="en-US" sz="3600" dirty="0" err="1"/>
              <a:t>png</a:t>
            </a:r>
            <a:r>
              <a:rPr lang="en-US" sz="3600" dirty="0"/>
              <a:t>, jpg image files.</a:t>
            </a:r>
          </a:p>
          <a:p>
            <a:r>
              <a:rPr lang="en-US" sz="3600" dirty="0"/>
              <a:t>The input image can consist only of English language printed characters and digits.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4EAF-E78C-4023-B17A-C06783F10DE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7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 smtClean="0"/>
              <a:t>Literature Survey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Dinesh </a:t>
            </a:r>
            <a:r>
              <a:rPr lang="en-US" dirty="0" err="1"/>
              <a:t>Dileep</a:t>
            </a:r>
            <a:r>
              <a:rPr lang="en-US" dirty="0"/>
              <a:t> et al, "A feature extraction technique based on character geometry for character </a:t>
            </a:r>
            <a:r>
              <a:rPr lang="en-US" dirty="0" smtClean="0"/>
              <a:t>recognition“ This </a:t>
            </a:r>
            <a:r>
              <a:rPr lang="en-US" dirty="0"/>
              <a:t>paper describes a geometry based technique for feature extraction for segmentation based recognizing systems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 smtClean="0"/>
              <a:t>M</a:t>
            </a:r>
            <a:r>
              <a:rPr lang="en-US" dirty="0"/>
              <a:t>. Zahid Hossain M. et al. “Rapid Feature Extraction for Optical Character </a:t>
            </a:r>
            <a:r>
              <a:rPr lang="en-US" dirty="0" smtClean="0"/>
              <a:t>Recognition” This </a:t>
            </a:r>
            <a:r>
              <a:rPr lang="en-US" dirty="0"/>
              <a:t>paper describes the different feature extraction methods and algorithms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/>
              <a:t>Simon </a:t>
            </a:r>
            <a:r>
              <a:rPr lang="en-US" dirty="0" err="1"/>
              <a:t>Haykin</a:t>
            </a:r>
            <a:r>
              <a:rPr lang="en-US" dirty="0"/>
              <a:t> “Neural Networks - A Comprehensive </a:t>
            </a:r>
            <a:r>
              <a:rPr lang="en-US" dirty="0" smtClean="0"/>
              <a:t>Foundation” This </a:t>
            </a:r>
            <a:r>
              <a:rPr lang="en-US" dirty="0"/>
              <a:t>book has immense explanation on Neural Networks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4EAF-E78C-4023-B17A-C06783F10DE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5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 smtClean="0"/>
              <a:t>Motivation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600" dirty="0" smtClean="0">
                <a:cs typeface="Times New Roman" pitchFamily="18" charset="0"/>
              </a:rPr>
              <a:t>Input image</a:t>
            </a:r>
            <a:r>
              <a:rPr lang="en-US" sz="4600" dirty="0">
                <a:cs typeface="Times New Roman" pitchFamily="18" charset="0"/>
              </a:rPr>
              <a:t> once converted to a digital format</a:t>
            </a:r>
            <a:r>
              <a:rPr lang="en-US" sz="4600" dirty="0" smtClean="0">
                <a:cs typeface="Times New Roman" pitchFamily="18" charset="0"/>
              </a:rPr>
              <a:t> helps </a:t>
            </a:r>
            <a:r>
              <a:rPr lang="en-US" sz="4600" dirty="0">
                <a:cs typeface="Times New Roman" pitchFamily="18" charset="0"/>
              </a:rPr>
              <a:t>in storage, processing </a:t>
            </a:r>
            <a:r>
              <a:rPr lang="en-US" sz="4600" dirty="0" smtClean="0">
                <a:cs typeface="Times New Roman" pitchFamily="18" charset="0"/>
              </a:rPr>
              <a:t>by which </a:t>
            </a:r>
            <a:r>
              <a:rPr lang="en-US" sz="4600" dirty="0">
                <a:cs typeface="Times New Roman" pitchFamily="18" charset="0"/>
              </a:rPr>
              <a:t>numerous useful applications can be </a:t>
            </a:r>
            <a:r>
              <a:rPr lang="en-US" sz="4600" dirty="0" smtClean="0">
                <a:cs typeface="Times New Roman" pitchFamily="18" charset="0"/>
              </a:rPr>
              <a:t>developed such as</a:t>
            </a:r>
            <a:endParaRPr lang="en-US" sz="4600" dirty="0"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100" dirty="0" smtClean="0">
                <a:cs typeface="Times New Roman" pitchFamily="18" charset="0"/>
              </a:rPr>
              <a:t>Reading </a:t>
            </a:r>
            <a:r>
              <a:rPr lang="en-US" sz="4100" dirty="0">
                <a:cs typeface="Times New Roman" pitchFamily="18" charset="0"/>
              </a:rPr>
              <a:t>of forms such as </a:t>
            </a:r>
            <a:r>
              <a:rPr lang="en-US" sz="4100" dirty="0" err="1" smtClean="0">
                <a:cs typeface="Times New Roman" pitchFamily="18" charset="0"/>
              </a:rPr>
              <a:t>cheques</a:t>
            </a:r>
            <a:r>
              <a:rPr lang="en-US" sz="4100" dirty="0">
                <a:cs typeface="Times New Roman" pitchFamily="18" charset="0"/>
              </a:rPr>
              <a:t>, </a:t>
            </a:r>
            <a:r>
              <a:rPr lang="en-US" sz="4100" dirty="0" smtClean="0">
                <a:cs typeface="Times New Roman" pitchFamily="18" charset="0"/>
              </a:rPr>
              <a:t>postal-codes </a:t>
            </a:r>
            <a:r>
              <a:rPr lang="en-US" sz="4100" dirty="0">
                <a:cs typeface="Times New Roman" pitchFamily="18" charset="0"/>
              </a:rPr>
              <a:t>etc</a:t>
            </a:r>
            <a:r>
              <a:rPr lang="en-US" sz="4100" dirty="0" smtClean="0">
                <a:cs typeface="Times New Roman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100" dirty="0" smtClean="0">
                <a:cs typeface="Times New Roman" pitchFamily="18" charset="0"/>
              </a:rPr>
              <a:t>Digitizing paper form documents.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100" dirty="0" smtClean="0">
                <a:cs typeface="Times New Roman" pitchFamily="18" charset="0"/>
              </a:rPr>
              <a:t>It </a:t>
            </a:r>
            <a:r>
              <a:rPr lang="en-US" sz="4100" dirty="0">
                <a:cs typeface="Times New Roman" pitchFamily="18" charset="0"/>
              </a:rPr>
              <a:t>can be augmented with an intelligent interpreter for evaluation of answer </a:t>
            </a:r>
            <a:r>
              <a:rPr lang="en-US" sz="4100" dirty="0" smtClean="0">
                <a:cs typeface="Times New Roman" pitchFamily="18" charset="0"/>
              </a:rPr>
              <a:t>scripts.</a:t>
            </a:r>
            <a:endParaRPr lang="en-US" sz="4100" dirty="0"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100" dirty="0">
                <a:cs typeface="Times New Roman" pitchFamily="18" charset="0"/>
              </a:rPr>
              <a:t>It can be used as a source for voice interpreters, </a:t>
            </a:r>
            <a:r>
              <a:rPr lang="en-US" sz="4100" dirty="0" smtClean="0">
                <a:cs typeface="Times New Roman" pitchFamily="18" charset="0"/>
              </a:rPr>
              <a:t>translations.</a:t>
            </a:r>
            <a:endParaRPr lang="en-US" sz="4100" dirty="0"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100" dirty="0">
                <a:cs typeface="Times New Roman" pitchFamily="18" charset="0"/>
              </a:rPr>
              <a:t>Registration of vehicle numbers in tolls, parking </a:t>
            </a:r>
            <a:r>
              <a:rPr lang="en-US" sz="4100" dirty="0" smtClean="0">
                <a:cs typeface="Times New Roman" pitchFamily="18" charset="0"/>
              </a:rPr>
              <a:t>lots.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4EAF-E78C-4023-B17A-C06783F10DE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5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 smtClean="0"/>
              <a:t>How it works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There are two phases in the working of our OCR model </a:t>
            </a:r>
            <a:r>
              <a:rPr lang="en-US" sz="3600" dirty="0"/>
              <a:t>(generally in </a:t>
            </a:r>
            <a:r>
              <a:rPr lang="en-US" sz="3600" dirty="0" smtClean="0"/>
              <a:t>every model).</a:t>
            </a:r>
          </a:p>
          <a:p>
            <a:pPr marL="1164579" lvl="1" indent="-514350">
              <a:buFont typeface="+mj-lt"/>
              <a:buAutoNum type="arabicPeriod"/>
            </a:pPr>
            <a:r>
              <a:rPr lang="en-US" sz="3200" dirty="0" smtClean="0"/>
              <a:t>Learning phase</a:t>
            </a:r>
          </a:p>
          <a:p>
            <a:pPr marL="1164579" lvl="1" indent="-514350">
              <a:buFont typeface="+mj-lt"/>
              <a:buAutoNum type="arabicPeriod"/>
            </a:pPr>
            <a:r>
              <a:rPr lang="en-US" sz="3200" dirty="0" smtClean="0"/>
              <a:t>Working/Test phase.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4EAF-E78C-4023-B17A-C06783F10DE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9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 smtClean="0">
                <a:cs typeface="Times New Roman" pitchFamily="18" charset="0"/>
              </a:rPr>
              <a:t>1. Learning </a:t>
            </a:r>
            <a:r>
              <a:rPr lang="en-US" sz="4800" dirty="0">
                <a:cs typeface="Times New Roman" pitchFamily="18" charset="0"/>
              </a:rPr>
              <a:t>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2209800"/>
            <a:ext cx="6080760" cy="432477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3600" dirty="0" smtClean="0">
                <a:cs typeface="Times New Roman" pitchFamily="18" charset="0"/>
              </a:rPr>
              <a:t>Image set collection</a:t>
            </a:r>
            <a:endParaRPr lang="en-US" sz="3600" dirty="0"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3600" dirty="0">
                <a:cs typeface="Times New Roman" pitchFamily="18" charset="0"/>
              </a:rPr>
              <a:t>Pre-Processing</a:t>
            </a:r>
          </a:p>
          <a:p>
            <a:pPr>
              <a:buFont typeface="+mj-lt"/>
              <a:buAutoNum type="arabicPeriod"/>
            </a:pPr>
            <a:r>
              <a:rPr lang="en-US" sz="3600" dirty="0">
                <a:cs typeface="Times New Roman" pitchFamily="18" charset="0"/>
              </a:rPr>
              <a:t>Segmentation</a:t>
            </a:r>
          </a:p>
          <a:p>
            <a:pPr>
              <a:buFont typeface="+mj-lt"/>
              <a:buAutoNum type="arabicPeriod"/>
            </a:pPr>
            <a:r>
              <a:rPr lang="en-US" sz="3600" dirty="0">
                <a:cs typeface="Times New Roman" pitchFamily="18" charset="0"/>
              </a:rPr>
              <a:t>Feature Extraction</a:t>
            </a:r>
          </a:p>
          <a:p>
            <a:pPr>
              <a:buFont typeface="+mj-lt"/>
              <a:buAutoNum type="arabicPeriod"/>
            </a:pPr>
            <a:r>
              <a:rPr lang="en-US" sz="3600" smtClean="0">
                <a:cs typeface="Times New Roman" pitchFamily="18" charset="0"/>
              </a:rPr>
              <a:t>Training</a:t>
            </a:r>
            <a:endParaRPr lang="en-US" sz="3600" dirty="0">
              <a:cs typeface="Times New Roman" pitchFamily="18" charset="0"/>
            </a:endParaRPr>
          </a:p>
        </p:txBody>
      </p:sp>
      <p:pic>
        <p:nvPicPr>
          <p:cNvPr id="4" name="Picture 3" descr="learning block.png"/>
          <p:cNvPicPr>
            <a:picLocks noChangeAspect="1"/>
          </p:cNvPicPr>
          <p:nvPr/>
        </p:nvPicPr>
        <p:blipFill rotWithShape="1">
          <a:blip r:embed="rId2"/>
          <a:srcRect l="18180" t="9225" r="16221" b="11706"/>
          <a:stretch/>
        </p:blipFill>
        <p:spPr>
          <a:xfrm>
            <a:off x="6654800" y="1752600"/>
            <a:ext cx="5334000" cy="4572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4EAF-E78C-4023-B17A-C06783F10DE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 smtClean="0"/>
              <a:t>1.1 Image set collection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cs typeface="Times New Roman" pitchFamily="18" charset="0"/>
              </a:rPr>
              <a:t>Here we collect different set of inputs, and label them with expected output.</a:t>
            </a:r>
          </a:p>
          <a:p>
            <a:r>
              <a:rPr lang="en-US" sz="3600" dirty="0">
                <a:cs typeface="Times New Roman" pitchFamily="18" charset="0"/>
              </a:rPr>
              <a:t>More varied the training set, better the recognition, in working phase</a:t>
            </a:r>
            <a:r>
              <a:rPr lang="en-US" sz="3600" dirty="0" smtClean="0">
                <a:cs typeface="Times New Roman" pitchFamily="18" charset="0"/>
              </a:rPr>
              <a:t>.</a:t>
            </a:r>
          </a:p>
          <a:p>
            <a:r>
              <a:rPr lang="en-US" sz="3600" dirty="0" smtClean="0">
                <a:cs typeface="Times New Roman" pitchFamily="18" charset="0"/>
              </a:rPr>
              <a:t>Criteria for selection</a:t>
            </a:r>
          </a:p>
          <a:p>
            <a:pPr lvl="1">
              <a:buFont typeface="+mj-lt"/>
              <a:buAutoNum type="alphaLcPeriod"/>
            </a:pPr>
            <a:r>
              <a:rPr lang="en-US" sz="3031" dirty="0">
                <a:cs typeface="Times New Roman" pitchFamily="18" charset="0"/>
              </a:rPr>
              <a:t>Noisy images</a:t>
            </a:r>
          </a:p>
          <a:p>
            <a:pPr lvl="1">
              <a:buFont typeface="+mj-lt"/>
              <a:buAutoNum type="alphaLcPeriod"/>
            </a:pPr>
            <a:r>
              <a:rPr lang="en-US" sz="3031" dirty="0">
                <a:cs typeface="Times New Roman" pitchFamily="18" charset="0"/>
              </a:rPr>
              <a:t>Skewed Images.</a:t>
            </a:r>
          </a:p>
          <a:p>
            <a:pPr lvl="1">
              <a:buFont typeface="+mj-lt"/>
              <a:buAutoNum type="alphaLcPeriod"/>
            </a:pPr>
            <a:r>
              <a:rPr lang="en-US" sz="3031" dirty="0">
                <a:cs typeface="Times New Roman" pitchFamily="18" charset="0"/>
              </a:rPr>
              <a:t>Simple but different fonts</a:t>
            </a:r>
          </a:p>
          <a:p>
            <a:pPr lvl="1">
              <a:buFont typeface="+mj-lt"/>
              <a:buAutoNum type="alphaLcPeriod"/>
            </a:pPr>
            <a:r>
              <a:rPr lang="en-US" sz="3031" dirty="0">
                <a:cs typeface="Times New Roman" pitchFamily="18" charset="0"/>
              </a:rPr>
              <a:t>Different sized </a:t>
            </a:r>
            <a:r>
              <a:rPr lang="en-US" sz="3031" dirty="0" smtClean="0">
                <a:cs typeface="Times New Roman" pitchFamily="18" charset="0"/>
              </a:rPr>
              <a:t>fonts</a:t>
            </a:r>
            <a:endParaRPr lang="en-US" sz="3031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4EAF-E78C-4023-B17A-C06783F10DE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04800"/>
            <a:ext cx="11704320" cy="1219200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1.2 Preprocessing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b="1" dirty="0" smtClean="0">
                <a:cs typeface="Times New Roman" pitchFamily="18" charset="0"/>
              </a:rPr>
              <a:t>Noise-Removal</a:t>
            </a:r>
            <a:r>
              <a:rPr lang="en-US" sz="3600" dirty="0" smtClean="0">
                <a:cs typeface="Times New Roman" pitchFamily="18" charset="0"/>
              </a:rPr>
              <a:t> Images </a:t>
            </a:r>
            <a:r>
              <a:rPr lang="en-US" sz="3600" dirty="0">
                <a:cs typeface="Times New Roman" pitchFamily="18" charset="0"/>
              </a:rPr>
              <a:t>captured on camera have noise in them, they may </a:t>
            </a:r>
            <a:r>
              <a:rPr lang="en-US" sz="3600" dirty="0" smtClean="0">
                <a:cs typeface="Times New Roman" pitchFamily="18" charset="0"/>
              </a:rPr>
              <a:t>cause </a:t>
            </a:r>
            <a:r>
              <a:rPr lang="en-US" sz="3600" dirty="0">
                <a:cs typeface="Times New Roman" pitchFamily="18" charset="0"/>
              </a:rPr>
              <a:t>inaccuracies, hence noise removal is done</a:t>
            </a:r>
            <a:r>
              <a:rPr lang="en-US" sz="3600" dirty="0" smtClean="0">
                <a:cs typeface="Times New Roman" pitchFamily="18" charset="0"/>
              </a:rPr>
              <a:t>.</a:t>
            </a:r>
            <a:endParaRPr lang="en-US" sz="3600" dirty="0">
              <a:cs typeface="Times New Roman" pitchFamily="18" charset="0"/>
            </a:endParaRPr>
          </a:p>
          <a:p>
            <a:pPr algn="just"/>
            <a:r>
              <a:rPr lang="en-US" sz="3600" b="1" dirty="0" smtClean="0">
                <a:cs typeface="Times New Roman" pitchFamily="18" charset="0"/>
              </a:rPr>
              <a:t>Skew detection</a:t>
            </a:r>
            <a:r>
              <a:rPr lang="en-US" sz="3600" dirty="0" smtClean="0">
                <a:cs typeface="Times New Roman" pitchFamily="18" charset="0"/>
              </a:rPr>
              <a:t> and correction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smtClean="0">
                <a:cs typeface="Times New Roman" pitchFamily="18" charset="0"/>
              </a:rPr>
              <a:t>Scanning </a:t>
            </a:r>
            <a:r>
              <a:rPr lang="en-US" sz="3600" dirty="0">
                <a:cs typeface="Times New Roman" pitchFamily="18" charset="0"/>
              </a:rPr>
              <a:t>horizontally becomes a </a:t>
            </a:r>
            <a:r>
              <a:rPr lang="en-US" sz="3600" dirty="0" smtClean="0">
                <a:cs typeface="Times New Roman" pitchFamily="18" charset="0"/>
              </a:rPr>
              <a:t>problem and </a:t>
            </a:r>
            <a:r>
              <a:rPr lang="en-US" sz="3600" dirty="0">
                <a:cs typeface="Times New Roman" pitchFamily="18" charset="0"/>
              </a:rPr>
              <a:t>may cause Inaccuracies, hence detection </a:t>
            </a:r>
            <a:r>
              <a:rPr lang="en-US" sz="3600" dirty="0" smtClean="0">
                <a:cs typeface="Times New Roman" pitchFamily="18" charset="0"/>
              </a:rPr>
              <a:t>and </a:t>
            </a:r>
            <a:r>
              <a:rPr lang="en-US" sz="3600" dirty="0">
                <a:cs typeface="Times New Roman" pitchFamily="18" charset="0"/>
              </a:rPr>
              <a:t>correction are necessary. </a:t>
            </a:r>
          </a:p>
          <a:p>
            <a:pPr algn="just"/>
            <a:r>
              <a:rPr lang="en-US" sz="3600" b="1" dirty="0" err="1" smtClean="0">
                <a:cs typeface="Times New Roman" pitchFamily="18" charset="0"/>
              </a:rPr>
              <a:t>Binarization</a:t>
            </a:r>
            <a:r>
              <a:rPr lang="en-US" sz="3600" dirty="0" smtClean="0">
                <a:cs typeface="Times New Roman" pitchFamily="18" charset="0"/>
              </a:rPr>
              <a:t> To </a:t>
            </a:r>
            <a:r>
              <a:rPr lang="en-US" sz="3600" dirty="0">
                <a:cs typeface="Times New Roman" pitchFamily="18" charset="0"/>
              </a:rPr>
              <a:t>differentiate foreground text from background </a:t>
            </a:r>
            <a:r>
              <a:rPr lang="en-US" sz="3600" dirty="0" err="1">
                <a:cs typeface="Times New Roman" pitchFamily="18" charset="0"/>
              </a:rPr>
              <a:t>binarization</a:t>
            </a:r>
            <a:r>
              <a:rPr lang="en-US" sz="3600" dirty="0">
                <a:cs typeface="Times New Roman" pitchFamily="18" charset="0"/>
              </a:rPr>
              <a:t> is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4EAF-E78C-4023-B17A-C06783F10DE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</TotalTime>
  <Words>869</Words>
  <Application>Microsoft Office PowerPoint</Application>
  <PresentationFormat>Custom</PresentationFormat>
  <Paragraphs>143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Segoe UI</vt:lpstr>
      <vt:lpstr>Times New Roman</vt:lpstr>
      <vt:lpstr>Wingdings</vt:lpstr>
      <vt:lpstr>Office Theme</vt:lpstr>
      <vt:lpstr>SDM COLLEGE OF ENGINEERING AND TECHNOLOGY, DHARWAD-580002</vt:lpstr>
      <vt:lpstr>Content</vt:lpstr>
      <vt:lpstr>Objectives</vt:lpstr>
      <vt:lpstr>Literature Survey</vt:lpstr>
      <vt:lpstr>Motivation</vt:lpstr>
      <vt:lpstr>How it works</vt:lpstr>
      <vt:lpstr>1. Learning Phase</vt:lpstr>
      <vt:lpstr>1.1 Image set collection</vt:lpstr>
      <vt:lpstr>1.2 Preprocessing</vt:lpstr>
      <vt:lpstr>1.3 Segmentation</vt:lpstr>
      <vt:lpstr>1.4 Feature Extraction</vt:lpstr>
      <vt:lpstr>1.5 Training by Classification</vt:lpstr>
      <vt:lpstr>2. Working phase</vt:lpstr>
      <vt:lpstr>2.4 Classification and matching</vt:lpstr>
      <vt:lpstr>2.5 Finding the word in dictionary</vt:lpstr>
      <vt:lpstr>Implementation details &amp; Requirements</vt:lpstr>
      <vt:lpstr>Limitations</vt:lpstr>
      <vt:lpstr>Student specific outcomes</vt:lpstr>
      <vt:lpstr>Project specific outcomes</vt:lpstr>
      <vt:lpstr>References…</vt:lpstr>
      <vt:lpstr>…References...</vt:lpstr>
      <vt:lpstr>…References</vt:lpstr>
      <vt:lpstr>Thanks for your time.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Anarghya</dc:creator>
  <cp:lastModifiedBy>Akshaya pataki</cp:lastModifiedBy>
  <cp:revision>192</cp:revision>
  <dcterms:created xsi:type="dcterms:W3CDTF">2017-01-26T06:16:54Z</dcterms:created>
  <dcterms:modified xsi:type="dcterms:W3CDTF">2017-05-17T08:09:02Z</dcterms:modified>
</cp:coreProperties>
</file>