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9" r:id="rId4"/>
    <p:sldId id="260" r:id="rId5"/>
    <p:sldId id="261" r:id="rId6"/>
    <p:sldId id="262" r:id="rId7"/>
    <p:sldId id="291" r:id="rId8"/>
    <p:sldId id="257" r:id="rId9"/>
    <p:sldId id="263" r:id="rId10"/>
    <p:sldId id="264" r:id="rId11"/>
    <p:sldId id="265" r:id="rId12"/>
    <p:sldId id="266" r:id="rId13"/>
    <p:sldId id="267" r:id="rId14"/>
    <p:sldId id="268" r:id="rId15"/>
    <p:sldId id="269" r:id="rId16"/>
    <p:sldId id="270" r:id="rId17"/>
    <p:sldId id="271" r:id="rId18"/>
    <p:sldId id="272" r:id="rId19"/>
    <p:sldId id="276" r:id="rId20"/>
    <p:sldId id="277" r:id="rId21"/>
    <p:sldId id="278" r:id="rId22"/>
    <p:sldId id="279" r:id="rId23"/>
    <p:sldId id="280"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16" d="100"/>
          <a:sy n="116"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Proje</a:t>
            </a:r>
            <a:r>
              <a:rPr lang="tr-TR" baseline="0"/>
              <a:t> Gantt Şeması</a:t>
            </a:r>
            <a:endParaRPr lang="tr-T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bar"/>
        <c:grouping val="stacked"/>
        <c:varyColors val="0"/>
        <c:ser>
          <c:idx val="0"/>
          <c:order val="0"/>
          <c:tx>
            <c:strRef>
              <c:f>[Book1]Sheet1!$B$1</c:f>
              <c:strCache>
                <c:ptCount val="1"/>
                <c:pt idx="0">
                  <c:v>Tarih</c:v>
                </c:pt>
              </c:strCache>
            </c:strRef>
          </c:tx>
          <c:spPr>
            <a:noFill/>
            <a:ln>
              <a:noFill/>
            </a:ln>
            <a:effectLst/>
          </c:spPr>
          <c:invertIfNegative val="0"/>
          <c:cat>
            <c:strRef>
              <c:f>[Book1]Sheet1!$A$2:$A$6</c:f>
              <c:strCache>
                <c:ptCount val="5"/>
                <c:pt idx="0">
                  <c:v>Sunum</c:v>
                </c:pt>
                <c:pt idx="1">
                  <c:v>Oyunun test edilmesi</c:v>
                </c:pt>
                <c:pt idx="2">
                  <c:v>Hataların ayıklanması</c:v>
                </c:pt>
                <c:pt idx="3">
                  <c:v>Sınıfların oluşturulması</c:v>
                </c:pt>
                <c:pt idx="4">
                  <c:v>Proje hakkında araştırma yapılması</c:v>
                </c:pt>
              </c:strCache>
            </c:strRef>
          </c:cat>
          <c:val>
            <c:numRef>
              <c:f>[Book1]Sheet1!$B$2:$B$6</c:f>
              <c:numCache>
                <c:formatCode>m/d/yyyy</c:formatCode>
                <c:ptCount val="5"/>
                <c:pt idx="0">
                  <c:v>42887</c:v>
                </c:pt>
                <c:pt idx="1">
                  <c:v>42860</c:v>
                </c:pt>
                <c:pt idx="2">
                  <c:v>42857</c:v>
                </c:pt>
                <c:pt idx="3">
                  <c:v>42819</c:v>
                </c:pt>
                <c:pt idx="4">
                  <c:v>42784</c:v>
                </c:pt>
              </c:numCache>
            </c:numRef>
          </c:val>
          <c:extLst xmlns:c16r2="http://schemas.microsoft.com/office/drawing/2015/06/chart">
            <c:ext xmlns:c16="http://schemas.microsoft.com/office/drawing/2014/chart" uri="{C3380CC4-5D6E-409C-BE32-E72D297353CC}">
              <c16:uniqueId val="{00000000-CBF0-497C-A072-293ED8D4D568}"/>
            </c:ext>
          </c:extLst>
        </c:ser>
        <c:ser>
          <c:idx val="1"/>
          <c:order val="1"/>
          <c:tx>
            <c:strRef>
              <c:f>[Book1]Sheet1!$C$1</c:f>
              <c:strCache>
                <c:ptCount val="1"/>
                <c:pt idx="0">
                  <c:v>Gün</c:v>
                </c:pt>
              </c:strCache>
            </c:strRef>
          </c:tx>
          <c:spPr>
            <a:solidFill>
              <a:schemeClr val="accent2"/>
            </a:solidFill>
            <a:ln>
              <a:noFill/>
            </a:ln>
            <a:effectLst/>
          </c:spPr>
          <c:invertIfNegative val="0"/>
          <c:cat>
            <c:strRef>
              <c:f>[Book1]Sheet1!$A$2:$A$6</c:f>
              <c:strCache>
                <c:ptCount val="5"/>
                <c:pt idx="0">
                  <c:v>Sunum</c:v>
                </c:pt>
                <c:pt idx="1">
                  <c:v>Oyunun test edilmesi</c:v>
                </c:pt>
                <c:pt idx="2">
                  <c:v>Hataların ayıklanması</c:v>
                </c:pt>
                <c:pt idx="3">
                  <c:v>Sınıfların oluşturulması</c:v>
                </c:pt>
                <c:pt idx="4">
                  <c:v>Proje hakkında araştırma yapılması</c:v>
                </c:pt>
              </c:strCache>
            </c:strRef>
          </c:cat>
          <c:val>
            <c:numRef>
              <c:f>[Book1]Sheet1!$C$2:$C$6</c:f>
              <c:numCache>
                <c:formatCode>General</c:formatCode>
                <c:ptCount val="5"/>
                <c:pt idx="0">
                  <c:v>1</c:v>
                </c:pt>
                <c:pt idx="1">
                  <c:v>4</c:v>
                </c:pt>
                <c:pt idx="2">
                  <c:v>5</c:v>
                </c:pt>
                <c:pt idx="3">
                  <c:v>30</c:v>
                </c:pt>
                <c:pt idx="4">
                  <c:v>20</c:v>
                </c:pt>
              </c:numCache>
            </c:numRef>
          </c:val>
          <c:extLst xmlns:c16r2="http://schemas.microsoft.com/office/drawing/2015/06/chart">
            <c:ext xmlns:c16="http://schemas.microsoft.com/office/drawing/2014/chart" uri="{C3380CC4-5D6E-409C-BE32-E72D297353CC}">
              <c16:uniqueId val="{00000001-CBF0-497C-A072-293ED8D4D568}"/>
            </c:ext>
          </c:extLst>
        </c:ser>
        <c:dLbls>
          <c:showLegendKey val="0"/>
          <c:showVal val="0"/>
          <c:showCatName val="0"/>
          <c:showSerName val="0"/>
          <c:showPercent val="0"/>
          <c:showBubbleSize val="0"/>
        </c:dLbls>
        <c:gapWidth val="150"/>
        <c:overlap val="100"/>
        <c:axId val="1571502976"/>
        <c:axId val="1571499712"/>
      </c:barChart>
      <c:catAx>
        <c:axId val="1571502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1571499712"/>
        <c:crosses val="autoZero"/>
        <c:auto val="1"/>
        <c:lblAlgn val="ctr"/>
        <c:lblOffset val="100"/>
        <c:noMultiLvlLbl val="0"/>
      </c:catAx>
      <c:valAx>
        <c:axId val="1571499712"/>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1571502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73695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F8A72160-0D80-4784-8C2A-AB01DEA44046}" type="datetimeFigureOut">
              <a:rPr lang="tr-TR" smtClean="0"/>
              <a:t>1.06.2017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408873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1447646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289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100798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1888699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35667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341780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172498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47587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53288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8A72160-0D80-4784-8C2A-AB01DEA44046}" type="datetimeFigureOut">
              <a:rPr lang="tr-TR" smtClean="0"/>
              <a:t>1.06.2017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5746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8A72160-0D80-4784-8C2A-AB01DEA44046}" type="datetimeFigureOut">
              <a:rPr lang="tr-TR" smtClean="0"/>
              <a:t>1.06.2017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95593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7" name="Date Placeholder 2"/>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94640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424551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F8A72160-0D80-4784-8C2A-AB01DEA44046}" type="datetimeFigureOut">
              <a:rPr lang="tr-TR" smtClean="0"/>
              <a:t>1.06.2017</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587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F8A72160-0D80-4784-8C2A-AB01DEA44046}" type="datetimeFigureOut">
              <a:rPr lang="tr-TR" smtClean="0"/>
              <a:t>1.06.2017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77341C-CCED-49D1-91FA-3AEA6809A6D3}" type="slidenum">
              <a:rPr lang="tr-TR" smtClean="0"/>
              <a:t>‹#›</a:t>
            </a:fld>
            <a:endParaRPr lang="tr-TR"/>
          </a:p>
        </p:txBody>
      </p:sp>
    </p:spTree>
    <p:extLst>
      <p:ext uri="{BB962C8B-B14F-4D97-AF65-F5344CB8AC3E}">
        <p14:creationId xmlns:p14="http://schemas.microsoft.com/office/powerpoint/2010/main" val="253315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A72160-0D80-4784-8C2A-AB01DEA44046}" type="datetimeFigureOut">
              <a:rPr lang="tr-TR" smtClean="0"/>
              <a:t>1.06.2017</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77341C-CCED-49D1-91FA-3AEA6809A6D3}" type="slidenum">
              <a:rPr lang="tr-TR" smtClean="0"/>
              <a:t>‹#›</a:t>
            </a:fld>
            <a:endParaRPr lang="tr-TR"/>
          </a:p>
        </p:txBody>
      </p:sp>
    </p:spTree>
    <p:extLst>
      <p:ext uri="{BB962C8B-B14F-4D97-AF65-F5344CB8AC3E}">
        <p14:creationId xmlns:p14="http://schemas.microsoft.com/office/powerpoint/2010/main" val="3813610257"/>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erefakyuz.com/2011/06/java-programlama-gui-bolum1-frame-ve-panel-ekleme-islemleri.html" TargetMode="External"/><Relationship Id="rId7" Type="http://schemas.openxmlformats.org/officeDocument/2006/relationships/hyperlink" Target="https://docs.oracle.com/javase/tutorial/uiswing/events/mouselistener.html" TargetMode="External"/><Relationship Id="rId2" Type="http://schemas.openxmlformats.org/officeDocument/2006/relationships/hyperlink" Target="http://www.ugurkizmaz.com/YazilimMakale-1633-Java-Frame-Nedir--Nasil-Yapilir-.aspx" TargetMode="External"/><Relationship Id="rId1" Type="http://schemas.openxmlformats.org/officeDocument/2006/relationships/slideLayout" Target="../slideLayouts/slideLayout2.xml"/><Relationship Id="rId6" Type="http://schemas.openxmlformats.org/officeDocument/2006/relationships/hyperlink" Target="http://www.java2s.com/Tutorial/Java/0261__2D-Graphics/DrawImage.htm" TargetMode="External"/><Relationship Id="rId5" Type="http://schemas.openxmlformats.org/officeDocument/2006/relationships/hyperlink" Target="https://docs.oracle.com/javase/tutorial/2d/images/drawimage.html" TargetMode="External"/><Relationship Id="rId4" Type="http://schemas.openxmlformats.org/officeDocument/2006/relationships/hyperlink" Target="http://members.comu.edu.tr/msahin/courses/gorsel_prog_files/ders07.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sz="3200" dirty="0"/>
              <a:t>T.C.</a:t>
            </a:r>
            <a:br>
              <a:rPr lang="tr-TR" sz="3200" dirty="0"/>
            </a:br>
            <a:r>
              <a:rPr lang="tr-TR" sz="3200" dirty="0"/>
              <a:t>İSTANBUL AREL ÜNİVERSİTESİ</a:t>
            </a:r>
            <a:br>
              <a:rPr lang="tr-TR" sz="3200" dirty="0"/>
            </a:br>
            <a:r>
              <a:rPr lang="tr-TR" sz="3200" dirty="0"/>
              <a:t>MESLEK YÜKSEKOKULU</a:t>
            </a:r>
            <a:br>
              <a:rPr lang="tr-TR" sz="3200" dirty="0"/>
            </a:br>
            <a:r>
              <a:rPr lang="tr-TR" sz="3200" dirty="0"/>
              <a:t/>
            </a:r>
            <a:br>
              <a:rPr lang="tr-TR" sz="3200" dirty="0"/>
            </a:br>
            <a:r>
              <a:rPr lang="tr-TR" sz="1600" dirty="0"/>
              <a:t>BİLGİSAYAR TEKNOLOJİ BÖLÜMÜ</a:t>
            </a:r>
            <a:br>
              <a:rPr lang="tr-TR" sz="1600" dirty="0"/>
            </a:br>
            <a:r>
              <a:rPr lang="tr-TR" sz="1600" dirty="0"/>
              <a:t>BİLGİSAYAR PROGRAMCILIĞI PROGRAMI</a:t>
            </a:r>
            <a:br>
              <a:rPr lang="tr-TR" sz="1600" dirty="0"/>
            </a:br>
            <a:endParaRPr lang="tr-TR" sz="3200" dirty="0"/>
          </a:p>
        </p:txBody>
      </p:sp>
      <p:sp>
        <p:nvSpPr>
          <p:cNvPr id="3" name="Alt Başlık 2"/>
          <p:cNvSpPr>
            <a:spLocks noGrp="1"/>
          </p:cNvSpPr>
          <p:nvPr>
            <p:ph type="subTitle" idx="1"/>
          </p:nvPr>
        </p:nvSpPr>
        <p:spPr>
          <a:xfrm>
            <a:off x="1154955" y="4777380"/>
            <a:ext cx="8825658" cy="1724088"/>
          </a:xfrm>
        </p:spPr>
        <p:txBody>
          <a:bodyPr/>
          <a:lstStyle/>
          <a:p>
            <a:pPr algn="ctr"/>
            <a:r>
              <a:rPr lang="tr-TR" dirty="0">
                <a:solidFill>
                  <a:schemeClr val="tx1"/>
                </a:solidFill>
              </a:rPr>
              <a:t>MESLEKİ PROJE – SUNUMU</a:t>
            </a:r>
          </a:p>
          <a:p>
            <a:pPr algn="ctr"/>
            <a:endParaRPr lang="tr-TR" dirty="0">
              <a:solidFill>
                <a:schemeClr val="tx1"/>
              </a:solidFill>
            </a:endParaRPr>
          </a:p>
          <a:p>
            <a:pPr algn="ctr"/>
            <a:endParaRPr lang="tr-TR" dirty="0">
              <a:solidFill>
                <a:schemeClr val="tx1"/>
              </a:solidFill>
            </a:endParaRPr>
          </a:p>
          <a:p>
            <a:pPr algn="ctr"/>
            <a:r>
              <a:rPr lang="tr-TR" dirty="0">
                <a:solidFill>
                  <a:schemeClr val="tx1"/>
                </a:solidFill>
              </a:rPr>
              <a:t>2017</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127" y="125835"/>
            <a:ext cx="1620117" cy="1609797"/>
          </a:xfrm>
          <a:prstGeom prst="rect">
            <a:avLst/>
          </a:prstGeom>
        </p:spPr>
      </p:pic>
    </p:spTree>
    <p:extLst>
      <p:ext uri="{BB962C8B-B14F-4D97-AF65-F5344CB8AC3E}">
        <p14:creationId xmlns:p14="http://schemas.microsoft.com/office/powerpoint/2010/main" val="412450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descr="C:\Users\MMPerver\AppData\Local\Microsoft\Windows\INetCache\Content.Word\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368" y="3474461"/>
            <a:ext cx="9285731" cy="1326139"/>
          </a:xfrm>
          <a:prstGeom prst="rect">
            <a:avLst/>
          </a:prstGeom>
          <a:noFill/>
          <a:ln>
            <a:noFill/>
          </a:ln>
        </p:spPr>
      </p:pic>
      <p:sp>
        <p:nvSpPr>
          <p:cNvPr id="5" name="Metin kutusu 4"/>
          <p:cNvSpPr txBox="1"/>
          <p:nvPr/>
        </p:nvSpPr>
        <p:spPr>
          <a:xfrm>
            <a:off x="1677434" y="2517658"/>
            <a:ext cx="7342075" cy="646331"/>
          </a:xfrm>
          <a:prstGeom prst="rect">
            <a:avLst/>
          </a:prstGeom>
          <a:noFill/>
        </p:spPr>
        <p:txBody>
          <a:bodyPr wrap="none" rtlCol="0">
            <a:spAutoFit/>
          </a:bodyPr>
          <a:lstStyle/>
          <a:p>
            <a:r>
              <a:rPr lang="tr-TR" dirty="0" err="1"/>
              <a:t>Frame</a:t>
            </a:r>
            <a:r>
              <a:rPr lang="tr-TR" dirty="0"/>
              <a:t> sınıfı JFrame olarak </a:t>
            </a:r>
            <a:r>
              <a:rPr lang="tr-TR" dirty="0" err="1"/>
              <a:t>kalıtıldı</a:t>
            </a:r>
            <a:r>
              <a:rPr lang="tr-TR" dirty="0"/>
              <a:t> sonra </a:t>
            </a:r>
            <a:r>
              <a:rPr lang="tr-TR" dirty="0" err="1"/>
              <a:t>Frame’e</a:t>
            </a:r>
            <a:r>
              <a:rPr lang="tr-TR" dirty="0"/>
              <a:t> ait bilgiler girildi.</a:t>
            </a:r>
          </a:p>
          <a:p>
            <a:endParaRPr lang="tr-TR" dirty="0"/>
          </a:p>
        </p:txBody>
      </p:sp>
    </p:spTree>
    <p:extLst>
      <p:ext uri="{BB962C8B-B14F-4D97-AF65-F5344CB8AC3E}">
        <p14:creationId xmlns:p14="http://schemas.microsoft.com/office/powerpoint/2010/main" val="318079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Panel sınıfı </a:t>
            </a:r>
            <a:r>
              <a:rPr lang="tr-TR" dirty="0" err="1"/>
              <a:t>JPanel</a:t>
            </a:r>
            <a:r>
              <a:rPr lang="tr-TR" dirty="0"/>
              <a:t> olarak </a:t>
            </a:r>
            <a:r>
              <a:rPr lang="tr-TR" dirty="0" err="1"/>
              <a:t>kalıtıldı</a:t>
            </a:r>
            <a:r>
              <a:rPr lang="tr-TR" dirty="0"/>
              <a:t>. Panel sınıfına </a:t>
            </a:r>
            <a:r>
              <a:rPr lang="tr-TR" dirty="0" err="1"/>
              <a:t>paintComponent</a:t>
            </a:r>
            <a:r>
              <a:rPr lang="tr-TR" dirty="0"/>
              <a:t> metodu oluşturuldu. </a:t>
            </a:r>
            <a:r>
              <a:rPr lang="tr-TR" dirty="0" err="1"/>
              <a:t>MouseListener</a:t>
            </a:r>
            <a:r>
              <a:rPr lang="tr-TR" dirty="0"/>
              <a:t> sınıfı </a:t>
            </a:r>
            <a:r>
              <a:rPr lang="tr-TR" dirty="0" err="1"/>
              <a:t>MouseListenere</a:t>
            </a:r>
            <a:r>
              <a:rPr lang="tr-TR" dirty="0"/>
              <a:t> </a:t>
            </a:r>
            <a:r>
              <a:rPr lang="tr-TR" dirty="0" err="1"/>
              <a:t>implement</a:t>
            </a:r>
            <a:r>
              <a:rPr lang="tr-TR" dirty="0"/>
              <a:t> edildi ,</a:t>
            </a:r>
            <a:r>
              <a:rPr lang="tr-TR" dirty="0" err="1"/>
              <a:t>boolean</a:t>
            </a:r>
            <a:r>
              <a:rPr lang="tr-TR" dirty="0"/>
              <a:t> veri tipinde </a:t>
            </a:r>
            <a:r>
              <a:rPr lang="tr-TR" dirty="0" err="1"/>
              <a:t>clicked</a:t>
            </a:r>
            <a:r>
              <a:rPr lang="tr-TR" dirty="0"/>
              <a:t> değişkeni tanımlandı değeri </a:t>
            </a:r>
            <a:r>
              <a:rPr lang="tr-TR" dirty="0" err="1"/>
              <a:t>false</a:t>
            </a:r>
            <a:r>
              <a:rPr lang="tr-TR" dirty="0"/>
              <a:t> olarak atandı. </a:t>
            </a:r>
            <a:r>
              <a:rPr lang="tr-TR" dirty="0" err="1"/>
              <a:t>MousePressed</a:t>
            </a:r>
            <a:r>
              <a:rPr lang="tr-TR" dirty="0"/>
              <a:t> olayı gerçekleştiğinde </a:t>
            </a:r>
            <a:r>
              <a:rPr lang="tr-TR" dirty="0" err="1"/>
              <a:t>clicked</a:t>
            </a:r>
            <a:r>
              <a:rPr lang="tr-TR" dirty="0"/>
              <a:t> değeri </a:t>
            </a:r>
            <a:r>
              <a:rPr lang="tr-TR" dirty="0" err="1"/>
              <a:t>true</a:t>
            </a:r>
            <a:r>
              <a:rPr lang="tr-TR" dirty="0"/>
              <a:t> olarak atandı sonra </a:t>
            </a:r>
            <a:r>
              <a:rPr lang="tr-TR" dirty="0" err="1"/>
              <a:t>Frame</a:t>
            </a:r>
            <a:r>
              <a:rPr lang="tr-TR" dirty="0"/>
              <a:t> sınıfının bilgilerine </a:t>
            </a:r>
            <a:r>
              <a:rPr lang="tr-TR" dirty="0" err="1"/>
              <a:t>MouseListener</a:t>
            </a:r>
            <a:r>
              <a:rPr lang="tr-TR" dirty="0"/>
              <a:t> sınıfı eklendi ve </a:t>
            </a:r>
            <a:r>
              <a:rPr lang="tr-TR" dirty="0" err="1"/>
              <a:t>Trame</a:t>
            </a:r>
            <a:r>
              <a:rPr lang="tr-TR" dirty="0"/>
              <a:t> metodu çağrıldı.</a:t>
            </a:r>
          </a:p>
          <a:p>
            <a:endParaRPr lang="tr-TR" dirty="0"/>
          </a:p>
        </p:txBody>
      </p:sp>
    </p:spTree>
    <p:extLst>
      <p:ext uri="{BB962C8B-B14F-4D97-AF65-F5344CB8AC3E}">
        <p14:creationId xmlns:p14="http://schemas.microsoft.com/office/powerpoint/2010/main" val="49076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Trame</a:t>
            </a:r>
            <a:r>
              <a:rPr lang="tr-TR" dirty="0"/>
              <a:t> metodunun içine oyun döngüsü oluşturuldu ve oyun döngüsünün içine </a:t>
            </a:r>
            <a:r>
              <a:rPr lang="tr-TR" dirty="0" err="1"/>
              <a:t>panel.repaint</a:t>
            </a:r>
            <a:r>
              <a:rPr lang="tr-TR" dirty="0"/>
              <a:t>() kodu ile panel sınıfına yeniden çizildi.</a:t>
            </a:r>
          </a:p>
          <a:p>
            <a:endParaRPr lang="tr-TR" dirty="0"/>
          </a:p>
        </p:txBody>
      </p:sp>
      <p:pic>
        <p:nvPicPr>
          <p:cNvPr id="4" name="Resim 3" descr="C:\Users\MMPerver\AppData\Local\Microsoft\Windows\INetCache\Content.Word\3.png"/>
          <p:cNvPicPr/>
          <p:nvPr/>
        </p:nvPicPr>
        <p:blipFill>
          <a:blip r:embed="rId2">
            <a:extLst>
              <a:ext uri="{28A0092B-C50C-407E-A947-70E740481C1C}">
                <a14:useLocalDpi xmlns:a14="http://schemas.microsoft.com/office/drawing/2010/main" val="0"/>
              </a:ext>
            </a:extLst>
          </a:blip>
          <a:srcRect/>
          <a:stretch>
            <a:fillRect/>
          </a:stretch>
        </p:blipFill>
        <p:spPr bwMode="auto">
          <a:xfrm>
            <a:off x="1447221" y="3372715"/>
            <a:ext cx="8602631" cy="2504210"/>
          </a:xfrm>
          <a:prstGeom prst="rect">
            <a:avLst/>
          </a:prstGeom>
          <a:noFill/>
          <a:ln>
            <a:noFill/>
          </a:ln>
        </p:spPr>
      </p:pic>
    </p:spTree>
    <p:extLst>
      <p:ext uri="{BB962C8B-B14F-4D97-AF65-F5344CB8AC3E}">
        <p14:creationId xmlns:p14="http://schemas.microsoft.com/office/powerpoint/2010/main" val="262310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Charge</a:t>
            </a:r>
            <a:r>
              <a:rPr lang="tr-TR" dirty="0"/>
              <a:t> metodu oluşturuldu, oyun klasörü içindeki </a:t>
            </a:r>
            <a:r>
              <a:rPr lang="tr-TR" dirty="0" err="1"/>
              <a:t>score.txt’den</a:t>
            </a:r>
            <a:r>
              <a:rPr lang="tr-TR" dirty="0"/>
              <a:t> en iyi skoru değeri alınıp </a:t>
            </a:r>
            <a:r>
              <a:rPr lang="tr-TR" dirty="0" err="1"/>
              <a:t>eniyi</a:t>
            </a:r>
            <a:r>
              <a:rPr lang="tr-TR" dirty="0"/>
              <a:t> değişkenine atandı.</a:t>
            </a:r>
          </a:p>
          <a:p>
            <a:endParaRPr lang="tr-TR" dirty="0"/>
          </a:p>
        </p:txBody>
      </p:sp>
      <p:pic>
        <p:nvPicPr>
          <p:cNvPr id="4" name="Resim 3" descr="C:\Users\MMPerver\AppData\Local\Microsoft\Windows\INetCache\Content.Word\4.png"/>
          <p:cNvPicPr/>
          <p:nvPr/>
        </p:nvPicPr>
        <p:blipFill>
          <a:blip r:embed="rId2">
            <a:extLst>
              <a:ext uri="{28A0092B-C50C-407E-A947-70E740481C1C}">
                <a14:useLocalDpi xmlns:a14="http://schemas.microsoft.com/office/drawing/2010/main" val="0"/>
              </a:ext>
            </a:extLst>
          </a:blip>
          <a:srcRect/>
          <a:stretch>
            <a:fillRect/>
          </a:stretch>
        </p:blipFill>
        <p:spPr bwMode="auto">
          <a:xfrm>
            <a:off x="1528473" y="3105150"/>
            <a:ext cx="7215477" cy="2228850"/>
          </a:xfrm>
          <a:prstGeom prst="rect">
            <a:avLst/>
          </a:prstGeom>
          <a:noFill/>
          <a:ln>
            <a:noFill/>
          </a:ln>
        </p:spPr>
      </p:pic>
    </p:spTree>
    <p:extLst>
      <p:ext uri="{BB962C8B-B14F-4D97-AF65-F5344CB8AC3E}">
        <p14:creationId xmlns:p14="http://schemas.microsoft.com/office/powerpoint/2010/main" val="175415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descr="C:\Users\MMPerver\AppData\Local\Microsoft\Windows\INetCache\Content.Word\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3314603"/>
            <a:ext cx="6649378" cy="2429214"/>
          </a:xfrm>
          <a:prstGeom prst="rect">
            <a:avLst/>
          </a:prstGeom>
          <a:noFill/>
          <a:ln>
            <a:noFill/>
          </a:ln>
        </p:spPr>
      </p:pic>
      <p:sp>
        <p:nvSpPr>
          <p:cNvPr id="5" name="Metin kutusu 4"/>
          <p:cNvSpPr txBox="1"/>
          <p:nvPr/>
        </p:nvSpPr>
        <p:spPr>
          <a:xfrm>
            <a:off x="526473" y="2410691"/>
            <a:ext cx="8239756" cy="646331"/>
          </a:xfrm>
          <a:prstGeom prst="rect">
            <a:avLst/>
          </a:prstGeom>
          <a:noFill/>
        </p:spPr>
        <p:txBody>
          <a:bodyPr wrap="none" rtlCol="0">
            <a:spAutoFit/>
          </a:bodyPr>
          <a:lstStyle/>
          <a:p>
            <a:r>
              <a:rPr lang="tr-TR" dirty="0"/>
              <a:t>Kaydet metodu </a:t>
            </a:r>
            <a:r>
              <a:rPr lang="tr-TR" dirty="0" err="1"/>
              <a:t>eniyi</a:t>
            </a:r>
            <a:r>
              <a:rPr lang="tr-TR" dirty="0"/>
              <a:t> değeri </a:t>
            </a:r>
            <a:r>
              <a:rPr lang="tr-TR" dirty="0" err="1"/>
              <a:t>score</a:t>
            </a:r>
            <a:r>
              <a:rPr lang="tr-TR" dirty="0"/>
              <a:t> </a:t>
            </a:r>
            <a:r>
              <a:rPr lang="tr-TR" dirty="0" err="1"/>
              <a:t>text</a:t>
            </a:r>
            <a:r>
              <a:rPr lang="tr-TR" dirty="0"/>
              <a:t> dosyasına atması için oluşturuldu.</a:t>
            </a:r>
          </a:p>
          <a:p>
            <a:endParaRPr lang="tr-TR" dirty="0"/>
          </a:p>
        </p:txBody>
      </p:sp>
    </p:spTree>
    <p:extLst>
      <p:ext uri="{BB962C8B-B14F-4D97-AF65-F5344CB8AC3E}">
        <p14:creationId xmlns:p14="http://schemas.microsoft.com/office/powerpoint/2010/main" val="138928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Panel sınıfına Image dizisi oluşturuldu, </a:t>
            </a:r>
            <a:r>
              <a:rPr lang="tr-TR" dirty="0" err="1"/>
              <a:t>chargeTexture</a:t>
            </a:r>
            <a:r>
              <a:rPr lang="tr-TR" dirty="0"/>
              <a:t> metodu oluşturuldu ve resimler bu metodun içinden </a:t>
            </a:r>
            <a:r>
              <a:rPr lang="tr-TR" dirty="0" err="1"/>
              <a:t>image</a:t>
            </a:r>
            <a:r>
              <a:rPr lang="tr-TR" dirty="0"/>
              <a:t> dizisine aktarıldı.</a:t>
            </a:r>
          </a:p>
          <a:p>
            <a:endParaRPr lang="tr-TR" dirty="0"/>
          </a:p>
        </p:txBody>
      </p:sp>
      <p:pic>
        <p:nvPicPr>
          <p:cNvPr id="4" name="Resim 3" descr="C:\Users\MMPerver\AppData\Local\Microsoft\Windows\INetCache\Content.Word\6.png"/>
          <p:cNvPicPr/>
          <p:nvPr/>
        </p:nvPicPr>
        <p:blipFill>
          <a:blip r:embed="rId2">
            <a:extLst>
              <a:ext uri="{28A0092B-C50C-407E-A947-70E740481C1C}">
                <a14:useLocalDpi xmlns:a14="http://schemas.microsoft.com/office/drawing/2010/main" val="0"/>
              </a:ext>
            </a:extLst>
          </a:blip>
          <a:srcRect/>
          <a:stretch>
            <a:fillRect/>
          </a:stretch>
        </p:blipFill>
        <p:spPr bwMode="auto">
          <a:xfrm>
            <a:off x="1528184" y="2798618"/>
            <a:ext cx="8391671" cy="3851564"/>
          </a:xfrm>
          <a:prstGeom prst="rect">
            <a:avLst/>
          </a:prstGeom>
          <a:noFill/>
          <a:ln>
            <a:noFill/>
          </a:ln>
        </p:spPr>
      </p:pic>
    </p:spTree>
    <p:extLst>
      <p:ext uri="{BB962C8B-B14F-4D97-AF65-F5344CB8AC3E}">
        <p14:creationId xmlns:p14="http://schemas.microsoft.com/office/powerpoint/2010/main" val="296713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Çerçeveye resimleri çizeceğimiz </a:t>
            </a:r>
            <a:r>
              <a:rPr lang="tr-TR" dirty="0" err="1"/>
              <a:t>paintComponent</a:t>
            </a:r>
            <a:r>
              <a:rPr lang="tr-TR" dirty="0"/>
              <a:t> metoduna gerekli resimler çizildi.</a:t>
            </a:r>
          </a:p>
          <a:p>
            <a:endParaRPr lang="tr-TR" dirty="0"/>
          </a:p>
        </p:txBody>
      </p:sp>
      <p:pic>
        <p:nvPicPr>
          <p:cNvPr id="4" name="Resim 3" descr="C:\Users\MMPerver\AppData\Local\Microsoft\Windows\INetCache\Content.Word\8.png"/>
          <p:cNvPicPr/>
          <p:nvPr/>
        </p:nvPicPr>
        <p:blipFill>
          <a:blip r:embed="rId2">
            <a:extLst>
              <a:ext uri="{28A0092B-C50C-407E-A947-70E740481C1C}">
                <a14:useLocalDpi xmlns:a14="http://schemas.microsoft.com/office/drawing/2010/main" val="0"/>
              </a:ext>
            </a:extLst>
          </a:blip>
          <a:srcRect/>
          <a:stretch>
            <a:fillRect/>
          </a:stretch>
        </p:blipFill>
        <p:spPr bwMode="auto">
          <a:xfrm>
            <a:off x="1369637" y="3045258"/>
            <a:ext cx="8956617" cy="2441142"/>
          </a:xfrm>
          <a:prstGeom prst="rect">
            <a:avLst/>
          </a:prstGeom>
          <a:noFill/>
          <a:ln>
            <a:noFill/>
          </a:ln>
        </p:spPr>
      </p:pic>
    </p:spTree>
    <p:extLst>
      <p:ext uri="{BB962C8B-B14F-4D97-AF65-F5344CB8AC3E}">
        <p14:creationId xmlns:p14="http://schemas.microsoft.com/office/powerpoint/2010/main" val="118467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Ucak</a:t>
            </a:r>
            <a:r>
              <a:rPr lang="tr-TR" dirty="0"/>
              <a:t> sınıfının değişkenleri tanımlandı.</a:t>
            </a:r>
          </a:p>
          <a:p>
            <a:endParaRPr lang="tr-TR" dirty="0"/>
          </a:p>
        </p:txBody>
      </p:sp>
      <p:pic>
        <p:nvPicPr>
          <p:cNvPr id="4" name="Resim 3" descr="C:\Users\MMPerver\AppData\Local\Microsoft\Windows\INetCache\Content.Word\9.png"/>
          <p:cNvPicPr/>
          <p:nvPr/>
        </p:nvPicPr>
        <p:blipFill>
          <a:blip r:embed="rId2">
            <a:extLst>
              <a:ext uri="{28A0092B-C50C-407E-A947-70E740481C1C}">
                <a14:useLocalDpi xmlns:a14="http://schemas.microsoft.com/office/drawing/2010/main" val="0"/>
              </a:ext>
            </a:extLst>
          </a:blip>
          <a:srcRect/>
          <a:stretch>
            <a:fillRect/>
          </a:stretch>
        </p:blipFill>
        <p:spPr bwMode="auto">
          <a:xfrm>
            <a:off x="1291646" y="2677823"/>
            <a:ext cx="6180571" cy="1931122"/>
          </a:xfrm>
          <a:prstGeom prst="rect">
            <a:avLst/>
          </a:prstGeom>
          <a:noFill/>
          <a:ln>
            <a:noFill/>
          </a:ln>
        </p:spPr>
      </p:pic>
    </p:spTree>
    <p:extLst>
      <p:ext uri="{BB962C8B-B14F-4D97-AF65-F5344CB8AC3E}">
        <p14:creationId xmlns:p14="http://schemas.microsoft.com/office/powerpoint/2010/main" val="174048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Ucak</a:t>
            </a:r>
            <a:r>
              <a:rPr lang="tr-TR" dirty="0"/>
              <a:t> sınıfına </a:t>
            </a:r>
            <a:r>
              <a:rPr lang="tr-TR" dirty="0" err="1"/>
              <a:t>Guncelle</a:t>
            </a:r>
            <a:r>
              <a:rPr lang="tr-TR" dirty="0"/>
              <a:t> metodu yazıldı.</a:t>
            </a:r>
          </a:p>
          <a:p>
            <a:endParaRPr lang="tr-TR" dirty="0"/>
          </a:p>
        </p:txBody>
      </p:sp>
      <p:pic>
        <p:nvPicPr>
          <p:cNvPr id="4" name="Resim 3" descr="C:\Users\MMPerver\AppData\Local\Microsoft\Windows\INetCache\Content.Word\10.png"/>
          <p:cNvPicPr/>
          <p:nvPr/>
        </p:nvPicPr>
        <p:blipFill>
          <a:blip r:embed="rId2">
            <a:extLst>
              <a:ext uri="{28A0092B-C50C-407E-A947-70E740481C1C}">
                <a14:useLocalDpi xmlns:a14="http://schemas.microsoft.com/office/drawing/2010/main" val="0"/>
              </a:ext>
            </a:extLst>
          </a:blip>
          <a:srcRect/>
          <a:stretch>
            <a:fillRect/>
          </a:stretch>
        </p:blipFill>
        <p:spPr bwMode="auto">
          <a:xfrm>
            <a:off x="1211666" y="2888595"/>
            <a:ext cx="10038225" cy="3559474"/>
          </a:xfrm>
          <a:prstGeom prst="rect">
            <a:avLst/>
          </a:prstGeom>
          <a:noFill/>
          <a:ln>
            <a:noFill/>
          </a:ln>
        </p:spPr>
      </p:pic>
    </p:spTree>
    <p:extLst>
      <p:ext uri="{BB962C8B-B14F-4D97-AF65-F5344CB8AC3E}">
        <p14:creationId xmlns:p14="http://schemas.microsoft.com/office/powerpoint/2010/main" val="26123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a:p>
            <a:endParaRPr lang="tr-TR" dirty="0"/>
          </a:p>
        </p:txBody>
      </p:sp>
      <p:pic>
        <p:nvPicPr>
          <p:cNvPr id="4" name="Resim 3" descr="C:\Users\MMPerver\AppData\Local\Microsoft\Windows\INetCache\Content.Word\11.png"/>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800705"/>
            <a:ext cx="9299316" cy="3447694"/>
          </a:xfrm>
          <a:prstGeom prst="rect">
            <a:avLst/>
          </a:prstGeom>
          <a:noFill/>
          <a:ln>
            <a:noFill/>
          </a:ln>
        </p:spPr>
      </p:pic>
    </p:spTree>
    <p:extLst>
      <p:ext uri="{BB962C8B-B14F-4D97-AF65-F5344CB8AC3E}">
        <p14:creationId xmlns:p14="http://schemas.microsoft.com/office/powerpoint/2010/main" val="151005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BİLGİLERİ</a:t>
            </a:r>
            <a:br>
              <a:rPr lang="tr-TR" dirty="0"/>
            </a:br>
            <a:endParaRPr lang="tr-TR" dirty="0"/>
          </a:p>
        </p:txBody>
      </p:sp>
      <p:sp>
        <p:nvSpPr>
          <p:cNvPr id="3" name="İçerik Yer Tutucusu 2"/>
          <p:cNvSpPr>
            <a:spLocks noGrp="1"/>
          </p:cNvSpPr>
          <p:nvPr>
            <p:ph idx="1"/>
          </p:nvPr>
        </p:nvSpPr>
        <p:spPr/>
        <p:txBody>
          <a:bodyPr/>
          <a:lstStyle/>
          <a:p>
            <a:r>
              <a:rPr lang="tr-TR" sz="1600" dirty="0"/>
              <a:t>Proje Adı: JAVA İLE OYUN PROGRAMLAMA</a:t>
            </a:r>
          </a:p>
          <a:p>
            <a:r>
              <a:rPr lang="tr-TR" sz="1600" dirty="0"/>
              <a:t>Danışmanın İsmi: Öğr. Gör. Timur İNAN</a:t>
            </a:r>
          </a:p>
          <a:p>
            <a:r>
              <a:rPr lang="tr-TR" sz="1600" dirty="0"/>
              <a:t>Öğrenci Ad </a:t>
            </a:r>
            <a:r>
              <a:rPr lang="tr-TR" sz="1600" dirty="0" err="1"/>
              <a:t>Soyad</a:t>
            </a:r>
            <a:r>
              <a:rPr lang="tr-TR" sz="1600" dirty="0"/>
              <a:t>: Mücahit Mustafa PERVER</a:t>
            </a:r>
          </a:p>
          <a:p>
            <a:r>
              <a:rPr lang="tr-TR" sz="1600" dirty="0"/>
              <a:t>Öğrenci Numarası: 151030094</a:t>
            </a:r>
          </a:p>
          <a:p>
            <a:r>
              <a:rPr lang="tr-TR" sz="1600" dirty="0"/>
              <a:t>Öğrenci Ad </a:t>
            </a:r>
            <a:r>
              <a:rPr lang="tr-TR" sz="1600" dirty="0" err="1"/>
              <a:t>Soyad</a:t>
            </a:r>
            <a:r>
              <a:rPr lang="tr-TR" sz="1600" dirty="0"/>
              <a:t>: Ferhat ÇARK</a:t>
            </a:r>
          </a:p>
          <a:p>
            <a:r>
              <a:rPr lang="tr-TR" sz="1600" dirty="0"/>
              <a:t>Öğrenci Numarası: 151030079</a:t>
            </a:r>
          </a:p>
          <a:p>
            <a:endParaRPr lang="tr-TR" sz="1600" dirty="0"/>
          </a:p>
          <a:p>
            <a:endParaRPr lang="tr-TR" dirty="0"/>
          </a:p>
        </p:txBody>
      </p:sp>
    </p:spTree>
    <p:extLst>
      <p:ext uri="{BB962C8B-B14F-4D97-AF65-F5344CB8AC3E}">
        <p14:creationId xmlns:p14="http://schemas.microsoft.com/office/powerpoint/2010/main" val="133430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descr="C:\Users\MMPerver\AppData\Local\Microsoft\Windows\INetCache\Content.Word\1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753" y="3812914"/>
            <a:ext cx="9773628" cy="832978"/>
          </a:xfrm>
          <a:prstGeom prst="rect">
            <a:avLst/>
          </a:prstGeom>
          <a:noFill/>
          <a:ln>
            <a:noFill/>
          </a:ln>
        </p:spPr>
      </p:pic>
      <p:sp>
        <p:nvSpPr>
          <p:cNvPr id="5" name="Metin kutusu 4"/>
          <p:cNvSpPr txBox="1"/>
          <p:nvPr/>
        </p:nvSpPr>
        <p:spPr>
          <a:xfrm>
            <a:off x="979054" y="2844800"/>
            <a:ext cx="2331087" cy="369332"/>
          </a:xfrm>
          <a:prstGeom prst="rect">
            <a:avLst/>
          </a:prstGeom>
          <a:noFill/>
        </p:spPr>
        <p:txBody>
          <a:bodyPr wrap="none" rtlCol="0">
            <a:spAutoFit/>
          </a:bodyPr>
          <a:lstStyle/>
          <a:p>
            <a:r>
              <a:rPr lang="tr-TR" dirty="0"/>
              <a:t>Uçak ekrana çizildi.</a:t>
            </a:r>
          </a:p>
        </p:txBody>
      </p:sp>
    </p:spTree>
    <p:extLst>
      <p:ext uri="{BB962C8B-B14F-4D97-AF65-F5344CB8AC3E}">
        <p14:creationId xmlns:p14="http://schemas.microsoft.com/office/powerpoint/2010/main" val="101602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descr="C:\Users\MMPerver\AppData\Local\Microsoft\Windows\INetCache\Content.Word\1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1915" y="3931081"/>
            <a:ext cx="8573696" cy="1066949"/>
          </a:xfrm>
          <a:prstGeom prst="rect">
            <a:avLst/>
          </a:prstGeom>
          <a:noFill/>
          <a:ln>
            <a:noFill/>
          </a:ln>
        </p:spPr>
      </p:pic>
      <p:sp>
        <p:nvSpPr>
          <p:cNvPr id="5" name="Metin kutusu 4"/>
          <p:cNvSpPr txBox="1"/>
          <p:nvPr/>
        </p:nvSpPr>
        <p:spPr>
          <a:xfrm>
            <a:off x="646111" y="2425902"/>
            <a:ext cx="10039929" cy="1200329"/>
          </a:xfrm>
          <a:prstGeom prst="rect">
            <a:avLst/>
          </a:prstGeom>
          <a:noFill/>
        </p:spPr>
        <p:txBody>
          <a:bodyPr wrap="square" rtlCol="0">
            <a:spAutoFit/>
          </a:bodyPr>
          <a:lstStyle/>
          <a:p>
            <a:r>
              <a:rPr lang="tr-TR" dirty="0"/>
              <a:t>Oyun döngüsüne </a:t>
            </a:r>
            <a:r>
              <a:rPr lang="tr-TR" dirty="0" err="1"/>
              <a:t>Ucak.Guncelle</a:t>
            </a:r>
            <a:r>
              <a:rPr lang="tr-TR" dirty="0"/>
              <a:t> metodu çağrıldı. </a:t>
            </a:r>
          </a:p>
          <a:p>
            <a:r>
              <a:rPr lang="tr-TR" dirty="0" err="1"/>
              <a:t>Frame</a:t>
            </a:r>
            <a:r>
              <a:rPr lang="tr-TR" dirty="0"/>
              <a:t> sınıfının </a:t>
            </a:r>
            <a:r>
              <a:rPr lang="tr-TR" dirty="0" err="1"/>
              <a:t>Theme</a:t>
            </a:r>
            <a:r>
              <a:rPr lang="tr-TR" dirty="0"/>
              <a:t> metoduna </a:t>
            </a:r>
            <a:r>
              <a:rPr lang="tr-TR" dirty="0" err="1"/>
              <a:t>mouse</a:t>
            </a:r>
            <a:r>
              <a:rPr lang="tr-TR" dirty="0"/>
              <a:t> tıklandığında uçağın zıplaması sağlandı sonra tıklandıktan sonra tıklanma değeri yeniden </a:t>
            </a:r>
            <a:r>
              <a:rPr lang="tr-TR" dirty="0" err="1"/>
              <a:t>false</a:t>
            </a:r>
            <a:r>
              <a:rPr lang="tr-TR" dirty="0"/>
              <a:t> olarak atandı.</a:t>
            </a:r>
          </a:p>
          <a:p>
            <a:endParaRPr lang="tr-TR" dirty="0"/>
          </a:p>
        </p:txBody>
      </p:sp>
    </p:spTree>
    <p:extLst>
      <p:ext uri="{BB962C8B-B14F-4D97-AF65-F5344CB8AC3E}">
        <p14:creationId xmlns:p14="http://schemas.microsoft.com/office/powerpoint/2010/main" val="406264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descr="C:\Users\MMPerver\AppData\Local\Microsoft\Windows\INetCache\Content.Word\1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2171" y="3671345"/>
            <a:ext cx="6632556" cy="928364"/>
          </a:xfrm>
          <a:prstGeom prst="rect">
            <a:avLst/>
          </a:prstGeom>
          <a:noFill/>
          <a:ln>
            <a:noFill/>
          </a:ln>
        </p:spPr>
      </p:pic>
      <p:sp>
        <p:nvSpPr>
          <p:cNvPr id="5" name="Metin kutusu 4"/>
          <p:cNvSpPr txBox="1"/>
          <p:nvPr/>
        </p:nvSpPr>
        <p:spPr>
          <a:xfrm>
            <a:off x="1172171" y="2881745"/>
            <a:ext cx="4485523" cy="646331"/>
          </a:xfrm>
          <a:prstGeom prst="rect">
            <a:avLst/>
          </a:prstGeom>
          <a:noFill/>
        </p:spPr>
        <p:txBody>
          <a:bodyPr wrap="none" rtlCol="0">
            <a:spAutoFit/>
          </a:bodyPr>
          <a:lstStyle/>
          <a:p>
            <a:r>
              <a:rPr lang="tr-TR" dirty="0"/>
              <a:t>Boru sınıfına ait değişkenler tanımlandı.</a:t>
            </a:r>
          </a:p>
          <a:p>
            <a:endParaRPr lang="tr-TR" dirty="0"/>
          </a:p>
        </p:txBody>
      </p:sp>
    </p:spTree>
    <p:extLst>
      <p:ext uri="{BB962C8B-B14F-4D97-AF65-F5344CB8AC3E}">
        <p14:creationId xmlns:p14="http://schemas.microsoft.com/office/powerpoint/2010/main" val="271430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C:\Users\MMPerver\AppData\Local\Microsoft\Windows\INetCache\Content.Word\1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275" y="704130"/>
            <a:ext cx="9975707" cy="4412816"/>
          </a:xfrm>
          <a:prstGeom prst="rect">
            <a:avLst/>
          </a:prstGeom>
          <a:noFill/>
          <a:ln>
            <a:noFill/>
          </a:ln>
        </p:spPr>
      </p:pic>
      <p:sp>
        <p:nvSpPr>
          <p:cNvPr id="5" name="Metin kutusu 4"/>
          <p:cNvSpPr txBox="1"/>
          <p:nvPr/>
        </p:nvSpPr>
        <p:spPr>
          <a:xfrm>
            <a:off x="3606365" y="190702"/>
            <a:ext cx="3833525" cy="646331"/>
          </a:xfrm>
          <a:prstGeom prst="rect">
            <a:avLst/>
          </a:prstGeom>
          <a:noFill/>
        </p:spPr>
        <p:txBody>
          <a:bodyPr wrap="square" rtlCol="0">
            <a:spAutoFit/>
          </a:bodyPr>
          <a:lstStyle/>
          <a:p>
            <a:r>
              <a:rPr lang="tr-TR" dirty="0"/>
              <a:t>Boru sınıfına </a:t>
            </a:r>
            <a:r>
              <a:rPr lang="tr-TR" dirty="0" err="1"/>
              <a:t>metodlar</a:t>
            </a:r>
            <a:r>
              <a:rPr lang="tr-TR" dirty="0"/>
              <a:t> yazıldı.</a:t>
            </a:r>
          </a:p>
          <a:p>
            <a:endParaRPr lang="tr-TR" dirty="0"/>
          </a:p>
        </p:txBody>
      </p:sp>
      <p:pic>
        <p:nvPicPr>
          <p:cNvPr id="6" name="İçerik Yer Tutucusu 3" descr="C:\Users\MMPerver\AppData\Local\Microsoft\Windows\INetCache\Content.Word\16.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35275" y="5116946"/>
            <a:ext cx="9975707" cy="1635300"/>
          </a:xfrm>
          <a:prstGeom prst="rect">
            <a:avLst/>
          </a:prstGeom>
          <a:noFill/>
          <a:ln>
            <a:noFill/>
          </a:ln>
        </p:spPr>
      </p:pic>
    </p:spTree>
    <p:extLst>
      <p:ext uri="{BB962C8B-B14F-4D97-AF65-F5344CB8AC3E}">
        <p14:creationId xmlns:p14="http://schemas.microsoft.com/office/powerpoint/2010/main" val="81367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7087" y="252694"/>
            <a:ext cx="8946541" cy="2138082"/>
          </a:xfrm>
        </p:spPr>
        <p:txBody>
          <a:bodyPr/>
          <a:lstStyle/>
          <a:p>
            <a:r>
              <a:rPr lang="tr-TR" dirty="0" err="1"/>
              <a:t>Frame</a:t>
            </a:r>
            <a:r>
              <a:rPr lang="tr-TR" dirty="0"/>
              <a:t> sınıfında borular dizisi oluşturuldu sonra oyun döngüsü içine boru dizisinde ki borulara x ve y değerleri verildi , sonra döngü oluşturuldu, </a:t>
            </a:r>
            <a:r>
              <a:rPr lang="tr-TR" dirty="0" err="1"/>
              <a:t>boruIs</a:t>
            </a:r>
            <a:r>
              <a:rPr lang="tr-TR" dirty="0"/>
              <a:t> değeri </a:t>
            </a:r>
            <a:r>
              <a:rPr lang="tr-TR" dirty="0" err="1"/>
              <a:t>true</a:t>
            </a:r>
            <a:r>
              <a:rPr lang="tr-TR" dirty="0"/>
              <a:t> ise borular[i]’</a:t>
            </a:r>
            <a:r>
              <a:rPr lang="tr-TR" dirty="0" err="1"/>
              <a:t>nin</a:t>
            </a:r>
            <a:r>
              <a:rPr lang="tr-TR" dirty="0"/>
              <a:t> X </a:t>
            </a:r>
            <a:r>
              <a:rPr lang="tr-TR" dirty="0" err="1"/>
              <a:t>methodu</a:t>
            </a:r>
            <a:r>
              <a:rPr lang="tr-TR" dirty="0"/>
              <a:t> çağrılıyor borular[i]’</a:t>
            </a:r>
            <a:r>
              <a:rPr lang="tr-TR" dirty="0" err="1"/>
              <a:t>nin</a:t>
            </a:r>
            <a:r>
              <a:rPr lang="tr-TR" dirty="0"/>
              <a:t> </a:t>
            </a:r>
            <a:r>
              <a:rPr lang="tr-TR" dirty="0" err="1"/>
              <a:t>getGecti</a:t>
            </a:r>
            <a:r>
              <a:rPr lang="tr-TR" dirty="0"/>
              <a:t> </a:t>
            </a:r>
            <a:r>
              <a:rPr lang="tr-TR" dirty="0" err="1"/>
              <a:t>methodu</a:t>
            </a:r>
            <a:r>
              <a:rPr lang="tr-TR" dirty="0"/>
              <a:t> </a:t>
            </a:r>
            <a:r>
              <a:rPr lang="tr-TR" dirty="0" err="1"/>
              <a:t>true</a:t>
            </a:r>
            <a:r>
              <a:rPr lang="tr-TR" dirty="0"/>
              <a:t> ise skor 1 artıyor sonra borular[i]’</a:t>
            </a:r>
            <a:r>
              <a:rPr lang="tr-TR" dirty="0" err="1"/>
              <a:t>nin</a:t>
            </a:r>
            <a:r>
              <a:rPr lang="tr-TR" dirty="0"/>
              <a:t> x değeri -110’dan küçükse </a:t>
            </a:r>
            <a:r>
              <a:rPr lang="tr-TR" dirty="0" err="1"/>
              <a:t>boruIs</a:t>
            </a:r>
            <a:r>
              <a:rPr lang="tr-TR" dirty="0"/>
              <a:t>[i] değeri </a:t>
            </a:r>
            <a:r>
              <a:rPr lang="tr-TR" dirty="0" err="1"/>
              <a:t>false</a:t>
            </a:r>
            <a:r>
              <a:rPr lang="tr-TR" dirty="0"/>
              <a:t> olarak değiştirildi.</a:t>
            </a:r>
          </a:p>
          <a:p>
            <a:endParaRPr lang="tr-TR" dirty="0"/>
          </a:p>
        </p:txBody>
      </p:sp>
      <p:pic>
        <p:nvPicPr>
          <p:cNvPr id="4" name="Resim 3" descr="C:\Users\MMPerver\AppData\Local\Microsoft\Windows\INetCache\Content.Word\17.png"/>
          <p:cNvPicPr/>
          <p:nvPr/>
        </p:nvPicPr>
        <p:blipFill>
          <a:blip r:embed="rId2">
            <a:extLst>
              <a:ext uri="{28A0092B-C50C-407E-A947-70E740481C1C}">
                <a14:useLocalDpi xmlns:a14="http://schemas.microsoft.com/office/drawing/2010/main" val="0"/>
              </a:ext>
            </a:extLst>
          </a:blip>
          <a:srcRect/>
          <a:stretch>
            <a:fillRect/>
          </a:stretch>
        </p:blipFill>
        <p:spPr bwMode="auto">
          <a:xfrm>
            <a:off x="1130299" y="2505074"/>
            <a:ext cx="8842375" cy="3819525"/>
          </a:xfrm>
          <a:prstGeom prst="rect">
            <a:avLst/>
          </a:prstGeom>
          <a:noFill/>
          <a:ln>
            <a:noFill/>
          </a:ln>
        </p:spPr>
      </p:pic>
    </p:spTree>
    <p:extLst>
      <p:ext uri="{BB962C8B-B14F-4D97-AF65-F5344CB8AC3E}">
        <p14:creationId xmlns:p14="http://schemas.microsoft.com/office/powerpoint/2010/main" val="2054783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646111" y="1853248"/>
            <a:ext cx="8946541" cy="4195481"/>
          </a:xfrm>
        </p:spPr>
        <p:txBody>
          <a:bodyPr/>
          <a:lstStyle/>
          <a:p>
            <a:r>
              <a:rPr lang="tr-TR" dirty="0"/>
              <a:t>Panel sınıfına borular çizildi.</a:t>
            </a:r>
          </a:p>
        </p:txBody>
      </p:sp>
      <p:pic>
        <p:nvPicPr>
          <p:cNvPr id="4" name="Resim 3" descr="C:\Users\MMPerver\AppData\Local\Microsoft\Windows\INetCache\Content.Word\18.png"/>
          <p:cNvPicPr/>
          <p:nvPr/>
        </p:nvPicPr>
        <p:blipFill>
          <a:blip r:embed="rId2">
            <a:extLst>
              <a:ext uri="{28A0092B-C50C-407E-A947-70E740481C1C}">
                <a14:useLocalDpi xmlns:a14="http://schemas.microsoft.com/office/drawing/2010/main" val="0"/>
              </a:ext>
            </a:extLst>
          </a:blip>
          <a:srcRect/>
          <a:stretch>
            <a:fillRect/>
          </a:stretch>
        </p:blipFill>
        <p:spPr bwMode="auto">
          <a:xfrm>
            <a:off x="646111" y="2667000"/>
            <a:ext cx="9078914" cy="2190750"/>
          </a:xfrm>
          <a:prstGeom prst="rect">
            <a:avLst/>
          </a:prstGeom>
          <a:noFill/>
          <a:ln>
            <a:noFill/>
          </a:ln>
        </p:spPr>
      </p:pic>
    </p:spTree>
    <p:extLst>
      <p:ext uri="{BB962C8B-B14F-4D97-AF65-F5344CB8AC3E}">
        <p14:creationId xmlns:p14="http://schemas.microsoft.com/office/powerpoint/2010/main" val="2873736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Ucak</a:t>
            </a:r>
            <a:r>
              <a:rPr lang="tr-TR" dirty="0"/>
              <a:t> sınıfının </a:t>
            </a:r>
            <a:r>
              <a:rPr lang="tr-TR" dirty="0" err="1"/>
              <a:t>Guncelle</a:t>
            </a:r>
            <a:r>
              <a:rPr lang="tr-TR" dirty="0"/>
              <a:t> </a:t>
            </a:r>
            <a:r>
              <a:rPr lang="tr-TR" dirty="0" err="1"/>
              <a:t>methodunun</a:t>
            </a:r>
            <a:r>
              <a:rPr lang="tr-TR" dirty="0"/>
              <a:t> içine boru ile çarpışma kontrol edildi</a:t>
            </a:r>
          </a:p>
          <a:p>
            <a:endParaRPr lang="tr-TR" dirty="0"/>
          </a:p>
        </p:txBody>
      </p:sp>
      <p:pic>
        <p:nvPicPr>
          <p:cNvPr id="4" name="Resim 3" descr="C:\Users\MMPerver\AppData\Local\Microsoft\Windows\INetCache\Content.Word\19.png"/>
          <p:cNvPicPr/>
          <p:nvPr/>
        </p:nvPicPr>
        <p:blipFill>
          <a:blip r:embed="rId2">
            <a:extLst>
              <a:ext uri="{28A0092B-C50C-407E-A947-70E740481C1C}">
                <a14:useLocalDpi xmlns:a14="http://schemas.microsoft.com/office/drawing/2010/main" val="0"/>
              </a:ext>
            </a:extLst>
          </a:blip>
          <a:srcRect/>
          <a:stretch>
            <a:fillRect/>
          </a:stretch>
        </p:blipFill>
        <p:spPr bwMode="auto">
          <a:xfrm>
            <a:off x="1202371" y="2926695"/>
            <a:ext cx="8748421" cy="3521374"/>
          </a:xfrm>
          <a:prstGeom prst="rect">
            <a:avLst/>
          </a:prstGeom>
          <a:noFill/>
          <a:ln>
            <a:noFill/>
          </a:ln>
        </p:spPr>
      </p:pic>
    </p:spTree>
    <p:extLst>
      <p:ext uri="{BB962C8B-B14F-4D97-AF65-F5344CB8AC3E}">
        <p14:creationId xmlns:p14="http://schemas.microsoft.com/office/powerpoint/2010/main" val="1734542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967739" y="2058334"/>
            <a:ext cx="8946541" cy="4195481"/>
          </a:xfrm>
        </p:spPr>
        <p:txBody>
          <a:bodyPr/>
          <a:lstStyle/>
          <a:p>
            <a:r>
              <a:rPr lang="tr-TR" dirty="0"/>
              <a:t>Panel sınıfında ekrana skor çizildi.</a:t>
            </a:r>
          </a:p>
          <a:p>
            <a:endParaRPr lang="tr-TR" dirty="0"/>
          </a:p>
        </p:txBody>
      </p:sp>
      <p:pic>
        <p:nvPicPr>
          <p:cNvPr id="4" name="Resim 3" descr="C:\Users\MMPerver\AppData\Local\Microsoft\Windows\INetCache\Content.Word\20.png"/>
          <p:cNvPicPr/>
          <p:nvPr/>
        </p:nvPicPr>
        <p:blipFill>
          <a:blip r:embed="rId2">
            <a:extLst>
              <a:ext uri="{28A0092B-C50C-407E-A947-70E740481C1C}">
                <a14:useLocalDpi xmlns:a14="http://schemas.microsoft.com/office/drawing/2010/main" val="0"/>
              </a:ext>
            </a:extLst>
          </a:blip>
          <a:srcRect/>
          <a:stretch>
            <a:fillRect/>
          </a:stretch>
        </p:blipFill>
        <p:spPr bwMode="auto">
          <a:xfrm>
            <a:off x="967739" y="3159125"/>
            <a:ext cx="9919335" cy="1993900"/>
          </a:xfrm>
          <a:prstGeom prst="rect">
            <a:avLst/>
          </a:prstGeom>
          <a:noFill/>
          <a:ln>
            <a:noFill/>
          </a:ln>
        </p:spPr>
      </p:pic>
    </p:spTree>
    <p:extLst>
      <p:ext uri="{BB962C8B-B14F-4D97-AF65-F5344CB8AC3E}">
        <p14:creationId xmlns:p14="http://schemas.microsoft.com/office/powerpoint/2010/main" val="285961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Hazir</a:t>
            </a:r>
            <a:r>
              <a:rPr lang="tr-TR" dirty="0"/>
              <a:t> resmi ve tıklama resmi ekrana çizildi.</a:t>
            </a:r>
          </a:p>
          <a:p>
            <a:endParaRPr lang="tr-TR" dirty="0"/>
          </a:p>
        </p:txBody>
      </p:sp>
      <p:pic>
        <p:nvPicPr>
          <p:cNvPr id="4" name="Resim 3" descr="C:\Users\MMPerver\AppData\Local\Microsoft\Windows\INetCache\Content.Word\21.png"/>
          <p:cNvPicPr/>
          <p:nvPr/>
        </p:nvPicPr>
        <p:blipFill>
          <a:blip r:embed="rId2">
            <a:extLst>
              <a:ext uri="{28A0092B-C50C-407E-A947-70E740481C1C}">
                <a14:useLocalDpi xmlns:a14="http://schemas.microsoft.com/office/drawing/2010/main" val="0"/>
              </a:ext>
            </a:extLst>
          </a:blip>
          <a:srcRect/>
          <a:stretch>
            <a:fillRect/>
          </a:stretch>
        </p:blipFill>
        <p:spPr bwMode="auto">
          <a:xfrm>
            <a:off x="1252537" y="2986087"/>
            <a:ext cx="8405813" cy="1585913"/>
          </a:xfrm>
          <a:prstGeom prst="rect">
            <a:avLst/>
          </a:prstGeom>
          <a:noFill/>
          <a:ln>
            <a:noFill/>
          </a:ln>
        </p:spPr>
      </p:pic>
    </p:spTree>
    <p:extLst>
      <p:ext uri="{BB962C8B-B14F-4D97-AF65-F5344CB8AC3E}">
        <p14:creationId xmlns:p14="http://schemas.microsoft.com/office/powerpoint/2010/main" val="3710326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Panel sınıfına, oyun bittiğinde  </a:t>
            </a:r>
            <a:r>
              <a:rPr lang="tr-TR" dirty="0" err="1"/>
              <a:t>game</a:t>
            </a:r>
            <a:r>
              <a:rPr lang="tr-TR" dirty="0"/>
              <a:t> </a:t>
            </a:r>
            <a:r>
              <a:rPr lang="tr-TR" dirty="0" err="1"/>
              <a:t>over</a:t>
            </a:r>
            <a:r>
              <a:rPr lang="tr-TR" dirty="0"/>
              <a:t> yazısı ve tahta çizildi </a:t>
            </a:r>
            <a:r>
              <a:rPr lang="tr-TR" dirty="0" err="1"/>
              <a:t>eniyi_skor</a:t>
            </a:r>
            <a:r>
              <a:rPr lang="tr-TR" dirty="0"/>
              <a:t> değeri </a:t>
            </a:r>
            <a:r>
              <a:rPr lang="tr-TR" dirty="0" err="1"/>
              <a:t>true</a:t>
            </a:r>
            <a:r>
              <a:rPr lang="tr-TR" dirty="0"/>
              <a:t> ise </a:t>
            </a:r>
            <a:r>
              <a:rPr lang="tr-TR" dirty="0" err="1"/>
              <a:t>new</a:t>
            </a:r>
            <a:r>
              <a:rPr lang="tr-TR" dirty="0"/>
              <a:t> </a:t>
            </a:r>
            <a:r>
              <a:rPr lang="tr-TR" dirty="0" err="1"/>
              <a:t>yazısıda</a:t>
            </a:r>
            <a:r>
              <a:rPr lang="tr-TR" dirty="0"/>
              <a:t> tahtaya çizildi. </a:t>
            </a:r>
          </a:p>
          <a:p>
            <a:endParaRPr lang="tr-TR" dirty="0"/>
          </a:p>
        </p:txBody>
      </p:sp>
      <p:pic>
        <p:nvPicPr>
          <p:cNvPr id="4" name="Resim 3" descr="C:\Users\MMPerver\AppData\Local\Microsoft\Windows\INetCache\Content.Word\22.png"/>
          <p:cNvPicPr/>
          <p:nvPr/>
        </p:nvPicPr>
        <p:blipFill>
          <a:blip r:embed="rId2">
            <a:extLst>
              <a:ext uri="{28A0092B-C50C-407E-A947-70E740481C1C}">
                <a14:useLocalDpi xmlns:a14="http://schemas.microsoft.com/office/drawing/2010/main" val="0"/>
              </a:ext>
            </a:extLst>
          </a:blip>
          <a:srcRect/>
          <a:stretch>
            <a:fillRect/>
          </a:stretch>
        </p:blipFill>
        <p:spPr bwMode="auto">
          <a:xfrm>
            <a:off x="1103312" y="3218814"/>
            <a:ext cx="9107488" cy="1505585"/>
          </a:xfrm>
          <a:prstGeom prst="rect">
            <a:avLst/>
          </a:prstGeom>
          <a:noFill/>
          <a:ln>
            <a:noFill/>
          </a:ln>
        </p:spPr>
      </p:pic>
    </p:spTree>
    <p:extLst>
      <p:ext uri="{BB962C8B-B14F-4D97-AF65-F5344CB8AC3E}">
        <p14:creationId xmlns:p14="http://schemas.microsoft.com/office/powerpoint/2010/main" val="213172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İÇERİK</a:t>
            </a:r>
          </a:p>
        </p:txBody>
      </p:sp>
      <p:sp>
        <p:nvSpPr>
          <p:cNvPr id="3" name="İçerik Yer Tutucusu 2"/>
          <p:cNvSpPr>
            <a:spLocks noGrp="1"/>
          </p:cNvSpPr>
          <p:nvPr>
            <p:ph idx="1"/>
          </p:nvPr>
        </p:nvSpPr>
        <p:spPr/>
        <p:txBody>
          <a:bodyPr/>
          <a:lstStyle/>
          <a:p>
            <a:r>
              <a:rPr lang="tr-TR" dirty="0"/>
              <a:t>Proje tanımı</a:t>
            </a:r>
          </a:p>
          <a:p>
            <a:r>
              <a:rPr lang="tr-TR" dirty="0"/>
              <a:t>Görev Dağılımı ve GANTT Şeması</a:t>
            </a:r>
          </a:p>
          <a:p>
            <a:r>
              <a:rPr lang="tr-TR" dirty="0"/>
              <a:t>Projenin Amacı ve Hedefi</a:t>
            </a:r>
          </a:p>
          <a:p>
            <a:r>
              <a:rPr lang="tr-TR" dirty="0"/>
              <a:t>Literatür Araştırması</a:t>
            </a:r>
          </a:p>
          <a:p>
            <a:r>
              <a:rPr lang="tr-TR" dirty="0"/>
              <a:t>Yapılan Çalışmalar</a:t>
            </a:r>
          </a:p>
          <a:p>
            <a:r>
              <a:rPr lang="tr-TR" dirty="0"/>
              <a:t>Yapılacak Çalışmalar</a:t>
            </a:r>
          </a:p>
          <a:p>
            <a:endParaRPr lang="tr-TR" dirty="0"/>
          </a:p>
          <a:p>
            <a:endParaRPr lang="tr-TR" dirty="0"/>
          </a:p>
          <a:p>
            <a:endParaRPr lang="tr-TR" dirty="0"/>
          </a:p>
        </p:txBody>
      </p:sp>
    </p:spTree>
    <p:extLst>
      <p:ext uri="{BB962C8B-B14F-4D97-AF65-F5344CB8AC3E}">
        <p14:creationId xmlns:p14="http://schemas.microsoft.com/office/powerpoint/2010/main" val="425130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0887" y="109818"/>
            <a:ext cx="8946541" cy="4195481"/>
          </a:xfrm>
        </p:spPr>
        <p:txBody>
          <a:bodyPr/>
          <a:lstStyle/>
          <a:p>
            <a:r>
              <a:rPr lang="tr-TR" dirty="0" err="1"/>
              <a:t>Restart</a:t>
            </a:r>
            <a:r>
              <a:rPr lang="tr-TR" dirty="0"/>
              <a:t> resmini çizdik </a:t>
            </a:r>
            <a:r>
              <a:rPr lang="tr-TR" dirty="0" err="1"/>
              <a:t>Frame</a:t>
            </a:r>
            <a:r>
              <a:rPr lang="tr-TR" dirty="0"/>
              <a:t> sınıfındaki </a:t>
            </a:r>
            <a:r>
              <a:rPr lang="tr-TR" dirty="0" err="1"/>
              <a:t>MousePos</a:t>
            </a:r>
            <a:r>
              <a:rPr lang="tr-TR" dirty="0"/>
              <a:t> dizisini burada </a:t>
            </a:r>
            <a:r>
              <a:rPr lang="tr-TR" dirty="0" err="1"/>
              <a:t>kullanıcaz</a:t>
            </a:r>
            <a:r>
              <a:rPr lang="tr-TR" dirty="0"/>
              <a:t> oyunumuz yeniden başlasın diye, </a:t>
            </a:r>
            <a:r>
              <a:rPr lang="tr-TR" dirty="0" err="1"/>
              <a:t>restart</a:t>
            </a:r>
            <a:r>
              <a:rPr lang="tr-TR" dirty="0"/>
              <a:t> resmine tıklandığında oyun en başına dönüyor. Eğer menü değeri </a:t>
            </a:r>
            <a:r>
              <a:rPr lang="tr-TR" dirty="0" err="1"/>
              <a:t>true</a:t>
            </a:r>
            <a:r>
              <a:rPr lang="tr-TR" dirty="0"/>
              <a:t> ise aşağıdaki değerler yazılır.</a:t>
            </a:r>
          </a:p>
          <a:p>
            <a:endParaRPr lang="tr-TR" dirty="0"/>
          </a:p>
        </p:txBody>
      </p:sp>
      <p:pic>
        <p:nvPicPr>
          <p:cNvPr id="4" name="Resim 3" descr="C:\Users\MMPerver\AppData\Local\Microsoft\Windows\INetCache\Content.Word\23.png"/>
          <p:cNvPicPr/>
          <p:nvPr/>
        </p:nvPicPr>
        <p:blipFill>
          <a:blip r:embed="rId2">
            <a:extLst>
              <a:ext uri="{28A0092B-C50C-407E-A947-70E740481C1C}">
                <a14:useLocalDpi xmlns:a14="http://schemas.microsoft.com/office/drawing/2010/main" val="0"/>
              </a:ext>
            </a:extLst>
          </a:blip>
          <a:srcRect/>
          <a:stretch>
            <a:fillRect/>
          </a:stretch>
        </p:blipFill>
        <p:spPr bwMode="auto">
          <a:xfrm>
            <a:off x="750887" y="1551622"/>
            <a:ext cx="10745788" cy="5068253"/>
          </a:xfrm>
          <a:prstGeom prst="rect">
            <a:avLst/>
          </a:prstGeom>
          <a:noFill/>
          <a:ln>
            <a:noFill/>
          </a:ln>
        </p:spPr>
      </p:pic>
    </p:spTree>
    <p:extLst>
      <p:ext uri="{BB962C8B-B14F-4D97-AF65-F5344CB8AC3E}">
        <p14:creationId xmlns:p14="http://schemas.microsoft.com/office/powerpoint/2010/main" val="730526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Yapılacak Çalışmalar</a:t>
            </a:r>
          </a:p>
        </p:txBody>
      </p:sp>
      <p:sp>
        <p:nvSpPr>
          <p:cNvPr id="3" name="İçerik Yer Tutucusu 2"/>
          <p:cNvSpPr>
            <a:spLocks noGrp="1"/>
          </p:cNvSpPr>
          <p:nvPr>
            <p:ph idx="1"/>
          </p:nvPr>
        </p:nvSpPr>
        <p:spPr/>
        <p:txBody>
          <a:bodyPr/>
          <a:lstStyle/>
          <a:p>
            <a:r>
              <a:rPr lang="tr-TR" dirty="0"/>
              <a:t>Projemize, bir </a:t>
            </a:r>
            <a:r>
              <a:rPr lang="tr-TR" dirty="0" err="1"/>
              <a:t>textbox</a:t>
            </a:r>
            <a:r>
              <a:rPr lang="tr-TR" dirty="0"/>
              <a:t> ve </a:t>
            </a:r>
            <a:r>
              <a:rPr lang="tr-TR" dirty="0" err="1"/>
              <a:t>button</a:t>
            </a:r>
            <a:r>
              <a:rPr lang="tr-TR" dirty="0"/>
              <a:t> koyulacak ve kullanıcıdan isim yazılacak ve giriş yapılması istenecek. Kullanıcının ismi ve skoru </a:t>
            </a:r>
            <a:r>
              <a:rPr lang="tr-TR" dirty="0" err="1"/>
              <a:t>veritabanına</a:t>
            </a:r>
            <a:r>
              <a:rPr lang="tr-TR" dirty="0"/>
              <a:t> kaydedilecektir. Kaydedilen kullanıcı oyunu tekrar açtığında aynı ismi girerse tekrar en iyi skoru kaydetmiş olacak.</a:t>
            </a:r>
          </a:p>
          <a:p>
            <a:endParaRPr lang="tr-TR" dirty="0"/>
          </a:p>
        </p:txBody>
      </p:sp>
    </p:spTree>
    <p:extLst>
      <p:ext uri="{BB962C8B-B14F-4D97-AF65-F5344CB8AC3E}">
        <p14:creationId xmlns:p14="http://schemas.microsoft.com/office/powerpoint/2010/main" val="1301077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8174" y="2751301"/>
            <a:ext cx="9404723" cy="1400530"/>
          </a:xfrm>
        </p:spPr>
        <p:txBody>
          <a:bodyPr/>
          <a:lstStyle/>
          <a:p>
            <a:r>
              <a:rPr lang="tr-TR" dirty="0"/>
              <a:t>Bizi dinlediğiniz için teşekkürler…</a:t>
            </a:r>
          </a:p>
        </p:txBody>
      </p:sp>
    </p:spTree>
    <p:extLst>
      <p:ext uri="{BB962C8B-B14F-4D97-AF65-F5344CB8AC3E}">
        <p14:creationId xmlns:p14="http://schemas.microsoft.com/office/powerpoint/2010/main" val="33576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Tanımı</a:t>
            </a:r>
          </a:p>
        </p:txBody>
      </p:sp>
      <p:sp>
        <p:nvSpPr>
          <p:cNvPr id="3" name="İçerik Yer Tutucusu 2"/>
          <p:cNvSpPr>
            <a:spLocks noGrp="1"/>
          </p:cNvSpPr>
          <p:nvPr>
            <p:ph idx="1"/>
          </p:nvPr>
        </p:nvSpPr>
        <p:spPr/>
        <p:txBody>
          <a:bodyPr/>
          <a:lstStyle/>
          <a:p>
            <a:r>
              <a:rPr lang="tr-TR" dirty="0"/>
              <a:t>Java Eclipse kullanarak Flappy Bird oyununa benzeri bir oyun geliştirmek.</a:t>
            </a:r>
          </a:p>
        </p:txBody>
      </p:sp>
    </p:spTree>
    <p:extLst>
      <p:ext uri="{BB962C8B-B14F-4D97-AF65-F5344CB8AC3E}">
        <p14:creationId xmlns:p14="http://schemas.microsoft.com/office/powerpoint/2010/main" val="260958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Görev Dağılımı</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868515759"/>
              </p:ext>
            </p:extLst>
          </p:nvPr>
        </p:nvGraphicFramePr>
        <p:xfrm>
          <a:off x="2768155" y="2813573"/>
          <a:ext cx="5919470" cy="1717548"/>
        </p:xfrm>
        <a:graphic>
          <a:graphicData uri="http://schemas.openxmlformats.org/drawingml/2006/table">
            <a:tbl>
              <a:tblPr firstRow="1" firstCol="1" bandRow="1">
                <a:tableStyleId>{5C22544A-7EE6-4342-B048-85BDC9FD1C3A}</a:tableStyleId>
              </a:tblPr>
              <a:tblGrid>
                <a:gridCol w="3041067">
                  <a:extLst>
                    <a:ext uri="{9D8B030D-6E8A-4147-A177-3AD203B41FA5}">
                      <a16:colId xmlns:a16="http://schemas.microsoft.com/office/drawing/2014/main" xmlns="" val="4034945594"/>
                    </a:ext>
                  </a:extLst>
                </a:gridCol>
                <a:gridCol w="2878403">
                  <a:extLst>
                    <a:ext uri="{9D8B030D-6E8A-4147-A177-3AD203B41FA5}">
                      <a16:colId xmlns:a16="http://schemas.microsoft.com/office/drawing/2014/main" xmlns="" val="1304957182"/>
                    </a:ext>
                  </a:extLst>
                </a:gridCol>
              </a:tblGrid>
              <a:tr h="180340">
                <a:tc>
                  <a:txBody>
                    <a:bodyPr/>
                    <a:lstStyle/>
                    <a:p>
                      <a:pPr algn="l">
                        <a:lnSpc>
                          <a:spcPct val="115000"/>
                        </a:lnSpc>
                        <a:spcAft>
                          <a:spcPts val="1000"/>
                        </a:spcAft>
                      </a:pPr>
                      <a:r>
                        <a:rPr lang="tr-TR" sz="1400">
                          <a:effectLst/>
                        </a:rPr>
                        <a:t>AD SOYAD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tr-TR" sz="1400">
                          <a:effectLst/>
                        </a:rPr>
                        <a:t>GÖREVİ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73359217"/>
                  </a:ext>
                </a:extLst>
              </a:tr>
              <a:tr h="180340">
                <a:tc>
                  <a:txBody>
                    <a:bodyPr/>
                    <a:lstStyle/>
                    <a:p>
                      <a:pPr algn="l">
                        <a:lnSpc>
                          <a:spcPct val="115000"/>
                        </a:lnSpc>
                        <a:spcAft>
                          <a:spcPts val="1000"/>
                        </a:spcAft>
                      </a:pPr>
                      <a:r>
                        <a:rPr lang="tr-TR" sz="1200">
                          <a:effectLst/>
                        </a:rPr>
                        <a:t>Ferhat Çark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tr-TR" sz="1200" dirty="0">
                          <a:effectLst/>
                        </a:rPr>
                        <a:t>Uçak sınıfının oluşturulması, Panel sınıfının oluşturulması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8621980"/>
                  </a:ext>
                </a:extLst>
              </a:tr>
              <a:tr h="180340">
                <a:tc>
                  <a:txBody>
                    <a:bodyPr/>
                    <a:lstStyle/>
                    <a:p>
                      <a:pPr algn="l">
                        <a:lnSpc>
                          <a:spcPct val="115000"/>
                        </a:lnSpc>
                        <a:spcAft>
                          <a:spcPts val="1000"/>
                        </a:spcAft>
                      </a:pPr>
                      <a:r>
                        <a:rPr lang="tr-TR" sz="1200" dirty="0">
                          <a:effectLst/>
                        </a:rPr>
                        <a:t>Mücahit Mustafa Perver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tr-TR" sz="1200" dirty="0" err="1">
                          <a:effectLst/>
                        </a:rPr>
                        <a:t>Frame</a:t>
                      </a:r>
                      <a:r>
                        <a:rPr lang="tr-TR" sz="1200" dirty="0">
                          <a:effectLst/>
                        </a:rPr>
                        <a:t> sınıfının oluşturulması, Boru sınıfının oluşturulması, </a:t>
                      </a:r>
                      <a:r>
                        <a:rPr lang="tr-TR" sz="1200" dirty="0" err="1">
                          <a:effectLst/>
                        </a:rPr>
                        <a:t>MouseListener</a:t>
                      </a:r>
                      <a:r>
                        <a:rPr lang="tr-TR" sz="1200" dirty="0">
                          <a:effectLst/>
                        </a:rPr>
                        <a:t> sınıfının oluşturulması, Main Sınıfının oluşturulması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97140705"/>
                  </a:ext>
                </a:extLst>
              </a:tr>
              <a:tr h="180340">
                <a:tc>
                  <a:txBody>
                    <a:bodyPr/>
                    <a:lstStyle/>
                    <a:p>
                      <a:pPr algn="l">
                        <a:lnSpc>
                          <a:spcPct val="115000"/>
                        </a:lnSpc>
                        <a:spcAft>
                          <a:spcPts val="1000"/>
                        </a:spcAft>
                      </a:pPr>
                      <a:r>
                        <a:rPr lang="tr-TR" sz="12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tr-TR" sz="12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22144167"/>
                  </a:ext>
                </a:extLst>
              </a:tr>
            </a:tbl>
          </a:graphicData>
        </a:graphic>
      </p:graphicFrame>
    </p:spTree>
    <p:extLst>
      <p:ext uri="{BB962C8B-B14F-4D97-AF65-F5344CB8AC3E}">
        <p14:creationId xmlns:p14="http://schemas.microsoft.com/office/powerpoint/2010/main" val="262814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GANTT Şeması</a:t>
            </a:r>
          </a:p>
        </p:txBody>
      </p:sp>
      <p:graphicFrame>
        <p:nvGraphicFramePr>
          <p:cNvPr id="6" name="Chart 1"/>
          <p:cNvGraphicFramePr>
            <a:graphicFrameLocks noGrp="1"/>
          </p:cNvGraphicFramePr>
          <p:nvPr>
            <p:ph idx="1"/>
            <p:extLst>
              <p:ext uri="{D42A27DB-BD31-4B8C-83A1-F6EECF244321}">
                <p14:modId xmlns:p14="http://schemas.microsoft.com/office/powerpoint/2010/main" val="805521880"/>
              </p:ext>
            </p:extLst>
          </p:nvPr>
        </p:nvGraphicFramePr>
        <p:xfrm>
          <a:off x="1103312" y="2052638"/>
          <a:ext cx="9621837"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38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Projenin Amacı ve Hedefi</a:t>
            </a:r>
            <a:endParaRPr lang="tr-TR" dirty="0"/>
          </a:p>
        </p:txBody>
      </p:sp>
      <p:sp>
        <p:nvSpPr>
          <p:cNvPr id="3" name="Content Placeholder 2"/>
          <p:cNvSpPr>
            <a:spLocks noGrp="1"/>
          </p:cNvSpPr>
          <p:nvPr>
            <p:ph idx="1"/>
          </p:nvPr>
        </p:nvSpPr>
        <p:spPr/>
        <p:txBody>
          <a:bodyPr/>
          <a:lstStyle/>
          <a:p>
            <a:pPr marL="0" indent="0">
              <a:buNone/>
            </a:pPr>
            <a:r>
              <a:rPr lang="tr-TR" dirty="0" smtClean="0"/>
              <a:t>İnsanların boş vakitlerinde veya bir şeyi beklerken sıkılmamaları için bazen eğlenceli bazen ise sinir bozucu olabilen küçük bir oyun programlamak ve Java görsel programlamada kendimizi geliştirmek ve ileride yapacağımız projelere adım atmaktır.</a:t>
            </a:r>
          </a:p>
        </p:txBody>
      </p:sp>
    </p:spTree>
    <p:extLst>
      <p:ext uri="{BB962C8B-B14F-4D97-AF65-F5344CB8AC3E}">
        <p14:creationId xmlns:p14="http://schemas.microsoft.com/office/powerpoint/2010/main" val="19903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Literatür Araştırması</a:t>
            </a:r>
          </a:p>
        </p:txBody>
      </p:sp>
      <p:sp>
        <p:nvSpPr>
          <p:cNvPr id="3" name="İçerik Yer Tutucusu 2"/>
          <p:cNvSpPr>
            <a:spLocks noGrp="1"/>
          </p:cNvSpPr>
          <p:nvPr>
            <p:ph idx="1"/>
          </p:nvPr>
        </p:nvSpPr>
        <p:spPr/>
        <p:txBody>
          <a:bodyPr>
            <a:normAutofit fontScale="85000" lnSpcReduction="10000"/>
          </a:bodyPr>
          <a:lstStyle/>
          <a:p>
            <a:r>
              <a:rPr lang="tr-TR" dirty="0"/>
              <a:t>Java </a:t>
            </a:r>
            <a:r>
              <a:rPr lang="tr-TR" dirty="0" err="1"/>
              <a:t>Frame</a:t>
            </a:r>
            <a:r>
              <a:rPr lang="tr-TR" dirty="0"/>
              <a:t> Nedir ?, Nasıl yapılır ? : </a:t>
            </a:r>
            <a:r>
              <a:rPr lang="tr-TR" u="sng" dirty="0">
                <a:hlinkClick r:id="rId2"/>
              </a:rPr>
              <a:t>http://www.ugurkizmaz.com/YazilimMakale-1633-Java-Frame-Nedir--Nasil-Yapilir-.aspx</a:t>
            </a:r>
            <a:endParaRPr lang="tr-TR" dirty="0"/>
          </a:p>
          <a:p>
            <a:r>
              <a:rPr lang="tr-TR" dirty="0"/>
              <a:t>Java Programlama: </a:t>
            </a:r>
            <a:r>
              <a:rPr lang="tr-TR" dirty="0" err="1"/>
              <a:t>Frame</a:t>
            </a:r>
            <a:r>
              <a:rPr lang="tr-TR" dirty="0"/>
              <a:t> ve Panel ekleme işlemleri: </a:t>
            </a:r>
            <a:r>
              <a:rPr lang="tr-TR" u="sng" dirty="0">
                <a:hlinkClick r:id="rId3"/>
              </a:rPr>
              <a:t>http://www.serefakyuz.com/2011/06/java-programlama-gui-bolum1-frame-ve-panel-ekleme-islemleri.html</a:t>
            </a:r>
            <a:endParaRPr lang="tr-TR" dirty="0"/>
          </a:p>
          <a:p>
            <a:r>
              <a:rPr lang="tr-TR" dirty="0"/>
              <a:t>Java Görsel Programlama hakkında bilgiler: </a:t>
            </a:r>
            <a:r>
              <a:rPr lang="tr-TR" u="sng" dirty="0">
                <a:hlinkClick r:id="rId4"/>
              </a:rPr>
              <a:t>http://members.comu.edu.tr/msahin/courses/gorsel_prog_files/ders07.pdf</a:t>
            </a:r>
            <a:endParaRPr lang="tr-TR" dirty="0"/>
          </a:p>
          <a:p>
            <a:r>
              <a:rPr lang="tr-TR" dirty="0"/>
              <a:t>Java </a:t>
            </a:r>
            <a:r>
              <a:rPr lang="tr-TR" dirty="0" err="1"/>
              <a:t>DrawImage</a:t>
            </a:r>
            <a:r>
              <a:rPr lang="tr-TR" dirty="0"/>
              <a:t> nasıl yazıldığı ve ne olduğu hakkında bilgiler: </a:t>
            </a:r>
            <a:r>
              <a:rPr lang="tr-TR" u="sng" dirty="0">
                <a:hlinkClick r:id="rId5"/>
              </a:rPr>
              <a:t>https://docs.oracle.com/javase/tutorial/2d/images/drawimage.html</a:t>
            </a:r>
            <a:endParaRPr lang="tr-TR" dirty="0"/>
          </a:p>
          <a:p>
            <a:r>
              <a:rPr lang="tr-TR" dirty="0"/>
              <a:t>Java 2D grafik ve </a:t>
            </a:r>
            <a:r>
              <a:rPr lang="tr-TR" dirty="0" err="1"/>
              <a:t>DrawImage</a:t>
            </a:r>
            <a:r>
              <a:rPr lang="tr-TR" dirty="0"/>
              <a:t> hakkında bilgiler: </a:t>
            </a:r>
            <a:r>
              <a:rPr lang="tr-TR" u="sng" dirty="0">
                <a:hlinkClick r:id="rId6"/>
              </a:rPr>
              <a:t>http://www.java2s.com/Tutorial/Java/0261__2D-Graphics/DrawImage.htm</a:t>
            </a:r>
            <a:endParaRPr lang="tr-TR" dirty="0"/>
          </a:p>
          <a:p>
            <a:r>
              <a:rPr lang="tr-TR" dirty="0"/>
              <a:t>Java </a:t>
            </a:r>
            <a:r>
              <a:rPr lang="tr-TR" dirty="0" err="1"/>
              <a:t>MouseListener</a:t>
            </a:r>
            <a:r>
              <a:rPr lang="tr-TR" dirty="0"/>
              <a:t> nedir ve nasıl yazıldığı hakkında bilgiler: </a:t>
            </a:r>
            <a:r>
              <a:rPr lang="tr-TR" u="sng" dirty="0">
                <a:hlinkClick r:id="rId7"/>
              </a:rPr>
              <a:t>https://docs.oracle.com/javase/tutorial/uiswing/events/mouselistener.html</a:t>
            </a:r>
            <a:endParaRPr lang="tr-TR" dirty="0"/>
          </a:p>
          <a:p>
            <a:endParaRPr lang="tr-TR" dirty="0"/>
          </a:p>
        </p:txBody>
      </p:sp>
    </p:spTree>
    <p:extLst>
      <p:ext uri="{BB962C8B-B14F-4D97-AF65-F5344CB8AC3E}">
        <p14:creationId xmlns:p14="http://schemas.microsoft.com/office/powerpoint/2010/main" val="181390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Yapılan Çalışmalar</a:t>
            </a:r>
          </a:p>
        </p:txBody>
      </p:sp>
      <p:pic>
        <p:nvPicPr>
          <p:cNvPr id="4" name="İçerik Yer Tutucusu 3" descr="C:\Users\MMPerver\AppData\Local\Microsoft\Windows\INetCache\Content.Word\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0566" y="3270555"/>
            <a:ext cx="2353626" cy="2839598"/>
          </a:xfrm>
          <a:prstGeom prst="rect">
            <a:avLst/>
          </a:prstGeom>
          <a:noFill/>
          <a:ln>
            <a:noFill/>
          </a:ln>
        </p:spPr>
      </p:pic>
      <p:sp>
        <p:nvSpPr>
          <p:cNvPr id="5" name="Metin kutusu 4"/>
          <p:cNvSpPr txBox="1"/>
          <p:nvPr/>
        </p:nvSpPr>
        <p:spPr>
          <a:xfrm>
            <a:off x="1724631" y="2326183"/>
            <a:ext cx="6560191" cy="646331"/>
          </a:xfrm>
          <a:prstGeom prst="rect">
            <a:avLst/>
          </a:prstGeom>
          <a:noFill/>
        </p:spPr>
        <p:txBody>
          <a:bodyPr wrap="square" rtlCol="0">
            <a:spAutoFit/>
          </a:bodyPr>
          <a:lstStyle/>
          <a:p>
            <a:r>
              <a:rPr lang="tr-TR" dirty="0"/>
              <a:t>İlk önce proje oluşturuldu ve paket oluşturuldu , paketin içine sınıflar oluşturuldu.</a:t>
            </a:r>
          </a:p>
        </p:txBody>
      </p:sp>
    </p:spTree>
    <p:extLst>
      <p:ext uri="{BB962C8B-B14F-4D97-AF65-F5344CB8AC3E}">
        <p14:creationId xmlns:p14="http://schemas.microsoft.com/office/powerpoint/2010/main" val="414232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137</TotalTime>
  <Words>611</Words>
  <Application>Microsoft Office PowerPoint</Application>
  <PresentationFormat>Widescreen</PresentationFormat>
  <Paragraphs>68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Times New Roman</vt:lpstr>
      <vt:lpstr>Wingdings 3</vt:lpstr>
      <vt:lpstr>İyon</vt:lpstr>
      <vt:lpstr>T.C. İSTANBUL AREL ÜNİVERSİTESİ MESLEK YÜKSEKOKULU  BİLGİSAYAR TEKNOLOJİ BÖLÜMÜ BİLGİSAYAR PROGRAMCILIĞI PROGRAMI </vt:lpstr>
      <vt:lpstr>PROJE BİLGİLERİ </vt:lpstr>
      <vt:lpstr>İÇERİK</vt:lpstr>
      <vt:lpstr>Proje Tanımı</vt:lpstr>
      <vt:lpstr>Görev Dağılımı</vt:lpstr>
      <vt:lpstr>GANTT Şeması</vt:lpstr>
      <vt:lpstr>Projenin Amacı ve Hedefi</vt:lpstr>
      <vt:lpstr>Literatür Araştırması</vt:lpstr>
      <vt:lpstr>Yapılan Çalışmalar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Yapılacak Çalışmalar</vt:lpstr>
      <vt:lpstr>Bizi dinlediğiniz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İSTANBUL AREL ÜNİVERSİTESİ MESLEK YÜKSEKOKULU  BİLGİSAYAR TEKNOLOJİ BÖLÜMÜ BİLGİSAYAR PROGRAMCILIĞI PROGRAMI </dc:title>
  <dc:creator>Ferhat Çark</dc:creator>
  <cp:lastModifiedBy>Ferhat Çark</cp:lastModifiedBy>
  <cp:revision>11</cp:revision>
  <dcterms:created xsi:type="dcterms:W3CDTF">2017-05-31T20:21:02Z</dcterms:created>
  <dcterms:modified xsi:type="dcterms:W3CDTF">2017-05-31T23:07:17Z</dcterms:modified>
</cp:coreProperties>
</file>