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(1).xlsx]Sheet3!PivotTable1</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s>
    <c:plotArea>
      <c:layout/>
      <c:barChart>
        <c:barDir val="col"/>
        <c:grouping val="clustered"/>
        <c:varyColors val="0"/>
        <c:ser>
          <c:idx val="0"/>
          <c:order val="0"/>
          <c:tx>
            <c:strRef>
              <c:f>Sheet3!$B$3:$B$4</c:f>
              <c:strCache>
                <c:ptCount val="1"/>
                <c:pt idx="0">
                  <c:v>Accounting</c:v>
                </c:pt>
              </c:strCache>
            </c:strRef>
          </c:tx>
          <c:invertIfNegative val="0"/>
          <c:cat>
            <c:strRef>
              <c:f>Sheet3!$A$5:$A$76</c:f>
              <c:strCache>
                <c:ptCount val="71"/>
                <c:pt idx="0">
                  <c:v>0</c:v>
                </c:pt>
                <c:pt idx="1">
                  <c:v>31042.51</c:v>
                </c:pt>
                <c:pt idx="2">
                  <c:v>31172.77</c:v>
                </c:pt>
                <c:pt idx="3">
                  <c:v>35943.62</c:v>
                </c:pt>
                <c:pt idx="4">
                  <c:v>37362.3</c:v>
                </c:pt>
                <c:pt idx="5">
                  <c:v>37902.35</c:v>
                </c:pt>
                <c:pt idx="6">
                  <c:v>38438.24</c:v>
                </c:pt>
                <c:pt idx="7">
                  <c:v>39700.82</c:v>
                </c:pt>
                <c:pt idx="8">
                  <c:v>39969.72</c:v>
                </c:pt>
                <c:pt idx="9">
                  <c:v>40753.54</c:v>
                </c:pt>
                <c:pt idx="10">
                  <c:v>42314.39</c:v>
                </c:pt>
                <c:pt idx="11">
                  <c:v>43329.22</c:v>
                </c:pt>
                <c:pt idx="12">
                  <c:v>44403.77</c:v>
                </c:pt>
                <c:pt idx="13">
                  <c:v>50310.09</c:v>
                </c:pt>
                <c:pt idx="14">
                  <c:v>50449.46</c:v>
                </c:pt>
                <c:pt idx="15">
                  <c:v>50855.53</c:v>
                </c:pt>
                <c:pt idx="16">
                  <c:v>52246.29</c:v>
                </c:pt>
                <c:pt idx="17">
                  <c:v>52748.63</c:v>
                </c:pt>
                <c:pt idx="18">
                  <c:v>52963.65</c:v>
                </c:pt>
                <c:pt idx="19">
                  <c:v>53949.26</c:v>
                </c:pt>
                <c:pt idx="20">
                  <c:v>54137.05</c:v>
                </c:pt>
                <c:pt idx="21">
                  <c:v>57002.02</c:v>
                </c:pt>
                <c:pt idx="22">
                  <c:v>57419.35</c:v>
                </c:pt>
                <c:pt idx="23">
                  <c:v>58935.92</c:v>
                </c:pt>
                <c:pt idx="24">
                  <c:v>59434.18</c:v>
                </c:pt>
                <c:pt idx="25">
                  <c:v>61214.26</c:v>
                </c:pt>
                <c:pt idx="26">
                  <c:v>61994.76</c:v>
                </c:pt>
                <c:pt idx="27">
                  <c:v>62195.47</c:v>
                </c:pt>
                <c:pt idx="28">
                  <c:v>63555.73</c:v>
                </c:pt>
                <c:pt idx="29">
                  <c:v>63705.4</c:v>
                </c:pt>
                <c:pt idx="30">
                  <c:v>66017.18</c:v>
                </c:pt>
                <c:pt idx="31">
                  <c:v>66865.49</c:v>
                </c:pt>
                <c:pt idx="32">
                  <c:v>67818.14</c:v>
                </c:pt>
                <c:pt idx="33">
                  <c:v>68860.4</c:v>
                </c:pt>
                <c:pt idx="34">
                  <c:v>68980.52</c:v>
                </c:pt>
                <c:pt idx="35">
                  <c:v>69057.32</c:v>
                </c:pt>
                <c:pt idx="36">
                  <c:v>69163.39</c:v>
                </c:pt>
                <c:pt idx="37">
                  <c:v>69192.85</c:v>
                </c:pt>
                <c:pt idx="38">
                  <c:v>69913.39</c:v>
                </c:pt>
                <c:pt idx="39">
                  <c:v>71570.99</c:v>
                </c:pt>
                <c:pt idx="40">
                  <c:v>72876.91</c:v>
                </c:pt>
                <c:pt idx="41">
                  <c:v>73360.38</c:v>
                </c:pt>
                <c:pt idx="42">
                  <c:v>74279.01</c:v>
                </c:pt>
                <c:pt idx="43">
                  <c:v>76320.44</c:v>
                </c:pt>
                <c:pt idx="44">
                  <c:v>78840.23</c:v>
                </c:pt>
                <c:pt idx="45">
                  <c:v>79567.69</c:v>
                </c:pt>
                <c:pt idx="46">
                  <c:v>80169.42</c:v>
                </c:pt>
                <c:pt idx="47">
                  <c:v>84762.76</c:v>
                </c:pt>
                <c:pt idx="48">
                  <c:v>85455.53</c:v>
                </c:pt>
                <c:pt idx="49">
                  <c:v>85879.23</c:v>
                </c:pt>
                <c:pt idx="50">
                  <c:v>85918.61</c:v>
                </c:pt>
                <c:pt idx="51">
                  <c:v>86556.96</c:v>
                </c:pt>
                <c:pt idx="52">
                  <c:v>88360.79</c:v>
                </c:pt>
                <c:pt idx="53">
                  <c:v>89690.38</c:v>
                </c:pt>
                <c:pt idx="54">
                  <c:v>90697.67</c:v>
                </c:pt>
                <c:pt idx="55">
                  <c:v>90884.32</c:v>
                </c:pt>
                <c:pt idx="56">
                  <c:v>93128.34</c:v>
                </c:pt>
                <c:pt idx="57">
                  <c:v>99448.78</c:v>
                </c:pt>
                <c:pt idx="58">
                  <c:v>100371.31</c:v>
                </c:pt>
                <c:pt idx="59">
                  <c:v>102934.09</c:v>
                </c:pt>
                <c:pt idx="60">
                  <c:v>104335.04</c:v>
                </c:pt>
                <c:pt idx="61">
                  <c:v>104802.63</c:v>
                </c:pt>
                <c:pt idx="62">
                  <c:v>105468.7</c:v>
                </c:pt>
                <c:pt idx="63">
                  <c:v>110906.35</c:v>
                </c:pt>
                <c:pt idx="64">
                  <c:v>113616.23</c:v>
                </c:pt>
                <c:pt idx="65">
                  <c:v>113747.56</c:v>
                </c:pt>
                <c:pt idx="66">
                  <c:v>114425.19</c:v>
                </c:pt>
                <c:pt idx="67">
                  <c:v>114691.03</c:v>
                </c:pt>
                <c:pt idx="68">
                  <c:v>116767.63</c:v>
                </c:pt>
                <c:pt idx="69">
                  <c:v>118976.16</c:v>
                </c:pt>
                <c:pt idx="70">
                  <c:v>(blank)</c:v>
                </c:pt>
              </c:strCache>
            </c:strRef>
          </c:cat>
          <c:val>
            <c:numRef>
              <c:f>Sheet3!$B$5:$B$76</c:f>
              <c:numCache>
                <c:formatCode>General</c:formatCode>
                <c:ptCount val="71"/>
                <c:pt idx="16">
                  <c:v>1</c:v>
                </c:pt>
                <c:pt idx="18">
                  <c:v>1</c:v>
                </c:pt>
                <c:pt idx="22">
                  <c:v>1</c:v>
                </c:pt>
                <c:pt idx="36">
                  <c:v>1</c:v>
                </c:pt>
              </c:numCache>
            </c:numRef>
          </c:val>
        </c:ser>
        <c:ser>
          <c:idx val="1"/>
          <c:order val="1"/>
          <c:tx>
            <c:strRef>
              <c:f>Sheet3!$C$3:$C$4</c:f>
              <c:strCache>
                <c:ptCount val="1"/>
                <c:pt idx="0">
                  <c:v>Business Development</c:v>
                </c:pt>
              </c:strCache>
            </c:strRef>
          </c:tx>
          <c:invertIfNegative val="0"/>
          <c:cat>
            <c:strRef>
              <c:f>Sheet3!$A$5:$A$76</c:f>
              <c:strCache>
                <c:ptCount val="71"/>
                <c:pt idx="0">
                  <c:v>0</c:v>
                </c:pt>
                <c:pt idx="1">
                  <c:v>31042.51</c:v>
                </c:pt>
                <c:pt idx="2">
                  <c:v>31172.77</c:v>
                </c:pt>
                <c:pt idx="3">
                  <c:v>35943.62</c:v>
                </c:pt>
                <c:pt idx="4">
                  <c:v>37362.3</c:v>
                </c:pt>
                <c:pt idx="5">
                  <c:v>37902.35</c:v>
                </c:pt>
                <c:pt idx="6">
                  <c:v>38438.24</c:v>
                </c:pt>
                <c:pt idx="7">
                  <c:v>39700.82</c:v>
                </c:pt>
                <c:pt idx="8">
                  <c:v>39969.72</c:v>
                </c:pt>
                <c:pt idx="9">
                  <c:v>40753.54</c:v>
                </c:pt>
                <c:pt idx="10">
                  <c:v>42314.39</c:v>
                </c:pt>
                <c:pt idx="11">
                  <c:v>43329.22</c:v>
                </c:pt>
                <c:pt idx="12">
                  <c:v>44403.77</c:v>
                </c:pt>
                <c:pt idx="13">
                  <c:v>50310.09</c:v>
                </c:pt>
                <c:pt idx="14">
                  <c:v>50449.46</c:v>
                </c:pt>
                <c:pt idx="15">
                  <c:v>50855.53</c:v>
                </c:pt>
                <c:pt idx="16">
                  <c:v>52246.29</c:v>
                </c:pt>
                <c:pt idx="17">
                  <c:v>52748.63</c:v>
                </c:pt>
                <c:pt idx="18">
                  <c:v>52963.65</c:v>
                </c:pt>
                <c:pt idx="19">
                  <c:v>53949.26</c:v>
                </c:pt>
                <c:pt idx="20">
                  <c:v>54137.05</c:v>
                </c:pt>
                <c:pt idx="21">
                  <c:v>57002.02</c:v>
                </c:pt>
                <c:pt idx="22">
                  <c:v>57419.35</c:v>
                </c:pt>
                <c:pt idx="23">
                  <c:v>58935.92</c:v>
                </c:pt>
                <c:pt idx="24">
                  <c:v>59434.18</c:v>
                </c:pt>
                <c:pt idx="25">
                  <c:v>61214.26</c:v>
                </c:pt>
                <c:pt idx="26">
                  <c:v>61994.76</c:v>
                </c:pt>
                <c:pt idx="27">
                  <c:v>62195.47</c:v>
                </c:pt>
                <c:pt idx="28">
                  <c:v>63555.73</c:v>
                </c:pt>
                <c:pt idx="29">
                  <c:v>63705.4</c:v>
                </c:pt>
                <c:pt idx="30">
                  <c:v>66017.18</c:v>
                </c:pt>
                <c:pt idx="31">
                  <c:v>66865.49</c:v>
                </c:pt>
                <c:pt idx="32">
                  <c:v>67818.14</c:v>
                </c:pt>
                <c:pt idx="33">
                  <c:v>68860.4</c:v>
                </c:pt>
                <c:pt idx="34">
                  <c:v>68980.52</c:v>
                </c:pt>
                <c:pt idx="35">
                  <c:v>69057.32</c:v>
                </c:pt>
                <c:pt idx="36">
                  <c:v>69163.39</c:v>
                </c:pt>
                <c:pt idx="37">
                  <c:v>69192.85</c:v>
                </c:pt>
                <c:pt idx="38">
                  <c:v>69913.39</c:v>
                </c:pt>
                <c:pt idx="39">
                  <c:v>71570.99</c:v>
                </c:pt>
                <c:pt idx="40">
                  <c:v>72876.91</c:v>
                </c:pt>
                <c:pt idx="41">
                  <c:v>73360.38</c:v>
                </c:pt>
                <c:pt idx="42">
                  <c:v>74279.01</c:v>
                </c:pt>
                <c:pt idx="43">
                  <c:v>76320.44</c:v>
                </c:pt>
                <c:pt idx="44">
                  <c:v>78840.23</c:v>
                </c:pt>
                <c:pt idx="45">
                  <c:v>79567.69</c:v>
                </c:pt>
                <c:pt idx="46">
                  <c:v>80169.42</c:v>
                </c:pt>
                <c:pt idx="47">
                  <c:v>84762.76</c:v>
                </c:pt>
                <c:pt idx="48">
                  <c:v>85455.53</c:v>
                </c:pt>
                <c:pt idx="49">
                  <c:v>85879.23</c:v>
                </c:pt>
                <c:pt idx="50">
                  <c:v>85918.61</c:v>
                </c:pt>
                <c:pt idx="51">
                  <c:v>86556.96</c:v>
                </c:pt>
                <c:pt idx="52">
                  <c:v>88360.79</c:v>
                </c:pt>
                <c:pt idx="53">
                  <c:v>89690.38</c:v>
                </c:pt>
                <c:pt idx="54">
                  <c:v>90697.67</c:v>
                </c:pt>
                <c:pt idx="55">
                  <c:v>90884.32</c:v>
                </c:pt>
                <c:pt idx="56">
                  <c:v>93128.34</c:v>
                </c:pt>
                <c:pt idx="57">
                  <c:v>99448.78</c:v>
                </c:pt>
                <c:pt idx="58">
                  <c:v>100371.31</c:v>
                </c:pt>
                <c:pt idx="59">
                  <c:v>102934.09</c:v>
                </c:pt>
                <c:pt idx="60">
                  <c:v>104335.04</c:v>
                </c:pt>
                <c:pt idx="61">
                  <c:v>104802.63</c:v>
                </c:pt>
                <c:pt idx="62">
                  <c:v>105468.7</c:v>
                </c:pt>
                <c:pt idx="63">
                  <c:v>110906.35</c:v>
                </c:pt>
                <c:pt idx="64">
                  <c:v>113616.23</c:v>
                </c:pt>
                <c:pt idx="65">
                  <c:v>113747.56</c:v>
                </c:pt>
                <c:pt idx="66">
                  <c:v>114425.19</c:v>
                </c:pt>
                <c:pt idx="67">
                  <c:v>114691.03</c:v>
                </c:pt>
                <c:pt idx="68">
                  <c:v>116767.63</c:v>
                </c:pt>
                <c:pt idx="69">
                  <c:v>118976.16</c:v>
                </c:pt>
                <c:pt idx="70">
                  <c:v>(blank)</c:v>
                </c:pt>
              </c:strCache>
            </c:strRef>
          </c:cat>
          <c:val>
            <c:numRef>
              <c:f>Sheet3!$C$5:$C$76</c:f>
              <c:numCache>
                <c:formatCode>General</c:formatCode>
                <c:ptCount val="71"/>
                <c:pt idx="34">
                  <c:v>1</c:v>
                </c:pt>
                <c:pt idx="37">
                  <c:v>1</c:v>
                </c:pt>
                <c:pt idx="41">
                  <c:v>1</c:v>
                </c:pt>
                <c:pt idx="46">
                  <c:v>1</c:v>
                </c:pt>
                <c:pt idx="50">
                  <c:v>1</c:v>
                </c:pt>
                <c:pt idx="52">
                  <c:v>1</c:v>
                </c:pt>
                <c:pt idx="55">
                  <c:v>1</c:v>
                </c:pt>
              </c:numCache>
            </c:numRef>
          </c:val>
        </c:ser>
        <c:ser>
          <c:idx val="2"/>
          <c:order val="2"/>
          <c:tx>
            <c:strRef>
              <c:f>Sheet3!$D$3:$D$4</c:f>
              <c:strCache>
                <c:ptCount val="1"/>
                <c:pt idx="0">
                  <c:v>Engineering</c:v>
                </c:pt>
              </c:strCache>
            </c:strRef>
          </c:tx>
          <c:invertIfNegative val="0"/>
          <c:cat>
            <c:strRef>
              <c:f>Sheet3!$A$5:$A$76</c:f>
              <c:strCache>
                <c:ptCount val="71"/>
                <c:pt idx="0">
                  <c:v>0</c:v>
                </c:pt>
                <c:pt idx="1">
                  <c:v>31042.51</c:v>
                </c:pt>
                <c:pt idx="2">
                  <c:v>31172.77</c:v>
                </c:pt>
                <c:pt idx="3">
                  <c:v>35943.62</c:v>
                </c:pt>
                <c:pt idx="4">
                  <c:v>37362.3</c:v>
                </c:pt>
                <c:pt idx="5">
                  <c:v>37902.35</c:v>
                </c:pt>
                <c:pt idx="6">
                  <c:v>38438.24</c:v>
                </c:pt>
                <c:pt idx="7">
                  <c:v>39700.82</c:v>
                </c:pt>
                <c:pt idx="8">
                  <c:v>39969.72</c:v>
                </c:pt>
                <c:pt idx="9">
                  <c:v>40753.54</c:v>
                </c:pt>
                <c:pt idx="10">
                  <c:v>42314.39</c:v>
                </c:pt>
                <c:pt idx="11">
                  <c:v>43329.22</c:v>
                </c:pt>
                <c:pt idx="12">
                  <c:v>44403.77</c:v>
                </c:pt>
                <c:pt idx="13">
                  <c:v>50310.09</c:v>
                </c:pt>
                <c:pt idx="14">
                  <c:v>50449.46</c:v>
                </c:pt>
                <c:pt idx="15">
                  <c:v>50855.53</c:v>
                </c:pt>
                <c:pt idx="16">
                  <c:v>52246.29</c:v>
                </c:pt>
                <c:pt idx="17">
                  <c:v>52748.63</c:v>
                </c:pt>
                <c:pt idx="18">
                  <c:v>52963.65</c:v>
                </c:pt>
                <c:pt idx="19">
                  <c:v>53949.26</c:v>
                </c:pt>
                <c:pt idx="20">
                  <c:v>54137.05</c:v>
                </c:pt>
                <c:pt idx="21">
                  <c:v>57002.02</c:v>
                </c:pt>
                <c:pt idx="22">
                  <c:v>57419.35</c:v>
                </c:pt>
                <c:pt idx="23">
                  <c:v>58935.92</c:v>
                </c:pt>
                <c:pt idx="24">
                  <c:v>59434.18</c:v>
                </c:pt>
                <c:pt idx="25">
                  <c:v>61214.26</c:v>
                </c:pt>
                <c:pt idx="26">
                  <c:v>61994.76</c:v>
                </c:pt>
                <c:pt idx="27">
                  <c:v>62195.47</c:v>
                </c:pt>
                <c:pt idx="28">
                  <c:v>63555.73</c:v>
                </c:pt>
                <c:pt idx="29">
                  <c:v>63705.4</c:v>
                </c:pt>
                <c:pt idx="30">
                  <c:v>66017.18</c:v>
                </c:pt>
                <c:pt idx="31">
                  <c:v>66865.49</c:v>
                </c:pt>
                <c:pt idx="32">
                  <c:v>67818.14</c:v>
                </c:pt>
                <c:pt idx="33">
                  <c:v>68860.4</c:v>
                </c:pt>
                <c:pt idx="34">
                  <c:v>68980.52</c:v>
                </c:pt>
                <c:pt idx="35">
                  <c:v>69057.32</c:v>
                </c:pt>
                <c:pt idx="36">
                  <c:v>69163.39</c:v>
                </c:pt>
                <c:pt idx="37">
                  <c:v>69192.85</c:v>
                </c:pt>
                <c:pt idx="38">
                  <c:v>69913.39</c:v>
                </c:pt>
                <c:pt idx="39">
                  <c:v>71570.99</c:v>
                </c:pt>
                <c:pt idx="40">
                  <c:v>72876.91</c:v>
                </c:pt>
                <c:pt idx="41">
                  <c:v>73360.38</c:v>
                </c:pt>
                <c:pt idx="42">
                  <c:v>74279.01</c:v>
                </c:pt>
                <c:pt idx="43">
                  <c:v>76320.44</c:v>
                </c:pt>
                <c:pt idx="44">
                  <c:v>78840.23</c:v>
                </c:pt>
                <c:pt idx="45">
                  <c:v>79567.69</c:v>
                </c:pt>
                <c:pt idx="46">
                  <c:v>80169.42</c:v>
                </c:pt>
                <c:pt idx="47">
                  <c:v>84762.76</c:v>
                </c:pt>
                <c:pt idx="48">
                  <c:v>85455.53</c:v>
                </c:pt>
                <c:pt idx="49">
                  <c:v>85879.23</c:v>
                </c:pt>
                <c:pt idx="50">
                  <c:v>85918.61</c:v>
                </c:pt>
                <c:pt idx="51">
                  <c:v>86556.96</c:v>
                </c:pt>
                <c:pt idx="52">
                  <c:v>88360.79</c:v>
                </c:pt>
                <c:pt idx="53">
                  <c:v>89690.38</c:v>
                </c:pt>
                <c:pt idx="54">
                  <c:v>90697.67</c:v>
                </c:pt>
                <c:pt idx="55">
                  <c:v>90884.32</c:v>
                </c:pt>
                <c:pt idx="56">
                  <c:v>93128.34</c:v>
                </c:pt>
                <c:pt idx="57">
                  <c:v>99448.78</c:v>
                </c:pt>
                <c:pt idx="58">
                  <c:v>100371.31</c:v>
                </c:pt>
                <c:pt idx="59">
                  <c:v>102934.09</c:v>
                </c:pt>
                <c:pt idx="60">
                  <c:v>104335.04</c:v>
                </c:pt>
                <c:pt idx="61">
                  <c:v>104802.63</c:v>
                </c:pt>
                <c:pt idx="62">
                  <c:v>105468.7</c:v>
                </c:pt>
                <c:pt idx="63">
                  <c:v>110906.35</c:v>
                </c:pt>
                <c:pt idx="64">
                  <c:v>113616.23</c:v>
                </c:pt>
                <c:pt idx="65">
                  <c:v>113747.56</c:v>
                </c:pt>
                <c:pt idx="66">
                  <c:v>114425.19</c:v>
                </c:pt>
                <c:pt idx="67">
                  <c:v>114691.03</c:v>
                </c:pt>
                <c:pt idx="68">
                  <c:v>116767.63</c:v>
                </c:pt>
                <c:pt idx="69">
                  <c:v>118976.16</c:v>
                </c:pt>
                <c:pt idx="70">
                  <c:v>(blank)</c:v>
                </c:pt>
              </c:strCache>
            </c:strRef>
          </c:cat>
          <c:val>
            <c:numRef>
              <c:f>Sheet3!$D$5:$D$76</c:f>
              <c:numCache>
                <c:formatCode>General</c:formatCode>
                <c:ptCount val="71"/>
                <c:pt idx="8">
                  <c:v>1</c:v>
                </c:pt>
                <c:pt idx="11">
                  <c:v>1</c:v>
                </c:pt>
                <c:pt idx="15">
                  <c:v>1</c:v>
                </c:pt>
                <c:pt idx="66">
                  <c:v>1</c:v>
                </c:pt>
                <c:pt idx="69">
                  <c:v>1</c:v>
                </c:pt>
              </c:numCache>
            </c:numRef>
          </c:val>
        </c:ser>
        <c:ser>
          <c:idx val="3"/>
          <c:order val="3"/>
          <c:tx>
            <c:strRef>
              <c:f>Sheet3!$E$3:$E$4</c:f>
              <c:strCache>
                <c:ptCount val="1"/>
                <c:pt idx="0">
                  <c:v>Human Resources</c:v>
                </c:pt>
              </c:strCache>
            </c:strRef>
          </c:tx>
          <c:invertIfNegative val="0"/>
          <c:cat>
            <c:strRef>
              <c:f>Sheet3!$A$5:$A$76</c:f>
              <c:strCache>
                <c:ptCount val="71"/>
                <c:pt idx="0">
                  <c:v>0</c:v>
                </c:pt>
                <c:pt idx="1">
                  <c:v>31042.51</c:v>
                </c:pt>
                <c:pt idx="2">
                  <c:v>31172.77</c:v>
                </c:pt>
                <c:pt idx="3">
                  <c:v>35943.62</c:v>
                </c:pt>
                <c:pt idx="4">
                  <c:v>37362.3</c:v>
                </c:pt>
                <c:pt idx="5">
                  <c:v>37902.35</c:v>
                </c:pt>
                <c:pt idx="6">
                  <c:v>38438.24</c:v>
                </c:pt>
                <c:pt idx="7">
                  <c:v>39700.82</c:v>
                </c:pt>
                <c:pt idx="8">
                  <c:v>39969.72</c:v>
                </c:pt>
                <c:pt idx="9">
                  <c:v>40753.54</c:v>
                </c:pt>
                <c:pt idx="10">
                  <c:v>42314.39</c:v>
                </c:pt>
                <c:pt idx="11">
                  <c:v>43329.22</c:v>
                </c:pt>
                <c:pt idx="12">
                  <c:v>44403.77</c:v>
                </c:pt>
                <c:pt idx="13">
                  <c:v>50310.09</c:v>
                </c:pt>
                <c:pt idx="14">
                  <c:v>50449.46</c:v>
                </c:pt>
                <c:pt idx="15">
                  <c:v>50855.53</c:v>
                </c:pt>
                <c:pt idx="16">
                  <c:v>52246.29</c:v>
                </c:pt>
                <c:pt idx="17">
                  <c:v>52748.63</c:v>
                </c:pt>
                <c:pt idx="18">
                  <c:v>52963.65</c:v>
                </c:pt>
                <c:pt idx="19">
                  <c:v>53949.26</c:v>
                </c:pt>
                <c:pt idx="20">
                  <c:v>54137.05</c:v>
                </c:pt>
                <c:pt idx="21">
                  <c:v>57002.02</c:v>
                </c:pt>
                <c:pt idx="22">
                  <c:v>57419.35</c:v>
                </c:pt>
                <c:pt idx="23">
                  <c:v>58935.92</c:v>
                </c:pt>
                <c:pt idx="24">
                  <c:v>59434.18</c:v>
                </c:pt>
                <c:pt idx="25">
                  <c:v>61214.26</c:v>
                </c:pt>
                <c:pt idx="26">
                  <c:v>61994.76</c:v>
                </c:pt>
                <c:pt idx="27">
                  <c:v>62195.47</c:v>
                </c:pt>
                <c:pt idx="28">
                  <c:v>63555.73</c:v>
                </c:pt>
                <c:pt idx="29">
                  <c:v>63705.4</c:v>
                </c:pt>
                <c:pt idx="30">
                  <c:v>66017.18</c:v>
                </c:pt>
                <c:pt idx="31">
                  <c:v>66865.49</c:v>
                </c:pt>
                <c:pt idx="32">
                  <c:v>67818.14</c:v>
                </c:pt>
                <c:pt idx="33">
                  <c:v>68860.4</c:v>
                </c:pt>
                <c:pt idx="34">
                  <c:v>68980.52</c:v>
                </c:pt>
                <c:pt idx="35">
                  <c:v>69057.32</c:v>
                </c:pt>
                <c:pt idx="36">
                  <c:v>69163.39</c:v>
                </c:pt>
                <c:pt idx="37">
                  <c:v>69192.85</c:v>
                </c:pt>
                <c:pt idx="38">
                  <c:v>69913.39</c:v>
                </c:pt>
                <c:pt idx="39">
                  <c:v>71570.99</c:v>
                </c:pt>
                <c:pt idx="40">
                  <c:v>72876.91</c:v>
                </c:pt>
                <c:pt idx="41">
                  <c:v>73360.38</c:v>
                </c:pt>
                <c:pt idx="42">
                  <c:v>74279.01</c:v>
                </c:pt>
                <c:pt idx="43">
                  <c:v>76320.44</c:v>
                </c:pt>
                <c:pt idx="44">
                  <c:v>78840.23</c:v>
                </c:pt>
                <c:pt idx="45">
                  <c:v>79567.69</c:v>
                </c:pt>
                <c:pt idx="46">
                  <c:v>80169.42</c:v>
                </c:pt>
                <c:pt idx="47">
                  <c:v>84762.76</c:v>
                </c:pt>
                <c:pt idx="48">
                  <c:v>85455.53</c:v>
                </c:pt>
                <c:pt idx="49">
                  <c:v>85879.23</c:v>
                </c:pt>
                <c:pt idx="50">
                  <c:v>85918.61</c:v>
                </c:pt>
                <c:pt idx="51">
                  <c:v>86556.96</c:v>
                </c:pt>
                <c:pt idx="52">
                  <c:v>88360.79</c:v>
                </c:pt>
                <c:pt idx="53">
                  <c:v>89690.38</c:v>
                </c:pt>
                <c:pt idx="54">
                  <c:v>90697.67</c:v>
                </c:pt>
                <c:pt idx="55">
                  <c:v>90884.32</c:v>
                </c:pt>
                <c:pt idx="56">
                  <c:v>93128.34</c:v>
                </c:pt>
                <c:pt idx="57">
                  <c:v>99448.78</c:v>
                </c:pt>
                <c:pt idx="58">
                  <c:v>100371.31</c:v>
                </c:pt>
                <c:pt idx="59">
                  <c:v>102934.09</c:v>
                </c:pt>
                <c:pt idx="60">
                  <c:v>104335.04</c:v>
                </c:pt>
                <c:pt idx="61">
                  <c:v>104802.63</c:v>
                </c:pt>
                <c:pt idx="62">
                  <c:v>105468.7</c:v>
                </c:pt>
                <c:pt idx="63">
                  <c:v>110906.35</c:v>
                </c:pt>
                <c:pt idx="64">
                  <c:v>113616.23</c:v>
                </c:pt>
                <c:pt idx="65">
                  <c:v>113747.56</c:v>
                </c:pt>
                <c:pt idx="66">
                  <c:v>114425.19</c:v>
                </c:pt>
                <c:pt idx="67">
                  <c:v>114691.03</c:v>
                </c:pt>
                <c:pt idx="68">
                  <c:v>116767.63</c:v>
                </c:pt>
                <c:pt idx="69">
                  <c:v>118976.16</c:v>
                </c:pt>
                <c:pt idx="70">
                  <c:v>(blank)</c:v>
                </c:pt>
              </c:strCache>
            </c:strRef>
          </c:cat>
          <c:val>
            <c:numRef>
              <c:f>Sheet3!$E$5:$E$76</c:f>
              <c:numCache>
                <c:formatCode>General</c:formatCode>
                <c:ptCount val="71"/>
                <c:pt idx="3">
                  <c:v>1</c:v>
                </c:pt>
                <c:pt idx="13">
                  <c:v>1</c:v>
                </c:pt>
                <c:pt idx="26">
                  <c:v>1</c:v>
                </c:pt>
                <c:pt idx="40">
                  <c:v>1</c:v>
                </c:pt>
                <c:pt idx="43">
                  <c:v>1</c:v>
                </c:pt>
                <c:pt idx="51">
                  <c:v>1</c:v>
                </c:pt>
                <c:pt idx="57">
                  <c:v>1</c:v>
                </c:pt>
              </c:numCache>
            </c:numRef>
          </c:val>
        </c:ser>
        <c:ser>
          <c:idx val="4"/>
          <c:order val="4"/>
          <c:tx>
            <c:strRef>
              <c:f>Sheet3!$F$3:$F$4</c:f>
              <c:strCache>
                <c:ptCount val="1"/>
                <c:pt idx="0">
                  <c:v>Legal</c:v>
                </c:pt>
              </c:strCache>
            </c:strRef>
          </c:tx>
          <c:invertIfNegative val="0"/>
          <c:cat>
            <c:strRef>
              <c:f>Sheet3!$A$5:$A$76</c:f>
              <c:strCache>
                <c:ptCount val="71"/>
                <c:pt idx="0">
                  <c:v>0</c:v>
                </c:pt>
                <c:pt idx="1">
                  <c:v>31042.51</c:v>
                </c:pt>
                <c:pt idx="2">
                  <c:v>31172.77</c:v>
                </c:pt>
                <c:pt idx="3">
                  <c:v>35943.62</c:v>
                </c:pt>
                <c:pt idx="4">
                  <c:v>37362.3</c:v>
                </c:pt>
                <c:pt idx="5">
                  <c:v>37902.35</c:v>
                </c:pt>
                <c:pt idx="6">
                  <c:v>38438.24</c:v>
                </c:pt>
                <c:pt idx="7">
                  <c:v>39700.82</c:v>
                </c:pt>
                <c:pt idx="8">
                  <c:v>39969.72</c:v>
                </c:pt>
                <c:pt idx="9">
                  <c:v>40753.54</c:v>
                </c:pt>
                <c:pt idx="10">
                  <c:v>42314.39</c:v>
                </c:pt>
                <c:pt idx="11">
                  <c:v>43329.22</c:v>
                </c:pt>
                <c:pt idx="12">
                  <c:v>44403.77</c:v>
                </c:pt>
                <c:pt idx="13">
                  <c:v>50310.09</c:v>
                </c:pt>
                <c:pt idx="14">
                  <c:v>50449.46</c:v>
                </c:pt>
                <c:pt idx="15">
                  <c:v>50855.53</c:v>
                </c:pt>
                <c:pt idx="16">
                  <c:v>52246.29</c:v>
                </c:pt>
                <c:pt idx="17">
                  <c:v>52748.63</c:v>
                </c:pt>
                <c:pt idx="18">
                  <c:v>52963.65</c:v>
                </c:pt>
                <c:pt idx="19">
                  <c:v>53949.26</c:v>
                </c:pt>
                <c:pt idx="20">
                  <c:v>54137.05</c:v>
                </c:pt>
                <c:pt idx="21">
                  <c:v>57002.02</c:v>
                </c:pt>
                <c:pt idx="22">
                  <c:v>57419.35</c:v>
                </c:pt>
                <c:pt idx="23">
                  <c:v>58935.92</c:v>
                </c:pt>
                <c:pt idx="24">
                  <c:v>59434.18</c:v>
                </c:pt>
                <c:pt idx="25">
                  <c:v>61214.26</c:v>
                </c:pt>
                <c:pt idx="26">
                  <c:v>61994.76</c:v>
                </c:pt>
                <c:pt idx="27">
                  <c:v>62195.47</c:v>
                </c:pt>
                <c:pt idx="28">
                  <c:v>63555.73</c:v>
                </c:pt>
                <c:pt idx="29">
                  <c:v>63705.4</c:v>
                </c:pt>
                <c:pt idx="30">
                  <c:v>66017.18</c:v>
                </c:pt>
                <c:pt idx="31">
                  <c:v>66865.49</c:v>
                </c:pt>
                <c:pt idx="32">
                  <c:v>67818.14</c:v>
                </c:pt>
                <c:pt idx="33">
                  <c:v>68860.4</c:v>
                </c:pt>
                <c:pt idx="34">
                  <c:v>68980.52</c:v>
                </c:pt>
                <c:pt idx="35">
                  <c:v>69057.32</c:v>
                </c:pt>
                <c:pt idx="36">
                  <c:v>69163.39</c:v>
                </c:pt>
                <c:pt idx="37">
                  <c:v>69192.85</c:v>
                </c:pt>
                <c:pt idx="38">
                  <c:v>69913.39</c:v>
                </c:pt>
                <c:pt idx="39">
                  <c:v>71570.99</c:v>
                </c:pt>
                <c:pt idx="40">
                  <c:v>72876.91</c:v>
                </c:pt>
                <c:pt idx="41">
                  <c:v>73360.38</c:v>
                </c:pt>
                <c:pt idx="42">
                  <c:v>74279.01</c:v>
                </c:pt>
                <c:pt idx="43">
                  <c:v>76320.44</c:v>
                </c:pt>
                <c:pt idx="44">
                  <c:v>78840.23</c:v>
                </c:pt>
                <c:pt idx="45">
                  <c:v>79567.69</c:v>
                </c:pt>
                <c:pt idx="46">
                  <c:v>80169.42</c:v>
                </c:pt>
                <c:pt idx="47">
                  <c:v>84762.76</c:v>
                </c:pt>
                <c:pt idx="48">
                  <c:v>85455.53</c:v>
                </c:pt>
                <c:pt idx="49">
                  <c:v>85879.23</c:v>
                </c:pt>
                <c:pt idx="50">
                  <c:v>85918.61</c:v>
                </c:pt>
                <c:pt idx="51">
                  <c:v>86556.96</c:v>
                </c:pt>
                <c:pt idx="52">
                  <c:v>88360.79</c:v>
                </c:pt>
                <c:pt idx="53">
                  <c:v>89690.38</c:v>
                </c:pt>
                <c:pt idx="54">
                  <c:v>90697.67</c:v>
                </c:pt>
                <c:pt idx="55">
                  <c:v>90884.32</c:v>
                </c:pt>
                <c:pt idx="56">
                  <c:v>93128.34</c:v>
                </c:pt>
                <c:pt idx="57">
                  <c:v>99448.78</c:v>
                </c:pt>
                <c:pt idx="58">
                  <c:v>100371.31</c:v>
                </c:pt>
                <c:pt idx="59">
                  <c:v>102934.09</c:v>
                </c:pt>
                <c:pt idx="60">
                  <c:v>104335.04</c:v>
                </c:pt>
                <c:pt idx="61">
                  <c:v>104802.63</c:v>
                </c:pt>
                <c:pt idx="62">
                  <c:v>105468.7</c:v>
                </c:pt>
                <c:pt idx="63">
                  <c:v>110906.35</c:v>
                </c:pt>
                <c:pt idx="64">
                  <c:v>113616.23</c:v>
                </c:pt>
                <c:pt idx="65">
                  <c:v>113747.56</c:v>
                </c:pt>
                <c:pt idx="66">
                  <c:v>114425.19</c:v>
                </c:pt>
                <c:pt idx="67">
                  <c:v>114691.03</c:v>
                </c:pt>
                <c:pt idx="68">
                  <c:v>116767.63</c:v>
                </c:pt>
                <c:pt idx="69">
                  <c:v>118976.16</c:v>
                </c:pt>
                <c:pt idx="70">
                  <c:v>(blank)</c:v>
                </c:pt>
              </c:strCache>
            </c:strRef>
          </c:cat>
          <c:val>
            <c:numRef>
              <c:f>Sheet3!$F$5:$F$76</c:f>
              <c:numCache>
                <c:formatCode>General</c:formatCode>
                <c:ptCount val="71"/>
                <c:pt idx="1">
                  <c:v>1</c:v>
                </c:pt>
                <c:pt idx="29">
                  <c:v>1</c:v>
                </c:pt>
                <c:pt idx="54">
                  <c:v>1</c:v>
                </c:pt>
                <c:pt idx="64">
                  <c:v>1</c:v>
                </c:pt>
                <c:pt idx="65">
                  <c:v>1</c:v>
                </c:pt>
              </c:numCache>
            </c:numRef>
          </c:val>
        </c:ser>
        <c:ser>
          <c:idx val="5"/>
          <c:order val="5"/>
          <c:tx>
            <c:strRef>
              <c:f>Sheet3!$G$3:$G$4</c:f>
              <c:strCache>
                <c:ptCount val="1"/>
                <c:pt idx="0">
                  <c:v>Marketing</c:v>
                </c:pt>
              </c:strCache>
            </c:strRef>
          </c:tx>
          <c:invertIfNegative val="0"/>
          <c:cat>
            <c:strRef>
              <c:f>Sheet3!$A$5:$A$76</c:f>
              <c:strCache>
                <c:ptCount val="71"/>
                <c:pt idx="0">
                  <c:v>0</c:v>
                </c:pt>
                <c:pt idx="1">
                  <c:v>31042.51</c:v>
                </c:pt>
                <c:pt idx="2">
                  <c:v>31172.77</c:v>
                </c:pt>
                <c:pt idx="3">
                  <c:v>35943.62</c:v>
                </c:pt>
                <c:pt idx="4">
                  <c:v>37362.3</c:v>
                </c:pt>
                <c:pt idx="5">
                  <c:v>37902.35</c:v>
                </c:pt>
                <c:pt idx="6">
                  <c:v>38438.24</c:v>
                </c:pt>
                <c:pt idx="7">
                  <c:v>39700.82</c:v>
                </c:pt>
                <c:pt idx="8">
                  <c:v>39969.72</c:v>
                </c:pt>
                <c:pt idx="9">
                  <c:v>40753.54</c:v>
                </c:pt>
                <c:pt idx="10">
                  <c:v>42314.39</c:v>
                </c:pt>
                <c:pt idx="11">
                  <c:v>43329.22</c:v>
                </c:pt>
                <c:pt idx="12">
                  <c:v>44403.77</c:v>
                </c:pt>
                <c:pt idx="13">
                  <c:v>50310.09</c:v>
                </c:pt>
                <c:pt idx="14">
                  <c:v>50449.46</c:v>
                </c:pt>
                <c:pt idx="15">
                  <c:v>50855.53</c:v>
                </c:pt>
                <c:pt idx="16">
                  <c:v>52246.29</c:v>
                </c:pt>
                <c:pt idx="17">
                  <c:v>52748.63</c:v>
                </c:pt>
                <c:pt idx="18">
                  <c:v>52963.65</c:v>
                </c:pt>
                <c:pt idx="19">
                  <c:v>53949.26</c:v>
                </c:pt>
                <c:pt idx="20">
                  <c:v>54137.05</c:v>
                </c:pt>
                <c:pt idx="21">
                  <c:v>57002.02</c:v>
                </c:pt>
                <c:pt idx="22">
                  <c:v>57419.35</c:v>
                </c:pt>
                <c:pt idx="23">
                  <c:v>58935.92</c:v>
                </c:pt>
                <c:pt idx="24">
                  <c:v>59434.18</c:v>
                </c:pt>
                <c:pt idx="25">
                  <c:v>61214.26</c:v>
                </c:pt>
                <c:pt idx="26">
                  <c:v>61994.76</c:v>
                </c:pt>
                <c:pt idx="27">
                  <c:v>62195.47</c:v>
                </c:pt>
                <c:pt idx="28">
                  <c:v>63555.73</c:v>
                </c:pt>
                <c:pt idx="29">
                  <c:v>63705.4</c:v>
                </c:pt>
                <c:pt idx="30">
                  <c:v>66017.18</c:v>
                </c:pt>
                <c:pt idx="31">
                  <c:v>66865.49</c:v>
                </c:pt>
                <c:pt idx="32">
                  <c:v>67818.14</c:v>
                </c:pt>
                <c:pt idx="33">
                  <c:v>68860.4</c:v>
                </c:pt>
                <c:pt idx="34">
                  <c:v>68980.52</c:v>
                </c:pt>
                <c:pt idx="35">
                  <c:v>69057.32</c:v>
                </c:pt>
                <c:pt idx="36">
                  <c:v>69163.39</c:v>
                </c:pt>
                <c:pt idx="37">
                  <c:v>69192.85</c:v>
                </c:pt>
                <c:pt idx="38">
                  <c:v>69913.39</c:v>
                </c:pt>
                <c:pt idx="39">
                  <c:v>71570.99</c:v>
                </c:pt>
                <c:pt idx="40">
                  <c:v>72876.91</c:v>
                </c:pt>
                <c:pt idx="41">
                  <c:v>73360.38</c:v>
                </c:pt>
                <c:pt idx="42">
                  <c:v>74279.01</c:v>
                </c:pt>
                <c:pt idx="43">
                  <c:v>76320.44</c:v>
                </c:pt>
                <c:pt idx="44">
                  <c:v>78840.23</c:v>
                </c:pt>
                <c:pt idx="45">
                  <c:v>79567.69</c:v>
                </c:pt>
                <c:pt idx="46">
                  <c:v>80169.42</c:v>
                </c:pt>
                <c:pt idx="47">
                  <c:v>84762.76</c:v>
                </c:pt>
                <c:pt idx="48">
                  <c:v>85455.53</c:v>
                </c:pt>
                <c:pt idx="49">
                  <c:v>85879.23</c:v>
                </c:pt>
                <c:pt idx="50">
                  <c:v>85918.61</c:v>
                </c:pt>
                <c:pt idx="51">
                  <c:v>86556.96</c:v>
                </c:pt>
                <c:pt idx="52">
                  <c:v>88360.79</c:v>
                </c:pt>
                <c:pt idx="53">
                  <c:v>89690.38</c:v>
                </c:pt>
                <c:pt idx="54">
                  <c:v>90697.67</c:v>
                </c:pt>
                <c:pt idx="55">
                  <c:v>90884.32</c:v>
                </c:pt>
                <c:pt idx="56">
                  <c:v>93128.34</c:v>
                </c:pt>
                <c:pt idx="57">
                  <c:v>99448.78</c:v>
                </c:pt>
                <c:pt idx="58">
                  <c:v>100371.31</c:v>
                </c:pt>
                <c:pt idx="59">
                  <c:v>102934.09</c:v>
                </c:pt>
                <c:pt idx="60">
                  <c:v>104335.04</c:v>
                </c:pt>
                <c:pt idx="61">
                  <c:v>104802.63</c:v>
                </c:pt>
                <c:pt idx="62">
                  <c:v>105468.7</c:v>
                </c:pt>
                <c:pt idx="63">
                  <c:v>110906.35</c:v>
                </c:pt>
                <c:pt idx="64">
                  <c:v>113616.23</c:v>
                </c:pt>
                <c:pt idx="65">
                  <c:v>113747.56</c:v>
                </c:pt>
                <c:pt idx="66">
                  <c:v>114425.19</c:v>
                </c:pt>
                <c:pt idx="67">
                  <c:v>114691.03</c:v>
                </c:pt>
                <c:pt idx="68">
                  <c:v>116767.63</c:v>
                </c:pt>
                <c:pt idx="69">
                  <c:v>118976.16</c:v>
                </c:pt>
                <c:pt idx="70">
                  <c:v>(blank)</c:v>
                </c:pt>
              </c:strCache>
            </c:strRef>
          </c:cat>
          <c:val>
            <c:numRef>
              <c:f>Sheet3!$G$5:$G$76</c:f>
              <c:numCache>
                <c:formatCode>General</c:formatCode>
                <c:ptCount val="71"/>
                <c:pt idx="4">
                  <c:v>1</c:v>
                </c:pt>
                <c:pt idx="9">
                  <c:v>1</c:v>
                </c:pt>
                <c:pt idx="30">
                  <c:v>1</c:v>
                </c:pt>
              </c:numCache>
            </c:numRef>
          </c:val>
        </c:ser>
        <c:ser>
          <c:idx val="6"/>
          <c:order val="6"/>
          <c:tx>
            <c:strRef>
              <c:f>Sheet3!$H$3:$H$4</c:f>
              <c:strCache>
                <c:ptCount val="1"/>
                <c:pt idx="0">
                  <c:v>NULL</c:v>
                </c:pt>
              </c:strCache>
            </c:strRef>
          </c:tx>
          <c:invertIfNegative val="0"/>
          <c:cat>
            <c:strRef>
              <c:f>Sheet3!$A$5:$A$76</c:f>
              <c:strCache>
                <c:ptCount val="71"/>
                <c:pt idx="0">
                  <c:v>0</c:v>
                </c:pt>
                <c:pt idx="1">
                  <c:v>31042.51</c:v>
                </c:pt>
                <c:pt idx="2">
                  <c:v>31172.77</c:v>
                </c:pt>
                <c:pt idx="3">
                  <c:v>35943.62</c:v>
                </c:pt>
                <c:pt idx="4">
                  <c:v>37362.3</c:v>
                </c:pt>
                <c:pt idx="5">
                  <c:v>37902.35</c:v>
                </c:pt>
                <c:pt idx="6">
                  <c:v>38438.24</c:v>
                </c:pt>
                <c:pt idx="7">
                  <c:v>39700.82</c:v>
                </c:pt>
                <c:pt idx="8">
                  <c:v>39969.72</c:v>
                </c:pt>
                <c:pt idx="9">
                  <c:v>40753.54</c:v>
                </c:pt>
                <c:pt idx="10">
                  <c:v>42314.39</c:v>
                </c:pt>
                <c:pt idx="11">
                  <c:v>43329.22</c:v>
                </c:pt>
                <c:pt idx="12">
                  <c:v>44403.77</c:v>
                </c:pt>
                <c:pt idx="13">
                  <c:v>50310.09</c:v>
                </c:pt>
                <c:pt idx="14">
                  <c:v>50449.46</c:v>
                </c:pt>
                <c:pt idx="15">
                  <c:v>50855.53</c:v>
                </c:pt>
                <c:pt idx="16">
                  <c:v>52246.29</c:v>
                </c:pt>
                <c:pt idx="17">
                  <c:v>52748.63</c:v>
                </c:pt>
                <c:pt idx="18">
                  <c:v>52963.65</c:v>
                </c:pt>
                <c:pt idx="19">
                  <c:v>53949.26</c:v>
                </c:pt>
                <c:pt idx="20">
                  <c:v>54137.05</c:v>
                </c:pt>
                <c:pt idx="21">
                  <c:v>57002.02</c:v>
                </c:pt>
                <c:pt idx="22">
                  <c:v>57419.35</c:v>
                </c:pt>
                <c:pt idx="23">
                  <c:v>58935.92</c:v>
                </c:pt>
                <c:pt idx="24">
                  <c:v>59434.18</c:v>
                </c:pt>
                <c:pt idx="25">
                  <c:v>61214.26</c:v>
                </c:pt>
                <c:pt idx="26">
                  <c:v>61994.76</c:v>
                </c:pt>
                <c:pt idx="27">
                  <c:v>62195.47</c:v>
                </c:pt>
                <c:pt idx="28">
                  <c:v>63555.73</c:v>
                </c:pt>
                <c:pt idx="29">
                  <c:v>63705.4</c:v>
                </c:pt>
                <c:pt idx="30">
                  <c:v>66017.18</c:v>
                </c:pt>
                <c:pt idx="31">
                  <c:v>66865.49</c:v>
                </c:pt>
                <c:pt idx="32">
                  <c:v>67818.14</c:v>
                </c:pt>
                <c:pt idx="33">
                  <c:v>68860.4</c:v>
                </c:pt>
                <c:pt idx="34">
                  <c:v>68980.52</c:v>
                </c:pt>
                <c:pt idx="35">
                  <c:v>69057.32</c:v>
                </c:pt>
                <c:pt idx="36">
                  <c:v>69163.39</c:v>
                </c:pt>
                <c:pt idx="37">
                  <c:v>69192.85</c:v>
                </c:pt>
                <c:pt idx="38">
                  <c:v>69913.39</c:v>
                </c:pt>
                <c:pt idx="39">
                  <c:v>71570.99</c:v>
                </c:pt>
                <c:pt idx="40">
                  <c:v>72876.91</c:v>
                </c:pt>
                <c:pt idx="41">
                  <c:v>73360.38</c:v>
                </c:pt>
                <c:pt idx="42">
                  <c:v>74279.01</c:v>
                </c:pt>
                <c:pt idx="43">
                  <c:v>76320.44</c:v>
                </c:pt>
                <c:pt idx="44">
                  <c:v>78840.23</c:v>
                </c:pt>
                <c:pt idx="45">
                  <c:v>79567.69</c:v>
                </c:pt>
                <c:pt idx="46">
                  <c:v>80169.42</c:v>
                </c:pt>
                <c:pt idx="47">
                  <c:v>84762.76</c:v>
                </c:pt>
                <c:pt idx="48">
                  <c:v>85455.53</c:v>
                </c:pt>
                <c:pt idx="49">
                  <c:v>85879.23</c:v>
                </c:pt>
                <c:pt idx="50">
                  <c:v>85918.61</c:v>
                </c:pt>
                <c:pt idx="51">
                  <c:v>86556.96</c:v>
                </c:pt>
                <c:pt idx="52">
                  <c:v>88360.79</c:v>
                </c:pt>
                <c:pt idx="53">
                  <c:v>89690.38</c:v>
                </c:pt>
                <c:pt idx="54">
                  <c:v>90697.67</c:v>
                </c:pt>
                <c:pt idx="55">
                  <c:v>90884.32</c:v>
                </c:pt>
                <c:pt idx="56">
                  <c:v>93128.34</c:v>
                </c:pt>
                <c:pt idx="57">
                  <c:v>99448.78</c:v>
                </c:pt>
                <c:pt idx="58">
                  <c:v>100371.31</c:v>
                </c:pt>
                <c:pt idx="59">
                  <c:v>102934.09</c:v>
                </c:pt>
                <c:pt idx="60">
                  <c:v>104335.04</c:v>
                </c:pt>
                <c:pt idx="61">
                  <c:v>104802.63</c:v>
                </c:pt>
                <c:pt idx="62">
                  <c:v>105468.7</c:v>
                </c:pt>
                <c:pt idx="63">
                  <c:v>110906.35</c:v>
                </c:pt>
                <c:pt idx="64">
                  <c:v>113616.23</c:v>
                </c:pt>
                <c:pt idx="65">
                  <c:v>113747.56</c:v>
                </c:pt>
                <c:pt idx="66">
                  <c:v>114425.19</c:v>
                </c:pt>
                <c:pt idx="67">
                  <c:v>114691.03</c:v>
                </c:pt>
                <c:pt idx="68">
                  <c:v>116767.63</c:v>
                </c:pt>
                <c:pt idx="69">
                  <c:v>118976.16</c:v>
                </c:pt>
                <c:pt idx="70">
                  <c:v>(blank)</c:v>
                </c:pt>
              </c:strCache>
            </c:strRef>
          </c:cat>
          <c:val>
            <c:numRef>
              <c:f>Sheet3!$H$5:$H$76</c:f>
              <c:numCache>
                <c:formatCode>General</c:formatCode>
                <c:ptCount val="71"/>
                <c:pt idx="12">
                  <c:v>1</c:v>
                </c:pt>
                <c:pt idx="62">
                  <c:v>1</c:v>
                </c:pt>
                <c:pt idx="70">
                  <c:v>1</c:v>
                </c:pt>
              </c:numCache>
            </c:numRef>
          </c:val>
        </c:ser>
        <c:ser>
          <c:idx val="7"/>
          <c:order val="7"/>
          <c:tx>
            <c:strRef>
              <c:f>Sheet3!$I$3:$I$4</c:f>
              <c:strCache>
                <c:ptCount val="1"/>
                <c:pt idx="0">
                  <c:v>Product Management</c:v>
                </c:pt>
              </c:strCache>
            </c:strRef>
          </c:tx>
          <c:invertIfNegative val="0"/>
          <c:cat>
            <c:strRef>
              <c:f>Sheet3!$A$5:$A$76</c:f>
              <c:strCache>
                <c:ptCount val="71"/>
                <c:pt idx="0">
                  <c:v>0</c:v>
                </c:pt>
                <c:pt idx="1">
                  <c:v>31042.51</c:v>
                </c:pt>
                <c:pt idx="2">
                  <c:v>31172.77</c:v>
                </c:pt>
                <c:pt idx="3">
                  <c:v>35943.62</c:v>
                </c:pt>
                <c:pt idx="4">
                  <c:v>37362.3</c:v>
                </c:pt>
                <c:pt idx="5">
                  <c:v>37902.35</c:v>
                </c:pt>
                <c:pt idx="6">
                  <c:v>38438.24</c:v>
                </c:pt>
                <c:pt idx="7">
                  <c:v>39700.82</c:v>
                </c:pt>
                <c:pt idx="8">
                  <c:v>39969.72</c:v>
                </c:pt>
                <c:pt idx="9">
                  <c:v>40753.54</c:v>
                </c:pt>
                <c:pt idx="10">
                  <c:v>42314.39</c:v>
                </c:pt>
                <c:pt idx="11">
                  <c:v>43329.22</c:v>
                </c:pt>
                <c:pt idx="12">
                  <c:v>44403.77</c:v>
                </c:pt>
                <c:pt idx="13">
                  <c:v>50310.09</c:v>
                </c:pt>
                <c:pt idx="14">
                  <c:v>50449.46</c:v>
                </c:pt>
                <c:pt idx="15">
                  <c:v>50855.53</c:v>
                </c:pt>
                <c:pt idx="16">
                  <c:v>52246.29</c:v>
                </c:pt>
                <c:pt idx="17">
                  <c:v>52748.63</c:v>
                </c:pt>
                <c:pt idx="18">
                  <c:v>52963.65</c:v>
                </c:pt>
                <c:pt idx="19">
                  <c:v>53949.26</c:v>
                </c:pt>
                <c:pt idx="20">
                  <c:v>54137.05</c:v>
                </c:pt>
                <c:pt idx="21">
                  <c:v>57002.02</c:v>
                </c:pt>
                <c:pt idx="22">
                  <c:v>57419.35</c:v>
                </c:pt>
                <c:pt idx="23">
                  <c:v>58935.92</c:v>
                </c:pt>
                <c:pt idx="24">
                  <c:v>59434.18</c:v>
                </c:pt>
                <c:pt idx="25">
                  <c:v>61214.26</c:v>
                </c:pt>
                <c:pt idx="26">
                  <c:v>61994.76</c:v>
                </c:pt>
                <c:pt idx="27">
                  <c:v>62195.47</c:v>
                </c:pt>
                <c:pt idx="28">
                  <c:v>63555.73</c:v>
                </c:pt>
                <c:pt idx="29">
                  <c:v>63705.4</c:v>
                </c:pt>
                <c:pt idx="30">
                  <c:v>66017.18</c:v>
                </c:pt>
                <c:pt idx="31">
                  <c:v>66865.49</c:v>
                </c:pt>
                <c:pt idx="32">
                  <c:v>67818.14</c:v>
                </c:pt>
                <c:pt idx="33">
                  <c:v>68860.4</c:v>
                </c:pt>
                <c:pt idx="34">
                  <c:v>68980.52</c:v>
                </c:pt>
                <c:pt idx="35">
                  <c:v>69057.32</c:v>
                </c:pt>
                <c:pt idx="36">
                  <c:v>69163.39</c:v>
                </c:pt>
                <c:pt idx="37">
                  <c:v>69192.85</c:v>
                </c:pt>
                <c:pt idx="38">
                  <c:v>69913.39</c:v>
                </c:pt>
                <c:pt idx="39">
                  <c:v>71570.99</c:v>
                </c:pt>
                <c:pt idx="40">
                  <c:v>72876.91</c:v>
                </c:pt>
                <c:pt idx="41">
                  <c:v>73360.38</c:v>
                </c:pt>
                <c:pt idx="42">
                  <c:v>74279.01</c:v>
                </c:pt>
                <c:pt idx="43">
                  <c:v>76320.44</c:v>
                </c:pt>
                <c:pt idx="44">
                  <c:v>78840.23</c:v>
                </c:pt>
                <c:pt idx="45">
                  <c:v>79567.69</c:v>
                </c:pt>
                <c:pt idx="46">
                  <c:v>80169.42</c:v>
                </c:pt>
                <c:pt idx="47">
                  <c:v>84762.76</c:v>
                </c:pt>
                <c:pt idx="48">
                  <c:v>85455.53</c:v>
                </c:pt>
                <c:pt idx="49">
                  <c:v>85879.23</c:v>
                </c:pt>
                <c:pt idx="50">
                  <c:v>85918.61</c:v>
                </c:pt>
                <c:pt idx="51">
                  <c:v>86556.96</c:v>
                </c:pt>
                <c:pt idx="52">
                  <c:v>88360.79</c:v>
                </c:pt>
                <c:pt idx="53">
                  <c:v>89690.38</c:v>
                </c:pt>
                <c:pt idx="54">
                  <c:v>90697.67</c:v>
                </c:pt>
                <c:pt idx="55">
                  <c:v>90884.32</c:v>
                </c:pt>
                <c:pt idx="56">
                  <c:v>93128.34</c:v>
                </c:pt>
                <c:pt idx="57">
                  <c:v>99448.78</c:v>
                </c:pt>
                <c:pt idx="58">
                  <c:v>100371.31</c:v>
                </c:pt>
                <c:pt idx="59">
                  <c:v>102934.09</c:v>
                </c:pt>
                <c:pt idx="60">
                  <c:v>104335.04</c:v>
                </c:pt>
                <c:pt idx="61">
                  <c:v>104802.63</c:v>
                </c:pt>
                <c:pt idx="62">
                  <c:v>105468.7</c:v>
                </c:pt>
                <c:pt idx="63">
                  <c:v>110906.35</c:v>
                </c:pt>
                <c:pt idx="64">
                  <c:v>113616.23</c:v>
                </c:pt>
                <c:pt idx="65">
                  <c:v>113747.56</c:v>
                </c:pt>
                <c:pt idx="66">
                  <c:v>114425.19</c:v>
                </c:pt>
                <c:pt idx="67">
                  <c:v>114691.03</c:v>
                </c:pt>
                <c:pt idx="68">
                  <c:v>116767.63</c:v>
                </c:pt>
                <c:pt idx="69">
                  <c:v>118976.16</c:v>
                </c:pt>
                <c:pt idx="70">
                  <c:v>(blank)</c:v>
                </c:pt>
              </c:strCache>
            </c:strRef>
          </c:cat>
          <c:val>
            <c:numRef>
              <c:f>Sheet3!$I$5:$I$76</c:f>
              <c:numCache>
                <c:formatCode>General</c:formatCode>
                <c:ptCount val="71"/>
                <c:pt idx="6">
                  <c:v>1</c:v>
                </c:pt>
                <c:pt idx="31">
                  <c:v>1</c:v>
                </c:pt>
                <c:pt idx="32">
                  <c:v>1</c:v>
                </c:pt>
                <c:pt idx="60">
                  <c:v>1</c:v>
                </c:pt>
                <c:pt idx="63">
                  <c:v>1</c:v>
                </c:pt>
              </c:numCache>
            </c:numRef>
          </c:val>
        </c:ser>
        <c:ser>
          <c:idx val="8"/>
          <c:order val="8"/>
          <c:tx>
            <c:strRef>
              <c:f>Sheet3!$J$3:$J$4</c:f>
              <c:strCache>
                <c:ptCount val="1"/>
                <c:pt idx="0">
                  <c:v>Research and Development</c:v>
                </c:pt>
              </c:strCache>
            </c:strRef>
          </c:tx>
          <c:invertIfNegative val="0"/>
          <c:cat>
            <c:strRef>
              <c:f>Sheet3!$A$5:$A$76</c:f>
              <c:strCache>
                <c:ptCount val="71"/>
                <c:pt idx="0">
                  <c:v>0</c:v>
                </c:pt>
                <c:pt idx="1">
                  <c:v>31042.51</c:v>
                </c:pt>
                <c:pt idx="2">
                  <c:v>31172.77</c:v>
                </c:pt>
                <c:pt idx="3">
                  <c:v>35943.62</c:v>
                </c:pt>
                <c:pt idx="4">
                  <c:v>37362.3</c:v>
                </c:pt>
                <c:pt idx="5">
                  <c:v>37902.35</c:v>
                </c:pt>
                <c:pt idx="6">
                  <c:v>38438.24</c:v>
                </c:pt>
                <c:pt idx="7">
                  <c:v>39700.82</c:v>
                </c:pt>
                <c:pt idx="8">
                  <c:v>39969.72</c:v>
                </c:pt>
                <c:pt idx="9">
                  <c:v>40753.54</c:v>
                </c:pt>
                <c:pt idx="10">
                  <c:v>42314.39</c:v>
                </c:pt>
                <c:pt idx="11">
                  <c:v>43329.22</c:v>
                </c:pt>
                <c:pt idx="12">
                  <c:v>44403.77</c:v>
                </c:pt>
                <c:pt idx="13">
                  <c:v>50310.09</c:v>
                </c:pt>
                <c:pt idx="14">
                  <c:v>50449.46</c:v>
                </c:pt>
                <c:pt idx="15">
                  <c:v>50855.53</c:v>
                </c:pt>
                <c:pt idx="16">
                  <c:v>52246.29</c:v>
                </c:pt>
                <c:pt idx="17">
                  <c:v>52748.63</c:v>
                </c:pt>
                <c:pt idx="18">
                  <c:v>52963.65</c:v>
                </c:pt>
                <c:pt idx="19">
                  <c:v>53949.26</c:v>
                </c:pt>
                <c:pt idx="20">
                  <c:v>54137.05</c:v>
                </c:pt>
                <c:pt idx="21">
                  <c:v>57002.02</c:v>
                </c:pt>
                <c:pt idx="22">
                  <c:v>57419.35</c:v>
                </c:pt>
                <c:pt idx="23">
                  <c:v>58935.92</c:v>
                </c:pt>
                <c:pt idx="24">
                  <c:v>59434.18</c:v>
                </c:pt>
                <c:pt idx="25">
                  <c:v>61214.26</c:v>
                </c:pt>
                <c:pt idx="26">
                  <c:v>61994.76</c:v>
                </c:pt>
                <c:pt idx="27">
                  <c:v>62195.47</c:v>
                </c:pt>
                <c:pt idx="28">
                  <c:v>63555.73</c:v>
                </c:pt>
                <c:pt idx="29">
                  <c:v>63705.4</c:v>
                </c:pt>
                <c:pt idx="30">
                  <c:v>66017.18</c:v>
                </c:pt>
                <c:pt idx="31">
                  <c:v>66865.49</c:v>
                </c:pt>
                <c:pt idx="32">
                  <c:v>67818.14</c:v>
                </c:pt>
                <c:pt idx="33">
                  <c:v>68860.4</c:v>
                </c:pt>
                <c:pt idx="34">
                  <c:v>68980.52</c:v>
                </c:pt>
                <c:pt idx="35">
                  <c:v>69057.32</c:v>
                </c:pt>
                <c:pt idx="36">
                  <c:v>69163.39</c:v>
                </c:pt>
                <c:pt idx="37">
                  <c:v>69192.85</c:v>
                </c:pt>
                <c:pt idx="38">
                  <c:v>69913.39</c:v>
                </c:pt>
                <c:pt idx="39">
                  <c:v>71570.99</c:v>
                </c:pt>
                <c:pt idx="40">
                  <c:v>72876.91</c:v>
                </c:pt>
                <c:pt idx="41">
                  <c:v>73360.38</c:v>
                </c:pt>
                <c:pt idx="42">
                  <c:v>74279.01</c:v>
                </c:pt>
                <c:pt idx="43">
                  <c:v>76320.44</c:v>
                </c:pt>
                <c:pt idx="44">
                  <c:v>78840.23</c:v>
                </c:pt>
                <c:pt idx="45">
                  <c:v>79567.69</c:v>
                </c:pt>
                <c:pt idx="46">
                  <c:v>80169.42</c:v>
                </c:pt>
                <c:pt idx="47">
                  <c:v>84762.76</c:v>
                </c:pt>
                <c:pt idx="48">
                  <c:v>85455.53</c:v>
                </c:pt>
                <c:pt idx="49">
                  <c:v>85879.23</c:v>
                </c:pt>
                <c:pt idx="50">
                  <c:v>85918.61</c:v>
                </c:pt>
                <c:pt idx="51">
                  <c:v>86556.96</c:v>
                </c:pt>
                <c:pt idx="52">
                  <c:v>88360.79</c:v>
                </c:pt>
                <c:pt idx="53">
                  <c:v>89690.38</c:v>
                </c:pt>
                <c:pt idx="54">
                  <c:v>90697.67</c:v>
                </c:pt>
                <c:pt idx="55">
                  <c:v>90884.32</c:v>
                </c:pt>
                <c:pt idx="56">
                  <c:v>93128.34</c:v>
                </c:pt>
                <c:pt idx="57">
                  <c:v>99448.78</c:v>
                </c:pt>
                <c:pt idx="58">
                  <c:v>100371.31</c:v>
                </c:pt>
                <c:pt idx="59">
                  <c:v>102934.09</c:v>
                </c:pt>
                <c:pt idx="60">
                  <c:v>104335.04</c:v>
                </c:pt>
                <c:pt idx="61">
                  <c:v>104802.63</c:v>
                </c:pt>
                <c:pt idx="62">
                  <c:v>105468.7</c:v>
                </c:pt>
                <c:pt idx="63">
                  <c:v>110906.35</c:v>
                </c:pt>
                <c:pt idx="64">
                  <c:v>113616.23</c:v>
                </c:pt>
                <c:pt idx="65">
                  <c:v>113747.56</c:v>
                </c:pt>
                <c:pt idx="66">
                  <c:v>114425.19</c:v>
                </c:pt>
                <c:pt idx="67">
                  <c:v>114691.03</c:v>
                </c:pt>
                <c:pt idx="68">
                  <c:v>116767.63</c:v>
                </c:pt>
                <c:pt idx="69">
                  <c:v>118976.16</c:v>
                </c:pt>
                <c:pt idx="70">
                  <c:v>(blank)</c:v>
                </c:pt>
              </c:strCache>
            </c:strRef>
          </c:cat>
          <c:val>
            <c:numRef>
              <c:f>Sheet3!$J$5:$J$76</c:f>
              <c:numCache>
                <c:formatCode>General</c:formatCode>
                <c:ptCount val="71"/>
                <c:pt idx="7">
                  <c:v>1</c:v>
                </c:pt>
                <c:pt idx="14">
                  <c:v>1</c:v>
                </c:pt>
                <c:pt idx="17">
                  <c:v>1</c:v>
                </c:pt>
                <c:pt idx="24">
                  <c:v>1</c:v>
                </c:pt>
                <c:pt idx="42">
                  <c:v>1</c:v>
                </c:pt>
                <c:pt idx="48">
                  <c:v>1</c:v>
                </c:pt>
              </c:numCache>
            </c:numRef>
          </c:val>
        </c:ser>
        <c:ser>
          <c:idx val="9"/>
          <c:order val="9"/>
          <c:tx>
            <c:strRef>
              <c:f>Sheet3!$K$3:$K$4</c:f>
              <c:strCache>
                <c:ptCount val="1"/>
                <c:pt idx="0">
                  <c:v>Sales</c:v>
                </c:pt>
              </c:strCache>
            </c:strRef>
          </c:tx>
          <c:invertIfNegative val="0"/>
          <c:cat>
            <c:strRef>
              <c:f>Sheet3!$A$5:$A$76</c:f>
              <c:strCache>
                <c:ptCount val="71"/>
                <c:pt idx="0">
                  <c:v>0</c:v>
                </c:pt>
                <c:pt idx="1">
                  <c:v>31042.51</c:v>
                </c:pt>
                <c:pt idx="2">
                  <c:v>31172.77</c:v>
                </c:pt>
                <c:pt idx="3">
                  <c:v>35943.62</c:v>
                </c:pt>
                <c:pt idx="4">
                  <c:v>37362.3</c:v>
                </c:pt>
                <c:pt idx="5">
                  <c:v>37902.35</c:v>
                </c:pt>
                <c:pt idx="6">
                  <c:v>38438.24</c:v>
                </c:pt>
                <c:pt idx="7">
                  <c:v>39700.82</c:v>
                </c:pt>
                <c:pt idx="8">
                  <c:v>39969.72</c:v>
                </c:pt>
                <c:pt idx="9">
                  <c:v>40753.54</c:v>
                </c:pt>
                <c:pt idx="10">
                  <c:v>42314.39</c:v>
                </c:pt>
                <c:pt idx="11">
                  <c:v>43329.22</c:v>
                </c:pt>
                <c:pt idx="12">
                  <c:v>44403.77</c:v>
                </c:pt>
                <c:pt idx="13">
                  <c:v>50310.09</c:v>
                </c:pt>
                <c:pt idx="14">
                  <c:v>50449.46</c:v>
                </c:pt>
                <c:pt idx="15">
                  <c:v>50855.53</c:v>
                </c:pt>
                <c:pt idx="16">
                  <c:v>52246.29</c:v>
                </c:pt>
                <c:pt idx="17">
                  <c:v>52748.63</c:v>
                </c:pt>
                <c:pt idx="18">
                  <c:v>52963.65</c:v>
                </c:pt>
                <c:pt idx="19">
                  <c:v>53949.26</c:v>
                </c:pt>
                <c:pt idx="20">
                  <c:v>54137.05</c:v>
                </c:pt>
                <c:pt idx="21">
                  <c:v>57002.02</c:v>
                </c:pt>
                <c:pt idx="22">
                  <c:v>57419.35</c:v>
                </c:pt>
                <c:pt idx="23">
                  <c:v>58935.92</c:v>
                </c:pt>
                <c:pt idx="24">
                  <c:v>59434.18</c:v>
                </c:pt>
                <c:pt idx="25">
                  <c:v>61214.26</c:v>
                </c:pt>
                <c:pt idx="26">
                  <c:v>61994.76</c:v>
                </c:pt>
                <c:pt idx="27">
                  <c:v>62195.47</c:v>
                </c:pt>
                <c:pt idx="28">
                  <c:v>63555.73</c:v>
                </c:pt>
                <c:pt idx="29">
                  <c:v>63705.4</c:v>
                </c:pt>
                <c:pt idx="30">
                  <c:v>66017.18</c:v>
                </c:pt>
                <c:pt idx="31">
                  <c:v>66865.49</c:v>
                </c:pt>
                <c:pt idx="32">
                  <c:v>67818.14</c:v>
                </c:pt>
                <c:pt idx="33">
                  <c:v>68860.4</c:v>
                </c:pt>
                <c:pt idx="34">
                  <c:v>68980.52</c:v>
                </c:pt>
                <c:pt idx="35">
                  <c:v>69057.32</c:v>
                </c:pt>
                <c:pt idx="36">
                  <c:v>69163.39</c:v>
                </c:pt>
                <c:pt idx="37">
                  <c:v>69192.85</c:v>
                </c:pt>
                <c:pt idx="38">
                  <c:v>69913.39</c:v>
                </c:pt>
                <c:pt idx="39">
                  <c:v>71570.99</c:v>
                </c:pt>
                <c:pt idx="40">
                  <c:v>72876.91</c:v>
                </c:pt>
                <c:pt idx="41">
                  <c:v>73360.38</c:v>
                </c:pt>
                <c:pt idx="42">
                  <c:v>74279.01</c:v>
                </c:pt>
                <c:pt idx="43">
                  <c:v>76320.44</c:v>
                </c:pt>
                <c:pt idx="44">
                  <c:v>78840.23</c:v>
                </c:pt>
                <c:pt idx="45">
                  <c:v>79567.69</c:v>
                </c:pt>
                <c:pt idx="46">
                  <c:v>80169.42</c:v>
                </c:pt>
                <c:pt idx="47">
                  <c:v>84762.76</c:v>
                </c:pt>
                <c:pt idx="48">
                  <c:v>85455.53</c:v>
                </c:pt>
                <c:pt idx="49">
                  <c:v>85879.23</c:v>
                </c:pt>
                <c:pt idx="50">
                  <c:v>85918.61</c:v>
                </c:pt>
                <c:pt idx="51">
                  <c:v>86556.96</c:v>
                </c:pt>
                <c:pt idx="52">
                  <c:v>88360.79</c:v>
                </c:pt>
                <c:pt idx="53">
                  <c:v>89690.38</c:v>
                </c:pt>
                <c:pt idx="54">
                  <c:v>90697.67</c:v>
                </c:pt>
                <c:pt idx="55">
                  <c:v>90884.32</c:v>
                </c:pt>
                <c:pt idx="56">
                  <c:v>93128.34</c:v>
                </c:pt>
                <c:pt idx="57">
                  <c:v>99448.78</c:v>
                </c:pt>
                <c:pt idx="58">
                  <c:v>100371.31</c:v>
                </c:pt>
                <c:pt idx="59">
                  <c:v>102934.09</c:v>
                </c:pt>
                <c:pt idx="60">
                  <c:v>104335.04</c:v>
                </c:pt>
                <c:pt idx="61">
                  <c:v>104802.63</c:v>
                </c:pt>
                <c:pt idx="62">
                  <c:v>105468.7</c:v>
                </c:pt>
                <c:pt idx="63">
                  <c:v>110906.35</c:v>
                </c:pt>
                <c:pt idx="64">
                  <c:v>113616.23</c:v>
                </c:pt>
                <c:pt idx="65">
                  <c:v>113747.56</c:v>
                </c:pt>
                <c:pt idx="66">
                  <c:v>114425.19</c:v>
                </c:pt>
                <c:pt idx="67">
                  <c:v>114691.03</c:v>
                </c:pt>
                <c:pt idx="68">
                  <c:v>116767.63</c:v>
                </c:pt>
                <c:pt idx="69">
                  <c:v>118976.16</c:v>
                </c:pt>
                <c:pt idx="70">
                  <c:v>(blank)</c:v>
                </c:pt>
              </c:strCache>
            </c:strRef>
          </c:cat>
          <c:val>
            <c:numRef>
              <c:f>Sheet3!$K$5:$K$76</c:f>
              <c:numCache>
                <c:formatCode>General</c:formatCode>
                <c:ptCount val="71"/>
                <c:pt idx="27">
                  <c:v>1</c:v>
                </c:pt>
                <c:pt idx="33">
                  <c:v>1</c:v>
                </c:pt>
                <c:pt idx="47">
                  <c:v>1</c:v>
                </c:pt>
              </c:numCache>
            </c:numRef>
          </c:val>
        </c:ser>
        <c:ser>
          <c:idx val="10"/>
          <c:order val="10"/>
          <c:tx>
            <c:strRef>
              <c:f>Sheet3!$L$3:$L$4</c:f>
              <c:strCache>
                <c:ptCount val="1"/>
                <c:pt idx="0">
                  <c:v>Services</c:v>
                </c:pt>
              </c:strCache>
            </c:strRef>
          </c:tx>
          <c:invertIfNegative val="0"/>
          <c:cat>
            <c:strRef>
              <c:f>Sheet3!$A$5:$A$76</c:f>
              <c:strCache>
                <c:ptCount val="71"/>
                <c:pt idx="0">
                  <c:v>0</c:v>
                </c:pt>
                <c:pt idx="1">
                  <c:v>31042.51</c:v>
                </c:pt>
                <c:pt idx="2">
                  <c:v>31172.77</c:v>
                </c:pt>
                <c:pt idx="3">
                  <c:v>35943.62</c:v>
                </c:pt>
                <c:pt idx="4">
                  <c:v>37362.3</c:v>
                </c:pt>
                <c:pt idx="5">
                  <c:v>37902.35</c:v>
                </c:pt>
                <c:pt idx="6">
                  <c:v>38438.24</c:v>
                </c:pt>
                <c:pt idx="7">
                  <c:v>39700.82</c:v>
                </c:pt>
                <c:pt idx="8">
                  <c:v>39969.72</c:v>
                </c:pt>
                <c:pt idx="9">
                  <c:v>40753.54</c:v>
                </c:pt>
                <c:pt idx="10">
                  <c:v>42314.39</c:v>
                </c:pt>
                <c:pt idx="11">
                  <c:v>43329.22</c:v>
                </c:pt>
                <c:pt idx="12">
                  <c:v>44403.77</c:v>
                </c:pt>
                <c:pt idx="13">
                  <c:v>50310.09</c:v>
                </c:pt>
                <c:pt idx="14">
                  <c:v>50449.46</c:v>
                </c:pt>
                <c:pt idx="15">
                  <c:v>50855.53</c:v>
                </c:pt>
                <c:pt idx="16">
                  <c:v>52246.29</c:v>
                </c:pt>
                <c:pt idx="17">
                  <c:v>52748.63</c:v>
                </c:pt>
                <c:pt idx="18">
                  <c:v>52963.65</c:v>
                </c:pt>
                <c:pt idx="19">
                  <c:v>53949.26</c:v>
                </c:pt>
                <c:pt idx="20">
                  <c:v>54137.05</c:v>
                </c:pt>
                <c:pt idx="21">
                  <c:v>57002.02</c:v>
                </c:pt>
                <c:pt idx="22">
                  <c:v>57419.35</c:v>
                </c:pt>
                <c:pt idx="23">
                  <c:v>58935.92</c:v>
                </c:pt>
                <c:pt idx="24">
                  <c:v>59434.18</c:v>
                </c:pt>
                <c:pt idx="25">
                  <c:v>61214.26</c:v>
                </c:pt>
                <c:pt idx="26">
                  <c:v>61994.76</c:v>
                </c:pt>
                <c:pt idx="27">
                  <c:v>62195.47</c:v>
                </c:pt>
                <c:pt idx="28">
                  <c:v>63555.73</c:v>
                </c:pt>
                <c:pt idx="29">
                  <c:v>63705.4</c:v>
                </c:pt>
                <c:pt idx="30">
                  <c:v>66017.18</c:v>
                </c:pt>
                <c:pt idx="31">
                  <c:v>66865.49</c:v>
                </c:pt>
                <c:pt idx="32">
                  <c:v>67818.14</c:v>
                </c:pt>
                <c:pt idx="33">
                  <c:v>68860.4</c:v>
                </c:pt>
                <c:pt idx="34">
                  <c:v>68980.52</c:v>
                </c:pt>
                <c:pt idx="35">
                  <c:v>69057.32</c:v>
                </c:pt>
                <c:pt idx="36">
                  <c:v>69163.39</c:v>
                </c:pt>
                <c:pt idx="37">
                  <c:v>69192.85</c:v>
                </c:pt>
                <c:pt idx="38">
                  <c:v>69913.39</c:v>
                </c:pt>
                <c:pt idx="39">
                  <c:v>71570.99</c:v>
                </c:pt>
                <c:pt idx="40">
                  <c:v>72876.91</c:v>
                </c:pt>
                <c:pt idx="41">
                  <c:v>73360.38</c:v>
                </c:pt>
                <c:pt idx="42">
                  <c:v>74279.01</c:v>
                </c:pt>
                <c:pt idx="43">
                  <c:v>76320.44</c:v>
                </c:pt>
                <c:pt idx="44">
                  <c:v>78840.23</c:v>
                </c:pt>
                <c:pt idx="45">
                  <c:v>79567.69</c:v>
                </c:pt>
                <c:pt idx="46">
                  <c:v>80169.42</c:v>
                </c:pt>
                <c:pt idx="47">
                  <c:v>84762.76</c:v>
                </c:pt>
                <c:pt idx="48">
                  <c:v>85455.53</c:v>
                </c:pt>
                <c:pt idx="49">
                  <c:v>85879.23</c:v>
                </c:pt>
                <c:pt idx="50">
                  <c:v>85918.61</c:v>
                </c:pt>
                <c:pt idx="51">
                  <c:v>86556.96</c:v>
                </c:pt>
                <c:pt idx="52">
                  <c:v>88360.79</c:v>
                </c:pt>
                <c:pt idx="53">
                  <c:v>89690.38</c:v>
                </c:pt>
                <c:pt idx="54">
                  <c:v>90697.67</c:v>
                </c:pt>
                <c:pt idx="55">
                  <c:v>90884.32</c:v>
                </c:pt>
                <c:pt idx="56">
                  <c:v>93128.34</c:v>
                </c:pt>
                <c:pt idx="57">
                  <c:v>99448.78</c:v>
                </c:pt>
                <c:pt idx="58">
                  <c:v>100371.31</c:v>
                </c:pt>
                <c:pt idx="59">
                  <c:v>102934.09</c:v>
                </c:pt>
                <c:pt idx="60">
                  <c:v>104335.04</c:v>
                </c:pt>
                <c:pt idx="61">
                  <c:v>104802.63</c:v>
                </c:pt>
                <c:pt idx="62">
                  <c:v>105468.7</c:v>
                </c:pt>
                <c:pt idx="63">
                  <c:v>110906.35</c:v>
                </c:pt>
                <c:pt idx="64">
                  <c:v>113616.23</c:v>
                </c:pt>
                <c:pt idx="65">
                  <c:v>113747.56</c:v>
                </c:pt>
                <c:pt idx="66">
                  <c:v>114425.19</c:v>
                </c:pt>
                <c:pt idx="67">
                  <c:v>114691.03</c:v>
                </c:pt>
                <c:pt idx="68">
                  <c:v>116767.63</c:v>
                </c:pt>
                <c:pt idx="69">
                  <c:v>118976.16</c:v>
                </c:pt>
                <c:pt idx="70">
                  <c:v>(blank)</c:v>
                </c:pt>
              </c:strCache>
            </c:strRef>
          </c:cat>
          <c:val>
            <c:numRef>
              <c:f>Sheet3!$L$5:$L$76</c:f>
              <c:numCache>
                <c:formatCode>General</c:formatCode>
                <c:ptCount val="71"/>
                <c:pt idx="2">
                  <c:v>1</c:v>
                </c:pt>
                <c:pt idx="10">
                  <c:v>1</c:v>
                </c:pt>
                <c:pt idx="35">
                  <c:v>1</c:v>
                </c:pt>
                <c:pt idx="38">
                  <c:v>1</c:v>
                </c:pt>
                <c:pt idx="49">
                  <c:v>1</c:v>
                </c:pt>
                <c:pt idx="53">
                  <c:v>1</c:v>
                </c:pt>
              </c:numCache>
            </c:numRef>
          </c:val>
        </c:ser>
        <c:ser>
          <c:idx val="11"/>
          <c:order val="11"/>
          <c:tx>
            <c:strRef>
              <c:f>Sheet3!$M$3:$M$4</c:f>
              <c:strCache>
                <c:ptCount val="1"/>
                <c:pt idx="0">
                  <c:v>Support</c:v>
                </c:pt>
              </c:strCache>
            </c:strRef>
          </c:tx>
          <c:invertIfNegative val="0"/>
          <c:cat>
            <c:strRef>
              <c:f>Sheet3!$A$5:$A$76</c:f>
              <c:strCache>
                <c:ptCount val="71"/>
                <c:pt idx="0">
                  <c:v>0</c:v>
                </c:pt>
                <c:pt idx="1">
                  <c:v>31042.51</c:v>
                </c:pt>
                <c:pt idx="2">
                  <c:v>31172.77</c:v>
                </c:pt>
                <c:pt idx="3">
                  <c:v>35943.62</c:v>
                </c:pt>
                <c:pt idx="4">
                  <c:v>37362.3</c:v>
                </c:pt>
                <c:pt idx="5">
                  <c:v>37902.35</c:v>
                </c:pt>
                <c:pt idx="6">
                  <c:v>38438.24</c:v>
                </c:pt>
                <c:pt idx="7">
                  <c:v>39700.82</c:v>
                </c:pt>
                <c:pt idx="8">
                  <c:v>39969.72</c:v>
                </c:pt>
                <c:pt idx="9">
                  <c:v>40753.54</c:v>
                </c:pt>
                <c:pt idx="10">
                  <c:v>42314.39</c:v>
                </c:pt>
                <c:pt idx="11">
                  <c:v>43329.22</c:v>
                </c:pt>
                <c:pt idx="12">
                  <c:v>44403.77</c:v>
                </c:pt>
                <c:pt idx="13">
                  <c:v>50310.09</c:v>
                </c:pt>
                <c:pt idx="14">
                  <c:v>50449.46</c:v>
                </c:pt>
                <c:pt idx="15">
                  <c:v>50855.53</c:v>
                </c:pt>
                <c:pt idx="16">
                  <c:v>52246.29</c:v>
                </c:pt>
                <c:pt idx="17">
                  <c:v>52748.63</c:v>
                </c:pt>
                <c:pt idx="18">
                  <c:v>52963.65</c:v>
                </c:pt>
                <c:pt idx="19">
                  <c:v>53949.26</c:v>
                </c:pt>
                <c:pt idx="20">
                  <c:v>54137.05</c:v>
                </c:pt>
                <c:pt idx="21">
                  <c:v>57002.02</c:v>
                </c:pt>
                <c:pt idx="22">
                  <c:v>57419.35</c:v>
                </c:pt>
                <c:pt idx="23">
                  <c:v>58935.92</c:v>
                </c:pt>
                <c:pt idx="24">
                  <c:v>59434.18</c:v>
                </c:pt>
                <c:pt idx="25">
                  <c:v>61214.26</c:v>
                </c:pt>
                <c:pt idx="26">
                  <c:v>61994.76</c:v>
                </c:pt>
                <c:pt idx="27">
                  <c:v>62195.47</c:v>
                </c:pt>
                <c:pt idx="28">
                  <c:v>63555.73</c:v>
                </c:pt>
                <c:pt idx="29">
                  <c:v>63705.4</c:v>
                </c:pt>
                <c:pt idx="30">
                  <c:v>66017.18</c:v>
                </c:pt>
                <c:pt idx="31">
                  <c:v>66865.49</c:v>
                </c:pt>
                <c:pt idx="32">
                  <c:v>67818.14</c:v>
                </c:pt>
                <c:pt idx="33">
                  <c:v>68860.4</c:v>
                </c:pt>
                <c:pt idx="34">
                  <c:v>68980.52</c:v>
                </c:pt>
                <c:pt idx="35">
                  <c:v>69057.32</c:v>
                </c:pt>
                <c:pt idx="36">
                  <c:v>69163.39</c:v>
                </c:pt>
                <c:pt idx="37">
                  <c:v>69192.85</c:v>
                </c:pt>
                <c:pt idx="38">
                  <c:v>69913.39</c:v>
                </c:pt>
                <c:pt idx="39">
                  <c:v>71570.99</c:v>
                </c:pt>
                <c:pt idx="40">
                  <c:v>72876.91</c:v>
                </c:pt>
                <c:pt idx="41">
                  <c:v>73360.38</c:v>
                </c:pt>
                <c:pt idx="42">
                  <c:v>74279.01</c:v>
                </c:pt>
                <c:pt idx="43">
                  <c:v>76320.44</c:v>
                </c:pt>
                <c:pt idx="44">
                  <c:v>78840.23</c:v>
                </c:pt>
                <c:pt idx="45">
                  <c:v>79567.69</c:v>
                </c:pt>
                <c:pt idx="46">
                  <c:v>80169.42</c:v>
                </c:pt>
                <c:pt idx="47">
                  <c:v>84762.76</c:v>
                </c:pt>
                <c:pt idx="48">
                  <c:v>85455.53</c:v>
                </c:pt>
                <c:pt idx="49">
                  <c:v>85879.23</c:v>
                </c:pt>
                <c:pt idx="50">
                  <c:v>85918.61</c:v>
                </c:pt>
                <c:pt idx="51">
                  <c:v>86556.96</c:v>
                </c:pt>
                <c:pt idx="52">
                  <c:v>88360.79</c:v>
                </c:pt>
                <c:pt idx="53">
                  <c:v>89690.38</c:v>
                </c:pt>
                <c:pt idx="54">
                  <c:v>90697.67</c:v>
                </c:pt>
                <c:pt idx="55">
                  <c:v>90884.32</c:v>
                </c:pt>
                <c:pt idx="56">
                  <c:v>93128.34</c:v>
                </c:pt>
                <c:pt idx="57">
                  <c:v>99448.78</c:v>
                </c:pt>
                <c:pt idx="58">
                  <c:v>100371.31</c:v>
                </c:pt>
                <c:pt idx="59">
                  <c:v>102934.09</c:v>
                </c:pt>
                <c:pt idx="60">
                  <c:v>104335.04</c:v>
                </c:pt>
                <c:pt idx="61">
                  <c:v>104802.63</c:v>
                </c:pt>
                <c:pt idx="62">
                  <c:v>105468.7</c:v>
                </c:pt>
                <c:pt idx="63">
                  <c:v>110906.35</c:v>
                </c:pt>
                <c:pt idx="64">
                  <c:v>113616.23</c:v>
                </c:pt>
                <c:pt idx="65">
                  <c:v>113747.56</c:v>
                </c:pt>
                <c:pt idx="66">
                  <c:v>114425.19</c:v>
                </c:pt>
                <c:pt idx="67">
                  <c:v>114691.03</c:v>
                </c:pt>
                <c:pt idx="68">
                  <c:v>116767.63</c:v>
                </c:pt>
                <c:pt idx="69">
                  <c:v>118976.16</c:v>
                </c:pt>
                <c:pt idx="70">
                  <c:v>(blank)</c:v>
                </c:pt>
              </c:strCache>
            </c:strRef>
          </c:cat>
          <c:val>
            <c:numRef>
              <c:f>Sheet3!$M$5:$M$76</c:f>
              <c:numCache>
                <c:formatCode>General</c:formatCode>
                <c:ptCount val="71"/>
                <c:pt idx="0">
                  <c:v>1</c:v>
                </c:pt>
                <c:pt idx="20">
                  <c:v>1</c:v>
                </c:pt>
                <c:pt idx="23">
                  <c:v>1</c:v>
                </c:pt>
                <c:pt idx="25">
                  <c:v>1</c:v>
                </c:pt>
                <c:pt idx="28">
                  <c:v>1</c:v>
                </c:pt>
                <c:pt idx="58">
                  <c:v>1</c:v>
                </c:pt>
                <c:pt idx="61">
                  <c:v>1</c:v>
                </c:pt>
              </c:numCache>
            </c:numRef>
          </c:val>
        </c:ser>
        <c:ser>
          <c:idx val="12"/>
          <c:order val="12"/>
          <c:tx>
            <c:strRef>
              <c:f>Sheet3!$N$3:$N$4</c:f>
              <c:strCache>
                <c:ptCount val="1"/>
                <c:pt idx="0">
                  <c:v>Training</c:v>
                </c:pt>
              </c:strCache>
            </c:strRef>
          </c:tx>
          <c:invertIfNegative val="0"/>
          <c:cat>
            <c:strRef>
              <c:f>Sheet3!$A$5:$A$76</c:f>
              <c:strCache>
                <c:ptCount val="71"/>
                <c:pt idx="0">
                  <c:v>0</c:v>
                </c:pt>
                <c:pt idx="1">
                  <c:v>31042.51</c:v>
                </c:pt>
                <c:pt idx="2">
                  <c:v>31172.77</c:v>
                </c:pt>
                <c:pt idx="3">
                  <c:v>35943.62</c:v>
                </c:pt>
                <c:pt idx="4">
                  <c:v>37362.3</c:v>
                </c:pt>
                <c:pt idx="5">
                  <c:v>37902.35</c:v>
                </c:pt>
                <c:pt idx="6">
                  <c:v>38438.24</c:v>
                </c:pt>
                <c:pt idx="7">
                  <c:v>39700.82</c:v>
                </c:pt>
                <c:pt idx="8">
                  <c:v>39969.72</c:v>
                </c:pt>
                <c:pt idx="9">
                  <c:v>40753.54</c:v>
                </c:pt>
                <c:pt idx="10">
                  <c:v>42314.39</c:v>
                </c:pt>
                <c:pt idx="11">
                  <c:v>43329.22</c:v>
                </c:pt>
                <c:pt idx="12">
                  <c:v>44403.77</c:v>
                </c:pt>
                <c:pt idx="13">
                  <c:v>50310.09</c:v>
                </c:pt>
                <c:pt idx="14">
                  <c:v>50449.46</c:v>
                </c:pt>
                <c:pt idx="15">
                  <c:v>50855.53</c:v>
                </c:pt>
                <c:pt idx="16">
                  <c:v>52246.29</c:v>
                </c:pt>
                <c:pt idx="17">
                  <c:v>52748.63</c:v>
                </c:pt>
                <c:pt idx="18">
                  <c:v>52963.65</c:v>
                </c:pt>
                <c:pt idx="19">
                  <c:v>53949.26</c:v>
                </c:pt>
                <c:pt idx="20">
                  <c:v>54137.05</c:v>
                </c:pt>
                <c:pt idx="21">
                  <c:v>57002.02</c:v>
                </c:pt>
                <c:pt idx="22">
                  <c:v>57419.35</c:v>
                </c:pt>
                <c:pt idx="23">
                  <c:v>58935.92</c:v>
                </c:pt>
                <c:pt idx="24">
                  <c:v>59434.18</c:v>
                </c:pt>
                <c:pt idx="25">
                  <c:v>61214.26</c:v>
                </c:pt>
                <c:pt idx="26">
                  <c:v>61994.76</c:v>
                </c:pt>
                <c:pt idx="27">
                  <c:v>62195.47</c:v>
                </c:pt>
                <c:pt idx="28">
                  <c:v>63555.73</c:v>
                </c:pt>
                <c:pt idx="29">
                  <c:v>63705.4</c:v>
                </c:pt>
                <c:pt idx="30">
                  <c:v>66017.18</c:v>
                </c:pt>
                <c:pt idx="31">
                  <c:v>66865.49</c:v>
                </c:pt>
                <c:pt idx="32">
                  <c:v>67818.14</c:v>
                </c:pt>
                <c:pt idx="33">
                  <c:v>68860.4</c:v>
                </c:pt>
                <c:pt idx="34">
                  <c:v>68980.52</c:v>
                </c:pt>
                <c:pt idx="35">
                  <c:v>69057.32</c:v>
                </c:pt>
                <c:pt idx="36">
                  <c:v>69163.39</c:v>
                </c:pt>
                <c:pt idx="37">
                  <c:v>69192.85</c:v>
                </c:pt>
                <c:pt idx="38">
                  <c:v>69913.39</c:v>
                </c:pt>
                <c:pt idx="39">
                  <c:v>71570.99</c:v>
                </c:pt>
                <c:pt idx="40">
                  <c:v>72876.91</c:v>
                </c:pt>
                <c:pt idx="41">
                  <c:v>73360.38</c:v>
                </c:pt>
                <c:pt idx="42">
                  <c:v>74279.01</c:v>
                </c:pt>
                <c:pt idx="43">
                  <c:v>76320.44</c:v>
                </c:pt>
                <c:pt idx="44">
                  <c:v>78840.23</c:v>
                </c:pt>
                <c:pt idx="45">
                  <c:v>79567.69</c:v>
                </c:pt>
                <c:pt idx="46">
                  <c:v>80169.42</c:v>
                </c:pt>
                <c:pt idx="47">
                  <c:v>84762.76</c:v>
                </c:pt>
                <c:pt idx="48">
                  <c:v>85455.53</c:v>
                </c:pt>
                <c:pt idx="49">
                  <c:v>85879.23</c:v>
                </c:pt>
                <c:pt idx="50">
                  <c:v>85918.61</c:v>
                </c:pt>
                <c:pt idx="51">
                  <c:v>86556.96</c:v>
                </c:pt>
                <c:pt idx="52">
                  <c:v>88360.79</c:v>
                </c:pt>
                <c:pt idx="53">
                  <c:v>89690.38</c:v>
                </c:pt>
                <c:pt idx="54">
                  <c:v>90697.67</c:v>
                </c:pt>
                <c:pt idx="55">
                  <c:v>90884.32</c:v>
                </c:pt>
                <c:pt idx="56">
                  <c:v>93128.34</c:v>
                </c:pt>
                <c:pt idx="57">
                  <c:v>99448.78</c:v>
                </c:pt>
                <c:pt idx="58">
                  <c:v>100371.31</c:v>
                </c:pt>
                <c:pt idx="59">
                  <c:v>102934.09</c:v>
                </c:pt>
                <c:pt idx="60">
                  <c:v>104335.04</c:v>
                </c:pt>
                <c:pt idx="61">
                  <c:v>104802.63</c:v>
                </c:pt>
                <c:pt idx="62">
                  <c:v>105468.7</c:v>
                </c:pt>
                <c:pt idx="63">
                  <c:v>110906.35</c:v>
                </c:pt>
                <c:pt idx="64">
                  <c:v>113616.23</c:v>
                </c:pt>
                <c:pt idx="65">
                  <c:v>113747.56</c:v>
                </c:pt>
                <c:pt idx="66">
                  <c:v>114425.19</c:v>
                </c:pt>
                <c:pt idx="67">
                  <c:v>114691.03</c:v>
                </c:pt>
                <c:pt idx="68">
                  <c:v>116767.63</c:v>
                </c:pt>
                <c:pt idx="69">
                  <c:v>118976.16</c:v>
                </c:pt>
                <c:pt idx="70">
                  <c:v>(blank)</c:v>
                </c:pt>
              </c:strCache>
            </c:strRef>
          </c:cat>
          <c:val>
            <c:numRef>
              <c:f>Sheet3!$N$5:$N$76</c:f>
              <c:numCache>
                <c:formatCode>General</c:formatCode>
                <c:ptCount val="71"/>
                <c:pt idx="5">
                  <c:v>1</c:v>
                </c:pt>
                <c:pt idx="19">
                  <c:v>2</c:v>
                </c:pt>
                <c:pt idx="21">
                  <c:v>1</c:v>
                </c:pt>
                <c:pt idx="39">
                  <c:v>1</c:v>
                </c:pt>
                <c:pt idx="44">
                  <c:v>1</c:v>
                </c:pt>
                <c:pt idx="45">
                  <c:v>1</c:v>
                </c:pt>
                <c:pt idx="56">
                  <c:v>1</c:v>
                </c:pt>
                <c:pt idx="59">
                  <c:v>1</c:v>
                </c:pt>
                <c:pt idx="67">
                  <c:v>1</c:v>
                </c:pt>
                <c:pt idx="68">
                  <c:v>1</c:v>
                </c:pt>
              </c:numCache>
            </c:numRef>
          </c:val>
        </c:ser>
        <c:dLbls>
          <c:showLegendKey val="0"/>
          <c:showVal val="0"/>
          <c:showCatName val="0"/>
          <c:showSerName val="0"/>
          <c:showPercent val="0"/>
          <c:showBubbleSize val="0"/>
        </c:dLbls>
        <c:gapWidth val="150"/>
        <c:axId val="119060480"/>
        <c:axId val="128648320"/>
      </c:barChart>
      <c:catAx>
        <c:axId val="119060480"/>
        <c:scaling>
          <c:orientation val="minMax"/>
        </c:scaling>
        <c:delete val="0"/>
        <c:axPos val="b"/>
        <c:majorTickMark val="out"/>
        <c:minorTickMark val="none"/>
        <c:tickLblPos val="nextTo"/>
        <c:crossAx val="128648320"/>
        <c:crosses val="autoZero"/>
        <c:auto val="1"/>
        <c:lblAlgn val="ctr"/>
        <c:lblOffset val="100"/>
        <c:noMultiLvlLbl val="0"/>
      </c:catAx>
      <c:valAx>
        <c:axId val="128648320"/>
        <c:scaling>
          <c:orientation val="minMax"/>
        </c:scaling>
        <c:delete val="0"/>
        <c:axPos val="l"/>
        <c:majorGridlines/>
        <c:numFmt formatCode="General" sourceLinked="1"/>
        <c:majorTickMark val="out"/>
        <c:minorTickMark val="none"/>
        <c:tickLblPos val="nextTo"/>
        <c:crossAx val="119060480"/>
        <c:crosses val="autoZero"/>
        <c:crossBetween val="between"/>
      </c:valAx>
    </c:plotArea>
    <c:legend>
      <c:legendPos val="r"/>
      <c:layout>
        <c:manualLayout>
          <c:xMode val="edge"/>
          <c:yMode val="edge"/>
          <c:x val="0.69665288713910756"/>
          <c:y val="0.16206036745406824"/>
          <c:w val="0.30334711286089239"/>
          <c:h val="0.83793963254593173"/>
        </c:manualLayout>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spc="15"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 PREETHI.G</a:t>
            </a:r>
            <a:endParaRPr lang="en-US" sz="2400" dirty="0"/>
          </a:p>
          <a:p>
            <a:r>
              <a:rPr lang="en-US" sz="2400" dirty="0"/>
              <a:t>REGISTER NO: 312217027</a:t>
            </a:r>
          </a:p>
          <a:p>
            <a:r>
              <a:rPr lang="en-US" sz="2400" dirty="0"/>
              <a:t>DEPARTMENT: B.COM(GENERAL)</a:t>
            </a:r>
          </a:p>
          <a:p>
            <a:r>
              <a:rPr lang="en-US" sz="2400" dirty="0"/>
              <a:t>COLLEGE SHRI KRISHNASWAMY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7046DDF6-CB96-121A-4A84-5FBFA85F8583}"/>
              </a:ext>
            </a:extLst>
          </p:cNvPr>
          <p:cNvSpPr txBox="1"/>
          <p:nvPr/>
        </p:nvSpPr>
        <p:spPr>
          <a:xfrm>
            <a:off x="739775" y="1882588"/>
            <a:ext cx="8399742" cy="2308324"/>
          </a:xfrm>
          <a:prstGeom prst="rect">
            <a:avLst/>
          </a:prstGeom>
          <a:noFill/>
        </p:spPr>
        <p:txBody>
          <a:bodyPr wrap="square">
            <a:spAutoFit/>
          </a:bodyPr>
          <a:lstStyle/>
          <a:p>
            <a:r>
              <a:rPr lang="en-US" b="1" dirty="0"/>
              <a:t>Data Preparation:</a:t>
            </a:r>
          </a:p>
          <a:p>
            <a:endParaRPr lang="en-US" dirty="0"/>
          </a:p>
          <a:p>
            <a:pPr>
              <a:buFont typeface="Arial" panose="020B0604020202020204" pitchFamily="34" charset="0"/>
              <a:buChar char="•"/>
            </a:pPr>
            <a:r>
              <a:rPr lang="en-US" b="1" dirty="0"/>
              <a:t>Input Data Table</a:t>
            </a:r>
            <a:r>
              <a:rPr lang="en-US" dirty="0"/>
              <a:t>: Organize your raw data with columns such as Employee ID, Name, Job Title, Department, Base Salary, Bonus, Benefits, and Total Compensation.</a:t>
            </a:r>
          </a:p>
          <a:p>
            <a:endParaRPr lang="en-US" b="1" dirty="0"/>
          </a:p>
          <a:p>
            <a:r>
              <a:rPr lang="en-US" b="1" dirty="0"/>
              <a:t>Modeling Total Compensation:</a:t>
            </a:r>
            <a:endParaRPr lang="en-US" dirty="0"/>
          </a:p>
          <a:p>
            <a:pPr>
              <a:buFont typeface="Arial" panose="020B0604020202020204" pitchFamily="34" charset="0"/>
              <a:buChar char="•"/>
            </a:pPr>
            <a:r>
              <a:rPr lang="en-US" b="1" dirty="0"/>
              <a:t>Total Compensation Formula</a:t>
            </a:r>
            <a:r>
              <a:rPr lang="en-US" dirty="0"/>
              <a:t>: Create a column for Total </a:t>
            </a:r>
            <a:r>
              <a:rPr lang="en-US" dirty="0" err="1"/>
              <a:t>Compensation.excelCopy</a:t>
            </a:r>
            <a:r>
              <a:rPr lang="en-US" dirty="0"/>
              <a:t> code</a:t>
            </a:r>
          </a:p>
          <a:p>
            <a:pPr rtl="0"/>
            <a:endParaRPr lang="en-US" dirty="0"/>
          </a:p>
        </p:txBody>
      </p:sp>
      <p:sp>
        <p:nvSpPr>
          <p:cNvPr id="7" name="TextBox 6">
            <a:extLst>
              <a:ext uri="{FF2B5EF4-FFF2-40B4-BE49-F238E27FC236}">
                <a16:creationId xmlns:a16="http://schemas.microsoft.com/office/drawing/2014/main" xmlns="" id="{40039364-E7C1-EBC0-5A1D-87B2BAEEA010}"/>
              </a:ext>
            </a:extLst>
          </p:cNvPr>
          <p:cNvSpPr txBox="1"/>
          <p:nvPr/>
        </p:nvSpPr>
        <p:spPr>
          <a:xfrm>
            <a:off x="817647" y="3988534"/>
            <a:ext cx="7100047" cy="923330"/>
          </a:xfrm>
          <a:prstGeom prst="rect">
            <a:avLst/>
          </a:prstGeom>
          <a:noFill/>
        </p:spPr>
        <p:txBody>
          <a:bodyPr wrap="square">
            <a:spAutoFit/>
          </a:bodyPr>
          <a:lstStyle/>
          <a:p>
            <a:r>
              <a:rPr lang="en-US" b="1" dirty="0"/>
              <a:t>Descriptive Statistics</a:t>
            </a:r>
            <a:r>
              <a:rPr lang="en-US" dirty="0"/>
              <a:t>: Use functions like AVERAGE, MEDIAN, MIN, MAX, and STDEV to calculate key </a:t>
            </a:r>
            <a:r>
              <a:rPr lang="en-US" dirty="0" err="1"/>
              <a:t>statistics.excel</a:t>
            </a:r>
            <a:endParaRPr lang="en-US" dirty="0"/>
          </a:p>
          <a:p>
            <a:endParaRPr lang="en-US" dirty="0"/>
          </a:p>
        </p:txBody>
      </p:sp>
      <p:sp>
        <p:nvSpPr>
          <p:cNvPr id="11" name="TextBox 10">
            <a:extLst>
              <a:ext uri="{FF2B5EF4-FFF2-40B4-BE49-F238E27FC236}">
                <a16:creationId xmlns:a16="http://schemas.microsoft.com/office/drawing/2014/main" xmlns="" id="{2B2886EE-E192-36BE-429F-00DC713231D1}"/>
              </a:ext>
            </a:extLst>
          </p:cNvPr>
          <p:cNvSpPr txBox="1"/>
          <p:nvPr/>
        </p:nvSpPr>
        <p:spPr>
          <a:xfrm rot="10800000" flipV="1">
            <a:off x="815974" y="4911864"/>
            <a:ext cx="10613642" cy="1754326"/>
          </a:xfrm>
          <a:prstGeom prst="rect">
            <a:avLst/>
          </a:prstGeom>
          <a:noFill/>
        </p:spPr>
        <p:txBody>
          <a:bodyPr wrap="square">
            <a:spAutoFit/>
          </a:bodyPr>
          <a:lstStyle/>
          <a:p>
            <a:r>
              <a:rPr lang="en-US" b="1" dirty="0"/>
              <a:t>Comparative Analysis:</a:t>
            </a:r>
            <a:endParaRPr lang="en-US" dirty="0"/>
          </a:p>
          <a:p>
            <a:pPr>
              <a:buFont typeface="Arial" panose="020B0604020202020204" pitchFamily="34" charset="0"/>
              <a:buChar char="•"/>
            </a:pPr>
            <a:r>
              <a:rPr lang="en-US" b="1" dirty="0"/>
              <a:t>PivotTables</a:t>
            </a:r>
            <a:r>
              <a:rPr lang="en-US" dirty="0"/>
              <a:t>: Summarize salaries by department or job title. Drag fields to the Rows and Values areas in a PivotTable to compare average or total compensation.</a:t>
            </a:r>
          </a:p>
          <a:p>
            <a:pPr>
              <a:buFont typeface="Arial" panose="020B0604020202020204" pitchFamily="34" charset="0"/>
              <a:buChar char="•"/>
            </a:pPr>
            <a:endParaRPr lang="en-US" dirty="0"/>
          </a:p>
          <a:p>
            <a:r>
              <a:rPr lang="en-US" b="1" dirty="0"/>
              <a:t>Forecasting:</a:t>
            </a:r>
            <a:endParaRPr lang="en-US" dirty="0"/>
          </a:p>
          <a:p>
            <a:pPr>
              <a:buFont typeface="Arial" panose="020B0604020202020204" pitchFamily="34" charset="0"/>
              <a:buChar char="•"/>
            </a:pPr>
            <a:r>
              <a:rPr lang="en-US" b="1" dirty="0"/>
              <a:t>Linear Regression</a:t>
            </a:r>
            <a:r>
              <a:rPr lang="en-US" dirty="0"/>
              <a:t>: Use FORECAST.LINEAR to predict future salaries based on historical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xmlns="" id="{4DEBC9F0-2E18-61CB-88D3-84ED8CE160A1}"/>
              </a:ext>
            </a:extLst>
          </p:cNvPr>
          <p:cNvSpPr txBox="1"/>
          <p:nvPr/>
        </p:nvSpPr>
        <p:spPr>
          <a:xfrm>
            <a:off x="755332" y="1864659"/>
            <a:ext cx="8393150" cy="2031325"/>
          </a:xfrm>
          <a:prstGeom prst="rect">
            <a:avLst/>
          </a:prstGeom>
          <a:noFill/>
        </p:spPr>
        <p:txBody>
          <a:bodyPr wrap="square">
            <a:spAutoFit/>
          </a:bodyPr>
          <a:lstStyle/>
          <a:p>
            <a:r>
              <a:rPr lang="en-US" b="1" dirty="0"/>
              <a:t>Data Cleaning</a:t>
            </a:r>
            <a:r>
              <a:rPr lang="en-US" dirty="0"/>
              <a:t>: Ensure that the data is clean and consistent. Check for missing values, duplicates, and outliers that may skew the analysis.</a:t>
            </a:r>
          </a:p>
          <a:p>
            <a:endParaRPr lang="en-US" dirty="0"/>
          </a:p>
          <a:p>
            <a:r>
              <a:rPr lang="en-US" b="1" dirty="0"/>
              <a:t>Data Analysis</a:t>
            </a:r>
            <a:r>
              <a:rPr lang="en-US" dirty="0"/>
              <a:t>:</a:t>
            </a:r>
          </a:p>
          <a:p>
            <a:pPr>
              <a:buFont typeface="Arial" panose="020B0604020202020204" pitchFamily="34" charset="0"/>
              <a:buChar char="•"/>
            </a:pPr>
            <a:r>
              <a:rPr lang="en-US" b="1" dirty="0"/>
              <a:t>Descriptive Statistics</a:t>
            </a:r>
            <a:r>
              <a:rPr lang="en-US" dirty="0"/>
              <a:t>: Use functions like AVERAGE, MEDIAN, and STDEV to compute summary statistics for salaries and compensation.</a:t>
            </a:r>
          </a:p>
          <a:p>
            <a:pPr>
              <a:buFont typeface="Arial" panose="020B0604020202020204" pitchFamily="34" charset="0"/>
              <a:buChar char="•"/>
            </a:pPr>
            <a:endParaRPr lang="en-US" dirty="0"/>
          </a:p>
        </p:txBody>
      </p:sp>
      <p:sp>
        <p:nvSpPr>
          <p:cNvPr id="13" name="TextBox 12">
            <a:extLst>
              <a:ext uri="{FF2B5EF4-FFF2-40B4-BE49-F238E27FC236}">
                <a16:creationId xmlns:a16="http://schemas.microsoft.com/office/drawing/2014/main" xmlns="" id="{A7BBF7E5-E9C5-A8FF-9DDE-7E0CDDC7A024}"/>
              </a:ext>
            </a:extLst>
          </p:cNvPr>
          <p:cNvSpPr txBox="1"/>
          <p:nvPr/>
        </p:nvSpPr>
        <p:spPr>
          <a:xfrm rot="10800000" flipV="1">
            <a:off x="710509" y="3663443"/>
            <a:ext cx="7483232" cy="2862322"/>
          </a:xfrm>
          <a:prstGeom prst="rect">
            <a:avLst/>
          </a:prstGeom>
          <a:noFill/>
        </p:spPr>
        <p:txBody>
          <a:bodyPr wrap="square">
            <a:spAutoFit/>
          </a:bodyPr>
          <a:lstStyle/>
          <a:p>
            <a:r>
              <a:rPr lang="en-US" b="1" dirty="0"/>
              <a:t>Comparative Analysis</a:t>
            </a:r>
            <a:r>
              <a:rPr lang="en-US" dirty="0"/>
              <a:t>: Compare salaries and compensation across different groups. For example, analyze how compensation varies by department or job role.</a:t>
            </a:r>
          </a:p>
          <a:p>
            <a:endParaRPr lang="en-US" dirty="0"/>
          </a:p>
          <a:p>
            <a:r>
              <a:rPr lang="en-US" b="1" dirty="0"/>
              <a:t>Trend Analysis</a:t>
            </a:r>
            <a:r>
              <a:rPr lang="en-US" dirty="0"/>
              <a:t>: Use historical data to identify trends over time. You can use line charts to visualize changes in compensation levels.</a:t>
            </a:r>
          </a:p>
          <a:p>
            <a:endParaRPr lang="en-US" dirty="0"/>
          </a:p>
          <a:p>
            <a:r>
              <a:rPr lang="en-US" b="1" dirty="0"/>
              <a:t>Benchmarking</a:t>
            </a:r>
            <a:r>
              <a:rPr lang="en-US" dirty="0"/>
              <a:t>: Compare your organization’s compensation data with industry benchmarks or competitors, if available. This helps in understanding how your compensation packages stack up against the market.</a:t>
            </a:r>
          </a:p>
        </p:txBody>
      </p:sp>
      <p:graphicFrame>
        <p:nvGraphicFramePr>
          <p:cNvPr id="10" name="Chart 9"/>
          <p:cNvGraphicFramePr>
            <a:graphicFrameLocks/>
          </p:cNvGraphicFramePr>
          <p:nvPr>
            <p:extLst>
              <p:ext uri="{D42A27DB-BD31-4B8C-83A1-F6EECF244321}">
                <p14:modId xmlns:p14="http://schemas.microsoft.com/office/powerpoint/2010/main" val="3802959598"/>
              </p:ext>
            </p:extLst>
          </p:nvPr>
        </p:nvGraphicFramePr>
        <p:xfrm>
          <a:off x="3124200" y="219597"/>
          <a:ext cx="7772400" cy="160604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55FAE653-48E6-83E6-7825-16C986289549}"/>
              </a:ext>
            </a:extLst>
          </p:cNvPr>
          <p:cNvSpPr txBox="1"/>
          <p:nvPr/>
        </p:nvSpPr>
        <p:spPr>
          <a:xfrm>
            <a:off x="755332" y="1380565"/>
            <a:ext cx="8393150" cy="2308324"/>
          </a:xfrm>
          <a:prstGeom prst="rect">
            <a:avLst/>
          </a:prstGeom>
          <a:noFill/>
        </p:spPr>
        <p:txBody>
          <a:bodyPr wrap="square">
            <a:spAutoFit/>
          </a:bodyPr>
          <a:lstStyle/>
          <a:p>
            <a:r>
              <a:rPr lang="en-US" b="1" dirty="0"/>
              <a:t>Data Summary</a:t>
            </a:r>
            <a:r>
              <a:rPr lang="en-US" dirty="0"/>
              <a:t>: Review and summarize the data, including average salaries, median compensation, and salary distribution by role, department, or region.</a:t>
            </a:r>
          </a:p>
          <a:p>
            <a:endParaRPr lang="en-US" dirty="0"/>
          </a:p>
          <a:p>
            <a:r>
              <a:rPr lang="en-US" b="1" dirty="0"/>
              <a:t>Comparative Analysis</a:t>
            </a:r>
            <a:r>
              <a:rPr lang="en-US" dirty="0"/>
              <a:t>: Compare compensation data across different categories (e.g., departments, job levels) to identify disparities or trends.</a:t>
            </a:r>
          </a:p>
          <a:p>
            <a:endParaRPr lang="en-US" dirty="0"/>
          </a:p>
          <a:p>
            <a:r>
              <a:rPr lang="en-US" b="1" dirty="0"/>
              <a:t>Trend Analysis</a:t>
            </a:r>
            <a:r>
              <a:rPr lang="en-US" dirty="0"/>
              <a:t>: Look at historical data to identify trends over time, such as increases in compensation or changes in pay structure.</a:t>
            </a:r>
          </a:p>
        </p:txBody>
      </p:sp>
      <p:sp>
        <p:nvSpPr>
          <p:cNvPr id="6" name="TextBox 5">
            <a:extLst>
              <a:ext uri="{FF2B5EF4-FFF2-40B4-BE49-F238E27FC236}">
                <a16:creationId xmlns:a16="http://schemas.microsoft.com/office/drawing/2014/main" xmlns="" id="{266EF846-47DB-A5E5-3654-E1EF5BDB70B5}"/>
              </a:ext>
            </a:extLst>
          </p:cNvPr>
          <p:cNvSpPr txBox="1"/>
          <p:nvPr/>
        </p:nvSpPr>
        <p:spPr>
          <a:xfrm>
            <a:off x="755332" y="3925820"/>
            <a:ext cx="7909056" cy="1754326"/>
          </a:xfrm>
          <a:prstGeom prst="rect">
            <a:avLst/>
          </a:prstGeom>
          <a:noFill/>
        </p:spPr>
        <p:txBody>
          <a:bodyPr wrap="square">
            <a:spAutoFit/>
          </a:bodyPr>
          <a:lstStyle/>
          <a:p>
            <a:r>
              <a:rPr lang="en-US" b="1" dirty="0"/>
              <a:t>Benchmarking</a:t>
            </a:r>
            <a:r>
              <a:rPr lang="en-US" dirty="0"/>
              <a:t>: Compare your organization's data with industry benchmarks to assess </a:t>
            </a:r>
            <a:r>
              <a:rPr lang="en-US"/>
              <a:t>competitiveness.</a:t>
            </a:r>
          </a:p>
          <a:p>
            <a:endParaRPr lang="en-US" dirty="0"/>
          </a:p>
          <a:p>
            <a:r>
              <a:rPr lang="en-US" b="1" dirty="0"/>
              <a:t>Findings</a:t>
            </a:r>
            <a:r>
              <a:rPr lang="en-US" dirty="0"/>
              <a:t>: Highlight key findings, such as any discrepancies in pay equity, areas where compensation may be below market rates, or roles that are significantly over or under-compensated.</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 modeling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xmlns="" id="{89D2AAE0-0063-E9C3-8F2E-072AC1C9CEC8}"/>
              </a:ext>
            </a:extLst>
          </p:cNvPr>
          <p:cNvSpPr txBox="1"/>
          <p:nvPr/>
        </p:nvSpPr>
        <p:spPr>
          <a:xfrm>
            <a:off x="905436" y="1634938"/>
            <a:ext cx="6104964" cy="1477328"/>
          </a:xfrm>
          <a:prstGeom prst="rect">
            <a:avLst/>
          </a:prstGeom>
          <a:noFill/>
        </p:spPr>
        <p:txBody>
          <a:bodyPr wrap="square">
            <a:spAutoFit/>
          </a:bodyPr>
          <a:lstStyle/>
          <a:p>
            <a:r>
              <a:rPr lang="en-US" b="1"/>
              <a:t>Data Collection:</a:t>
            </a:r>
            <a:endParaRPr lang="en-US"/>
          </a:p>
          <a:p>
            <a:pPr>
              <a:buFont typeface="Arial" panose="020B0604020202020204" pitchFamily="34" charset="0"/>
              <a:buChar char="•"/>
            </a:pPr>
            <a:r>
              <a:rPr lang="en-US"/>
              <a:t>Collect data on employee salaries, compensation components (e.g., base salary, bonuses, benefits), job roles, departments, tenure, performance ratings, and any other relevant metrics.</a:t>
            </a:r>
          </a:p>
          <a:p>
            <a:pPr>
              <a:buFont typeface="Arial" panose="020B0604020202020204" pitchFamily="34" charset="0"/>
              <a:buChar char="•"/>
            </a:pPr>
            <a:r>
              <a:rPr lang="en-US"/>
              <a:t>Ensure data accuracy and completeness</a:t>
            </a:r>
          </a:p>
        </p:txBody>
      </p:sp>
      <p:sp>
        <p:nvSpPr>
          <p:cNvPr id="13" name="TextBox 12">
            <a:extLst>
              <a:ext uri="{FF2B5EF4-FFF2-40B4-BE49-F238E27FC236}">
                <a16:creationId xmlns:a16="http://schemas.microsoft.com/office/drawing/2014/main" xmlns="" id="{52F8C964-28A1-F40A-519E-6F2D838EA89F}"/>
              </a:ext>
            </a:extLst>
          </p:cNvPr>
          <p:cNvSpPr txBox="1"/>
          <p:nvPr/>
        </p:nvSpPr>
        <p:spPr>
          <a:xfrm>
            <a:off x="724461" y="2694789"/>
            <a:ext cx="6104964" cy="3970318"/>
          </a:xfrm>
          <a:prstGeom prst="rect">
            <a:avLst/>
          </a:prstGeom>
          <a:noFill/>
        </p:spPr>
        <p:txBody>
          <a:bodyPr wrap="square">
            <a:spAutoFit/>
          </a:bodyPr>
          <a:lstStyle/>
          <a:p>
            <a:pPr algn="l"/>
            <a:endParaRPr lang="en-US">
              <a:effectLst/>
            </a:endParaRPr>
          </a:p>
          <a:p>
            <a:endParaRPr lang="en-US">
              <a:effectLst/>
            </a:endParaRPr>
          </a:p>
          <a:p>
            <a:pPr marL="742950" lvl="1" indent="-285750">
              <a:buFont typeface="+mj-lt"/>
              <a:buAutoNum type="arabicPeriod"/>
            </a:pPr>
            <a:r>
              <a:rPr lang="en-US" b="1">
                <a:effectLst/>
              </a:rPr>
              <a:t>Salary Distribution:</a:t>
            </a:r>
            <a:r>
              <a:rPr lang="en-US">
                <a:effectLst/>
              </a:rPr>
              <a:t> Create histograms or frequency distributions to visualize salary ranges and identify common salary bands.</a:t>
            </a:r>
          </a:p>
          <a:p>
            <a:pPr marL="742950" lvl="1" indent="-285750">
              <a:buFont typeface="+mj-lt"/>
              <a:buAutoNum type="arabicPeriod"/>
            </a:pPr>
            <a:r>
              <a:rPr lang="en-US" b="1">
                <a:effectLst/>
              </a:rPr>
              <a:t>Compensation Components:</a:t>
            </a:r>
            <a:r>
              <a:rPr lang="en-US">
                <a:effectLst/>
              </a:rPr>
              <a:t> Analyze the breakdown of total compensation into base salary, bonuses, and benefits.</a:t>
            </a:r>
          </a:p>
          <a:p>
            <a:pPr marL="742950" lvl="1" indent="-285750">
              <a:buFont typeface="+mj-lt"/>
              <a:buAutoNum type="arabicPeriod"/>
            </a:pPr>
            <a:r>
              <a:rPr lang="en-US" b="1">
                <a:effectLst/>
              </a:rPr>
              <a:t>Comparison Analysis:</a:t>
            </a:r>
            <a:r>
              <a:rPr lang="en-US">
                <a:effectLst/>
              </a:rPr>
              <a:t> Compare salaries across different departments, job roles, and levels of experience or performance ratings.</a:t>
            </a:r>
          </a:p>
          <a:p>
            <a:pPr marL="742950" lvl="1" indent="-285750">
              <a:buFont typeface="+mj-lt"/>
              <a:buAutoNum type="arabicPeriod"/>
            </a:pPr>
            <a:r>
              <a:rPr lang="en-US" b="1">
                <a:effectLst/>
              </a:rPr>
              <a:t>Trend Analysis:</a:t>
            </a:r>
            <a:r>
              <a:rPr lang="en-US">
                <a:effectLst/>
              </a:rPr>
              <a:t> Examine trends over time, if historical data is available, to identify changes in compensation practices.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1938992"/>
          </a:xfrm>
          <a:prstGeom prst="rect">
            <a:avLst/>
          </a:prstGeom>
          <a:noFill/>
        </p:spPr>
        <p:txBody>
          <a:bodyPr wrap="square" rtlCol="0">
            <a:spAutoFit/>
          </a:bodyPr>
          <a:lstStyle/>
          <a:p>
            <a:pPr algn="l"/>
            <a:r>
              <a:rPr lang="en-US" sz="2400" b="1"/>
              <a:t>PivotTables:</a:t>
            </a:r>
            <a:r>
              <a:rPr lang="en-US" sz="2400"/>
              <a:t> Summarize and analyze data dynamically.</a:t>
            </a:r>
          </a:p>
          <a:p>
            <a:pPr algn="l"/>
            <a:r>
              <a:rPr lang="en-US" sz="2400" b="1"/>
              <a:t>Formulas and Functions:</a:t>
            </a:r>
            <a:r>
              <a:rPr lang="en-US" sz="2400"/>
              <a:t> Utilize Excel formulas to perform calculations and derive key metrics.</a:t>
            </a:r>
          </a:p>
          <a:p>
            <a:pPr algn="l"/>
            <a:r>
              <a:rPr lang="en-US" sz="2400" b="1"/>
              <a:t>Visualization:</a:t>
            </a:r>
            <a:r>
              <a:rPr lang="en-US" sz="2400"/>
              <a:t> Develop charts (e.g., bar charts, pie charts, line graphs) to illustrate findings.</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DF62B1E0-0E85-0CE7-CB7B-66497B33D903}"/>
              </a:ext>
            </a:extLst>
          </p:cNvPr>
          <p:cNvSpPr txBox="1"/>
          <p:nvPr/>
        </p:nvSpPr>
        <p:spPr>
          <a:xfrm>
            <a:off x="990600" y="4113847"/>
            <a:ext cx="6104964" cy="1477328"/>
          </a:xfrm>
          <a:prstGeom prst="rect">
            <a:avLst/>
          </a:prstGeom>
          <a:noFill/>
        </p:spPr>
        <p:txBody>
          <a:bodyPr wrap="square">
            <a:spAutoFit/>
          </a:bodyPr>
          <a:lstStyle/>
          <a:p>
            <a:r>
              <a:rPr lang="en-US" b="1"/>
              <a:t>Report Preparation:</a:t>
            </a:r>
            <a:r>
              <a:rPr lang="en-US"/>
              <a:t> Summarize key insights and findings in a comprehensive report.</a:t>
            </a:r>
          </a:p>
          <a:p>
            <a:r>
              <a:rPr lang="en-US" b="1"/>
              <a:t>Recommendations:</a:t>
            </a:r>
            <a:r>
              <a:rPr lang="en-US"/>
              <a:t> Provide actionable recommendations based on the analysis, such as addressing salary discrepancies or adjusting compensation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xmlns="" id="{7C016DFA-7AC9-C4FF-D8F9-F9064B022F25}"/>
              </a:ext>
            </a:extLst>
          </p:cNvPr>
          <p:cNvSpPr txBox="1"/>
          <p:nvPr/>
        </p:nvSpPr>
        <p:spPr>
          <a:xfrm>
            <a:off x="681523" y="1674674"/>
            <a:ext cx="6104964" cy="1754326"/>
          </a:xfrm>
          <a:prstGeom prst="rect">
            <a:avLst/>
          </a:prstGeom>
          <a:noFill/>
        </p:spPr>
        <p:txBody>
          <a:bodyPr wrap="square">
            <a:spAutoFit/>
          </a:bodyPr>
          <a:lstStyle/>
          <a:p>
            <a:r>
              <a:rPr lang="en-US" b="1"/>
              <a:t>HR Department:</a:t>
            </a:r>
            <a:endParaRPr lang="en-US"/>
          </a:p>
          <a:p>
            <a:pPr>
              <a:buFont typeface="Arial" panose="020B0604020202020204" pitchFamily="34" charset="0"/>
              <a:buChar char="•"/>
            </a:pPr>
            <a:r>
              <a:rPr lang="en-US" b="1"/>
              <a:t>Role:</a:t>
            </a:r>
            <a:r>
              <a:rPr lang="en-US"/>
              <a:t> Utilize the analysis to ensure equitable salary distribution, manage compensation packages, and align with organizational pay structures.</a:t>
            </a:r>
          </a:p>
          <a:p>
            <a:pPr>
              <a:buFont typeface="Arial" panose="020B0604020202020204" pitchFamily="34" charset="0"/>
              <a:buChar char="•"/>
            </a:pPr>
            <a:r>
              <a:rPr lang="en-US" b="1"/>
              <a:t>Needs:</a:t>
            </a:r>
            <a:r>
              <a:rPr lang="en-US"/>
              <a:t> Detailed breakdown of salaries, comparisons across departments, and insights into compensation trends.</a:t>
            </a:r>
          </a:p>
        </p:txBody>
      </p:sp>
      <p:sp>
        <p:nvSpPr>
          <p:cNvPr id="13" name="TextBox 12">
            <a:extLst>
              <a:ext uri="{FF2B5EF4-FFF2-40B4-BE49-F238E27FC236}">
                <a16:creationId xmlns:a16="http://schemas.microsoft.com/office/drawing/2014/main" xmlns="" id="{AFBB7977-7313-F3E0-7771-FEFB590C107C}"/>
              </a:ext>
            </a:extLst>
          </p:cNvPr>
          <p:cNvSpPr txBox="1"/>
          <p:nvPr/>
        </p:nvSpPr>
        <p:spPr>
          <a:xfrm>
            <a:off x="723900" y="3323272"/>
            <a:ext cx="6104964" cy="1477328"/>
          </a:xfrm>
          <a:prstGeom prst="rect">
            <a:avLst/>
          </a:prstGeom>
          <a:noFill/>
        </p:spPr>
        <p:txBody>
          <a:bodyPr wrap="square">
            <a:spAutoFit/>
          </a:bodyPr>
          <a:lstStyle/>
          <a:p>
            <a:r>
              <a:rPr lang="en-US" b="1"/>
              <a:t>Compensation Analysts:</a:t>
            </a:r>
            <a:endParaRPr lang="en-US"/>
          </a:p>
          <a:p>
            <a:pPr>
              <a:buFont typeface="Arial" panose="020B0604020202020204" pitchFamily="34" charset="0"/>
              <a:buChar char="•"/>
            </a:pPr>
            <a:r>
              <a:rPr lang="en-US" b="1"/>
              <a:t>Role:</a:t>
            </a:r>
            <a:r>
              <a:rPr lang="en-US"/>
              <a:t> Analyze data to identify discrepancies, recommend salary adjustments, and support compensation planning.</a:t>
            </a:r>
          </a:p>
          <a:p>
            <a:pPr>
              <a:buFont typeface="Arial" panose="020B0604020202020204" pitchFamily="34" charset="0"/>
              <a:buChar char="•"/>
            </a:pPr>
            <a:r>
              <a:rPr lang="en-US" b="1"/>
              <a:t>Needs:</a:t>
            </a:r>
            <a:r>
              <a:rPr lang="en-US"/>
              <a:t> In-depth analysis, trend insights, and actionable recommendations for optimizing compensation strategies.</a:t>
            </a:r>
          </a:p>
        </p:txBody>
      </p:sp>
      <p:sp>
        <p:nvSpPr>
          <p:cNvPr id="15" name="TextBox 14">
            <a:extLst>
              <a:ext uri="{FF2B5EF4-FFF2-40B4-BE49-F238E27FC236}">
                <a16:creationId xmlns:a16="http://schemas.microsoft.com/office/drawing/2014/main" xmlns="" id="{94555A34-D26D-3D97-B4A6-EB6F0F88065B}"/>
              </a:ext>
            </a:extLst>
          </p:cNvPr>
          <p:cNvSpPr txBox="1"/>
          <p:nvPr/>
        </p:nvSpPr>
        <p:spPr>
          <a:xfrm>
            <a:off x="748273" y="4747736"/>
            <a:ext cx="6104964" cy="1477328"/>
          </a:xfrm>
          <a:prstGeom prst="rect">
            <a:avLst/>
          </a:prstGeom>
          <a:noFill/>
        </p:spPr>
        <p:txBody>
          <a:bodyPr wrap="square">
            <a:spAutoFit/>
          </a:bodyPr>
          <a:lstStyle/>
          <a:p>
            <a:r>
              <a:rPr lang="en-US" b="1"/>
              <a:t>Finance Department:</a:t>
            </a:r>
            <a:endParaRPr lang="en-US"/>
          </a:p>
          <a:p>
            <a:pPr>
              <a:buFont typeface="Arial" panose="020B0604020202020204" pitchFamily="34" charset="0"/>
              <a:buChar char="•"/>
            </a:pPr>
            <a:r>
              <a:rPr lang="en-US" b="1"/>
              <a:t>Role:</a:t>
            </a:r>
            <a:r>
              <a:rPr lang="en-US"/>
              <a:t> Budget and forecast compensation expenses, and ensure alignment with financial planning.</a:t>
            </a:r>
          </a:p>
          <a:p>
            <a:pPr>
              <a:buFont typeface="Arial" panose="020B0604020202020204" pitchFamily="34" charset="0"/>
              <a:buChar char="•"/>
            </a:pPr>
            <a:r>
              <a:rPr lang="en-US" b="1"/>
              <a:t>Needs:</a:t>
            </a:r>
            <a:r>
              <a:rPr lang="en-US"/>
              <a:t> Clear understanding of salary distribution and compensation components to support budget planning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xmlns="" id="{D503E759-4EF4-16E9-99F9-79572781BD2F}"/>
              </a:ext>
            </a:extLst>
          </p:cNvPr>
          <p:cNvSpPr txBox="1"/>
          <p:nvPr/>
        </p:nvSpPr>
        <p:spPr>
          <a:xfrm>
            <a:off x="2819400" y="1643559"/>
            <a:ext cx="6104964" cy="1754326"/>
          </a:xfrm>
          <a:prstGeom prst="rect">
            <a:avLst/>
          </a:prstGeom>
          <a:noFill/>
        </p:spPr>
        <p:txBody>
          <a:bodyPr wrap="square">
            <a:spAutoFit/>
          </a:bodyPr>
          <a:lstStyle/>
          <a:p>
            <a:r>
              <a:rPr lang="en-US"/>
              <a:t>The proposed solution involves creating a comprehensive Excel-based model to analyze and visualize salary and compensation data. This model will help the organization understand salary distributions, identify disparities, and inform compensation strategies. The solution comprises the following key components</a:t>
            </a:r>
          </a:p>
        </p:txBody>
      </p:sp>
      <p:sp>
        <p:nvSpPr>
          <p:cNvPr id="12" name="TextBox 11">
            <a:extLst>
              <a:ext uri="{FF2B5EF4-FFF2-40B4-BE49-F238E27FC236}">
                <a16:creationId xmlns:a16="http://schemas.microsoft.com/office/drawing/2014/main" xmlns="" id="{C3F3C0EA-23CC-20C9-4601-964F182AD3C7}"/>
              </a:ext>
            </a:extLst>
          </p:cNvPr>
          <p:cNvSpPr txBox="1"/>
          <p:nvPr/>
        </p:nvSpPr>
        <p:spPr>
          <a:xfrm>
            <a:off x="2819400" y="3258090"/>
            <a:ext cx="6104964" cy="923330"/>
          </a:xfrm>
          <a:prstGeom prst="rect">
            <a:avLst/>
          </a:prstGeom>
          <a:noFill/>
        </p:spPr>
        <p:txBody>
          <a:bodyPr wrap="square">
            <a:spAutoFit/>
          </a:bodyPr>
          <a:lstStyle/>
          <a:p>
            <a:r>
              <a:rPr lang="en-US" b="1"/>
              <a:t>Data Collection and Organization:</a:t>
            </a:r>
            <a:endParaRPr lang="en-US"/>
          </a:p>
          <a:p>
            <a:pPr>
              <a:buFont typeface="Arial" panose="020B0604020202020204" pitchFamily="34" charset="0"/>
              <a:buChar char="•"/>
            </a:pPr>
            <a:r>
              <a:rPr lang="en-US"/>
              <a:t>Gather and compile data from various sources (HR systems, payroll records, performance reviews).</a:t>
            </a:r>
          </a:p>
        </p:txBody>
      </p:sp>
      <p:sp>
        <p:nvSpPr>
          <p:cNvPr id="14" name="TextBox 13">
            <a:extLst>
              <a:ext uri="{FF2B5EF4-FFF2-40B4-BE49-F238E27FC236}">
                <a16:creationId xmlns:a16="http://schemas.microsoft.com/office/drawing/2014/main" xmlns="" id="{F52B2ABC-CB6D-1D08-EA28-54727BA5CBC1}"/>
              </a:ext>
            </a:extLst>
          </p:cNvPr>
          <p:cNvSpPr txBox="1"/>
          <p:nvPr/>
        </p:nvSpPr>
        <p:spPr>
          <a:xfrm>
            <a:off x="2819400" y="4101952"/>
            <a:ext cx="6104964" cy="923330"/>
          </a:xfrm>
          <a:prstGeom prst="rect">
            <a:avLst/>
          </a:prstGeom>
          <a:noFill/>
        </p:spPr>
        <p:txBody>
          <a:bodyPr wrap="square">
            <a:spAutoFit/>
          </a:bodyPr>
          <a:lstStyle/>
          <a:p>
            <a:r>
              <a:rPr lang="en-US" b="1"/>
              <a:t>Data Analysis and Modeling:</a:t>
            </a:r>
            <a:endParaRPr lang="en-US"/>
          </a:p>
          <a:p>
            <a:pPr>
              <a:buFont typeface="Arial" panose="020B0604020202020204" pitchFamily="34" charset="0"/>
              <a:buChar char="•"/>
            </a:pPr>
            <a:r>
              <a:rPr lang="en-US" b="1"/>
              <a:t>Descriptive Statistics:</a:t>
            </a:r>
            <a:r>
              <a:rPr lang="en-US"/>
              <a:t> Calculate key metrics such as average, median, and range of salaries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8" name="TextBox 7">
            <a:extLst>
              <a:ext uri="{FF2B5EF4-FFF2-40B4-BE49-F238E27FC236}">
                <a16:creationId xmlns:a16="http://schemas.microsoft.com/office/drawing/2014/main" xmlns="" id="{4CC51BD0-D7A2-0807-CC38-20F17E0A2064}"/>
              </a:ext>
            </a:extLst>
          </p:cNvPr>
          <p:cNvSpPr txBox="1"/>
          <p:nvPr/>
        </p:nvSpPr>
        <p:spPr>
          <a:xfrm>
            <a:off x="755332" y="1120676"/>
            <a:ext cx="6104964" cy="2308324"/>
          </a:xfrm>
          <a:prstGeom prst="rect">
            <a:avLst/>
          </a:prstGeom>
          <a:noFill/>
        </p:spPr>
        <p:txBody>
          <a:bodyPr wrap="square">
            <a:spAutoFit/>
          </a:bodyPr>
          <a:lstStyle/>
          <a:p>
            <a:r>
              <a:rPr lang="en-US" b="1"/>
              <a:t>Compensation Details:</a:t>
            </a:r>
            <a:endParaRPr lang="en-US"/>
          </a:p>
          <a:p>
            <a:pPr>
              <a:buFont typeface="Arial" panose="020B0604020202020204" pitchFamily="34" charset="0"/>
              <a:buChar char="•"/>
            </a:pPr>
            <a:r>
              <a:rPr lang="en-US" b="1"/>
              <a:t>Base Salary:</a:t>
            </a:r>
            <a:r>
              <a:rPr lang="en-US"/>
              <a:t> Annual base salary of the employee (e.g., $60,000).</a:t>
            </a:r>
          </a:p>
          <a:p>
            <a:pPr>
              <a:buFont typeface="Arial" panose="020B0604020202020204" pitchFamily="34" charset="0"/>
              <a:buChar char="•"/>
            </a:pPr>
            <a:r>
              <a:rPr lang="en-US" b="1"/>
              <a:t>Bonus:</a:t>
            </a:r>
            <a:r>
              <a:rPr lang="en-US"/>
              <a:t> Annual bonus received by the employee (e.g., $5,000).</a:t>
            </a:r>
          </a:p>
          <a:p>
            <a:pPr>
              <a:buFont typeface="Arial" panose="020B0604020202020204" pitchFamily="34" charset="0"/>
              <a:buChar char="•"/>
            </a:pPr>
            <a:r>
              <a:rPr lang="en-US" b="1"/>
              <a:t>Benefits:</a:t>
            </a:r>
            <a:r>
              <a:rPr lang="en-US"/>
              <a:t> Value of additional benefits provided (e.g., health insurance, retirement contributions) (e.g., $3,000).</a:t>
            </a:r>
          </a:p>
          <a:p>
            <a:pPr>
              <a:buFont typeface="Arial" panose="020B0604020202020204" pitchFamily="34" charset="0"/>
              <a:buChar char="•"/>
            </a:pPr>
            <a:r>
              <a:rPr lang="en-US" b="1"/>
              <a:t>Total Compensation:</a:t>
            </a:r>
            <a:r>
              <a:rPr lang="en-US"/>
              <a:t> Sum of base salary, bonus, and benefits (e.</a:t>
            </a:r>
          </a:p>
        </p:txBody>
      </p:sp>
      <p:sp>
        <p:nvSpPr>
          <p:cNvPr id="10" name="TextBox 9">
            <a:extLst>
              <a:ext uri="{FF2B5EF4-FFF2-40B4-BE49-F238E27FC236}">
                <a16:creationId xmlns:a16="http://schemas.microsoft.com/office/drawing/2014/main" xmlns="" id="{96B6D1FE-01B0-837C-A70F-441A19AE4C6B}"/>
              </a:ext>
            </a:extLst>
          </p:cNvPr>
          <p:cNvSpPr txBox="1"/>
          <p:nvPr/>
        </p:nvSpPr>
        <p:spPr>
          <a:xfrm>
            <a:off x="1071283" y="3429000"/>
            <a:ext cx="6104964" cy="1477328"/>
          </a:xfrm>
          <a:prstGeom prst="rect">
            <a:avLst/>
          </a:prstGeom>
          <a:noFill/>
        </p:spPr>
        <p:txBody>
          <a:bodyPr wrap="square">
            <a:spAutoFit/>
          </a:bodyPr>
          <a:lstStyle/>
          <a:p>
            <a:r>
              <a:rPr lang="en-US" b="1"/>
              <a:t>Performance Metrics:</a:t>
            </a:r>
            <a:endParaRPr lang="en-US"/>
          </a:p>
          <a:p>
            <a:pPr>
              <a:buFont typeface="Arial" panose="020B0604020202020204" pitchFamily="34" charset="0"/>
              <a:buChar char="•"/>
            </a:pPr>
            <a:r>
              <a:rPr lang="en-US" b="1"/>
              <a:t>Performance Rating:</a:t>
            </a:r>
            <a:r>
              <a:rPr lang="en-US"/>
              <a:t> Employee’s performance rating or score (e.g., Excellent, Good, Average).</a:t>
            </a:r>
          </a:p>
          <a:p>
            <a:pPr>
              <a:buFont typeface="Arial" panose="020B0604020202020204" pitchFamily="34" charset="0"/>
              <a:buChar char="•"/>
            </a:pPr>
            <a:r>
              <a:rPr lang="en-US" b="1"/>
              <a:t>Promotion History:</a:t>
            </a:r>
            <a:r>
              <a:rPr lang="en-US"/>
              <a:t> Record of any promotions or job changes (e.g., Promoted to Senior Analyst in 2022).</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16E4BACD-7D0C-DC3C-2DAE-CBA5C77527AB}"/>
              </a:ext>
            </a:extLst>
          </p:cNvPr>
          <p:cNvSpPr txBox="1"/>
          <p:nvPr/>
        </p:nvSpPr>
        <p:spPr>
          <a:xfrm>
            <a:off x="3043518" y="2019300"/>
            <a:ext cx="4630270" cy="4247317"/>
          </a:xfrm>
          <a:prstGeom prst="rect">
            <a:avLst/>
          </a:prstGeom>
          <a:noFill/>
        </p:spPr>
        <p:txBody>
          <a:bodyPr wrap="square">
            <a:spAutoFit/>
          </a:bodyPr>
          <a:lstStyle/>
          <a:p>
            <a:r>
              <a:rPr lang="en-US" dirty="0"/>
              <a:t>Comprehensive Data Collection: </a:t>
            </a:r>
          </a:p>
          <a:p>
            <a:r>
              <a:rPr lang="en-US" dirty="0"/>
              <a:t>•</a:t>
            </a:r>
            <a:r>
              <a:rPr lang="en-US" dirty="0" err="1"/>
              <a:t>Consure</a:t>
            </a:r>
            <a:r>
              <a:rPr lang="en-US" dirty="0"/>
              <a:t> you have detailed and accurate data, including base salaries, bonuses, benefits, and any other forms of compensation.</a:t>
            </a:r>
          </a:p>
          <a:p>
            <a:endParaRPr lang="en-US" dirty="0"/>
          </a:p>
          <a:p>
            <a:r>
              <a:rPr lang="en-US" dirty="0"/>
              <a:t> Dynamic </a:t>
            </a:r>
            <a:r>
              <a:rPr lang="en-US" dirty="0" err="1"/>
              <a:t>Fashboards</a:t>
            </a:r>
            <a:r>
              <a:rPr lang="en-US" dirty="0"/>
              <a:t>:</a:t>
            </a:r>
          </a:p>
          <a:p>
            <a:r>
              <a:rPr lang="en-US" dirty="0"/>
              <a:t>• Create interactive dashboards using PivotTables and </a:t>
            </a:r>
            <a:r>
              <a:rPr lang="en-US" dirty="0" err="1"/>
              <a:t>PivotCharts</a:t>
            </a:r>
            <a:r>
              <a:rPr lang="en-US" dirty="0"/>
              <a:t> to allow users to filter and analyze data by various dimensions such as department, role, and location.</a:t>
            </a:r>
          </a:p>
          <a:p>
            <a:endParaRPr lang="en-US" dirty="0"/>
          </a:p>
          <a:p>
            <a:r>
              <a:rPr lang="en-US" dirty="0"/>
              <a:t> Advanced formulas: </a:t>
            </a:r>
          </a:p>
          <a:p>
            <a:r>
              <a:rPr lang="en-US" dirty="0"/>
              <a:t>•Use formulas like VLOOKUP, INDEX-MATCH, and nested IF statements to perform complex calculations and comparisons.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TotalTime>
  <Words>972</Words>
  <Application>Microsoft Office PowerPoint</Application>
  <PresentationFormat>Custom</PresentationFormat>
  <Paragraphs>113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Salary and compensation analysis through Excel data modeling</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als1</cp:lastModifiedBy>
  <cp:revision>17</cp:revision>
  <dcterms:created xsi:type="dcterms:W3CDTF">2024-03-29T15:07:22Z</dcterms:created>
  <dcterms:modified xsi:type="dcterms:W3CDTF">2024-08-30T06:00:35Z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