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3" r:id="rId4"/>
    <p:sldId id="259" r:id="rId5"/>
    <p:sldId id="264" r:id="rId6"/>
    <p:sldId id="265" r:id="rId7"/>
    <p:sldId id="262" r:id="rId8"/>
    <p:sldId id="261" r:id="rId9"/>
    <p:sldId id="267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5953-64E9-BFE3-78BE-F35506A26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9CE3C-6029-CFE3-4FB5-11894ECAB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E9709-2A95-865E-E3D0-232DEC73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34F-2EAB-40DB-81B1-CC0A76377DB7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B767-382F-9E4E-03AA-C32E4131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FDB0F-F2F2-3BFF-EBA6-733B40B0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1133-E846-4A14-909E-1407A5F90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26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0B7E-AC61-208E-14EE-D524A06B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8A21F-C01A-5592-E716-FD808DD45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8B76-080F-F17B-D165-7C13CE27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34F-2EAB-40DB-81B1-CC0A76377DB7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9391-6C98-CF9E-C740-B853B624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43F4-B225-BD79-1D8E-FB4691BA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1133-E846-4A14-909E-1407A5F90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44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9847D-73A1-60B0-0A5E-8688E43E1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2D61-054C-0018-3F1D-F287679BD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B5828-44B7-15AC-6647-D2E92C6F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34F-2EAB-40DB-81B1-CC0A76377DB7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C326F-9375-1209-6DE7-0D4CE172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292D7-EF11-9AD9-B381-9A95E7F2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1133-E846-4A14-909E-1407A5F90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73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9911-2E89-2267-C990-B44E4CC5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B4EF-F443-8BC9-9FD1-AE5C7231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4695A-4DEB-720B-9A71-9E1C7AB2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34F-2EAB-40DB-81B1-CC0A76377DB7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D1E03-E92E-2551-7260-F7DA468E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E9CA-1A30-780C-37DF-197850E7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1133-E846-4A14-909E-1407A5F90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42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86F0-6032-23C2-C5EE-5A135D51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E41B9-C0D5-0B32-DF2E-2DF8BE87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02CE-02DA-F464-E840-2AB32C30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34F-2EAB-40DB-81B1-CC0A76377DB7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D9208-A698-5FB6-5269-BCE3226B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8A1D6-0142-D74E-4855-AB6B3041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1133-E846-4A14-909E-1407A5F90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46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37E8-B735-B95F-5074-DED38EC5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3868-FE5A-813E-C10E-6E9D8C747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78FB6-051D-1126-EBCB-5DF1A5506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A2CB3-574D-0DFA-4040-239540A6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34F-2EAB-40DB-81B1-CC0A76377DB7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C1D73-F7D1-A5A6-35A3-F3F62456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74102-1C68-BAB0-2C65-B24AE4F5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1133-E846-4A14-909E-1407A5F90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70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DE6B-718D-E375-ED0C-4C3ABA0D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EF470-9D83-709A-212E-5B2D0FA75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6E271-9968-F3C0-571D-0AFD03466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5AE57-2B81-5DFB-7442-AA758BF84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151D6-8992-885B-A3FD-DF6FB721D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116BF-AF08-0BA8-BFE5-ECD1349B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34F-2EAB-40DB-81B1-CC0A76377DB7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CB947-9070-015D-402F-ADFBBBB5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6CC47-05C8-E654-4FCF-F10E36E4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1133-E846-4A14-909E-1407A5F90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25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FF7-13BE-EB39-76D9-F2D71947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81CFC-88B3-827F-1D51-530EFCC3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34F-2EAB-40DB-81B1-CC0A76377DB7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3F3E3-838B-9743-4917-ED284FBE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9053F-BFAF-8B84-8C92-8E8216A4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1133-E846-4A14-909E-1407A5F90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03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E87B4-4BBA-6025-BB8B-7FA2E0D7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34F-2EAB-40DB-81B1-CC0A76377DB7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F33B4-EFF8-DC19-36FE-65BB2227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C2FF0-3448-D09D-D6A8-20BD8AF9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1133-E846-4A14-909E-1407A5F90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90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0F97-AA93-FDC6-A7DE-27506C7D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041CB-3A47-9911-9BF1-F5A8E10B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F2DB5-2E3E-8D9F-2540-C26D248FA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70B3F-CF33-9187-D850-1BC5D708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34F-2EAB-40DB-81B1-CC0A76377DB7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B3335-9578-277F-4686-03AE7E15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9B33A-B5B9-2A07-D354-3C70C4A4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1133-E846-4A14-909E-1407A5F90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0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53C1-F2EB-D0E0-48C6-56AE7428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EA156-36B6-57D7-2317-98D48CFBB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08BE9-E53B-9A6C-BE00-6725BBB48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714BE-5823-410D-C640-6FE25BE2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34F-2EAB-40DB-81B1-CC0A76377DB7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4C49A-2A8B-6B93-29E0-F9B21AB2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BFC34-ABD7-60B9-B51E-FF27E49C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1133-E846-4A14-909E-1407A5F90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83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6CBB3-3257-50DE-1D0B-8158CD30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315C4-83F1-63B0-06D6-6439E44C7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C980D-347E-148F-2070-26BC66004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5334F-2EAB-40DB-81B1-CC0A76377DB7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6110-71E8-7D69-D8DD-A6F3AA9FF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FDB73-AB7E-933B-761F-098404C4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1133-E846-4A14-909E-1407A5F90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5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mmowelt.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Four wooden houses with different sizes">
            <a:extLst>
              <a:ext uri="{FF2B5EF4-FFF2-40B4-BE49-F238E27FC236}">
                <a16:creationId xmlns:a16="http://schemas.microsoft.com/office/drawing/2014/main" id="{F893A203-A9ED-7AB0-3E9A-C2470607B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1" r="15850" b="475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EDEC4-E5AE-CA3D-472C-7A6D656BC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/>
              <a:t>Real Estate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84969-8054-12A6-7988-368579D07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Prediciting the values of houses based on their properties.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71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41F4B-EF38-4E98-5C5C-E4462AD9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Much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92404-06C4-D316-FA3A-A35E0889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Any Questions?</a:t>
            </a:r>
            <a:endParaRPr lang="de-DE" sz="16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12990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EB2C3-6422-E147-96B6-9D8F57AA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de-DE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9DFC-672A-D259-B78E-6F93E3844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endParaRPr lang="de-DE" sz="2000"/>
          </a:p>
          <a:p>
            <a:r>
              <a:rPr lang="de-DE" sz="2000"/>
              <a:t>Scraping internet for Data</a:t>
            </a:r>
          </a:p>
          <a:p>
            <a:pPr lvl="1"/>
            <a:r>
              <a:rPr lang="de-DE" sz="2000">
                <a:hlinkClick r:id="rId2"/>
              </a:rPr>
              <a:t>www.immowelt.de</a:t>
            </a:r>
            <a:endParaRPr lang="de-DE" sz="2000"/>
          </a:p>
          <a:p>
            <a:pPr lvl="1"/>
            <a:endParaRPr lang="de-DE" sz="2000"/>
          </a:p>
          <a:p>
            <a:r>
              <a:rPr lang="de-DE" sz="2000"/>
              <a:t>Roughly 30.000 offers</a:t>
            </a:r>
          </a:p>
          <a:p>
            <a:pPr lvl="1"/>
            <a:r>
              <a:rPr lang="de-DE" sz="2000"/>
              <a:t>Location, size, offerer, price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DCA8723A-4EE1-F006-868E-49C6B722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6" y="2202875"/>
            <a:ext cx="4747547" cy="24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BD901-0410-5224-15AE-FFBFF33D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de-DE" dirty="0"/>
              <a:t>About </a:t>
            </a:r>
            <a:r>
              <a:rPr lang="de-DE" dirty="0" err="1"/>
              <a:t>the</a:t>
            </a:r>
            <a:r>
              <a:rPr lang="de-DE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C5A0-FDFD-1589-115C-CFFE4E0F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lvl="1"/>
            <a:r>
              <a:rPr lang="de-DE" sz="2000" dirty="0" err="1"/>
              <a:t>Houses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sale</a:t>
            </a:r>
            <a:r>
              <a:rPr lang="de-DE" sz="2000" dirty="0"/>
              <a:t> in Germany</a:t>
            </a:r>
          </a:p>
          <a:p>
            <a:pPr lvl="2"/>
            <a:r>
              <a:rPr lang="de-DE" sz="1600" dirty="0"/>
              <a:t>Most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them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rural </a:t>
            </a:r>
            <a:r>
              <a:rPr lang="de-DE" sz="1600" dirty="0" err="1"/>
              <a:t>parts</a:t>
            </a:r>
            <a:endParaRPr lang="de-DE" sz="1600" dirty="0"/>
          </a:p>
          <a:p>
            <a:pPr lvl="2"/>
            <a:endParaRPr lang="de-DE" sz="1600" dirty="0"/>
          </a:p>
          <a:p>
            <a:pPr lvl="1"/>
            <a:r>
              <a:rPr lang="de-DE" sz="2000" dirty="0"/>
              <a:t>Prices 50.000 - 1.000.000</a:t>
            </a:r>
          </a:p>
          <a:p>
            <a:pPr lvl="1"/>
            <a:endParaRPr lang="de-DE" sz="2000" dirty="0"/>
          </a:p>
          <a:p>
            <a:pPr lvl="1"/>
            <a:r>
              <a:rPr lang="de-DE" sz="2000" dirty="0"/>
              <a:t>Size 50sqm – 1000sqm</a:t>
            </a:r>
          </a:p>
          <a:p>
            <a:pPr lvl="2"/>
            <a:r>
              <a:rPr lang="de-DE" sz="1600" dirty="0"/>
              <a:t>(1000sqm: </a:t>
            </a:r>
            <a:r>
              <a:rPr lang="de-DE" sz="1600" dirty="0" err="1"/>
              <a:t>houses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multiple </a:t>
            </a:r>
            <a:r>
              <a:rPr lang="de-DE" sz="1600" dirty="0" err="1"/>
              <a:t>appartments</a:t>
            </a:r>
            <a:r>
              <a:rPr lang="de-DE" sz="1600" dirty="0"/>
              <a:t>)</a:t>
            </a:r>
            <a:endParaRPr lang="de-DE" sz="2000" dirty="0"/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3684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41F4B-EF38-4E98-5C5C-E4462AD9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de-DE" dirty="0"/>
              <a:t>Working </a:t>
            </a:r>
            <a:r>
              <a:rPr lang="de-DE" dirty="0" err="1"/>
              <a:t>the</a:t>
            </a:r>
            <a:r>
              <a:rPr lang="de-DE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92404-06C4-D316-FA3A-A35E0889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Location </a:t>
            </a:r>
            <a:r>
              <a:rPr lang="de-DE" sz="2000"/>
              <a:t>too</a:t>
            </a:r>
            <a:r>
              <a:rPr lang="de-DE" sz="2000" dirty="0"/>
              <a:t> </a:t>
            </a:r>
            <a:r>
              <a:rPr lang="de-DE" sz="2000"/>
              <a:t>many</a:t>
            </a:r>
            <a:r>
              <a:rPr lang="de-DE" sz="2000" dirty="0"/>
              <a:t> </a:t>
            </a:r>
            <a:r>
              <a:rPr lang="de-DE" sz="2000"/>
              <a:t>unique</a:t>
            </a:r>
            <a:r>
              <a:rPr lang="de-DE" sz="2000" dirty="0"/>
              <a:t> </a:t>
            </a:r>
            <a:r>
              <a:rPr lang="de-DE" sz="2000"/>
              <a:t>values</a:t>
            </a:r>
            <a:endParaRPr lang="de-DE" sz="2000" dirty="0"/>
          </a:p>
          <a:p>
            <a:pPr lvl="1"/>
            <a:r>
              <a:rPr lang="de-DE" sz="2000"/>
              <a:t>Categorizing them by size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Same </a:t>
            </a:r>
            <a:r>
              <a:rPr lang="de-DE" sz="2000"/>
              <a:t>with</a:t>
            </a:r>
            <a:r>
              <a:rPr lang="de-DE" sz="2000" dirty="0"/>
              <a:t> </a:t>
            </a:r>
            <a:r>
              <a:rPr lang="de-DE" sz="2000"/>
              <a:t>offerer</a:t>
            </a:r>
            <a:endParaRPr lang="de-DE" sz="2000" dirty="0"/>
          </a:p>
          <a:p>
            <a:pPr lvl="1"/>
            <a:r>
              <a:rPr lang="de-DE" sz="2000"/>
              <a:t>Categorizing them by type</a:t>
            </a:r>
          </a:p>
          <a:p>
            <a:pPr lvl="1"/>
            <a:endParaRPr lang="de-DE" sz="2000" dirty="0"/>
          </a:p>
          <a:p>
            <a:r>
              <a:rPr lang="de-DE" sz="2000"/>
              <a:t>Cleaned</a:t>
            </a:r>
            <a:r>
              <a:rPr lang="de-DE" sz="2000" dirty="0"/>
              <a:t> </a:t>
            </a:r>
            <a:r>
              <a:rPr lang="de-DE" sz="2000"/>
              <a:t>columns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0713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67F44-905A-1084-27BA-A2373931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de-DE" dirty="0"/>
              <a:t>Prices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location</a:t>
            </a:r>
            <a:endParaRPr lang="de-DE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8EC4F3-8DAB-9B14-8324-782F7D0B9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Categorized by Inhabitants: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&gt; 1.000.000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500.000	–   1.000.000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200.000  	–   500.000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90.000    	–   200.000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50.000   	–   90.000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25.000    	–   90.000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&lt; 25.000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2000" dirty="0"/>
              <a:t>Berlin, Hamburg, Munich more expensive than rest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2474D26-DB92-37DB-7272-96C89228D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800" y="643234"/>
            <a:ext cx="361191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67F44-905A-1084-27BA-A2373931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de-DE" dirty="0"/>
              <a:t>Prices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8EC4F3-8DAB-9B14-8324-782F7D0B9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The bigger the house, the higher the variance</a:t>
            </a:r>
          </a:p>
          <a:p>
            <a:endParaRPr lang="en-US" sz="2000" dirty="0"/>
          </a:p>
          <a:p>
            <a:r>
              <a:rPr lang="en-US" sz="2000" dirty="0"/>
              <a:t>Why?</a:t>
            </a:r>
          </a:p>
          <a:p>
            <a:pPr lvl="1"/>
            <a:r>
              <a:rPr lang="en-US" sz="1600" dirty="0"/>
              <a:t>Maybe because big houses are not always better houses</a:t>
            </a:r>
          </a:p>
          <a:p>
            <a:pPr lvl="1"/>
            <a:r>
              <a:rPr lang="en-US" sz="1600" dirty="0"/>
              <a:t>Depending on location, they become hard to sell</a:t>
            </a:r>
          </a:p>
          <a:p>
            <a:pPr lvl="2"/>
            <a:r>
              <a:rPr lang="en-US" sz="1200" dirty="0"/>
              <a:t>That pushes the worth down</a:t>
            </a:r>
          </a:p>
        </p:txBody>
      </p:sp>
      <p:pic>
        <p:nvPicPr>
          <p:cNvPr id="4" name="Picture 3" descr="Chart, bar chart, line chart&#10;&#10;Description automatically generated">
            <a:extLst>
              <a:ext uri="{FF2B5EF4-FFF2-40B4-BE49-F238E27FC236}">
                <a16:creationId xmlns:a16="http://schemas.microsoft.com/office/drawing/2014/main" id="{6744058E-C7F0-4522-3582-C3DE825EF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17" y="1951182"/>
            <a:ext cx="534582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0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41F4B-EF38-4E98-5C5C-E4462AD9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de-DE" dirty="0" err="1"/>
              <a:t>Predictions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92404-06C4-D316-FA3A-A35E0889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Initial </a:t>
            </a:r>
            <a:r>
              <a:rPr lang="de-DE" sz="2000"/>
              <a:t>results</a:t>
            </a:r>
            <a:r>
              <a:rPr lang="de-DE" sz="2000" dirty="0"/>
              <a:t> </a:t>
            </a:r>
            <a:r>
              <a:rPr lang="de-DE" sz="2000"/>
              <a:t>really</a:t>
            </a:r>
            <a:r>
              <a:rPr lang="de-DE" sz="2000" dirty="0"/>
              <a:t> </a:t>
            </a:r>
            <a:r>
              <a:rPr lang="de-DE" sz="2000"/>
              <a:t>bad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Hyperparameter </a:t>
            </a:r>
            <a:r>
              <a:rPr lang="de-DE" sz="2000"/>
              <a:t>testing</a:t>
            </a:r>
            <a:endParaRPr lang="de-DE" sz="2000" dirty="0"/>
          </a:p>
          <a:p>
            <a:r>
              <a:rPr lang="de-DE" sz="2000"/>
              <a:t>Outlier</a:t>
            </a:r>
            <a:r>
              <a:rPr lang="de-DE" sz="2000" dirty="0"/>
              <a:t> </a:t>
            </a:r>
            <a:r>
              <a:rPr lang="de-DE" sz="2000"/>
              <a:t>removal</a:t>
            </a:r>
            <a:endParaRPr lang="de-DE" sz="2000" dirty="0"/>
          </a:p>
          <a:p>
            <a:r>
              <a:rPr lang="de-DE" sz="2000"/>
              <a:t>Multicolliniarity</a:t>
            </a:r>
            <a:endParaRPr lang="de-DE" sz="2000" dirty="0"/>
          </a:p>
          <a:p>
            <a:r>
              <a:rPr lang="de-DE" sz="2000" dirty="0"/>
              <a:t>PCA</a:t>
            </a:r>
          </a:p>
          <a:p>
            <a:endParaRPr lang="de-DE" sz="2000" dirty="0"/>
          </a:p>
          <a:p>
            <a:r>
              <a:rPr lang="de-DE" sz="2000"/>
              <a:t>Endresults</a:t>
            </a:r>
            <a:r>
              <a:rPr lang="de-DE" sz="2000" dirty="0"/>
              <a:t> </a:t>
            </a:r>
            <a:r>
              <a:rPr lang="de-DE" sz="2000"/>
              <a:t>better</a:t>
            </a:r>
            <a:endParaRPr lang="de-DE" sz="2000" dirty="0"/>
          </a:p>
          <a:p>
            <a:pPr lvl="1"/>
            <a:r>
              <a:rPr lang="de-DE" sz="2000"/>
              <a:t>Rmse = 200 000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3958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bar chart&#10;">
            <a:extLst>
              <a:ext uri="{FF2B5EF4-FFF2-40B4-BE49-F238E27FC236}">
                <a16:creationId xmlns:a16="http://schemas.microsoft.com/office/drawing/2014/main" id="{64859861-A022-6130-F963-6D85F379B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3" r="4906" b="-1"/>
          <a:stretch/>
        </p:blipFill>
        <p:spPr>
          <a:xfrm>
            <a:off x="838199" y="735153"/>
            <a:ext cx="10515602" cy="53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2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41F4B-EF38-4E98-5C5C-E4462AD9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I do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92404-06C4-D316-FA3A-A35E0889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r>
              <a:rPr lang="de-DE" sz="2000" dirty="0" err="1"/>
              <a:t>If</a:t>
            </a:r>
            <a:r>
              <a:rPr lang="de-DE" sz="2000" dirty="0"/>
              <a:t> i </a:t>
            </a:r>
            <a:r>
              <a:rPr lang="de-DE" sz="2000" dirty="0" err="1"/>
              <a:t>had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time i </a:t>
            </a:r>
            <a:r>
              <a:rPr lang="de-DE" sz="2000" dirty="0" err="1"/>
              <a:t>would</a:t>
            </a:r>
            <a:r>
              <a:rPr lang="de-DE" sz="2000" dirty="0"/>
              <a:t>:</a:t>
            </a:r>
          </a:p>
          <a:p>
            <a:pPr lvl="1"/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Data</a:t>
            </a:r>
          </a:p>
          <a:p>
            <a:pPr lvl="1"/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features</a:t>
            </a:r>
            <a:r>
              <a:rPr lang="de-DE" sz="1600" dirty="0"/>
              <a:t> on </a:t>
            </a:r>
            <a:r>
              <a:rPr lang="de-DE" sz="1600" dirty="0" err="1"/>
              <a:t>that</a:t>
            </a:r>
            <a:r>
              <a:rPr lang="de-DE" sz="1600" dirty="0"/>
              <a:t> Data</a:t>
            </a:r>
          </a:p>
          <a:p>
            <a:pPr lvl="1"/>
            <a:r>
              <a:rPr lang="de-DE" sz="1600" dirty="0"/>
              <a:t>Try out different </a:t>
            </a:r>
            <a:r>
              <a:rPr lang="de-DE" sz="1600" dirty="0" err="1"/>
              <a:t>categories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location</a:t>
            </a:r>
            <a:r>
              <a:rPr lang="de-DE" sz="1600" dirty="0"/>
              <a:t> </a:t>
            </a:r>
            <a:r>
              <a:rPr lang="de-DE" sz="1600" dirty="0" err="1"/>
              <a:t>maybe</a:t>
            </a:r>
            <a:endParaRPr lang="de-DE" sz="16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9517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Real Estate Prices</vt:lpstr>
      <vt:lpstr>Getting the Data</vt:lpstr>
      <vt:lpstr>About the Data</vt:lpstr>
      <vt:lpstr>Working the Data</vt:lpstr>
      <vt:lpstr>Prices by location</vt:lpstr>
      <vt:lpstr>Prices by size</vt:lpstr>
      <vt:lpstr>Predictions</vt:lpstr>
      <vt:lpstr>PowerPoint Presentation</vt:lpstr>
      <vt:lpstr>What could I do to get better predictions</vt:lpstr>
      <vt:lpstr>Thank you very Much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Prices</dc:title>
  <dc:creator>Max Mrachacz</dc:creator>
  <cp:lastModifiedBy>Max Mrachacz</cp:lastModifiedBy>
  <cp:revision>1</cp:revision>
  <dcterms:created xsi:type="dcterms:W3CDTF">2023-04-20T13:39:52Z</dcterms:created>
  <dcterms:modified xsi:type="dcterms:W3CDTF">2023-04-20T15:29:30Z</dcterms:modified>
</cp:coreProperties>
</file>