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League Spartan"/>
      <p:regular r:id="rId25"/>
      <p:bold r:id="rId26"/>
    </p:embeddedFont>
    <p:embeddedFont>
      <p:font typeface="Roboto"/>
      <p:regular r:id="rId27"/>
      <p:bold r:id="rId28"/>
      <p:italic r:id="rId29"/>
      <p:boldItalic r:id="rId30"/>
    </p:embeddedFont>
    <p:embeddedFont>
      <p:font typeface="Poppins"/>
      <p:regular r:id="rId31"/>
      <p:bold r:id="rId32"/>
      <p:italic r:id="rId33"/>
      <p:boldItalic r:id="rId34"/>
    </p:embeddedFont>
    <p:embeddedFont>
      <p:font typeface="Lato Light"/>
      <p:regular r:id="rId35"/>
      <p:bold r:id="rId36"/>
      <p:italic r:id="rId37"/>
      <p:boldItalic r:id="rId38"/>
    </p:embeddedFont>
    <p:embeddedFont>
      <p:font typeface="Lexend Medium"/>
      <p:regular r:id="rId39"/>
      <p:bold r:id="rId40"/>
    </p:embeddedFont>
    <p:embeddedFont>
      <p:font typeface="Open Sans Medium"/>
      <p:regular r:id="rId41"/>
      <p:bold r:id="rId42"/>
      <p:italic r:id="rId43"/>
      <p:boldItalic r:id="rId44"/>
    </p:embeddedFont>
    <p:embeddedFont>
      <p:font typeface="Lexend"/>
      <p:regular r:id="rId45"/>
      <p:bold r:id="rId46"/>
    </p:embeddedFont>
    <p:embeddedFont>
      <p:font typeface="Inter Medium"/>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Medium-bold.fntdata"/><Relationship Id="rId20" Type="http://schemas.openxmlformats.org/officeDocument/2006/relationships/slide" Target="slides/slide15.xml"/><Relationship Id="rId42" Type="http://schemas.openxmlformats.org/officeDocument/2006/relationships/font" Target="fonts/OpenSansMedium-bold.fntdata"/><Relationship Id="rId41" Type="http://schemas.openxmlformats.org/officeDocument/2006/relationships/font" Target="fonts/OpenSansMedium-regular.fntdata"/><Relationship Id="rId22" Type="http://schemas.openxmlformats.org/officeDocument/2006/relationships/slide" Target="slides/slide17.xml"/><Relationship Id="rId44" Type="http://schemas.openxmlformats.org/officeDocument/2006/relationships/font" Target="fonts/OpenSansMedium-boldItalic.fntdata"/><Relationship Id="rId21" Type="http://schemas.openxmlformats.org/officeDocument/2006/relationships/slide" Target="slides/slide16.xml"/><Relationship Id="rId43" Type="http://schemas.openxmlformats.org/officeDocument/2006/relationships/font" Target="fonts/OpenSansMedium-italic.fntdata"/><Relationship Id="rId24" Type="http://schemas.openxmlformats.org/officeDocument/2006/relationships/font" Target="fonts/RobotoSlab-bold.fntdata"/><Relationship Id="rId46" Type="http://schemas.openxmlformats.org/officeDocument/2006/relationships/font" Target="fonts/Lexend-bold.fntdata"/><Relationship Id="rId23" Type="http://schemas.openxmlformats.org/officeDocument/2006/relationships/font" Target="fonts/RobotoSlab-regular.fntdata"/><Relationship Id="rId45" Type="http://schemas.openxmlformats.org/officeDocument/2006/relationships/font" Target="fonts/Lexe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agueSpartan-bold.fntdata"/><Relationship Id="rId48" Type="http://schemas.openxmlformats.org/officeDocument/2006/relationships/font" Target="fonts/InterMedium-bold.fntdata"/><Relationship Id="rId25" Type="http://schemas.openxmlformats.org/officeDocument/2006/relationships/font" Target="fonts/LeagueSpartan-regular.fntdata"/><Relationship Id="rId47" Type="http://schemas.openxmlformats.org/officeDocument/2006/relationships/font" Target="fonts/InterMedium-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Poppins-italic.fntdata"/><Relationship Id="rId10" Type="http://schemas.openxmlformats.org/officeDocument/2006/relationships/slide" Target="slides/slide5.xml"/><Relationship Id="rId32" Type="http://schemas.openxmlformats.org/officeDocument/2006/relationships/font" Target="fonts/Poppins-bold.fntdata"/><Relationship Id="rId13" Type="http://schemas.openxmlformats.org/officeDocument/2006/relationships/slide" Target="slides/slide8.xml"/><Relationship Id="rId35" Type="http://schemas.openxmlformats.org/officeDocument/2006/relationships/font" Target="fonts/LatoLight-regular.fntdata"/><Relationship Id="rId12" Type="http://schemas.openxmlformats.org/officeDocument/2006/relationships/slide" Target="slides/slide7.xml"/><Relationship Id="rId34" Type="http://schemas.openxmlformats.org/officeDocument/2006/relationships/font" Target="fonts/Poppins-boldItalic.fntdata"/><Relationship Id="rId15" Type="http://schemas.openxmlformats.org/officeDocument/2006/relationships/slide" Target="slides/slide10.xml"/><Relationship Id="rId37" Type="http://schemas.openxmlformats.org/officeDocument/2006/relationships/font" Target="fonts/LatoLight-italic.fntdata"/><Relationship Id="rId14" Type="http://schemas.openxmlformats.org/officeDocument/2006/relationships/slide" Target="slides/slide9.xml"/><Relationship Id="rId36" Type="http://schemas.openxmlformats.org/officeDocument/2006/relationships/font" Target="fonts/LatoLight-bold.fntdata"/><Relationship Id="rId17" Type="http://schemas.openxmlformats.org/officeDocument/2006/relationships/slide" Target="slides/slide12.xml"/><Relationship Id="rId39" Type="http://schemas.openxmlformats.org/officeDocument/2006/relationships/font" Target="fonts/LexendMedium-regular.fntdata"/><Relationship Id="rId16" Type="http://schemas.openxmlformats.org/officeDocument/2006/relationships/slide" Target="slides/slide11.xml"/><Relationship Id="rId38" Type="http://schemas.openxmlformats.org/officeDocument/2006/relationships/font" Target="fonts/Lato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Motivation</a:t>
            </a:r>
            <a:endParaRPr sz="1200"/>
          </a:p>
          <a:p>
            <a:pPr indent="0" lvl="0" marL="0" rtl="0" algn="l">
              <a:spcBef>
                <a:spcPts val="0"/>
              </a:spcBef>
              <a:spcAft>
                <a:spcPts val="0"/>
              </a:spcAft>
              <a:buNone/>
            </a:pPr>
            <a:r>
              <a:rPr lang="en" sz="1200"/>
              <a:t>Smart cities are increasingly reliant on IoT devices to gather data and deliver services to their citizens. However, traditional IoT architectures face several challenges in this urban environment, including scalability, efficiency, reliability, and security.</a:t>
            </a:r>
            <a:endParaRPr sz="1200"/>
          </a:p>
          <a:p>
            <a:pPr indent="0" lvl="0" marL="0" rtl="0" algn="l">
              <a:spcBef>
                <a:spcPts val="0"/>
              </a:spcBef>
              <a:spcAft>
                <a:spcPts val="0"/>
              </a:spcAft>
              <a:buNone/>
            </a:pPr>
            <a:r>
              <a:rPr lang="en" sz="1200"/>
              <a:t>One limitation of traditional IoT architectures is their centralized design. All data from IoT devices is processed and stored in the cloud, which can lead to performance bottlenecks and security vulnerabilities. Additionally, traditional IoT architectures are not well-suited for handling the large volumes of data generated by smart city applications.</a:t>
            </a:r>
            <a:endParaRPr sz="1200"/>
          </a:p>
          <a:p>
            <a:pPr indent="0" lvl="0" marL="0" rtl="0" algn="l">
              <a:spcBef>
                <a:spcPts val="0"/>
              </a:spcBef>
              <a:spcAft>
                <a:spcPts val="0"/>
              </a:spcAft>
              <a:buNone/>
            </a:pPr>
            <a:r>
              <a:rPr lang="en" sz="1200"/>
              <a:t>Contribution</a:t>
            </a:r>
            <a:endParaRPr sz="1200"/>
          </a:p>
          <a:p>
            <a:pPr indent="0" lvl="0" marL="0" rtl="0" algn="l">
              <a:spcBef>
                <a:spcPts val="0"/>
              </a:spcBef>
              <a:spcAft>
                <a:spcPts val="0"/>
              </a:spcAft>
              <a:buNone/>
            </a:pPr>
            <a:r>
              <a:rPr lang="en" sz="1200"/>
              <a:t>The proposed edge-fog-cloud collaborative IoT platform addresses the limitations of traditional IoT architectures by distributing the workload across three layers: edge, fog, and cloud.</a:t>
            </a:r>
            <a:endParaRPr sz="1200"/>
          </a:p>
          <a:p>
            <a:pPr indent="0" lvl="0" marL="0" rtl="0" algn="l">
              <a:spcBef>
                <a:spcPts val="0"/>
              </a:spcBef>
              <a:spcAft>
                <a:spcPts val="0"/>
              </a:spcAft>
              <a:buNone/>
            </a:pPr>
            <a:r>
              <a:rPr lang="en" sz="1200"/>
              <a:t>The edge layer is responsible for collecting and preprocessing data from IoT devices.</a:t>
            </a:r>
            <a:endParaRPr sz="1200"/>
          </a:p>
          <a:p>
            <a:pPr indent="0" lvl="0" marL="0" rtl="0" algn="l">
              <a:spcBef>
                <a:spcPts val="0"/>
              </a:spcBef>
              <a:spcAft>
                <a:spcPts val="0"/>
              </a:spcAft>
              <a:buNone/>
            </a:pPr>
            <a:r>
              <a:rPr lang="en" sz="1200"/>
              <a:t>The fog layer performs more complex data processing and analytics tasks.</a:t>
            </a:r>
            <a:endParaRPr sz="1200"/>
          </a:p>
          <a:p>
            <a:pPr indent="0" lvl="0" marL="0" rtl="0" algn="l">
              <a:spcBef>
                <a:spcPts val="0"/>
              </a:spcBef>
              <a:spcAft>
                <a:spcPts val="0"/>
              </a:spcAft>
              <a:buNone/>
            </a:pPr>
            <a:r>
              <a:rPr lang="en" sz="1200"/>
              <a:t>The cloud layer stores and manages large volumes of data and provides advanced IoT services, such as machine learning and artificial intelligence.</a:t>
            </a:r>
            <a:endParaRPr sz="1200"/>
          </a:p>
          <a:p>
            <a:pPr indent="0" lvl="0" marL="0" rtl="0" algn="l">
              <a:spcBef>
                <a:spcPts val="0"/>
              </a:spcBef>
              <a:spcAft>
                <a:spcPts val="0"/>
              </a:spcAft>
              <a:buNone/>
            </a:pPr>
            <a:r>
              <a:rPr lang="en" sz="1200"/>
              <a:t>This distributed architecture provides a number of advantages, including:</a:t>
            </a:r>
            <a:endParaRPr sz="1200"/>
          </a:p>
          <a:p>
            <a:pPr indent="0" lvl="0" marL="0" rtl="0" algn="l">
              <a:spcBef>
                <a:spcPts val="0"/>
              </a:spcBef>
              <a:spcAft>
                <a:spcPts val="0"/>
              </a:spcAft>
              <a:buNone/>
            </a:pPr>
            <a:r>
              <a:rPr lang="en" sz="1200"/>
              <a:t>Scalability: The platform can scale to support a large number of IoT devices and applications by distributing the workload across three layers.</a:t>
            </a:r>
            <a:endParaRPr sz="1200"/>
          </a:p>
          <a:p>
            <a:pPr indent="0" lvl="0" marL="0" rtl="0" algn="l">
              <a:spcBef>
                <a:spcPts val="0"/>
              </a:spcBef>
              <a:spcAft>
                <a:spcPts val="0"/>
              </a:spcAft>
              <a:buNone/>
            </a:pPr>
            <a:r>
              <a:rPr lang="en" sz="1200"/>
              <a:t>Efficiency: The platform efficiently utilizes the resources of edge, fog, and cloud computing to provide IoT services.</a:t>
            </a:r>
            <a:endParaRPr sz="1200"/>
          </a:p>
          <a:p>
            <a:pPr indent="0" lvl="0" marL="0" rtl="0" algn="l">
              <a:spcBef>
                <a:spcPts val="0"/>
              </a:spcBef>
              <a:spcAft>
                <a:spcPts val="0"/>
              </a:spcAft>
              <a:buNone/>
            </a:pPr>
            <a:r>
              <a:rPr lang="en" sz="1200"/>
              <a:t>Reliability: The platform is more reliable than traditional architectures, as it can continue to operate even if the cloud experiences downtime.</a:t>
            </a:r>
            <a:endParaRPr sz="1200"/>
          </a:p>
          <a:p>
            <a:pPr indent="0" lvl="0" marL="0" rtl="0" algn="l">
              <a:spcBef>
                <a:spcPts val="0"/>
              </a:spcBef>
              <a:spcAft>
                <a:spcPts val="0"/>
              </a:spcAft>
              <a:buNone/>
            </a:pPr>
            <a:r>
              <a:rPr lang="en" sz="1200"/>
              <a:t>Security: The platform incorporates a suite of security features to safeguard IoT data from unauthorized access and alterations.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Methodology</a:t>
            </a:r>
            <a:endParaRPr sz="1200"/>
          </a:p>
          <a:p>
            <a:pPr indent="0" lvl="0" marL="0" rtl="0" algn="l">
              <a:spcBef>
                <a:spcPts val="0"/>
              </a:spcBef>
              <a:spcAft>
                <a:spcPts val="0"/>
              </a:spcAft>
              <a:buNone/>
            </a:pPr>
            <a:r>
              <a:rPr lang="en" sz="1200"/>
              <a:t>The authors evaluated the proposed platform using a combination of simulation and experimental studies.</a:t>
            </a:r>
            <a:endParaRPr sz="1200"/>
          </a:p>
          <a:p>
            <a:pPr indent="0" lvl="0" marL="0" rtl="0" algn="l">
              <a:spcBef>
                <a:spcPts val="0"/>
              </a:spcBef>
              <a:spcAft>
                <a:spcPts val="0"/>
              </a:spcAft>
              <a:buNone/>
            </a:pPr>
            <a:r>
              <a:rPr lang="en" sz="1200"/>
              <a:t>In the simulation study, they evaluated the performance of the platform under different workloads and network conditions. The results of the simulation study showed that the proposed platform can scale to support a large number of IoT devices and applications. The platform is also able to efficiently utilize the resources of edge, fog, and cloud computing to provide IoT services.</a:t>
            </a:r>
            <a:endParaRPr sz="1200"/>
          </a:p>
          <a:p>
            <a:pPr indent="0" lvl="0" marL="0" rtl="0" algn="l">
              <a:spcBef>
                <a:spcPts val="0"/>
              </a:spcBef>
              <a:spcAft>
                <a:spcPts val="0"/>
              </a:spcAft>
              <a:buNone/>
            </a:pPr>
            <a:r>
              <a:rPr lang="en" sz="1200"/>
              <a:t>In the experimental study, the authors implemented the platform on a real-world testbed and evaluated its performance using a variety of smart city applications, such as smart traffic management and smart energy management. The results of the experimental study showed that the proposed platform is able to provide reliable and high-performance IoT services in a real-world environment.</a:t>
            </a:r>
            <a:endParaRPr sz="1200"/>
          </a:p>
          <a:p>
            <a:pPr indent="0" lvl="0" marL="0" rtl="0" algn="l">
              <a:spcBef>
                <a:spcPts val="0"/>
              </a:spcBef>
              <a:spcAft>
                <a:spcPts val="0"/>
              </a:spcAft>
              <a:buNone/>
            </a:pPr>
            <a:r>
              <a:rPr lang="en" sz="1200"/>
              <a:t>Conclusion</a:t>
            </a:r>
            <a:endParaRPr sz="1200"/>
          </a:p>
          <a:p>
            <a:pPr indent="0" lvl="0" marL="0" rtl="0" algn="l">
              <a:spcBef>
                <a:spcPts val="0"/>
              </a:spcBef>
              <a:spcAft>
                <a:spcPts val="0"/>
              </a:spcAft>
              <a:buNone/>
            </a:pPr>
            <a:r>
              <a:rPr lang="en" sz="1200"/>
              <a:t>The authors concluded that the proposed edge-fog-cloud collaborative IoT platform is a promising architecture for smart city applications. The platform provides a number of advantages over traditional IoT architectures, such as scalability, efficiency, reliability, and security. The authors also suggested that the proposed platform can be used to develop new IoT applications and services that leverage its features.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Limitations</a:t>
            </a:r>
            <a:endParaRPr sz="1200"/>
          </a:p>
          <a:p>
            <a:pPr indent="0" lvl="0" marL="0" rtl="0" algn="l">
              <a:spcBef>
                <a:spcPts val="0"/>
              </a:spcBef>
              <a:spcAft>
                <a:spcPts val="0"/>
              </a:spcAft>
              <a:buNone/>
            </a:pPr>
            <a:r>
              <a:rPr lang="en" sz="1200"/>
              <a:t>One limitation of the proposed platform is the complexity of its design and implementation. The architecture requires careful coordination between the edge, fog, and cloud layers in order to provide efficient and reliable IoT services. This complexity could make the architecture difficult to deploy and manage in a real-world smart city environment.</a:t>
            </a:r>
            <a:endParaRPr sz="1200"/>
          </a:p>
          <a:p>
            <a:pPr indent="0" lvl="0" marL="0" rtl="0" algn="l">
              <a:spcBef>
                <a:spcPts val="0"/>
              </a:spcBef>
              <a:spcAft>
                <a:spcPts val="0"/>
              </a:spcAft>
              <a:buNone/>
            </a:pPr>
            <a:r>
              <a:rPr lang="en" sz="1200"/>
              <a:t>Another limitation of the proposed platform is that it has not yet been deployed in a large-scale smart city environment. It is therefore unclear how the architecture would perform under real-world conditions, such as with a large number of IoT devices and applications.</a:t>
            </a:r>
            <a:endParaRPr sz="1200"/>
          </a:p>
          <a:p>
            <a:pPr indent="0" lvl="0" marL="0" rtl="0" algn="l">
              <a:spcBef>
                <a:spcPts val="0"/>
              </a:spcBef>
              <a:spcAft>
                <a:spcPts val="0"/>
              </a:spcAft>
              <a:buNone/>
            </a:pPr>
            <a:r>
              <a:rPr lang="en" sz="1200"/>
              <a:t>First Limitation</a:t>
            </a:r>
            <a:endParaRPr sz="1200"/>
          </a:p>
          <a:p>
            <a:pPr indent="0" lvl="0" marL="0" rtl="0" algn="l">
              <a:spcBef>
                <a:spcPts val="0"/>
              </a:spcBef>
              <a:spcAft>
                <a:spcPts val="0"/>
              </a:spcAft>
              <a:buNone/>
            </a:pPr>
            <a:r>
              <a:rPr lang="en" sz="1200"/>
              <a:t>The complexity of the proposed platform's design and implementation is a significant limitation. The architecture requires careful coordination between the edge, fog, and cloud layers in order to provide efficient and reliable IoT services. This complexity could make the architecture difficult to deploy and manage in a real-world smart city environment.</a:t>
            </a:r>
            <a:endParaRPr sz="1200"/>
          </a:p>
          <a:p>
            <a:pPr indent="0" lvl="0" marL="0" rtl="0" algn="l">
              <a:spcBef>
                <a:spcPts val="0"/>
              </a:spcBef>
              <a:spcAft>
                <a:spcPts val="0"/>
              </a:spcAft>
              <a:buNone/>
            </a:pPr>
            <a:r>
              <a:rPr lang="en" sz="1200"/>
              <a:t>Second Limitation</a:t>
            </a:r>
            <a:endParaRPr sz="1200"/>
          </a:p>
          <a:p>
            <a:pPr indent="0" lvl="0" marL="0" rtl="0" algn="l">
              <a:spcBef>
                <a:spcPts val="0"/>
              </a:spcBef>
              <a:spcAft>
                <a:spcPts val="0"/>
              </a:spcAft>
              <a:buNone/>
            </a:pPr>
            <a:r>
              <a:rPr lang="en" sz="1200"/>
              <a:t>The lack of deployment in a large-scale smart city environment is another limitation of the proposed platform. It is therefore unclear how the architecture would perform under real-world conditions, such as with a large number of IoT devices and applications.</a:t>
            </a:r>
            <a:endParaRPr sz="1200"/>
          </a:p>
          <a:p>
            <a:pPr indent="0" lvl="0" marL="0" rtl="0" algn="l">
              <a:spcBef>
                <a:spcPts val="0"/>
              </a:spcBef>
              <a:spcAft>
                <a:spcPts val="0"/>
              </a:spcAft>
              <a:buNone/>
            </a:pPr>
            <a:r>
              <a:rPr lang="en" sz="1200"/>
              <a:t>Synthesis</a:t>
            </a:r>
            <a:endParaRPr sz="1200"/>
          </a:p>
          <a:p>
            <a:pPr indent="0" lvl="0" marL="0" rtl="0" algn="l">
              <a:spcBef>
                <a:spcPts val="0"/>
              </a:spcBef>
              <a:spcAft>
                <a:spcPts val="0"/>
              </a:spcAft>
              <a:buNone/>
            </a:pPr>
            <a:r>
              <a:rPr lang="en" sz="1200"/>
              <a:t>The proposed edge-fog-cloud collaborative IoT platform has the potential to revolutionize the way smart cities operate. The platform's distributed architecture provides a number of advantages, including scalability, efficiency, reliability, and security. This makes the platform well-suited for a wide range of smart city applications, such as traffic optimization, energy management, waste management, environmental monitoring, parking management, and public transportation.</a:t>
            </a:r>
            <a:endParaRPr sz="1200"/>
          </a:p>
          <a:p>
            <a:pPr indent="0" lvl="0" marL="0" rtl="0" algn="l">
              <a:spcBef>
                <a:spcPts val="0"/>
              </a:spcBef>
              <a:spcAft>
                <a:spcPts val="0"/>
              </a:spcAft>
              <a:buNone/>
            </a:pPr>
            <a:r>
              <a:rPr lang="en" sz="1200"/>
              <a:t>Despite its limitations, the proposed platform is a promising architecture for smart city applications. The authors have demonstrated the feasibility of the platform through simulation and experimental studies. Further work is needed to address the complexity of the platform's design and implementation, as well as to deploy the platform in a large-scale smart city environment.</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SLIDES_API101279857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SLIDES_API101279857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SLIDES_API101279857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SLIDES_API101279857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SLIDES_API2602841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SLIDES_API2602841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SLIDES_API26028411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SLIDES_API26028411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SLIDES_API26028411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SLIDES_API26028411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SLIDES_API26028411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SLIDES_API26028411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SLIDES_API26028411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SLIDES_API26028411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SLIDES_API26028411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SLIDES_API26028411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80254599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80254599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SLIDES_API180254599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SLIDES_API180254599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SLIDES_API180254599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SLIDES_API180254599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SLIDES_API180254599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SLIDES_API180254599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SLIDES_API180254599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SLIDES_API180254599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SLIDES_API180254599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SLIDES_API180254599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SLIDES_API1802545999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SLIDES_API1802545999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SLIDES_API101279857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SLIDES_API101279857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59" name="Shape 59"/>
        <p:cNvGrpSpPr/>
        <p:nvPr/>
      </p:nvGrpSpPr>
      <p:grpSpPr>
        <a:xfrm>
          <a:off x="0" y="0"/>
          <a:ext cx="0" cy="0"/>
          <a:chOff x="0" y="0"/>
          <a:chExt cx="0" cy="0"/>
        </a:xfrm>
      </p:grpSpPr>
      <p:sp>
        <p:nvSpPr>
          <p:cNvPr id="60" name="Google Shape;60;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3"/>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63" name="Google Shape;63;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64" name="Google Shape;64;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65" name="Shape 65"/>
        <p:cNvGrpSpPr/>
        <p:nvPr/>
      </p:nvGrpSpPr>
      <p:grpSpPr>
        <a:xfrm>
          <a:off x="0" y="0"/>
          <a:ext cx="0" cy="0"/>
          <a:chOff x="0" y="0"/>
          <a:chExt cx="0" cy="0"/>
        </a:xfrm>
      </p:grpSpPr>
      <p:sp>
        <p:nvSpPr>
          <p:cNvPr id="66" name="Google Shape;66;p14"/>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7" name="Google Shape;67;p14"/>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8" name="Google Shape;68;p14"/>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9" name="Google Shape;69;p14"/>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70" name="Google Shape;70;p14"/>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4"/>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72" name="Google Shape;72;p14"/>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73" name="Google Shape;73;p14"/>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74" name="Google Shape;74;p14"/>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75" name="Google Shape;75;p14"/>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4"/>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4"/>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4"/>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3000"/>
              <a:buNone/>
              <a:defRPr>
                <a:latin typeface="Lato Light"/>
                <a:ea typeface="Lato Light"/>
                <a:cs typeface="Lato Light"/>
                <a:sym typeface="Lato Light"/>
              </a:defRPr>
            </a:lvl2pPr>
            <a:lvl3pPr lvl="2" rtl="0">
              <a:spcBef>
                <a:spcPts val="0"/>
              </a:spcBef>
              <a:spcAft>
                <a:spcPts val="0"/>
              </a:spcAft>
              <a:buSzPts val="3000"/>
              <a:buNone/>
              <a:defRPr>
                <a:latin typeface="Lato Light"/>
                <a:ea typeface="Lato Light"/>
                <a:cs typeface="Lato Light"/>
                <a:sym typeface="Lato Light"/>
              </a:defRPr>
            </a:lvl3pPr>
            <a:lvl4pPr lvl="3" rtl="0">
              <a:spcBef>
                <a:spcPts val="0"/>
              </a:spcBef>
              <a:spcAft>
                <a:spcPts val="0"/>
              </a:spcAft>
              <a:buSzPts val="3000"/>
              <a:buNone/>
              <a:defRPr>
                <a:latin typeface="Lato Light"/>
                <a:ea typeface="Lato Light"/>
                <a:cs typeface="Lato Light"/>
                <a:sym typeface="Lato Light"/>
              </a:defRPr>
            </a:lvl4pPr>
            <a:lvl5pPr lvl="4" rtl="0">
              <a:spcBef>
                <a:spcPts val="0"/>
              </a:spcBef>
              <a:spcAft>
                <a:spcPts val="0"/>
              </a:spcAft>
              <a:buSzPts val="3000"/>
              <a:buNone/>
              <a:defRPr>
                <a:latin typeface="Lato Light"/>
                <a:ea typeface="Lato Light"/>
                <a:cs typeface="Lato Light"/>
                <a:sym typeface="Lato Light"/>
              </a:defRPr>
            </a:lvl5pPr>
            <a:lvl6pPr lvl="5" rtl="0">
              <a:spcBef>
                <a:spcPts val="0"/>
              </a:spcBef>
              <a:spcAft>
                <a:spcPts val="0"/>
              </a:spcAft>
              <a:buSzPts val="3000"/>
              <a:buNone/>
              <a:defRPr>
                <a:latin typeface="Lato Light"/>
                <a:ea typeface="Lato Light"/>
                <a:cs typeface="Lato Light"/>
                <a:sym typeface="Lato Light"/>
              </a:defRPr>
            </a:lvl6pPr>
            <a:lvl7pPr lvl="6" rtl="0">
              <a:spcBef>
                <a:spcPts val="0"/>
              </a:spcBef>
              <a:spcAft>
                <a:spcPts val="0"/>
              </a:spcAft>
              <a:buSzPts val="3000"/>
              <a:buNone/>
              <a:defRPr>
                <a:latin typeface="Lato Light"/>
                <a:ea typeface="Lato Light"/>
                <a:cs typeface="Lato Light"/>
                <a:sym typeface="Lato Light"/>
              </a:defRPr>
            </a:lvl7pPr>
            <a:lvl8pPr lvl="7" rtl="0">
              <a:spcBef>
                <a:spcPts val="0"/>
              </a:spcBef>
              <a:spcAft>
                <a:spcPts val="0"/>
              </a:spcAft>
              <a:buSzPts val="3000"/>
              <a:buNone/>
              <a:defRPr>
                <a:latin typeface="Lato Light"/>
                <a:ea typeface="Lato Light"/>
                <a:cs typeface="Lato Light"/>
                <a:sym typeface="Lato Light"/>
              </a:defRPr>
            </a:lvl8pPr>
            <a:lvl9pPr lvl="8" rtl="0">
              <a:spcBef>
                <a:spcPts val="0"/>
              </a:spcBef>
              <a:spcAft>
                <a:spcPts val="0"/>
              </a:spcAft>
              <a:buSzPts val="3000"/>
              <a:buNone/>
              <a:defRPr>
                <a:latin typeface="Lato Light"/>
                <a:ea typeface="Lato Light"/>
                <a:cs typeface="Lato Light"/>
                <a:sym typeface="La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79" name="Shape 79"/>
        <p:cNvGrpSpPr/>
        <p:nvPr/>
      </p:nvGrpSpPr>
      <p:grpSpPr>
        <a:xfrm>
          <a:off x="0" y="0"/>
          <a:ext cx="0" cy="0"/>
          <a:chOff x="0" y="0"/>
          <a:chExt cx="0" cy="0"/>
        </a:xfrm>
      </p:grpSpPr>
      <p:pic>
        <p:nvPicPr>
          <p:cNvPr id="80" name="Google Shape;80;p15"/>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81" name="Google Shape;81;p15"/>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5"/>
          <p:cNvSpPr/>
          <p:nvPr>
            <p:ph idx="2" type="pic"/>
          </p:nvPr>
        </p:nvSpPr>
        <p:spPr>
          <a:xfrm>
            <a:off x="642700" y="632300"/>
            <a:ext cx="2615100" cy="3918900"/>
          </a:xfrm>
          <a:prstGeom prst="roundRect">
            <a:avLst>
              <a:gd fmla="val 16667" name="adj"/>
            </a:avLst>
          </a:prstGeom>
          <a:noFill/>
          <a:ln>
            <a:noFill/>
          </a:ln>
        </p:spPr>
      </p:sp>
      <p:sp>
        <p:nvSpPr>
          <p:cNvPr id="84" name="Google Shape;84;p15"/>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85" name="Google Shape;85;p15"/>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86" name="Google Shape;86;p15"/>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idx="1" type="subTitle"/>
          </p:nvPr>
        </p:nvSpPr>
        <p:spPr>
          <a:xfrm>
            <a:off x="4722075" y="1959150"/>
            <a:ext cx="3589800" cy="2742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88" name="Shape 88"/>
        <p:cNvGrpSpPr/>
        <p:nvPr/>
      </p:nvGrpSpPr>
      <p:grpSpPr>
        <a:xfrm>
          <a:off x="0" y="0"/>
          <a:ext cx="0" cy="0"/>
          <a:chOff x="0" y="0"/>
          <a:chExt cx="0" cy="0"/>
        </a:xfrm>
      </p:grpSpPr>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16"/>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p16"/>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2" name="Google Shape;92;p16"/>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93" name="Google Shape;93;p16"/>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94" name="Google Shape;94;p16"/>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5" name="Google Shape;95;p16"/>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2">
    <p:spTree>
      <p:nvGrpSpPr>
        <p:cNvPr id="96" name="Shape 96"/>
        <p:cNvGrpSpPr/>
        <p:nvPr/>
      </p:nvGrpSpPr>
      <p:grpSpPr>
        <a:xfrm>
          <a:off x="0" y="0"/>
          <a:ext cx="0" cy="0"/>
          <a:chOff x="0" y="0"/>
          <a:chExt cx="0" cy="0"/>
        </a:xfrm>
      </p:grpSpPr>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8" name="Google Shape;98;p17"/>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99" name="Google Shape;99;p17"/>
          <p:cNvSpPr/>
          <p:nvPr>
            <p:ph idx="2" type="pic"/>
          </p:nvPr>
        </p:nvSpPr>
        <p:spPr>
          <a:xfrm>
            <a:off x="5843075" y="632300"/>
            <a:ext cx="2615100" cy="3918900"/>
          </a:xfrm>
          <a:prstGeom prst="roundRect">
            <a:avLst>
              <a:gd fmla="val 16667" name="adj"/>
            </a:avLst>
          </a:prstGeom>
          <a:noFill/>
          <a:ln>
            <a:noFill/>
          </a:ln>
        </p:spPr>
      </p:sp>
      <p:sp>
        <p:nvSpPr>
          <p:cNvPr id="100" name="Google Shape;100;p17"/>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pic>
        <p:nvPicPr>
          <p:cNvPr id="101" name="Google Shape;101;p17"/>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02" name="Google Shape;102;p17"/>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3" name="Shape 103"/>
        <p:cNvGrpSpPr/>
        <p:nvPr/>
      </p:nvGrpSpPr>
      <p:grpSpPr>
        <a:xfrm>
          <a:off x="0" y="0"/>
          <a:ext cx="0" cy="0"/>
          <a:chOff x="0" y="0"/>
          <a:chExt cx="0" cy="0"/>
        </a:xfrm>
      </p:grpSpPr>
      <p:sp>
        <p:nvSpPr>
          <p:cNvPr id="104" name="Google Shape;104;p18"/>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18"/>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3000"/>
              <a:buNone/>
              <a:defRPr>
                <a:latin typeface="Lato Light"/>
                <a:ea typeface="Lato Light"/>
                <a:cs typeface="Lato Light"/>
                <a:sym typeface="Lato Light"/>
              </a:defRPr>
            </a:lvl2pPr>
            <a:lvl3pPr lvl="2" rtl="0">
              <a:spcBef>
                <a:spcPts val="0"/>
              </a:spcBef>
              <a:spcAft>
                <a:spcPts val="0"/>
              </a:spcAft>
              <a:buSzPts val="3000"/>
              <a:buNone/>
              <a:defRPr>
                <a:latin typeface="Lato Light"/>
                <a:ea typeface="Lato Light"/>
                <a:cs typeface="Lato Light"/>
                <a:sym typeface="Lato Light"/>
              </a:defRPr>
            </a:lvl3pPr>
            <a:lvl4pPr lvl="3" rtl="0">
              <a:spcBef>
                <a:spcPts val="0"/>
              </a:spcBef>
              <a:spcAft>
                <a:spcPts val="0"/>
              </a:spcAft>
              <a:buSzPts val="3000"/>
              <a:buNone/>
              <a:defRPr>
                <a:latin typeface="Lato Light"/>
                <a:ea typeface="Lato Light"/>
                <a:cs typeface="Lato Light"/>
                <a:sym typeface="Lato Light"/>
              </a:defRPr>
            </a:lvl4pPr>
            <a:lvl5pPr lvl="4" rtl="0">
              <a:spcBef>
                <a:spcPts val="0"/>
              </a:spcBef>
              <a:spcAft>
                <a:spcPts val="0"/>
              </a:spcAft>
              <a:buSzPts val="3000"/>
              <a:buNone/>
              <a:defRPr>
                <a:latin typeface="Lato Light"/>
                <a:ea typeface="Lato Light"/>
                <a:cs typeface="Lato Light"/>
                <a:sym typeface="Lato Light"/>
              </a:defRPr>
            </a:lvl5pPr>
            <a:lvl6pPr lvl="5" rtl="0">
              <a:spcBef>
                <a:spcPts val="0"/>
              </a:spcBef>
              <a:spcAft>
                <a:spcPts val="0"/>
              </a:spcAft>
              <a:buSzPts val="3000"/>
              <a:buNone/>
              <a:defRPr>
                <a:latin typeface="Lato Light"/>
                <a:ea typeface="Lato Light"/>
                <a:cs typeface="Lato Light"/>
                <a:sym typeface="Lato Light"/>
              </a:defRPr>
            </a:lvl6pPr>
            <a:lvl7pPr lvl="6" rtl="0">
              <a:spcBef>
                <a:spcPts val="0"/>
              </a:spcBef>
              <a:spcAft>
                <a:spcPts val="0"/>
              </a:spcAft>
              <a:buSzPts val="3000"/>
              <a:buNone/>
              <a:defRPr>
                <a:latin typeface="Lato Light"/>
                <a:ea typeface="Lato Light"/>
                <a:cs typeface="Lato Light"/>
                <a:sym typeface="Lato Light"/>
              </a:defRPr>
            </a:lvl7pPr>
            <a:lvl8pPr lvl="7" rtl="0">
              <a:spcBef>
                <a:spcPts val="0"/>
              </a:spcBef>
              <a:spcAft>
                <a:spcPts val="0"/>
              </a:spcAft>
              <a:buSzPts val="3000"/>
              <a:buNone/>
              <a:defRPr>
                <a:latin typeface="Lato Light"/>
                <a:ea typeface="Lato Light"/>
                <a:cs typeface="Lato Light"/>
                <a:sym typeface="Lato Light"/>
              </a:defRPr>
            </a:lvl8pPr>
            <a:lvl9pPr lvl="8" rtl="0">
              <a:spcBef>
                <a:spcPts val="0"/>
              </a:spcBef>
              <a:spcAft>
                <a:spcPts val="0"/>
              </a:spcAft>
              <a:buSzPts val="3000"/>
              <a:buNone/>
              <a:defRPr>
                <a:latin typeface="Lato Light"/>
                <a:ea typeface="Lato Light"/>
                <a:cs typeface="Lato Light"/>
                <a:sym typeface="Lato Light"/>
              </a:defRPr>
            </a:lvl9pPr>
          </a:lstStyle>
          <a:p/>
        </p:txBody>
      </p:sp>
      <p:sp>
        <p:nvSpPr>
          <p:cNvPr id="106" name="Google Shape;106;p18"/>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 name="Google Shape;107;p18"/>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18"/>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09" name="Google Shape;109;p18"/>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0" name="Google Shape;110;p18"/>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1" name="Google Shape;111;p18"/>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12" name="Google Shape;112;p18"/>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13" name="Google Shape;113;p18"/>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114" name="Shape 114"/>
        <p:cNvGrpSpPr/>
        <p:nvPr/>
      </p:nvGrpSpPr>
      <p:grpSpPr>
        <a:xfrm>
          <a:off x="0" y="0"/>
          <a:ext cx="0" cy="0"/>
          <a:chOff x="0" y="0"/>
          <a:chExt cx="0" cy="0"/>
        </a:xfrm>
      </p:grpSpPr>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19"/>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sp>
        <p:nvSpPr>
          <p:cNvPr id="117" name="Google Shape;117;p19"/>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18" name="Google Shape;118;p19"/>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19" name="Google Shape;119;p19"/>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20" name="Google Shape;120;p19"/>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21" name="Google Shape;121;p19"/>
          <p:cNvSpPr/>
          <p:nvPr>
            <p:ph idx="3" type="pic"/>
          </p:nvPr>
        </p:nvSpPr>
        <p:spPr>
          <a:xfrm>
            <a:off x="642700" y="632300"/>
            <a:ext cx="2615100" cy="3918900"/>
          </a:xfrm>
          <a:prstGeom prst="roundRect">
            <a:avLst>
              <a:gd fmla="val 16667" name="adj"/>
            </a:avLst>
          </a:prstGeom>
          <a:noFill/>
          <a:ln>
            <a:noFill/>
          </a:ln>
        </p:spPr>
      </p:sp>
      <p:pic>
        <p:nvPicPr>
          <p:cNvPr id="122" name="Google Shape;122;p19"/>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123" name="Google Shape;123;p19"/>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124" name="Google Shape;124;p19"/>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_1">
    <p:spTree>
      <p:nvGrpSpPr>
        <p:cNvPr id="125" name="Shape 125"/>
        <p:cNvGrpSpPr/>
        <p:nvPr/>
      </p:nvGrpSpPr>
      <p:grpSpPr>
        <a:xfrm>
          <a:off x="0" y="0"/>
          <a:ext cx="0" cy="0"/>
          <a:chOff x="0" y="0"/>
          <a:chExt cx="0" cy="0"/>
        </a:xfrm>
      </p:grpSpPr>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27" name="Google Shape;127;p20"/>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128" name="Google Shape;128;p20"/>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a:latin typeface="Poppins"/>
                <a:ea typeface="Poppins"/>
                <a:cs typeface="Poppins"/>
                <a:sym typeface="Poppins"/>
              </a:defRPr>
            </a:lvl2pPr>
            <a:lvl3pPr lvl="2" rtl="0">
              <a:spcBef>
                <a:spcPts val="0"/>
              </a:spcBef>
              <a:spcAft>
                <a:spcPts val="0"/>
              </a:spcAft>
              <a:buSzPts val="3000"/>
              <a:buNone/>
              <a:defRPr>
                <a:latin typeface="Poppins"/>
                <a:ea typeface="Poppins"/>
                <a:cs typeface="Poppins"/>
                <a:sym typeface="Poppins"/>
              </a:defRPr>
            </a:lvl3pPr>
            <a:lvl4pPr lvl="3" rtl="0">
              <a:spcBef>
                <a:spcPts val="0"/>
              </a:spcBef>
              <a:spcAft>
                <a:spcPts val="0"/>
              </a:spcAft>
              <a:buSzPts val="3000"/>
              <a:buNone/>
              <a:defRPr>
                <a:latin typeface="Poppins"/>
                <a:ea typeface="Poppins"/>
                <a:cs typeface="Poppins"/>
                <a:sym typeface="Poppins"/>
              </a:defRPr>
            </a:lvl4pPr>
            <a:lvl5pPr lvl="4" rtl="0">
              <a:spcBef>
                <a:spcPts val="0"/>
              </a:spcBef>
              <a:spcAft>
                <a:spcPts val="0"/>
              </a:spcAft>
              <a:buSzPts val="3000"/>
              <a:buNone/>
              <a:defRPr>
                <a:latin typeface="Poppins"/>
                <a:ea typeface="Poppins"/>
                <a:cs typeface="Poppins"/>
                <a:sym typeface="Poppins"/>
              </a:defRPr>
            </a:lvl5pPr>
            <a:lvl6pPr lvl="5" rtl="0">
              <a:spcBef>
                <a:spcPts val="0"/>
              </a:spcBef>
              <a:spcAft>
                <a:spcPts val="0"/>
              </a:spcAft>
              <a:buSzPts val="3000"/>
              <a:buNone/>
              <a:defRPr>
                <a:latin typeface="Poppins"/>
                <a:ea typeface="Poppins"/>
                <a:cs typeface="Poppins"/>
                <a:sym typeface="Poppins"/>
              </a:defRPr>
            </a:lvl6pPr>
            <a:lvl7pPr lvl="6" rtl="0">
              <a:spcBef>
                <a:spcPts val="0"/>
              </a:spcBef>
              <a:spcAft>
                <a:spcPts val="0"/>
              </a:spcAft>
              <a:buSzPts val="3000"/>
              <a:buNone/>
              <a:defRPr>
                <a:latin typeface="Poppins"/>
                <a:ea typeface="Poppins"/>
                <a:cs typeface="Poppins"/>
                <a:sym typeface="Poppins"/>
              </a:defRPr>
            </a:lvl7pPr>
            <a:lvl8pPr lvl="7" rtl="0">
              <a:spcBef>
                <a:spcPts val="0"/>
              </a:spcBef>
              <a:spcAft>
                <a:spcPts val="0"/>
              </a:spcAft>
              <a:buSzPts val="3000"/>
              <a:buNone/>
              <a:defRPr>
                <a:latin typeface="Poppins"/>
                <a:ea typeface="Poppins"/>
                <a:cs typeface="Poppins"/>
                <a:sym typeface="Poppins"/>
              </a:defRPr>
            </a:lvl8pPr>
            <a:lvl9pPr lvl="8" rtl="0">
              <a:spcBef>
                <a:spcPts val="0"/>
              </a:spcBef>
              <a:spcAft>
                <a:spcPts val="0"/>
              </a:spcAft>
              <a:buSzPts val="3000"/>
              <a:buNone/>
              <a:defRPr>
                <a:latin typeface="Poppins"/>
                <a:ea typeface="Poppins"/>
                <a:cs typeface="Poppins"/>
                <a:sym typeface="Poppins"/>
              </a:defRPr>
            </a:lvl9pPr>
          </a:lstStyle>
          <a:p/>
        </p:txBody>
      </p:sp>
      <p:pic>
        <p:nvPicPr>
          <p:cNvPr id="129" name="Google Shape;129;p20"/>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30" name="Google Shape;130;p20"/>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31" name="Shape 131"/>
        <p:cNvGrpSpPr/>
        <p:nvPr/>
      </p:nvGrpSpPr>
      <p:grpSpPr>
        <a:xfrm>
          <a:off x="0" y="0"/>
          <a:ext cx="0" cy="0"/>
          <a:chOff x="0" y="0"/>
          <a:chExt cx="0" cy="0"/>
        </a:xfrm>
      </p:grpSpPr>
      <p:sp>
        <p:nvSpPr>
          <p:cNvPr id="132" name="Google Shape;13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1"/>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Poppins"/>
                <a:ea typeface="Poppins"/>
                <a:cs typeface="Poppins"/>
                <a:sym typeface="Poppins"/>
              </a:defRPr>
            </a:lvl2pPr>
            <a:lvl3pPr lvl="2" rtl="0" algn="ctr">
              <a:spcBef>
                <a:spcPts val="0"/>
              </a:spcBef>
              <a:spcAft>
                <a:spcPts val="0"/>
              </a:spcAft>
              <a:buSzPts val="3000"/>
              <a:buNone/>
              <a:defRPr>
                <a:latin typeface="Poppins"/>
                <a:ea typeface="Poppins"/>
                <a:cs typeface="Poppins"/>
                <a:sym typeface="Poppins"/>
              </a:defRPr>
            </a:lvl3pPr>
            <a:lvl4pPr lvl="3" rtl="0" algn="ctr">
              <a:spcBef>
                <a:spcPts val="0"/>
              </a:spcBef>
              <a:spcAft>
                <a:spcPts val="0"/>
              </a:spcAft>
              <a:buSzPts val="3000"/>
              <a:buNone/>
              <a:defRPr>
                <a:latin typeface="Poppins"/>
                <a:ea typeface="Poppins"/>
                <a:cs typeface="Poppins"/>
                <a:sym typeface="Poppins"/>
              </a:defRPr>
            </a:lvl4pPr>
            <a:lvl5pPr lvl="4" rtl="0" algn="ctr">
              <a:spcBef>
                <a:spcPts val="0"/>
              </a:spcBef>
              <a:spcAft>
                <a:spcPts val="0"/>
              </a:spcAft>
              <a:buSzPts val="3000"/>
              <a:buNone/>
              <a:defRPr>
                <a:latin typeface="Poppins"/>
                <a:ea typeface="Poppins"/>
                <a:cs typeface="Poppins"/>
                <a:sym typeface="Poppins"/>
              </a:defRPr>
            </a:lvl5pPr>
            <a:lvl6pPr lvl="5" rtl="0" algn="ctr">
              <a:spcBef>
                <a:spcPts val="0"/>
              </a:spcBef>
              <a:spcAft>
                <a:spcPts val="0"/>
              </a:spcAft>
              <a:buSzPts val="3000"/>
              <a:buNone/>
              <a:defRPr>
                <a:latin typeface="Poppins"/>
                <a:ea typeface="Poppins"/>
                <a:cs typeface="Poppins"/>
                <a:sym typeface="Poppins"/>
              </a:defRPr>
            </a:lvl6pPr>
            <a:lvl7pPr lvl="6" rtl="0" algn="ctr">
              <a:spcBef>
                <a:spcPts val="0"/>
              </a:spcBef>
              <a:spcAft>
                <a:spcPts val="0"/>
              </a:spcAft>
              <a:buSzPts val="3000"/>
              <a:buNone/>
              <a:defRPr>
                <a:latin typeface="Poppins"/>
                <a:ea typeface="Poppins"/>
                <a:cs typeface="Poppins"/>
                <a:sym typeface="Poppins"/>
              </a:defRPr>
            </a:lvl7pPr>
            <a:lvl8pPr lvl="7" rtl="0" algn="ctr">
              <a:spcBef>
                <a:spcPts val="0"/>
              </a:spcBef>
              <a:spcAft>
                <a:spcPts val="0"/>
              </a:spcAft>
              <a:buSzPts val="3000"/>
              <a:buNone/>
              <a:defRPr>
                <a:latin typeface="Poppins"/>
                <a:ea typeface="Poppins"/>
                <a:cs typeface="Poppins"/>
                <a:sym typeface="Poppins"/>
              </a:defRPr>
            </a:lvl8pPr>
            <a:lvl9pPr lvl="8" rtl="0" algn="ctr">
              <a:spcBef>
                <a:spcPts val="0"/>
              </a:spcBef>
              <a:spcAft>
                <a:spcPts val="0"/>
              </a:spcAft>
              <a:buSzPts val="3000"/>
              <a:buNone/>
              <a:defRPr>
                <a:latin typeface="Poppins"/>
                <a:ea typeface="Poppins"/>
                <a:cs typeface="Poppins"/>
                <a:sym typeface="Poppins"/>
              </a:defRPr>
            </a:lvl9pPr>
          </a:lstStyle>
          <a:p/>
        </p:txBody>
      </p:sp>
      <p:pic>
        <p:nvPicPr>
          <p:cNvPr id="134" name="Google Shape;134;p21"/>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4294967295" type="title"/>
          </p:nvPr>
        </p:nvSpPr>
        <p:spPr>
          <a:xfrm>
            <a:off x="426150" y="738500"/>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Smart Cities and IoT: Edge-Fog-Cloud Collaborative Architecture.</a:t>
            </a:r>
            <a:endParaRPr/>
          </a:p>
        </p:txBody>
      </p:sp>
      <p:sp>
        <p:nvSpPr>
          <p:cNvPr id="140" name="Google Shape;140;p22"/>
          <p:cNvSpPr txBox="1"/>
          <p:nvPr/>
        </p:nvSpPr>
        <p:spPr>
          <a:xfrm>
            <a:off x="2894625" y="1800400"/>
            <a:ext cx="5175900" cy="13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Lexend Medium"/>
                <a:ea typeface="Lexend Medium"/>
                <a:cs typeface="Lexend Medium"/>
                <a:sym typeface="Lexend Medium"/>
              </a:rPr>
              <a:t>Name : Minar Mahmud Rafi</a:t>
            </a:r>
            <a:endParaRPr sz="1600">
              <a:solidFill>
                <a:srgbClr val="FFFFFF"/>
              </a:solidFill>
              <a:latin typeface="Lexend Medium"/>
              <a:ea typeface="Lexend Medium"/>
              <a:cs typeface="Lexend Medium"/>
              <a:sym typeface="Lexend Medium"/>
            </a:endParaRPr>
          </a:p>
          <a:p>
            <a:pPr indent="0" lvl="0" marL="0" rtl="0" algn="l">
              <a:spcBef>
                <a:spcPts val="0"/>
              </a:spcBef>
              <a:spcAft>
                <a:spcPts val="0"/>
              </a:spcAft>
              <a:buNone/>
            </a:pPr>
            <a:r>
              <a:rPr lang="en" sz="1600">
                <a:solidFill>
                  <a:srgbClr val="FFFFFF"/>
                </a:solidFill>
                <a:latin typeface="Lexend Medium"/>
                <a:ea typeface="Lexend Medium"/>
                <a:cs typeface="Lexend Medium"/>
                <a:sym typeface="Lexend Medium"/>
              </a:rPr>
              <a:t>ID : 23273008</a:t>
            </a:r>
            <a:endParaRPr sz="1600">
              <a:solidFill>
                <a:srgbClr val="FFFFFF"/>
              </a:solidFill>
              <a:latin typeface="Lexend Medium"/>
              <a:ea typeface="Lexend Medium"/>
              <a:cs typeface="Lexend Medium"/>
              <a:sym typeface="Lexend Medium"/>
            </a:endParaRPr>
          </a:p>
          <a:p>
            <a:pPr indent="0" lvl="0" marL="0" rtl="0" algn="l">
              <a:spcBef>
                <a:spcPts val="0"/>
              </a:spcBef>
              <a:spcAft>
                <a:spcPts val="0"/>
              </a:spcAft>
              <a:buNone/>
            </a:pPr>
            <a:r>
              <a:rPr lang="en" sz="1600">
                <a:solidFill>
                  <a:srgbClr val="FFFFFF"/>
                </a:solidFill>
                <a:latin typeface="Lexend Medium"/>
                <a:ea typeface="Lexend Medium"/>
                <a:cs typeface="Lexend Medium"/>
                <a:sym typeface="Lexend Medium"/>
              </a:rPr>
              <a:t>TEAM : 12</a:t>
            </a:r>
            <a:endParaRPr sz="1600">
              <a:solidFill>
                <a:srgbClr val="FFFFFF"/>
              </a:solidFill>
              <a:latin typeface="Lexend Medium"/>
              <a:ea typeface="Lexend Medium"/>
              <a:cs typeface="Lexend Medium"/>
              <a:sym typeface="Lexend Medium"/>
            </a:endParaRPr>
          </a:p>
          <a:p>
            <a:pPr indent="0" lvl="0" marL="0" rtl="0" algn="l">
              <a:spcBef>
                <a:spcPts val="0"/>
              </a:spcBef>
              <a:spcAft>
                <a:spcPts val="0"/>
              </a:spcAft>
              <a:buNone/>
            </a:pPr>
            <a:r>
              <a:t/>
            </a:r>
            <a:endParaRPr sz="2000">
              <a:solidFill>
                <a:srgbClr val="FFFFFF"/>
              </a:solidFill>
              <a:latin typeface="Inter Medium"/>
              <a:ea typeface="Inter Medium"/>
              <a:cs typeface="Inter Medium"/>
              <a:sym typeface="Inter Medium"/>
            </a:endParaRPr>
          </a:p>
          <a:p>
            <a:pPr indent="0" lvl="0" marL="0" rtl="0" algn="l">
              <a:spcBef>
                <a:spcPts val="0"/>
              </a:spcBef>
              <a:spcAft>
                <a:spcPts val="0"/>
              </a:spcAft>
              <a:buNone/>
            </a:pPr>
            <a:r>
              <a:t/>
            </a:r>
            <a:endParaRPr sz="2000">
              <a:solidFill>
                <a:srgbClr val="FFFFFF"/>
              </a:solidFill>
              <a:latin typeface="Inter Medium"/>
              <a:ea typeface="Inter Medium"/>
              <a:cs typeface="Inter Medium"/>
              <a:sym typeface="Inter Medium"/>
            </a:endParaRPr>
          </a:p>
          <a:p>
            <a:pPr indent="0" lvl="0" marL="0" rtl="0" algn="l">
              <a:spcBef>
                <a:spcPts val="0"/>
              </a:spcBef>
              <a:spcAft>
                <a:spcPts val="0"/>
              </a:spcAft>
              <a:buNone/>
            </a:pPr>
            <a:r>
              <a:rPr lang="en">
                <a:solidFill>
                  <a:srgbClr val="EEFF41"/>
                </a:solidFill>
                <a:latin typeface="Lexend"/>
                <a:ea typeface="Lexend"/>
                <a:cs typeface="Lexend"/>
                <a:sym typeface="Lexend"/>
              </a:rPr>
              <a:t>ST NAME: Farah Binta Haque</a:t>
            </a:r>
            <a:endParaRPr>
              <a:solidFill>
                <a:srgbClr val="EEFF41"/>
              </a:solidFill>
              <a:latin typeface="Lexend"/>
              <a:ea typeface="Lexend"/>
              <a:cs typeface="Lexend"/>
              <a:sym typeface="Lexend"/>
            </a:endParaRPr>
          </a:p>
          <a:p>
            <a:pPr indent="0" lvl="0" marL="0" rtl="0" algn="l">
              <a:spcBef>
                <a:spcPts val="0"/>
              </a:spcBef>
              <a:spcAft>
                <a:spcPts val="0"/>
              </a:spcAft>
              <a:buNone/>
            </a:pPr>
            <a:r>
              <a:rPr lang="en">
                <a:solidFill>
                  <a:srgbClr val="EEFF41"/>
                </a:solidFill>
                <a:latin typeface="Lexend"/>
                <a:ea typeface="Lexend"/>
                <a:cs typeface="Lexend"/>
                <a:sym typeface="Lexend"/>
              </a:rPr>
              <a:t>RA : Sabbir </a:t>
            </a:r>
            <a:endParaRPr>
              <a:solidFill>
                <a:srgbClr val="EEFF4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Evaluated performance under different workloads and network conditions</a:t>
            </a:r>
            <a:endParaRPr/>
          </a:p>
        </p:txBody>
      </p:sp>
      <p:sp>
        <p:nvSpPr>
          <p:cNvPr id="203" name="Google Shape;203;p31"/>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Platform can scale to support a large number of IoT devices and applications</a:t>
            </a:r>
            <a:endParaRPr/>
          </a:p>
        </p:txBody>
      </p:sp>
      <p:sp>
        <p:nvSpPr>
          <p:cNvPr id="204" name="Google Shape;204;p31"/>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Efficient utilization of edge, fog, and cloud computing resources</a:t>
            </a:r>
            <a:endParaRPr/>
          </a:p>
        </p:txBody>
      </p:sp>
      <p:sp>
        <p:nvSpPr>
          <p:cNvPr id="205" name="Google Shape;205;p31"/>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Provides IoT services</a:t>
            </a:r>
            <a:endParaRPr/>
          </a:p>
        </p:txBody>
      </p:sp>
      <p:sp>
        <p:nvSpPr>
          <p:cNvPr id="206" name="Google Shape;206;p31"/>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Simulation Study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4110200" y="94005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Experimental Study</a:t>
            </a:r>
            <a:endParaRPr/>
          </a:p>
        </p:txBody>
      </p:sp>
      <p:sp>
        <p:nvSpPr>
          <p:cNvPr id="212" name="Google Shape;212;p32"/>
          <p:cNvSpPr txBox="1"/>
          <p:nvPr>
            <p:ph idx="1" type="subTitle"/>
          </p:nvPr>
        </p:nvSpPr>
        <p:spPr>
          <a:xfrm>
            <a:off x="3836150" y="1780700"/>
            <a:ext cx="3589800" cy="27423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lang="en"/>
              <a:t>Implemented platform on a realworld testbed</a:t>
            </a:r>
            <a:endParaRPr/>
          </a:p>
          <a:p>
            <a:pPr indent="-342900" lvl="0" marL="457200" rtl="0" algn="l">
              <a:lnSpc>
                <a:spcPct val="110000"/>
              </a:lnSpc>
              <a:spcBef>
                <a:spcPts val="0"/>
              </a:spcBef>
              <a:spcAft>
                <a:spcPts val="0"/>
              </a:spcAft>
              <a:buSzPts val="1800"/>
              <a:buChar char="●"/>
            </a:pPr>
            <a:r>
              <a:rPr lang="en"/>
              <a:t>Evaluated performance using smart city applications</a:t>
            </a:r>
            <a:endParaRPr/>
          </a:p>
          <a:p>
            <a:pPr indent="-342900" lvl="0" marL="457200" rtl="0" algn="l">
              <a:lnSpc>
                <a:spcPct val="110000"/>
              </a:lnSpc>
              <a:spcBef>
                <a:spcPts val="0"/>
              </a:spcBef>
              <a:spcAft>
                <a:spcPts val="0"/>
              </a:spcAft>
              <a:buSzPts val="1800"/>
              <a:buChar char="●"/>
            </a:pPr>
            <a:r>
              <a:rPr lang="en"/>
              <a:t>Provides reliable and highperformance IoT services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18" name="Google Shape;218;p33"/>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Another limitation of the proposed platform is that it has not yet been deployed in a large-scale smart city environment. It is therefore unclear how the architecture would perform under real-world conditions, such as with a large number of IoT devices and applications.</a:t>
            </a:r>
            <a:endParaRPr/>
          </a:p>
        </p:txBody>
      </p:sp>
      <p:sp>
        <p:nvSpPr>
          <p:cNvPr id="219" name="Google Shape;219;p33"/>
          <p:cNvSpPr txBox="1"/>
          <p:nvPr>
            <p:ph idx="2"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One limitation of the proposed platform is the complexity of its design and implementation. The architecture requires careful coordination between the edge, fog, and cloud layers in order to provide efficient and reliable IoT services. This complexity could make the architecture difficult to deploy and manage in a real-world smart city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823400" y="818275"/>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First Limitation</a:t>
            </a:r>
            <a:endParaRPr/>
          </a:p>
        </p:txBody>
      </p:sp>
      <p:sp>
        <p:nvSpPr>
          <p:cNvPr id="225" name="Google Shape;225;p34"/>
          <p:cNvSpPr txBox="1"/>
          <p:nvPr>
            <p:ph idx="1" type="subTitle"/>
          </p:nvPr>
        </p:nvSpPr>
        <p:spPr>
          <a:xfrm>
            <a:off x="2994825" y="1436525"/>
            <a:ext cx="5048100" cy="27423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lang="en"/>
              <a:t>The complexity of the proposed platform's design and implementation is a significant limitation. The architecture requires careful coordination between the edge, fog, and cloud layers in order to provide efficient and reliable IoT services. This complexity could make the architecture difficult to deploy and manage in a </a:t>
            </a:r>
            <a:r>
              <a:rPr lang="en"/>
              <a:t>real world</a:t>
            </a:r>
            <a:r>
              <a:rPr lang="en"/>
              <a:t> smart city environment.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Second Limitation</a:t>
            </a:r>
            <a:endParaRPr/>
          </a:p>
        </p:txBody>
      </p:sp>
      <p:sp>
        <p:nvSpPr>
          <p:cNvPr id="231" name="Google Shape;231;p35"/>
          <p:cNvSpPr txBox="1"/>
          <p:nvPr>
            <p:ph idx="1" type="subTitle"/>
          </p:nvPr>
        </p:nvSpPr>
        <p:spPr>
          <a:xfrm>
            <a:off x="642700" y="1589400"/>
            <a:ext cx="6474600" cy="30309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lang="en"/>
              <a:t>The lack of deployment in a </a:t>
            </a:r>
            <a:r>
              <a:rPr lang="en"/>
              <a:t>large scale</a:t>
            </a:r>
            <a:r>
              <a:rPr lang="en"/>
              <a:t> smart city environment is another limitation of the proposed platform. It is therefore unclear how the architecture would perform under real-world conditions, such as with a large number of IoT devices and applications.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Synthesis</a:t>
            </a:r>
            <a:endParaRPr/>
          </a:p>
        </p:txBody>
      </p:sp>
      <p:sp>
        <p:nvSpPr>
          <p:cNvPr id="237" name="Google Shape;237;p36"/>
          <p:cNvSpPr txBox="1"/>
          <p:nvPr>
            <p:ph idx="1" type="subTitle"/>
          </p:nvPr>
        </p:nvSpPr>
        <p:spPr>
          <a:xfrm>
            <a:off x="642700" y="1589400"/>
            <a:ext cx="6474600" cy="30309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lang="en"/>
              <a:t>The proposed edgefog-cloud collaborative IoT platform has the potential to revolutionize the way smart cities operate. The platform's distributed architecture provides a number of advantages, including scalability, efficiency, reliability, and security. This makes the platform well-suited for a wide range of smart city applications, such as traffic optimization, energy management, waste management, environmental monitoring, parking management, and public transportation.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3" name="Google Shape;243;p37"/>
          <p:cNvSpPr txBox="1"/>
          <p:nvPr>
            <p:ph idx="1" type="subTitle"/>
          </p:nvPr>
        </p:nvSpPr>
        <p:spPr>
          <a:xfrm>
            <a:off x="642700" y="1589400"/>
            <a:ext cx="6474600" cy="30309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lang="en"/>
              <a:t>The platform shows promise for smart city applications, despite some limitations.</a:t>
            </a:r>
            <a:endParaRPr/>
          </a:p>
          <a:p>
            <a:pPr indent="-342900" lvl="0" marL="457200" rtl="0" algn="l">
              <a:lnSpc>
                <a:spcPct val="110000"/>
              </a:lnSpc>
              <a:spcBef>
                <a:spcPts val="0"/>
              </a:spcBef>
              <a:spcAft>
                <a:spcPts val="0"/>
              </a:spcAft>
              <a:buSzPts val="1800"/>
              <a:buChar char="●"/>
            </a:pPr>
            <a:r>
              <a:rPr lang="en"/>
              <a:t>The authors have proven its feasibility through simulations and experiments.</a:t>
            </a:r>
            <a:endParaRPr/>
          </a:p>
          <a:p>
            <a:pPr indent="-342900" lvl="0" marL="457200" rtl="0" algn="l">
              <a:lnSpc>
                <a:spcPct val="110000"/>
              </a:lnSpc>
              <a:spcBef>
                <a:spcPts val="0"/>
              </a:spcBef>
              <a:spcAft>
                <a:spcPts val="0"/>
              </a:spcAft>
              <a:buSzPts val="1800"/>
              <a:buChar char="●"/>
            </a:pPr>
            <a:r>
              <a:rPr lang="en"/>
              <a:t>However, more work is required to simplify the platform's design and implementation.</a:t>
            </a:r>
            <a:endParaRPr/>
          </a:p>
          <a:p>
            <a:pPr indent="-342900" lvl="0" marL="457200" rtl="0" algn="l">
              <a:lnSpc>
                <a:spcPct val="110000"/>
              </a:lnSpc>
              <a:spcBef>
                <a:spcPts val="0"/>
              </a:spcBef>
              <a:spcAft>
                <a:spcPts val="0"/>
              </a:spcAft>
              <a:buSzPts val="1800"/>
              <a:buChar char="●"/>
            </a:pPr>
            <a:r>
              <a:rPr lang="en"/>
              <a:t>Additionally, deployment in a large-scale smart city environment is a future step.</a:t>
            </a:r>
            <a:endParaRPr/>
          </a:p>
          <a:p>
            <a:pPr indent="0" lvl="0" marL="914400" rtl="0" algn="l">
              <a:lnSpc>
                <a:spcPct val="110000"/>
              </a:lnSpc>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56025" y="1949450"/>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Lexend Medium"/>
                <a:ea typeface="Lexend Medium"/>
                <a:cs typeface="Lexend Medium"/>
                <a:sym typeface="Lexend Medium"/>
              </a:rPr>
              <a:t>Smart Cities and IoT: Edge-Fog-Cloud Collaborative Architecture</a:t>
            </a:r>
            <a:endParaRPr>
              <a:latin typeface="Lexend Medium"/>
              <a:ea typeface="Lexend Medium"/>
              <a:cs typeface="Lexend Medium"/>
              <a:sym typeface="Lexend Medium"/>
            </a:endParaRPr>
          </a:p>
        </p:txBody>
      </p:sp>
      <p:sp>
        <p:nvSpPr>
          <p:cNvPr id="146" name="Google Shape;146;p23"/>
          <p:cNvSpPr txBox="1"/>
          <p:nvPr/>
        </p:nvSpPr>
        <p:spPr>
          <a:xfrm>
            <a:off x="3147950" y="641200"/>
            <a:ext cx="2453700" cy="6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7" name="Google Shape;147;p23"/>
          <p:cNvSpPr txBox="1"/>
          <p:nvPr>
            <p:ph type="title"/>
          </p:nvPr>
        </p:nvSpPr>
        <p:spPr>
          <a:xfrm>
            <a:off x="285325" y="71877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1900">
                <a:solidFill>
                  <a:srgbClr val="F1C232"/>
                </a:solidFill>
                <a:latin typeface="Lexend"/>
                <a:ea typeface="Lexend"/>
                <a:cs typeface="Lexend"/>
                <a:sym typeface="Lexend"/>
              </a:rPr>
              <a:t>Review </a:t>
            </a:r>
            <a:r>
              <a:rPr lang="en" sz="1900">
                <a:solidFill>
                  <a:srgbClr val="F1C232"/>
                </a:solidFill>
                <a:latin typeface="Lexend"/>
                <a:ea typeface="Lexend"/>
                <a:cs typeface="Lexend"/>
                <a:sym typeface="Lexend"/>
              </a:rPr>
              <a:t>Report Paper</a:t>
            </a:r>
            <a:r>
              <a:rPr lang="en" sz="1900">
                <a:solidFill>
                  <a:srgbClr val="F1C232"/>
                </a:solidFill>
                <a:latin typeface="Lexend"/>
                <a:ea typeface="Lexend"/>
                <a:cs typeface="Lexend"/>
                <a:sym typeface="Lexend"/>
              </a:rPr>
              <a:t> Presentation </a:t>
            </a:r>
            <a:endParaRPr sz="1900">
              <a:solidFill>
                <a:srgbClr val="F1C232"/>
              </a:solidFill>
              <a:latin typeface="Lexend"/>
              <a:ea typeface="Lexend"/>
              <a:cs typeface="Lexend"/>
              <a:sym typeface="Lexend"/>
            </a:endParaRPr>
          </a:p>
          <a:p>
            <a:pPr indent="0" lvl="0" marL="0" rtl="0" algn="ctr">
              <a:spcBef>
                <a:spcPts val="0"/>
              </a:spcBef>
              <a:spcAft>
                <a:spcPts val="0"/>
              </a:spcAft>
              <a:buSzPts val="990"/>
              <a:buNone/>
            </a:pPr>
            <a:r>
              <a:rPr lang="en" sz="1900">
                <a:solidFill>
                  <a:srgbClr val="F1C232"/>
                </a:solidFill>
                <a:latin typeface="Lexend"/>
                <a:ea typeface="Lexend"/>
                <a:cs typeface="Lexend"/>
                <a:sym typeface="Lexend"/>
              </a:rPr>
              <a:t>of</a:t>
            </a:r>
            <a:endParaRPr sz="1900">
              <a:solidFill>
                <a:srgbClr val="F1C232"/>
              </a:solidFill>
              <a:latin typeface="Lexend"/>
              <a:ea typeface="Lexend"/>
              <a:cs typeface="Lexend"/>
              <a:sym typeface="Lexend"/>
            </a:endParaRPr>
          </a:p>
        </p:txBody>
      </p:sp>
      <p:sp>
        <p:nvSpPr>
          <p:cNvPr id="148" name="Google Shape;148;p23"/>
          <p:cNvSpPr txBox="1"/>
          <p:nvPr>
            <p:ph type="title"/>
          </p:nvPr>
        </p:nvSpPr>
        <p:spPr>
          <a:xfrm>
            <a:off x="425950" y="28284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1200">
                <a:solidFill>
                  <a:srgbClr val="FFD966"/>
                </a:solidFill>
                <a:latin typeface="Lexend"/>
                <a:ea typeface="Lexend"/>
                <a:cs typeface="Lexend"/>
                <a:sym typeface="Lexend"/>
              </a:rPr>
              <a:t>Presented By Minar Mahmud Rafi (23273008)</a:t>
            </a:r>
            <a:endParaRPr sz="1200">
              <a:solidFill>
                <a:srgbClr val="FFD966"/>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Smart cities rely on IoT devices for data gathering and service delivery</a:t>
            </a:r>
            <a:endParaRPr/>
          </a:p>
        </p:txBody>
      </p:sp>
      <p:sp>
        <p:nvSpPr>
          <p:cNvPr id="154" name="Google Shape;154;p24"/>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Traditional IoT architectures face challenges in scalability, efficiency, reliability, and security</a:t>
            </a:r>
            <a:endParaRPr/>
          </a:p>
        </p:txBody>
      </p:sp>
      <p:sp>
        <p:nvSpPr>
          <p:cNvPr id="155" name="Google Shape;155;p24"/>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Centralized design of traditional architectures leads to performance bottlenecks and security vulnerabilities</a:t>
            </a:r>
            <a:endParaRPr/>
          </a:p>
        </p:txBody>
      </p:sp>
      <p:sp>
        <p:nvSpPr>
          <p:cNvPr id="156" name="Google Shape;156;p24"/>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They struggle to handle the large volumes of data generated by smart city applications</a:t>
            </a:r>
            <a:endParaRPr/>
          </a:p>
        </p:txBody>
      </p:sp>
      <p:sp>
        <p:nvSpPr>
          <p:cNvPr id="157" name="Google Shape;157;p24"/>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397000" y="704225"/>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Contribution</a:t>
            </a:r>
            <a:endParaRPr/>
          </a:p>
        </p:txBody>
      </p:sp>
      <p:sp>
        <p:nvSpPr>
          <p:cNvPr id="163" name="Google Shape;163;p25"/>
          <p:cNvSpPr txBox="1"/>
          <p:nvPr>
            <p:ph idx="1" type="subTitle"/>
          </p:nvPr>
        </p:nvSpPr>
        <p:spPr>
          <a:xfrm>
            <a:off x="2562600" y="1354325"/>
            <a:ext cx="5895600" cy="27423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lang="en"/>
              <a:t>The proposed edgefog-cloud collaborative IoT platform</a:t>
            </a:r>
            <a:endParaRPr/>
          </a:p>
          <a:p>
            <a:pPr indent="-342900" lvl="0" marL="457200" rtl="0" algn="l">
              <a:lnSpc>
                <a:spcPct val="110000"/>
              </a:lnSpc>
              <a:spcBef>
                <a:spcPts val="0"/>
              </a:spcBef>
              <a:spcAft>
                <a:spcPts val="0"/>
              </a:spcAft>
              <a:buSzPts val="1800"/>
              <a:buChar char="●"/>
            </a:pPr>
            <a:r>
              <a:rPr lang="en"/>
              <a:t>Distributes the workload across three layers: edge, fog, and cloud</a:t>
            </a:r>
            <a:endParaRPr/>
          </a:p>
          <a:p>
            <a:pPr indent="-342900" lvl="0" marL="457200" rtl="0" algn="l">
              <a:lnSpc>
                <a:spcPct val="110000"/>
              </a:lnSpc>
              <a:spcBef>
                <a:spcPts val="0"/>
              </a:spcBef>
              <a:spcAft>
                <a:spcPts val="0"/>
              </a:spcAft>
              <a:buSzPts val="1800"/>
              <a:buChar char="●"/>
            </a:pPr>
            <a:r>
              <a:rPr lang="en"/>
              <a:t>Edge layer: Collects and preprocesses data from IoT devices</a:t>
            </a:r>
            <a:endParaRPr/>
          </a:p>
          <a:p>
            <a:pPr indent="-342900" lvl="0" marL="457200" rtl="0" algn="l">
              <a:lnSpc>
                <a:spcPct val="110000"/>
              </a:lnSpc>
              <a:spcBef>
                <a:spcPts val="0"/>
              </a:spcBef>
              <a:spcAft>
                <a:spcPts val="0"/>
              </a:spcAft>
              <a:buSzPts val="1800"/>
              <a:buChar char="●"/>
            </a:pPr>
            <a:r>
              <a:rPr lang="en"/>
              <a:t>Fog layer: Performs complex data processing and analytics tasks</a:t>
            </a:r>
            <a:endParaRPr/>
          </a:p>
          <a:p>
            <a:pPr indent="-342900" lvl="0" marL="457200" rtl="0" algn="l">
              <a:lnSpc>
                <a:spcPct val="110000"/>
              </a:lnSpc>
              <a:spcBef>
                <a:spcPts val="0"/>
              </a:spcBef>
              <a:spcAft>
                <a:spcPts val="0"/>
              </a:spcAft>
              <a:buSzPts val="1800"/>
              <a:buChar char="●"/>
            </a:pPr>
            <a:r>
              <a:rPr lang="en"/>
              <a:t>Cloud layer: Stores and manages large volumes of data, provides advanced IoT services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platform can scale to support a large number of IoT devices and applications</a:t>
            </a:r>
            <a:endParaRPr/>
          </a:p>
        </p:txBody>
      </p:sp>
      <p:sp>
        <p:nvSpPr>
          <p:cNvPr id="169" name="Google Shape;169;p26"/>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Distributing the workload across three layers enables efficient handling of increased data</a:t>
            </a:r>
            <a:endParaRPr/>
          </a:p>
        </p:txBody>
      </p:sp>
      <p:sp>
        <p:nvSpPr>
          <p:cNvPr id="170" name="Google Shape;170;p26"/>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Advantages - Scalability</a:t>
            </a:r>
            <a:endParaRPr/>
          </a:p>
        </p:txBody>
      </p:sp>
      <p:sp>
        <p:nvSpPr>
          <p:cNvPr id="171" name="Google Shape;171;p26"/>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Scalability is essential for the growth and expansion of smart city IoT deployments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Advantages - Efficiency</a:t>
            </a:r>
            <a:endParaRPr/>
          </a:p>
        </p:txBody>
      </p:sp>
      <p:sp>
        <p:nvSpPr>
          <p:cNvPr id="177" name="Google Shape;177;p27"/>
          <p:cNvSpPr txBox="1"/>
          <p:nvPr>
            <p:ph idx="1" type="subTitle"/>
          </p:nvPr>
        </p:nvSpPr>
        <p:spPr>
          <a:xfrm>
            <a:off x="642700" y="1723725"/>
            <a:ext cx="3763800" cy="28275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lang="en"/>
              <a:t>The platform efficiently utilizes the resources of edge, fog, and cloud computing</a:t>
            </a:r>
            <a:endParaRPr/>
          </a:p>
          <a:p>
            <a:pPr indent="-342900" lvl="0" marL="457200" rtl="0" algn="l">
              <a:lnSpc>
                <a:spcPct val="110000"/>
              </a:lnSpc>
              <a:spcBef>
                <a:spcPts val="0"/>
              </a:spcBef>
              <a:spcAft>
                <a:spcPts val="0"/>
              </a:spcAft>
              <a:buSzPts val="1800"/>
              <a:buChar char="●"/>
            </a:pPr>
            <a:r>
              <a:rPr lang="en"/>
              <a:t>Enables optimal allocation of processing tasks based on their complexity</a:t>
            </a:r>
            <a:endParaRPr/>
          </a:p>
          <a:p>
            <a:pPr indent="-342900" lvl="0" marL="457200" rtl="0" algn="l">
              <a:lnSpc>
                <a:spcPct val="110000"/>
              </a:lnSpc>
              <a:spcBef>
                <a:spcPts val="0"/>
              </a:spcBef>
              <a:spcAft>
                <a:spcPts val="0"/>
              </a:spcAft>
              <a:buSzPts val="1800"/>
              <a:buChar char="●"/>
            </a:pPr>
            <a:r>
              <a:rPr lang="en"/>
              <a:t>Efficiency leads to improved performance and reduced latency in IoT services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Distributed architecture ensures redundancy and fault tolerance</a:t>
            </a:r>
            <a:endParaRPr/>
          </a:p>
        </p:txBody>
      </p:sp>
      <p:sp>
        <p:nvSpPr>
          <p:cNvPr id="183" name="Google Shape;183;p28"/>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Advantages - Reliability</a:t>
            </a:r>
            <a:endParaRPr/>
          </a:p>
        </p:txBody>
      </p:sp>
      <p:sp>
        <p:nvSpPr>
          <p:cNvPr id="184" name="Google Shape;184;p28"/>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The platform continues to operate even if the cloud experiences downtime</a:t>
            </a:r>
            <a:endParaRPr/>
          </a:p>
        </p:txBody>
      </p:sp>
      <p:sp>
        <p:nvSpPr>
          <p:cNvPr id="185" name="Google Shape;185;p28"/>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Reliability is crucial for critical smart city applications and services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027350" y="90180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Advantages - Security</a:t>
            </a:r>
            <a:endParaRPr/>
          </a:p>
        </p:txBody>
      </p:sp>
      <p:sp>
        <p:nvSpPr>
          <p:cNvPr id="191" name="Google Shape;191;p29"/>
          <p:cNvSpPr txBox="1"/>
          <p:nvPr>
            <p:ph idx="1" type="subTitle"/>
          </p:nvPr>
        </p:nvSpPr>
        <p:spPr>
          <a:xfrm>
            <a:off x="4097450" y="1665975"/>
            <a:ext cx="3589800" cy="27423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lang="en"/>
              <a:t>The platform incorporates a suite of security features</a:t>
            </a:r>
            <a:endParaRPr/>
          </a:p>
          <a:p>
            <a:pPr indent="-342900" lvl="0" marL="457200" rtl="0" algn="l">
              <a:lnSpc>
                <a:spcPct val="110000"/>
              </a:lnSpc>
              <a:spcBef>
                <a:spcPts val="0"/>
              </a:spcBef>
              <a:spcAft>
                <a:spcPts val="0"/>
              </a:spcAft>
              <a:buSzPts val="1800"/>
              <a:buChar char="●"/>
            </a:pPr>
            <a:r>
              <a:rPr lang="en"/>
              <a:t>Safeguards IoT data from unauthorized access and alterations</a:t>
            </a:r>
            <a:endParaRPr/>
          </a:p>
          <a:p>
            <a:pPr indent="-342900" lvl="0" marL="457200" rtl="0" algn="l">
              <a:lnSpc>
                <a:spcPct val="110000"/>
              </a:lnSpc>
              <a:spcBef>
                <a:spcPts val="0"/>
              </a:spcBef>
              <a:spcAft>
                <a:spcPts val="0"/>
              </a:spcAft>
              <a:buSzPts val="1800"/>
              <a:buChar char="●"/>
            </a:pPr>
            <a:r>
              <a:rPr lang="en"/>
              <a:t>Ensures data integrity, confidentiality, and availability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97" name="Google Shape;197;p30"/>
          <p:cNvSpPr txBox="1"/>
          <p:nvPr>
            <p:ph idx="1" type="body"/>
          </p:nvPr>
        </p:nvSpPr>
        <p:spPr>
          <a:xfrm>
            <a:off x="632175" y="1717350"/>
            <a:ext cx="6186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authors evaluated the proposed platform using a combination of simulation and experimental studies. In the simulation study, they evaluated the performance of the platform under different workloads and network conditions. The results of the simulation study showed that the proposed platform can scale to support a large number of IoT devices and applications. The platform is also able to efficiently utilize the resources of edge, fog, and cloud computing to provide IoT services. In the experimental study, the authors implemented the platform on a real-world testbed and evaluated its performance using a variety of smart city applications, such as smart traffic management and smart energy management. The results of the experimental study showed that the proposed platform is able to provide reliable and high-performance IoT services in a real-world environment.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