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327" r:id="rId4"/>
    <p:sldId id="328" r:id="rId5"/>
    <p:sldId id="305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42" r:id="rId14"/>
    <p:sldId id="336" r:id="rId15"/>
    <p:sldId id="337" r:id="rId16"/>
    <p:sldId id="338" r:id="rId17"/>
    <p:sldId id="339" r:id="rId18"/>
    <p:sldId id="340" r:id="rId19"/>
    <p:sldId id="341" r:id="rId20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444ACAF-D66E-4695-BD21-C3DAA3922B5C}" type="datetimeFigureOut">
              <a:rPr lang="ar-SA" smtClean="0"/>
              <a:t>05/05/43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7F3037F-69B0-433F-83D1-FC99A142B6B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819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c6a01074ef_0_20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c6a01074ef_0_20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882109" y="-1543200"/>
            <a:ext cx="5915709" cy="495245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1417100" y="4494000"/>
            <a:ext cx="1034144" cy="135060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10140567" y="456233"/>
            <a:ext cx="2736800" cy="273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8550104" y="-853426"/>
            <a:ext cx="2616643" cy="2604379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66" y="6132567"/>
            <a:ext cx="12192428" cy="794067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710792" y="1721000"/>
            <a:ext cx="877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333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710800" y="4526167"/>
            <a:ext cx="87704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34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860639" y="3178261"/>
            <a:ext cx="3387271" cy="504192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4"/>
          <p:cNvSpPr/>
          <p:nvPr/>
        </p:nvSpPr>
        <p:spPr>
          <a:xfrm>
            <a:off x="10852834" y="2535567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545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A299">
              <a:alpha val="553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5579833" y="1964400"/>
            <a:ext cx="5661200" cy="2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164" name="Google Shape;164;p10"/>
          <p:cNvSpPr/>
          <p:nvPr/>
        </p:nvSpPr>
        <p:spPr>
          <a:xfrm rot="7018826" flipH="1">
            <a:off x="3809758" y="-1018984"/>
            <a:ext cx="5690601" cy="35010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0"/>
          <p:cNvSpPr/>
          <p:nvPr/>
        </p:nvSpPr>
        <p:spPr>
          <a:xfrm rot="-8259636" flipH="1">
            <a:off x="5881686" y="4000832"/>
            <a:ext cx="4281215" cy="426346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0"/>
          <p:cNvSpPr/>
          <p:nvPr/>
        </p:nvSpPr>
        <p:spPr>
          <a:xfrm>
            <a:off x="3046966" y="4300810"/>
            <a:ext cx="1892171" cy="16690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8800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3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1299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710792" y="1721000"/>
            <a:ext cx="87704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>
                <a:solidFill>
                  <a:schemeClr val="accent2"/>
                </a:solidFill>
                <a:cs typeface="+mj-cs"/>
              </a:rPr>
              <a:t>Query Likelihood Model</a:t>
            </a:r>
            <a:endParaRPr lang="ar-SA" dirty="0">
              <a:solidFill>
                <a:schemeClr val="accent2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>
            <a:extLst>
              <a:ext uri="{FF2B5EF4-FFF2-40B4-BE49-F238E27FC236}">
                <a16:creationId xmlns:a16="http://schemas.microsoft.com/office/drawing/2014/main" id="{599A707C-5BD3-4CD6-A244-BE38F9BC5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Now we start executing Query Likelihood Model.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endParaRPr lang="ar-SA" dirty="0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FB626BE1-CD01-4564-B54D-F82579EC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Unigram Model</a:t>
            </a:r>
            <a:endParaRPr lang="ar-SA" dirty="0"/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32246098-8607-46D5-858B-8CC903FD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9" t="29940" r="11910" b="31780"/>
          <a:stretch/>
        </p:blipFill>
        <p:spPr bwMode="auto">
          <a:xfrm>
            <a:off x="1453896" y="2393950"/>
            <a:ext cx="7799832" cy="30101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923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D3171A5B-5544-4643-B1B8-0A560D33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model</a:t>
            </a:r>
            <a:endParaRPr lang="ar-SA" dirty="0"/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69A898B7-A91B-4417-B82C-5369FF17A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6" t="28657" r="11934" b="1956"/>
          <a:stretch/>
        </p:blipFill>
        <p:spPr bwMode="auto">
          <a:xfrm>
            <a:off x="2186940" y="1594358"/>
            <a:ext cx="8493252" cy="3928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159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4260B036-9ABD-4647-9ACA-47D461A6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model</a:t>
            </a:r>
            <a:endParaRPr lang="ar-SA" dirty="0"/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A61E64A7-CB03-4A77-B7A8-E9A01A602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5" t="36784" r="11935" b="20872"/>
          <a:stretch/>
        </p:blipFill>
        <p:spPr bwMode="auto">
          <a:xfrm>
            <a:off x="2240280" y="1810512"/>
            <a:ext cx="8375904" cy="37246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43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>
            <a:extLst>
              <a:ext uri="{FF2B5EF4-FFF2-40B4-BE49-F238E27FC236}">
                <a16:creationId xmlns:a16="http://schemas.microsoft.com/office/drawing/2014/main" id="{71E1B276-BB98-441E-82A4-DE3A9BB8D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000" y="2331719"/>
            <a:ext cx="10290000" cy="3760113"/>
          </a:xfrm>
        </p:spPr>
        <p:txBody>
          <a:bodyPr/>
          <a:lstStyle/>
          <a:p>
            <a:pPr marL="488945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+mj-cs"/>
              </a:rPr>
              <a:t>python is an iterative language</a:t>
            </a:r>
          </a:p>
          <a:p>
            <a:pPr marL="488945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+mj-cs"/>
              </a:rPr>
              <a:t>Force</a:t>
            </a:r>
          </a:p>
          <a:p>
            <a:pPr marL="488945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+mj-cs"/>
              </a:rPr>
              <a:t>Thermodynamics</a:t>
            </a:r>
          </a:p>
          <a:p>
            <a:pPr marL="488945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+mj-cs"/>
              </a:rPr>
              <a:t>World War 2 is a historic event </a:t>
            </a:r>
          </a:p>
          <a:p>
            <a:pPr marL="488945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+mj-cs"/>
              </a:rPr>
              <a:t>nuclear bomb</a:t>
            </a:r>
            <a:endParaRPr lang="ar-SA" sz="2400" dirty="0">
              <a:latin typeface="+mn-lt"/>
              <a:cs typeface="+mj-cs"/>
            </a:endParaRPr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94EBA4C2-B293-4823-9CEE-A11E68F3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7117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>
            <a:extLst>
              <a:ext uri="{FF2B5EF4-FFF2-40B4-BE49-F238E27FC236}">
                <a16:creationId xmlns:a16="http://schemas.microsoft.com/office/drawing/2014/main" id="{2ED330D3-9959-4612-82AA-210E1C721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en-US" sz="18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outputs</a:t>
            </a:r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Unigram</a:t>
            </a: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195" indent="0">
              <a:buNone/>
            </a:pPr>
            <a:endParaRPr lang="ar-SA" dirty="0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F5112060-8165-4684-99DC-BCB75EB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6D406E5-9AFB-4361-84B4-31E007CB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9" t="28443" r="11694" b="9248"/>
          <a:stretch/>
        </p:blipFill>
        <p:spPr bwMode="auto">
          <a:xfrm>
            <a:off x="2980944" y="2011749"/>
            <a:ext cx="6912863" cy="41637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947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2F8A650C-65ED-4276-986D-0230B314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FE2FF04-26C6-43F2-9ED6-53621B5B5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3" t="55817" r="11574"/>
          <a:stretch/>
        </p:blipFill>
        <p:spPr bwMode="auto">
          <a:xfrm>
            <a:off x="3074478" y="1595374"/>
            <a:ext cx="7011353" cy="45652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301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>
            <a:extLst>
              <a:ext uri="{FF2B5EF4-FFF2-40B4-BE49-F238E27FC236}">
                <a16:creationId xmlns:a16="http://schemas.microsoft.com/office/drawing/2014/main" id="{81C314E9-3F5B-47FF-8B77-BD2DEE203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en-US" sz="18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outputs for Bigram</a:t>
            </a: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195" indent="0">
              <a:buNone/>
            </a:pPr>
            <a:endParaRPr lang="ar-SA" dirty="0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B64B05D2-752B-4166-85DA-B93181B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C941F342-4963-4840-83A0-BEF2B78AE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45" t="28657" r="12296" b="5475"/>
          <a:stretch/>
        </p:blipFill>
        <p:spPr bwMode="auto">
          <a:xfrm>
            <a:off x="2734056" y="2302764"/>
            <a:ext cx="7443215" cy="3609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570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C3D89A47-5FC5-4147-AA66-37639C8A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C905847-D03D-47F5-A7A1-0AEE78CB4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4" t="41915" r="12296" b="15527"/>
          <a:stretch/>
        </p:blipFill>
        <p:spPr bwMode="auto">
          <a:xfrm>
            <a:off x="2871216" y="1911984"/>
            <a:ext cx="7187184" cy="39218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603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>
            <a:extLst>
              <a:ext uri="{FF2B5EF4-FFF2-40B4-BE49-F238E27FC236}">
                <a16:creationId xmlns:a16="http://schemas.microsoft.com/office/drawing/2014/main" id="{75F6C2FD-0A15-4640-92EA-1606D174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000" y="1874519"/>
            <a:ext cx="9802344" cy="3118105"/>
          </a:xfrm>
        </p:spPr>
        <p:txBody>
          <a:bodyPr/>
          <a:lstStyle/>
          <a:p>
            <a:pPr marL="546095" indent="-342900">
              <a:buFont typeface="Wingdings" panose="05000000000000000000" pitchFamily="2" charset="2"/>
              <a:buChar char="v"/>
            </a:pPr>
            <a:r>
              <a:rPr lang="en-US" sz="2400" dirty="0">
                <a:cs typeface="+mj-cs"/>
              </a:rPr>
              <a:t>We have seen in this project the results of our application model, so we conclude from that the Unigram for these queries is much better than the use of Bigram.</a:t>
            </a:r>
          </a:p>
          <a:p>
            <a:pPr marL="546095" indent="-342900">
              <a:buFont typeface="Wingdings" panose="05000000000000000000" pitchFamily="2" charset="2"/>
              <a:buChar char="v"/>
            </a:pPr>
            <a:r>
              <a:rPr lang="en-US" sz="2400" dirty="0">
                <a:cs typeface="+mj-cs"/>
              </a:rPr>
              <a:t>We also see that not all the results for Bigram are correct, knowing that writing the code and the query are correct, which means that spars diagram probability occurs.</a:t>
            </a:r>
            <a:endParaRPr lang="ar-SA" sz="2400" dirty="0">
              <a:cs typeface="+mj-cs"/>
            </a:endParaRPr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91AEA91F-777F-453C-A42F-02AD50DC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5217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86573F89-07B2-4EC7-BA4B-3D6CA581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33" y="3071674"/>
            <a:ext cx="5661200" cy="124287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808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buFont typeface="Wingdings" panose="05000000000000000000" pitchFamily="2" charset="2"/>
              <a:buChar char="v"/>
            </a:pP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</a:t>
            </a:r>
          </a:p>
          <a:p>
            <a:pPr marL="228594" indent="-228594">
              <a:buFont typeface="Wingdings" panose="05000000000000000000" pitchFamily="2" charset="2"/>
              <a:buChar char="v"/>
            </a:pP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techniques used in the project</a:t>
            </a:r>
          </a:p>
          <a:p>
            <a:pPr marL="228594" indent="-228594">
              <a:buFont typeface="Wingdings" panose="05000000000000000000" pitchFamily="2" charset="2"/>
              <a:buChar char="v"/>
            </a:pP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marL="228594" indent="-228594">
              <a:buFont typeface="Wingdings" panose="05000000000000000000" pitchFamily="2" charset="2"/>
              <a:buChar char="v"/>
            </a:pP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228594" indent="-228594">
              <a:buFont typeface="Wingdings" panose="05000000000000000000" pitchFamily="2" charset="2"/>
              <a:buChar char="v"/>
            </a:pP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ar-SA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latin typeface="Mangal" panose="020B0502040204020203" pitchFamily="18" charset="0"/>
                <a:cs typeface="Mangal" panose="020B0502040204020203" pitchFamily="18" charset="0"/>
              </a:rPr>
              <a:t>Content</a:t>
            </a:r>
            <a:endParaRPr dirty="0">
              <a:latin typeface="Mangal" panose="020B0502040204020203" pitchFamily="18" charset="0"/>
              <a:cs typeface="Mangal" panose="020B05020402040202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>
            <a:extLst>
              <a:ext uri="{FF2B5EF4-FFF2-40B4-BE49-F238E27FC236}">
                <a16:creationId xmlns:a16="http://schemas.microsoft.com/office/drawing/2014/main" id="{E1E972FD-45B8-4406-B06F-049389B7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000" y="1682307"/>
            <a:ext cx="10290000" cy="2079255"/>
          </a:xfrm>
        </p:spPr>
        <p:txBody>
          <a:bodyPr/>
          <a:lstStyle/>
          <a:p>
            <a:pPr marL="203195" indent="0"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03195" indent="0"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03195" indent="0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this project is to build retrieval systems using the query likelihood model, which will show the percentage of the probability of the query being in each file.</a:t>
            </a:r>
          </a:p>
          <a:p>
            <a:pPr marL="203195" indent="0">
              <a:buNone/>
            </a:pPr>
            <a:endParaRPr lang="ar-SA" dirty="0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CC0A7E29-2CEE-4CF7-A0A9-213C5330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Aim of this project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7151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>
            <a:extLst>
              <a:ext uri="{FF2B5EF4-FFF2-40B4-BE49-F238E27FC236}">
                <a16:creationId xmlns:a16="http://schemas.microsoft.com/office/drawing/2014/main" id="{57647A1F-806D-46A3-828D-3E0CBAD72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1789" indent="-228594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13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 Likelihood: </a:t>
            </a:r>
          </a:p>
          <a:p>
            <a:pPr marL="431789" indent="-228594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all punctuations from a string.</a:t>
            </a:r>
          </a:p>
          <a:p>
            <a:pPr marL="431789" indent="-228594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13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Stopping word</a:t>
            </a:r>
          </a:p>
          <a:p>
            <a:pPr marL="431789" indent="-228594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13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Tokenization</a:t>
            </a:r>
          </a:p>
          <a:p>
            <a:pPr marL="431789" indent="-228594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13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Stemming/Lemmatization</a:t>
            </a:r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3DCAC41D-0B0F-41EF-9DFB-DB143EEB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500912"/>
            <a:ext cx="10290000" cy="1230344"/>
          </a:xfrm>
        </p:spPr>
        <p:txBody>
          <a:bodyPr/>
          <a:lstStyle/>
          <a:p>
            <a:r>
              <a:rPr lang="en-US" sz="4267" dirty="0"/>
              <a:t>Overview of the techniques used in the project</a:t>
            </a:r>
            <a:endParaRPr lang="ar-SA" dirty="0"/>
          </a:p>
        </p:txBody>
      </p:sp>
      <p:pic>
        <p:nvPicPr>
          <p:cNvPr id="4" name="صورة 3" descr="صورة تحتوي على نص, الأسلحة&#10;&#10;تم إنشاء الوصف تلقائياً">
            <a:extLst>
              <a:ext uri="{FF2B5EF4-FFF2-40B4-BE49-F238E27FC236}">
                <a16:creationId xmlns:a16="http://schemas.microsoft.com/office/drawing/2014/main" id="{C05A9218-4948-4F69-9667-ADDD93DB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55" y="1815608"/>
            <a:ext cx="2346053" cy="4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4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03"/>
          <p:cNvSpPr txBox="1">
            <a:spLocks noGrp="1"/>
          </p:cNvSpPr>
          <p:nvPr>
            <p:ph type="title"/>
          </p:nvPr>
        </p:nvSpPr>
        <p:spPr>
          <a:xfrm>
            <a:off x="5579833" y="3209544"/>
            <a:ext cx="5661200" cy="16840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>
                <a:cs typeface="+mj-cs"/>
              </a:rPr>
              <a:t>Implementation</a:t>
            </a:r>
            <a:endParaRPr dirty="0"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27E9AB3-69B1-4B44-96D0-005D20770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First, we need to initialize and import all the libraries we need in the code.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03195" indent="0">
              <a:buNone/>
            </a:pPr>
            <a:endParaRPr lang="ar-SA" dirty="0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03BA1B38-CD12-449F-A032-72FA9B30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ar-SA" dirty="0"/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55092647-1AFE-4905-94FC-E8AB57310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8" t="33546" r="12219" b="50231"/>
          <a:stretch/>
        </p:blipFill>
        <p:spPr bwMode="auto">
          <a:xfrm>
            <a:off x="1243584" y="2135758"/>
            <a:ext cx="9171432" cy="21893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EF45D500-6B54-4A8B-B1A6-82C35D2C7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36" t="56031" r="12055" b="40334"/>
          <a:stretch/>
        </p:blipFill>
        <p:spPr bwMode="auto">
          <a:xfrm>
            <a:off x="1243584" y="4360690"/>
            <a:ext cx="9171432" cy="5635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198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>
            <a:extLst>
              <a:ext uri="{FF2B5EF4-FFF2-40B4-BE49-F238E27FC236}">
                <a16:creationId xmlns:a16="http://schemas.microsoft.com/office/drawing/2014/main" id="{A020FF28-66C9-4A8C-8255-C82304B01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Then we start by defining some of the functions we want to use on the documents.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endParaRPr lang="ar-SA" dirty="0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49194FE9-D58A-470C-A711-9E375F8C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ar-SA" dirty="0"/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4171124A-FFF1-476C-9E50-D1A98E4E3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5" t="44910" r="11452" b="23225"/>
          <a:stretch/>
        </p:blipFill>
        <p:spPr bwMode="auto">
          <a:xfrm>
            <a:off x="1170432" y="2203704"/>
            <a:ext cx="8467344" cy="3117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673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>
            <a:extLst>
              <a:ext uri="{FF2B5EF4-FFF2-40B4-BE49-F238E27FC236}">
                <a16:creationId xmlns:a16="http://schemas.microsoft.com/office/drawing/2014/main" id="{1815F45C-0855-4C76-9AF0-620CC84FA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 this point we will start reading the files.</a:t>
            </a:r>
          </a:p>
          <a:p>
            <a:pPr marL="203195" indent="0">
              <a:buNone/>
            </a:pPr>
            <a:endParaRPr lang="en-US" sz="1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203195" indent="0">
              <a:buNone/>
            </a:pPr>
            <a:endParaRPr lang="ar-SA" dirty="0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DE693E40-76A2-4D8A-900B-59C29A14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ar-SA" dirty="0"/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AC2075E-2B94-41AB-A489-14FDE5C07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85" t="36415" r="12021" b="41156"/>
          <a:stretch/>
        </p:blipFill>
        <p:spPr bwMode="auto">
          <a:xfrm>
            <a:off x="1188720" y="2487168"/>
            <a:ext cx="7523480" cy="2834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195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3780B140-6B9C-4329-9127-B5BAD1F7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ar-SA" dirty="0"/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E2BA6F8-9B46-45A7-B224-3750FEC76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5" t="38067" r="12056" b="24722"/>
          <a:stretch/>
        </p:blipFill>
        <p:spPr bwMode="auto">
          <a:xfrm>
            <a:off x="1856232" y="2029968"/>
            <a:ext cx="7653528" cy="3438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3206315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243</Words>
  <Application>Microsoft Office PowerPoint</Application>
  <PresentationFormat>شاشة عريضة</PresentationFormat>
  <Paragraphs>45</Paragraphs>
  <Slides>19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Hammersmith One</vt:lpstr>
      <vt:lpstr>Mangal</vt:lpstr>
      <vt:lpstr>Manjari</vt:lpstr>
      <vt:lpstr>Roboto Condensed Light</vt:lpstr>
      <vt:lpstr>Times New Roman</vt:lpstr>
      <vt:lpstr>Wingdings</vt:lpstr>
      <vt:lpstr>Elegant Education Pack for Students by Slidesgo</vt:lpstr>
      <vt:lpstr>Query Likelihood Model</vt:lpstr>
      <vt:lpstr>Content</vt:lpstr>
      <vt:lpstr>The Aim of this project </vt:lpstr>
      <vt:lpstr>Overview of the techniques used in the project</vt:lpstr>
      <vt:lpstr>Implementation</vt:lpstr>
      <vt:lpstr>Code</vt:lpstr>
      <vt:lpstr>Code</vt:lpstr>
      <vt:lpstr>Code</vt:lpstr>
      <vt:lpstr>Code</vt:lpstr>
      <vt:lpstr>Unigram Model</vt:lpstr>
      <vt:lpstr>Bigram model</vt:lpstr>
      <vt:lpstr>Bigram model</vt:lpstr>
      <vt:lpstr>The Query</vt:lpstr>
      <vt:lpstr>Output</vt:lpstr>
      <vt:lpstr>Output</vt:lpstr>
      <vt:lpstr>Output</vt:lpstr>
      <vt:lpstr>Output</vt:lpstr>
      <vt:lpstr>Conclusion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Likelihood Model</dc:title>
  <dc:creator>Maryam M .Alrashdi</dc:creator>
  <cp:lastModifiedBy>Maryam M .Alrashdi</cp:lastModifiedBy>
  <cp:revision>6</cp:revision>
  <dcterms:created xsi:type="dcterms:W3CDTF">2021-12-04T16:33:27Z</dcterms:created>
  <dcterms:modified xsi:type="dcterms:W3CDTF">2021-12-09T12:37:08Z</dcterms:modified>
</cp:coreProperties>
</file>