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10287000" cx="77724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Source Code Pro"/>
      <p:regular r:id="rId18"/>
      <p:bold r:id="rId19"/>
      <p:italic r:id="rId20"/>
      <p:boldItalic r:id="rId21"/>
    </p:embeddedFont>
    <p:embeddedFont>
      <p:font typeface="Chivo ExtraLight"/>
      <p:regular r:id="rId22"/>
      <p:bold r:id="rId23"/>
      <p:italic r:id="rId24"/>
      <p:boldItalic r:id="rId25"/>
    </p:embeddedFont>
    <p:embeddedFont>
      <p:font typeface="Chivo Thin"/>
      <p:regular r:id="rId26"/>
      <p:bold r:id="rId27"/>
      <p:italic r:id="rId28"/>
      <p:boldItalic r:id="rId29"/>
    </p:embeddedFont>
    <p:embeddedFont>
      <p:font typeface="Roboto Light"/>
      <p:regular r:id="rId30"/>
      <p:bold r:id="rId31"/>
      <p:italic r:id="rId32"/>
      <p:boldItalic r:id="rId33"/>
    </p:embeddedFont>
    <p:embeddedFont>
      <p:font typeface="Chivo"/>
      <p:regular r:id="rId34"/>
      <p:bold r:id="rId35"/>
      <p:italic r:id="rId36"/>
      <p:boldItalic r:id="rId37"/>
    </p:embeddedFont>
    <p:embeddedFont>
      <p:font typeface="Chivo ExtraBold"/>
      <p:bold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22" Type="http://schemas.openxmlformats.org/officeDocument/2006/relationships/font" Target="fonts/ChivoExtraLight-regular.fntdata"/><Relationship Id="rId21" Type="http://schemas.openxmlformats.org/officeDocument/2006/relationships/font" Target="fonts/SourceCodePro-boldItalic.fntdata"/><Relationship Id="rId24" Type="http://schemas.openxmlformats.org/officeDocument/2006/relationships/font" Target="fonts/ChivoExtraLight-italic.fntdata"/><Relationship Id="rId23" Type="http://schemas.openxmlformats.org/officeDocument/2006/relationships/font" Target="fonts/ChivoExtraLigh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hivoThin-regular.fntdata"/><Relationship Id="rId25" Type="http://schemas.openxmlformats.org/officeDocument/2006/relationships/font" Target="fonts/ChivoExtraLight-boldItalic.fntdata"/><Relationship Id="rId28" Type="http://schemas.openxmlformats.org/officeDocument/2006/relationships/font" Target="fonts/ChivoThin-italic.fntdata"/><Relationship Id="rId27" Type="http://schemas.openxmlformats.org/officeDocument/2006/relationships/font" Target="fonts/ChivoThin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hivoThin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Light-bold.fntdata"/><Relationship Id="rId30" Type="http://schemas.openxmlformats.org/officeDocument/2006/relationships/font" Target="fonts/RobotoLight-regular.fntdata"/><Relationship Id="rId11" Type="http://schemas.openxmlformats.org/officeDocument/2006/relationships/slide" Target="slides/slide5.xml"/><Relationship Id="rId33" Type="http://schemas.openxmlformats.org/officeDocument/2006/relationships/font" Target="fonts/Roboto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Light-italic.fntdata"/><Relationship Id="rId13" Type="http://schemas.openxmlformats.org/officeDocument/2006/relationships/slide" Target="slides/slide7.xml"/><Relationship Id="rId35" Type="http://schemas.openxmlformats.org/officeDocument/2006/relationships/font" Target="fonts/Chivo-bold.fntdata"/><Relationship Id="rId12" Type="http://schemas.openxmlformats.org/officeDocument/2006/relationships/slide" Target="slides/slide6.xml"/><Relationship Id="rId34" Type="http://schemas.openxmlformats.org/officeDocument/2006/relationships/font" Target="fonts/Chivo-regular.fntdata"/><Relationship Id="rId15" Type="http://schemas.openxmlformats.org/officeDocument/2006/relationships/font" Target="fonts/Roboto-bold.fntdata"/><Relationship Id="rId37" Type="http://schemas.openxmlformats.org/officeDocument/2006/relationships/font" Target="fonts/Chivo-boldItalic.fntdata"/><Relationship Id="rId14" Type="http://schemas.openxmlformats.org/officeDocument/2006/relationships/font" Target="fonts/Roboto-regular.fntdata"/><Relationship Id="rId36" Type="http://schemas.openxmlformats.org/officeDocument/2006/relationships/font" Target="fonts/Chivo-italic.fntdata"/><Relationship Id="rId17" Type="http://schemas.openxmlformats.org/officeDocument/2006/relationships/font" Target="fonts/Roboto-boldItalic.fntdata"/><Relationship Id="rId39" Type="http://schemas.openxmlformats.org/officeDocument/2006/relationships/font" Target="fonts/ChivoExtraBold-boldItalic.fntdata"/><Relationship Id="rId16" Type="http://schemas.openxmlformats.org/officeDocument/2006/relationships/font" Target="fonts/Roboto-italic.fntdata"/><Relationship Id="rId38" Type="http://schemas.openxmlformats.org/officeDocument/2006/relationships/font" Target="fonts/ChivoExtraBold-bold.fntdata"/><Relationship Id="rId19" Type="http://schemas.openxmlformats.org/officeDocument/2006/relationships/font" Target="fonts/SourceCodePro-bold.fntdata"/><Relationship Id="rId18" Type="http://schemas.openxmlformats.org/officeDocument/2006/relationships/font" Target="fonts/SourceCode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33916" y="685800"/>
            <a:ext cx="259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99cd7b070f_2_15:notes"/>
          <p:cNvSpPr/>
          <p:nvPr>
            <p:ph idx="2" type="sldImg"/>
          </p:nvPr>
        </p:nvSpPr>
        <p:spPr>
          <a:xfrm>
            <a:off x="2133916" y="685800"/>
            <a:ext cx="259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99cd7b070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99cd7b070f_2_0:notes"/>
          <p:cNvSpPr/>
          <p:nvPr>
            <p:ph idx="2" type="sldImg"/>
          </p:nvPr>
        </p:nvSpPr>
        <p:spPr>
          <a:xfrm>
            <a:off x="2133916" y="685800"/>
            <a:ext cx="259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99cd7b070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Some due to older age, genetics, and being female https://www.mayoclinic.org/diseases-conditions/brain-aneurysm/symptoms-causes/syc-20361483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f5c8889526_0_13:notes"/>
          <p:cNvSpPr/>
          <p:nvPr>
            <p:ph idx="2" type="sldImg"/>
          </p:nvPr>
        </p:nvSpPr>
        <p:spPr>
          <a:xfrm>
            <a:off x="2133916" y="685800"/>
            <a:ext cx="259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f5c888952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f5c8889526_0_386:notes"/>
          <p:cNvSpPr/>
          <p:nvPr>
            <p:ph idx="2" type="sldImg"/>
          </p:nvPr>
        </p:nvSpPr>
        <p:spPr>
          <a:xfrm>
            <a:off x="2133916" y="685800"/>
            <a:ext cx="259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f5c8889526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Same ppl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f5c8889526_0_0:notes"/>
          <p:cNvSpPr/>
          <p:nvPr>
            <p:ph idx="2" type="sldImg"/>
          </p:nvPr>
        </p:nvSpPr>
        <p:spPr>
          <a:xfrm>
            <a:off x="2133916" y="685800"/>
            <a:ext cx="259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f5c88895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eebefc9d81_0_54:notes"/>
          <p:cNvSpPr/>
          <p:nvPr>
            <p:ph idx="2" type="sldImg"/>
          </p:nvPr>
        </p:nvSpPr>
        <p:spPr>
          <a:xfrm>
            <a:off x="2133916" y="685800"/>
            <a:ext cx="259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eebefc9d8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that smoking was also prevalent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eebefc9d81_0_86:notes"/>
          <p:cNvSpPr/>
          <p:nvPr>
            <p:ph idx="2" type="sldImg"/>
          </p:nvPr>
        </p:nvSpPr>
        <p:spPr>
          <a:xfrm>
            <a:off x="2133916" y="685800"/>
            <a:ext cx="259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eebefc9d8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that smoking was also prevalent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meyerweb.com/eric/tools/color-blend/#:::hex" TargetMode="External"/><Relationship Id="rId3" Type="http://schemas.openxmlformats.org/officeDocument/2006/relationships/hyperlink" Target="http://projects.susielu.com/viz-palette" TargetMode="External"/><Relationship Id="rId4" Type="http://schemas.openxmlformats.org/officeDocument/2006/relationships/hyperlink" Target="https://paletton.com/" TargetMode="External"/><Relationship Id="rId5" Type="http://schemas.openxmlformats.org/officeDocument/2006/relationships/hyperlink" Target="https://htmlcolorcodes.com/color-picker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4952" y="1489150"/>
            <a:ext cx="7242600" cy="4105200"/>
          </a:xfrm>
          <a:prstGeom prst="rect">
            <a:avLst/>
          </a:prstGeom>
        </p:spPr>
        <p:txBody>
          <a:bodyPr anchorCtr="0" anchor="b" bIns="129525" lIns="129525" spcFirstLastPara="1" rIns="129525" wrap="square" tIns="129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4945" y="5668250"/>
            <a:ext cx="7242600" cy="15852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1589" y="9326434"/>
            <a:ext cx="466500" cy="787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4945" y="2212250"/>
            <a:ext cx="7242600" cy="3927000"/>
          </a:xfrm>
          <a:prstGeom prst="rect">
            <a:avLst/>
          </a:prstGeom>
        </p:spPr>
        <p:txBody>
          <a:bodyPr anchorCtr="0" anchor="b" bIns="129525" lIns="129525" spcFirstLastPara="1" rIns="129525" wrap="square" tIns="129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4945" y="6304450"/>
            <a:ext cx="7242600" cy="26016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387350" lvl="0" marL="4572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55600" lvl="1" marL="91440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201589" y="9326434"/>
            <a:ext cx="466500" cy="787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201589" y="9326434"/>
            <a:ext cx="466500" cy="787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>
  <p:cSld name="CUSTOM_35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602140" y="6089800"/>
            <a:ext cx="6568200" cy="228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264973" y="8581675"/>
            <a:ext cx="7242600" cy="15213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53" name="Google Shape;53;p13"/>
          <p:cNvSpPr/>
          <p:nvPr>
            <p:ph idx="2" type="pic"/>
          </p:nvPr>
        </p:nvSpPr>
        <p:spPr>
          <a:xfrm>
            <a:off x="1813560" y="444850"/>
            <a:ext cx="4145400" cy="4145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INFO] Chart Rules">
  <p:cSld name="CUSTOM_39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49711" y="7445000"/>
            <a:ext cx="4885200" cy="24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249711" y="1621550"/>
            <a:ext cx="4885200" cy="236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/>
        </p:nvSpPr>
        <p:spPr>
          <a:xfrm>
            <a:off x="19" y="694900"/>
            <a:ext cx="7772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Source Code Pro"/>
                <a:ea typeface="Source Code Pro"/>
                <a:cs typeface="Source Code Pro"/>
                <a:sym typeface="Source Code Pro"/>
              </a:rPr>
              <a:t>Color Combos</a:t>
            </a:r>
            <a:endParaRPr sz="3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521441" y="1888704"/>
            <a:ext cx="569100" cy="77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5300562" y="1993200"/>
            <a:ext cx="23541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Primary Color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+ Neutrals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5300562" y="7826000"/>
            <a:ext cx="2354100" cy="1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Analogous Color 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with Light Tints and Blends.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61" name="Google Shape;61;p14"/>
          <p:cNvGrpSpPr/>
          <p:nvPr/>
        </p:nvGrpSpPr>
        <p:grpSpPr>
          <a:xfrm>
            <a:off x="521479" y="2967406"/>
            <a:ext cx="1270095" cy="779100"/>
            <a:chOff x="690152" y="2080309"/>
            <a:chExt cx="1680909" cy="779100"/>
          </a:xfrm>
        </p:grpSpPr>
        <p:sp>
          <p:nvSpPr>
            <p:cNvPr id="62" name="Google Shape;62;p14"/>
            <p:cNvSpPr/>
            <p:nvPr/>
          </p:nvSpPr>
          <p:spPr>
            <a:xfrm>
              <a:off x="690152" y="2080309"/>
              <a:ext cx="753300" cy="779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617761" y="2080309"/>
              <a:ext cx="753300" cy="779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14"/>
          <p:cNvSpPr/>
          <p:nvPr/>
        </p:nvSpPr>
        <p:spPr>
          <a:xfrm>
            <a:off x="0" y="4989"/>
            <a:ext cx="7772400" cy="557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24280" y="-31761"/>
            <a:ext cx="672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2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249711" y="3988600"/>
            <a:ext cx="4885200" cy="34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5300562" y="4409550"/>
            <a:ext cx="2093700" cy="1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High Contrast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with all colors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68" name="Google Shape;68;p14"/>
          <p:cNvGrpSpPr/>
          <p:nvPr/>
        </p:nvGrpSpPr>
        <p:grpSpPr>
          <a:xfrm>
            <a:off x="521473" y="5327393"/>
            <a:ext cx="1970996" cy="779175"/>
            <a:chOff x="690169" y="8280745"/>
            <a:chExt cx="2608518" cy="779175"/>
          </a:xfrm>
        </p:grpSpPr>
        <p:sp>
          <p:nvSpPr>
            <p:cNvPr id="69" name="Google Shape;69;p14"/>
            <p:cNvSpPr/>
            <p:nvPr/>
          </p:nvSpPr>
          <p:spPr>
            <a:xfrm>
              <a:off x="690169" y="8280820"/>
              <a:ext cx="753300" cy="779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2545387" y="8280820"/>
              <a:ext cx="753300" cy="779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617702" y="8280745"/>
              <a:ext cx="753300" cy="779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521473" y="7714204"/>
            <a:ext cx="2671724" cy="778951"/>
            <a:chOff x="586257" y="5888913"/>
            <a:chExt cx="4360575" cy="960600"/>
          </a:xfrm>
        </p:grpSpPr>
        <p:sp>
          <p:nvSpPr>
            <p:cNvPr id="73" name="Google Shape;73;p14"/>
            <p:cNvSpPr/>
            <p:nvPr/>
          </p:nvSpPr>
          <p:spPr>
            <a:xfrm>
              <a:off x="586257" y="5888913"/>
              <a:ext cx="928800" cy="960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1730182" y="5888913"/>
              <a:ext cx="928800" cy="9606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2874107" y="5888913"/>
              <a:ext cx="928800" cy="9606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4018032" y="5888913"/>
              <a:ext cx="928800" cy="9606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521469" y="4255429"/>
            <a:ext cx="1269959" cy="778951"/>
            <a:chOff x="1043457" y="3492125"/>
            <a:chExt cx="2072725" cy="960600"/>
          </a:xfrm>
        </p:grpSpPr>
        <p:sp>
          <p:nvSpPr>
            <p:cNvPr id="78" name="Google Shape;78;p14"/>
            <p:cNvSpPr/>
            <p:nvPr/>
          </p:nvSpPr>
          <p:spPr>
            <a:xfrm>
              <a:off x="1043457" y="3492125"/>
              <a:ext cx="928800" cy="960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2187382" y="3492125"/>
              <a:ext cx="928800" cy="960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521473" y="8778654"/>
            <a:ext cx="2671724" cy="778951"/>
            <a:chOff x="586257" y="5888913"/>
            <a:chExt cx="4360575" cy="960600"/>
          </a:xfrm>
        </p:grpSpPr>
        <p:sp>
          <p:nvSpPr>
            <p:cNvPr id="81" name="Google Shape;81;p14"/>
            <p:cNvSpPr/>
            <p:nvPr/>
          </p:nvSpPr>
          <p:spPr>
            <a:xfrm>
              <a:off x="586257" y="5888913"/>
              <a:ext cx="928800" cy="960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1730182" y="5888913"/>
              <a:ext cx="928800" cy="9606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74107" y="5888913"/>
              <a:ext cx="928800" cy="960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4018032" y="5888913"/>
              <a:ext cx="928800" cy="9606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14"/>
          <p:cNvGrpSpPr/>
          <p:nvPr/>
        </p:nvGrpSpPr>
        <p:grpSpPr>
          <a:xfrm>
            <a:off x="521473" y="6378568"/>
            <a:ext cx="2671815" cy="779138"/>
            <a:chOff x="690144" y="6378568"/>
            <a:chExt cx="3536018" cy="779138"/>
          </a:xfrm>
        </p:grpSpPr>
        <p:sp>
          <p:nvSpPr>
            <p:cNvPr id="86" name="Google Shape;86;p14"/>
            <p:cNvSpPr/>
            <p:nvPr/>
          </p:nvSpPr>
          <p:spPr>
            <a:xfrm>
              <a:off x="690144" y="6378605"/>
              <a:ext cx="753300" cy="779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1617753" y="6378605"/>
              <a:ext cx="753300" cy="779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2545362" y="6378605"/>
              <a:ext cx="753300" cy="7791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3472862" y="6378568"/>
              <a:ext cx="753300" cy="779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INFO] Overview">
  <p:cSld name="CUSTOM_41"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524280" y="2704525"/>
            <a:ext cx="6723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Source Code Pro"/>
                <a:ea typeface="Source Code Pro"/>
                <a:cs typeface="Source Code Pro"/>
                <a:sym typeface="Source Code Pro"/>
              </a:rPr>
              <a:t>HOW TO Create a Color Theme</a:t>
            </a:r>
            <a:endParaRPr sz="3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848243" y="4233850"/>
            <a:ext cx="61908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Source Code Pro"/>
                <a:ea typeface="Source Code Pro"/>
                <a:cs typeface="Source Code Pro"/>
                <a:sym typeface="Source Code Pro"/>
              </a:rPr>
              <a:t>(A) </a:t>
            </a: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Primary Color + Background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Source Code Pro"/>
                <a:ea typeface="Source Code Pro"/>
                <a:cs typeface="Source Code Pro"/>
                <a:sym typeface="Source Code Pro"/>
              </a:rPr>
              <a:t>(B) </a:t>
            </a: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Neutral Color 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Source Code Pro"/>
                <a:ea typeface="Source Code Pro"/>
                <a:cs typeface="Source Code Pro"/>
                <a:sym typeface="Source Code Pro"/>
              </a:rPr>
              <a:t>(C)</a:t>
            </a: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 Secondary Color 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Source Code Pro"/>
                <a:ea typeface="Source Code Pro"/>
                <a:cs typeface="Source Code Pro"/>
                <a:sym typeface="Source Code Pro"/>
              </a:rPr>
              <a:t>(D) </a:t>
            </a: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Tertiary Color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Source Code Pro"/>
                <a:ea typeface="Source Code Pro"/>
                <a:cs typeface="Source Code Pro"/>
                <a:sym typeface="Source Code Pro"/>
              </a:rPr>
              <a:t>(E) </a:t>
            </a: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Color Variants (Tints)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Source Code Pro"/>
                <a:ea typeface="Source Code Pro"/>
                <a:cs typeface="Source Code Pro"/>
                <a:sym typeface="Source Code Pro"/>
              </a:rPr>
              <a:t>(BONUS)</a:t>
            </a: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 Blended &amp; Complementary Colors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15602" y="20650"/>
            <a:ext cx="7772400" cy="1828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539882" y="618700"/>
            <a:ext cx="6723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29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INFO] (A) Primary Color">
  <p:cSld name="CUSTOM_40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0" y="929950"/>
            <a:ext cx="7772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Source Code Pro"/>
                <a:ea typeface="Source Code Pro"/>
                <a:cs typeface="Source Code Pro"/>
                <a:sym typeface="Source Code Pro"/>
              </a:rPr>
              <a:t>(A) Primary Color + Background</a:t>
            </a:r>
            <a:endParaRPr sz="3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0" y="4989"/>
            <a:ext cx="7772400" cy="557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524280" y="-31761"/>
            <a:ext cx="672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2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02" name="Google Shape;102;p17"/>
          <p:cNvGrpSpPr/>
          <p:nvPr/>
        </p:nvGrpSpPr>
        <p:grpSpPr>
          <a:xfrm>
            <a:off x="243963" y="2017255"/>
            <a:ext cx="5217155" cy="3751211"/>
            <a:chOff x="322873" y="2398255"/>
            <a:chExt cx="6904652" cy="3751211"/>
          </a:xfrm>
        </p:grpSpPr>
        <p:sp>
          <p:nvSpPr>
            <p:cNvPr id="103" name="Google Shape;103;p17"/>
            <p:cNvSpPr/>
            <p:nvPr/>
          </p:nvSpPr>
          <p:spPr>
            <a:xfrm>
              <a:off x="322873" y="5392266"/>
              <a:ext cx="757200" cy="75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1261725" y="541150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4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Background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1261725" y="241745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1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Primary Color (Text, Lines, Shapes)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07" name="Google Shape;107;p17"/>
          <p:cNvSpPr/>
          <p:nvPr/>
        </p:nvSpPr>
        <p:spPr>
          <a:xfrm>
            <a:off x="3767162" y="5039835"/>
            <a:ext cx="1517986" cy="508350"/>
          </a:xfrm>
          <a:custGeom>
            <a:rect b="b" l="l" r="r" t="t"/>
            <a:pathLst>
              <a:path extrusionOk="0" h="20334" w="82589">
                <a:moveTo>
                  <a:pt x="0" y="6247"/>
                </a:moveTo>
                <a:cubicBezTo>
                  <a:pt x="4557" y="6247"/>
                  <a:pt x="8850" y="4031"/>
                  <a:pt x="13345" y="3282"/>
                </a:cubicBezTo>
                <a:cubicBezTo>
                  <a:pt x="23898" y="1524"/>
                  <a:pt x="34847" y="4395"/>
                  <a:pt x="45226" y="6989"/>
                </a:cubicBezTo>
                <a:cubicBezTo>
                  <a:pt x="52092" y="8705"/>
                  <a:pt x="58979" y="10437"/>
                  <a:pt x="65985" y="11437"/>
                </a:cubicBezTo>
                <a:cubicBezTo>
                  <a:pt x="68444" y="11788"/>
                  <a:pt x="70915" y="12178"/>
                  <a:pt x="73399" y="12178"/>
                </a:cubicBezTo>
                <a:cubicBezTo>
                  <a:pt x="74388" y="12178"/>
                  <a:pt x="76678" y="13116"/>
                  <a:pt x="76365" y="12178"/>
                </a:cubicBezTo>
                <a:cubicBezTo>
                  <a:pt x="74643" y="7015"/>
                  <a:pt x="67609" y="5647"/>
                  <a:pt x="63761" y="1799"/>
                </a:cubicBezTo>
                <a:cubicBezTo>
                  <a:pt x="61962" y="0"/>
                  <a:pt x="68251" y="4197"/>
                  <a:pt x="70433" y="5506"/>
                </a:cubicBezTo>
                <a:cubicBezTo>
                  <a:pt x="74224" y="7780"/>
                  <a:pt x="79170" y="8311"/>
                  <a:pt x="82296" y="11437"/>
                </a:cubicBezTo>
                <a:cubicBezTo>
                  <a:pt x="83468" y="12609"/>
                  <a:pt x="79473" y="13336"/>
                  <a:pt x="77847" y="13661"/>
                </a:cubicBezTo>
                <a:cubicBezTo>
                  <a:pt x="72970" y="14637"/>
                  <a:pt x="68021" y="16820"/>
                  <a:pt x="64502" y="20334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Google Shape;108;p17"/>
          <p:cNvSpPr/>
          <p:nvPr/>
        </p:nvSpPr>
        <p:spPr>
          <a:xfrm>
            <a:off x="5460721" y="1969350"/>
            <a:ext cx="2099700" cy="6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7"/>
          <p:cNvCxnSpPr/>
          <p:nvPr/>
        </p:nvCxnSpPr>
        <p:spPr>
          <a:xfrm rot="10800000">
            <a:off x="5677916" y="5171877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7"/>
          <p:cNvSpPr txBox="1"/>
          <p:nvPr/>
        </p:nvSpPr>
        <p:spPr>
          <a:xfrm>
            <a:off x="5460720" y="2209650"/>
            <a:ext cx="209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Title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6816376" y="3330662"/>
            <a:ext cx="456900" cy="5646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269897" y="3330655"/>
            <a:ext cx="456900" cy="5646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5693588" y="3330657"/>
            <a:ext cx="456900" cy="5646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17"/>
          <p:cNvCxnSpPr/>
          <p:nvPr/>
        </p:nvCxnSpPr>
        <p:spPr>
          <a:xfrm rot="10800000">
            <a:off x="5677916" y="5547820"/>
            <a:ext cx="1641000" cy="6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7"/>
          <p:cNvSpPr txBox="1"/>
          <p:nvPr/>
        </p:nvSpPr>
        <p:spPr>
          <a:xfrm>
            <a:off x="5505922" y="5569758"/>
            <a:ext cx="198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Lines and Shapes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5811790" y="4849650"/>
            <a:ext cx="280200" cy="4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6370561" y="4634100"/>
            <a:ext cx="280200" cy="7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6904777" y="4267200"/>
            <a:ext cx="280200" cy="107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5518181" y="6457225"/>
            <a:ext cx="1984800" cy="17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TIP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Start with neutral colors for design &amp; minor gridlines.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INFO] (B) Neutral Color">
  <p:cSld name="CUSTOM_40_3">
    <p:bg>
      <p:bgPr>
        <a:solidFill>
          <a:schemeClr val="lt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0" y="4989"/>
            <a:ext cx="7772400" cy="557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524280" y="-31761"/>
            <a:ext cx="672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2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23" name="Google Shape;123;p18"/>
          <p:cNvGrpSpPr/>
          <p:nvPr/>
        </p:nvGrpSpPr>
        <p:grpSpPr>
          <a:xfrm>
            <a:off x="243963" y="2017255"/>
            <a:ext cx="5217155" cy="3751211"/>
            <a:chOff x="322873" y="2398255"/>
            <a:chExt cx="6904652" cy="3751211"/>
          </a:xfrm>
        </p:grpSpPr>
        <p:sp>
          <p:nvSpPr>
            <p:cNvPr id="124" name="Google Shape;124;p18"/>
            <p:cNvSpPr/>
            <p:nvPr/>
          </p:nvSpPr>
          <p:spPr>
            <a:xfrm>
              <a:off x="322873" y="4394262"/>
              <a:ext cx="757200" cy="757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 txBox="1"/>
            <p:nvPr/>
          </p:nvSpPr>
          <p:spPr>
            <a:xfrm>
              <a:off x="1261725" y="4413502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3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Neutral Color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322873" y="5392266"/>
              <a:ext cx="757200" cy="75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 txBox="1"/>
            <p:nvPr/>
          </p:nvSpPr>
          <p:spPr>
            <a:xfrm>
              <a:off x="1261725" y="541150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4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Background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1261725" y="241745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1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Primary Color (Text, Lines, Shapes)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30" name="Google Shape;130;p18"/>
          <p:cNvSpPr txBox="1"/>
          <p:nvPr/>
        </p:nvSpPr>
        <p:spPr>
          <a:xfrm>
            <a:off x="0" y="929950"/>
            <a:ext cx="7772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Source Code Pro"/>
                <a:ea typeface="Source Code Pro"/>
                <a:cs typeface="Source Code Pro"/>
                <a:sym typeface="Source Code Pro"/>
              </a:rPr>
              <a:t>(B) Neutral Color</a:t>
            </a:r>
            <a:endParaRPr sz="3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3767162" y="4430235"/>
            <a:ext cx="1517986" cy="508350"/>
          </a:xfrm>
          <a:custGeom>
            <a:rect b="b" l="l" r="r" t="t"/>
            <a:pathLst>
              <a:path extrusionOk="0" h="20334" w="82589">
                <a:moveTo>
                  <a:pt x="0" y="6247"/>
                </a:moveTo>
                <a:cubicBezTo>
                  <a:pt x="4557" y="6247"/>
                  <a:pt x="8850" y="4031"/>
                  <a:pt x="13345" y="3282"/>
                </a:cubicBezTo>
                <a:cubicBezTo>
                  <a:pt x="23898" y="1524"/>
                  <a:pt x="34847" y="4395"/>
                  <a:pt x="45226" y="6989"/>
                </a:cubicBezTo>
                <a:cubicBezTo>
                  <a:pt x="52092" y="8705"/>
                  <a:pt x="58979" y="10437"/>
                  <a:pt x="65985" y="11437"/>
                </a:cubicBezTo>
                <a:cubicBezTo>
                  <a:pt x="68444" y="11788"/>
                  <a:pt x="70915" y="12178"/>
                  <a:pt x="73399" y="12178"/>
                </a:cubicBezTo>
                <a:cubicBezTo>
                  <a:pt x="74388" y="12178"/>
                  <a:pt x="76678" y="13116"/>
                  <a:pt x="76365" y="12178"/>
                </a:cubicBezTo>
                <a:cubicBezTo>
                  <a:pt x="74643" y="7015"/>
                  <a:pt x="67609" y="5647"/>
                  <a:pt x="63761" y="1799"/>
                </a:cubicBezTo>
                <a:cubicBezTo>
                  <a:pt x="61962" y="0"/>
                  <a:pt x="68251" y="4197"/>
                  <a:pt x="70433" y="5506"/>
                </a:cubicBezTo>
                <a:cubicBezTo>
                  <a:pt x="74224" y="7780"/>
                  <a:pt x="79170" y="8311"/>
                  <a:pt x="82296" y="11437"/>
                </a:cubicBezTo>
                <a:cubicBezTo>
                  <a:pt x="83468" y="12609"/>
                  <a:pt x="79473" y="13336"/>
                  <a:pt x="77847" y="13661"/>
                </a:cubicBezTo>
                <a:cubicBezTo>
                  <a:pt x="72970" y="14637"/>
                  <a:pt x="68021" y="16820"/>
                  <a:pt x="64502" y="20334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Google Shape;132;p18"/>
          <p:cNvSpPr/>
          <p:nvPr/>
        </p:nvSpPr>
        <p:spPr>
          <a:xfrm>
            <a:off x="5460721" y="1969350"/>
            <a:ext cx="2099700" cy="6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" name="Google Shape;133;p18"/>
          <p:cNvCxnSpPr/>
          <p:nvPr/>
        </p:nvCxnSpPr>
        <p:spPr>
          <a:xfrm rot="10800000">
            <a:off x="5677916" y="5171877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8"/>
          <p:cNvSpPr txBox="1"/>
          <p:nvPr/>
        </p:nvSpPr>
        <p:spPr>
          <a:xfrm>
            <a:off x="5460720" y="2209650"/>
            <a:ext cx="209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Title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6816376" y="3330662"/>
            <a:ext cx="456900" cy="5646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6269897" y="3330655"/>
            <a:ext cx="456900" cy="5646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5693588" y="3330657"/>
            <a:ext cx="456900" cy="5646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18"/>
          <p:cNvCxnSpPr/>
          <p:nvPr/>
        </p:nvCxnSpPr>
        <p:spPr>
          <a:xfrm rot="10800000">
            <a:off x="5677916" y="5547820"/>
            <a:ext cx="1641000" cy="6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8"/>
          <p:cNvSpPr txBox="1"/>
          <p:nvPr/>
        </p:nvSpPr>
        <p:spPr>
          <a:xfrm>
            <a:off x="5505922" y="5569758"/>
            <a:ext cx="198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Lines and Shapes</a:t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140" name="Google Shape;140;p18"/>
          <p:cNvCxnSpPr/>
          <p:nvPr/>
        </p:nvCxnSpPr>
        <p:spPr>
          <a:xfrm rot="10800000">
            <a:off x="5677916" y="4792172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8"/>
          <p:cNvCxnSpPr/>
          <p:nvPr/>
        </p:nvCxnSpPr>
        <p:spPr>
          <a:xfrm rot="10800000">
            <a:off x="5690174" y="4412467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8"/>
          <p:cNvSpPr/>
          <p:nvPr/>
        </p:nvSpPr>
        <p:spPr>
          <a:xfrm>
            <a:off x="5811790" y="4849650"/>
            <a:ext cx="280200" cy="4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6370561" y="4634100"/>
            <a:ext cx="280200" cy="7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6904777" y="4267200"/>
            <a:ext cx="280200" cy="107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5518181" y="6457225"/>
            <a:ext cx="1984800" cy="17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TIP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Start with neutral colors for design &amp; minor gridlines.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INFO] (C) Secondary Color">
  <p:cSld name="CUSTOM_40_3_1"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/>
        </p:nvSpPr>
        <p:spPr>
          <a:xfrm>
            <a:off x="0" y="929950"/>
            <a:ext cx="7772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Source Code Pro"/>
                <a:ea typeface="Source Code Pro"/>
                <a:cs typeface="Source Code Pro"/>
                <a:sym typeface="Source Code Pro"/>
              </a:rPr>
              <a:t>(C) Secondary Color</a:t>
            </a:r>
            <a:endParaRPr sz="3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0" y="4989"/>
            <a:ext cx="7772400" cy="557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524280" y="-31761"/>
            <a:ext cx="672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2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50" name="Google Shape;150;p19"/>
          <p:cNvGrpSpPr/>
          <p:nvPr/>
        </p:nvGrpSpPr>
        <p:grpSpPr>
          <a:xfrm>
            <a:off x="243963" y="2017255"/>
            <a:ext cx="5217155" cy="3751211"/>
            <a:chOff x="322873" y="2398255"/>
            <a:chExt cx="6904652" cy="3751211"/>
          </a:xfrm>
        </p:grpSpPr>
        <p:sp>
          <p:nvSpPr>
            <p:cNvPr id="151" name="Google Shape;151;p19"/>
            <p:cNvSpPr/>
            <p:nvPr/>
          </p:nvSpPr>
          <p:spPr>
            <a:xfrm>
              <a:off x="322873" y="4394262"/>
              <a:ext cx="757200" cy="757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 txBox="1"/>
            <p:nvPr/>
          </p:nvSpPr>
          <p:spPr>
            <a:xfrm>
              <a:off x="1261725" y="4413502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3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Neutral Color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322873" y="5392266"/>
              <a:ext cx="757200" cy="75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 txBox="1"/>
            <p:nvPr/>
          </p:nvSpPr>
          <p:spPr>
            <a:xfrm>
              <a:off x="1261725" y="541150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4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Background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 txBox="1"/>
            <p:nvPr/>
          </p:nvSpPr>
          <p:spPr>
            <a:xfrm>
              <a:off x="1261725" y="241745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1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Primary Color (Text, Lines, Shapes)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322873" y="3396259"/>
              <a:ext cx="757200" cy="757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 txBox="1"/>
            <p:nvPr/>
          </p:nvSpPr>
          <p:spPr>
            <a:xfrm>
              <a:off x="1261725" y="3414825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2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Secondary Color (BLUE RECOMMENDED)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59" name="Google Shape;159;p19"/>
          <p:cNvSpPr/>
          <p:nvPr/>
        </p:nvSpPr>
        <p:spPr>
          <a:xfrm>
            <a:off x="4429238" y="3933125"/>
            <a:ext cx="922068" cy="1876109"/>
          </a:xfrm>
          <a:custGeom>
            <a:rect b="b" l="l" r="r" t="t"/>
            <a:pathLst>
              <a:path extrusionOk="0" h="94194" w="61267">
                <a:moveTo>
                  <a:pt x="170" y="0"/>
                </a:moveTo>
                <a:cubicBezTo>
                  <a:pt x="170" y="24050"/>
                  <a:pt x="-2544" y="55802"/>
                  <a:pt x="16696" y="70233"/>
                </a:cubicBezTo>
                <a:cubicBezTo>
                  <a:pt x="24779" y="76296"/>
                  <a:pt x="35510" y="79322"/>
                  <a:pt x="45615" y="79322"/>
                </a:cubicBezTo>
                <a:cubicBezTo>
                  <a:pt x="48657" y="79322"/>
                  <a:pt x="52553" y="82299"/>
                  <a:pt x="54704" y="80148"/>
                </a:cubicBezTo>
                <a:cubicBezTo>
                  <a:pt x="55678" y="79174"/>
                  <a:pt x="52474" y="78529"/>
                  <a:pt x="51399" y="77669"/>
                </a:cubicBezTo>
                <a:cubicBezTo>
                  <a:pt x="47871" y="74847"/>
                  <a:pt x="44416" y="71912"/>
                  <a:pt x="40657" y="69407"/>
                </a:cubicBezTo>
                <a:cubicBezTo>
                  <a:pt x="39685" y="68759"/>
                  <a:pt x="37351" y="67754"/>
                  <a:pt x="38178" y="66928"/>
                </a:cubicBezTo>
                <a:cubicBezTo>
                  <a:pt x="39556" y="65552"/>
                  <a:pt x="40789" y="69842"/>
                  <a:pt x="42310" y="71059"/>
                </a:cubicBezTo>
                <a:cubicBezTo>
                  <a:pt x="46847" y="74688"/>
                  <a:pt x="51373" y="80148"/>
                  <a:pt x="57183" y="80148"/>
                </a:cubicBezTo>
                <a:cubicBezTo>
                  <a:pt x="58285" y="80148"/>
                  <a:pt x="61267" y="79369"/>
                  <a:pt x="60488" y="80148"/>
                </a:cubicBezTo>
                <a:cubicBezTo>
                  <a:pt x="57160" y="83476"/>
                  <a:pt x="51568" y="83194"/>
                  <a:pt x="47267" y="85106"/>
                </a:cubicBezTo>
                <a:cubicBezTo>
                  <a:pt x="41958" y="87466"/>
                  <a:pt x="38205" y="94194"/>
                  <a:pt x="32395" y="94194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Google Shape;160;p19"/>
          <p:cNvSpPr/>
          <p:nvPr/>
        </p:nvSpPr>
        <p:spPr>
          <a:xfrm>
            <a:off x="5460721" y="1969350"/>
            <a:ext cx="2099700" cy="6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19"/>
          <p:cNvCxnSpPr/>
          <p:nvPr/>
        </p:nvCxnSpPr>
        <p:spPr>
          <a:xfrm rot="10800000">
            <a:off x="5677916" y="5171877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19"/>
          <p:cNvSpPr txBox="1"/>
          <p:nvPr/>
        </p:nvSpPr>
        <p:spPr>
          <a:xfrm>
            <a:off x="5460720" y="2209650"/>
            <a:ext cx="209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Title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6816376" y="3330662"/>
            <a:ext cx="456900" cy="5646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6269897" y="3330655"/>
            <a:ext cx="456900" cy="5646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5693588" y="3330657"/>
            <a:ext cx="456900" cy="5646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19"/>
          <p:cNvCxnSpPr/>
          <p:nvPr/>
        </p:nvCxnSpPr>
        <p:spPr>
          <a:xfrm rot="10800000">
            <a:off x="5677916" y="5547820"/>
            <a:ext cx="1641000" cy="6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9"/>
          <p:cNvSpPr txBox="1"/>
          <p:nvPr/>
        </p:nvSpPr>
        <p:spPr>
          <a:xfrm>
            <a:off x="5505922" y="5569758"/>
            <a:ext cx="198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Lines and Shapes</a:t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168" name="Google Shape;168;p19"/>
          <p:cNvCxnSpPr/>
          <p:nvPr/>
        </p:nvCxnSpPr>
        <p:spPr>
          <a:xfrm rot="10800000">
            <a:off x="5677916" y="4792172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9"/>
          <p:cNvCxnSpPr/>
          <p:nvPr/>
        </p:nvCxnSpPr>
        <p:spPr>
          <a:xfrm rot="10800000">
            <a:off x="5690174" y="4412467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9"/>
          <p:cNvSpPr/>
          <p:nvPr/>
        </p:nvSpPr>
        <p:spPr>
          <a:xfrm>
            <a:off x="5811790" y="4849650"/>
            <a:ext cx="280200" cy="4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6370561" y="4634100"/>
            <a:ext cx="280200" cy="7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6904777" y="4267200"/>
            <a:ext cx="280200" cy="107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5505922" y="6832500"/>
            <a:ext cx="19848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TIP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High contrast improves accessibility.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INFO] (D) Tertiary Color">
  <p:cSld name="CUSTOM_40_3_1_1"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/>
        </p:nvSpPr>
        <p:spPr>
          <a:xfrm>
            <a:off x="0" y="929950"/>
            <a:ext cx="7772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Source Code Pro"/>
                <a:ea typeface="Source Code Pro"/>
                <a:cs typeface="Source Code Pro"/>
                <a:sym typeface="Source Code Pro"/>
              </a:rPr>
              <a:t>(D) Tertiary Color</a:t>
            </a:r>
            <a:endParaRPr sz="3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0" y="4989"/>
            <a:ext cx="7772400" cy="557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524280" y="-31761"/>
            <a:ext cx="672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2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78" name="Google Shape;178;p20"/>
          <p:cNvGrpSpPr/>
          <p:nvPr/>
        </p:nvGrpSpPr>
        <p:grpSpPr>
          <a:xfrm>
            <a:off x="243963" y="2017255"/>
            <a:ext cx="5217155" cy="3751211"/>
            <a:chOff x="322873" y="2398255"/>
            <a:chExt cx="6904652" cy="3751211"/>
          </a:xfrm>
        </p:grpSpPr>
        <p:sp>
          <p:nvSpPr>
            <p:cNvPr id="179" name="Google Shape;179;p20"/>
            <p:cNvSpPr/>
            <p:nvPr/>
          </p:nvSpPr>
          <p:spPr>
            <a:xfrm>
              <a:off x="322873" y="4394262"/>
              <a:ext cx="757200" cy="757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0"/>
            <p:cNvSpPr txBox="1"/>
            <p:nvPr/>
          </p:nvSpPr>
          <p:spPr>
            <a:xfrm>
              <a:off x="1261725" y="4413502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3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Neutral Color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322873" y="5392266"/>
              <a:ext cx="757200" cy="75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 txBox="1"/>
            <p:nvPr/>
          </p:nvSpPr>
          <p:spPr>
            <a:xfrm>
              <a:off x="1261725" y="541150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4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Background Color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0"/>
            <p:cNvSpPr txBox="1"/>
            <p:nvPr/>
          </p:nvSpPr>
          <p:spPr>
            <a:xfrm>
              <a:off x="1261725" y="241745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1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Primary Color (Text, Lines, Shapes)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322873" y="3396259"/>
              <a:ext cx="757200" cy="757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0"/>
            <p:cNvSpPr txBox="1"/>
            <p:nvPr/>
          </p:nvSpPr>
          <p:spPr>
            <a:xfrm>
              <a:off x="1261725" y="3414825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2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Secondary Color (BLUE RECOMMENDED)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87" name="Google Shape;187;p20"/>
          <p:cNvGrpSpPr/>
          <p:nvPr/>
        </p:nvGrpSpPr>
        <p:grpSpPr>
          <a:xfrm>
            <a:off x="243963" y="6024960"/>
            <a:ext cx="5217155" cy="757200"/>
            <a:chOff x="322873" y="2398255"/>
            <a:chExt cx="6904652" cy="757200"/>
          </a:xfrm>
        </p:grpSpPr>
        <p:sp>
          <p:nvSpPr>
            <p:cNvPr id="188" name="Google Shape;188;p20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0"/>
            <p:cNvSpPr txBox="1"/>
            <p:nvPr/>
          </p:nvSpPr>
          <p:spPr>
            <a:xfrm>
              <a:off x="1261725" y="241745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Accent 1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Tertiary Color (RED RECOMMENDED)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90" name="Google Shape;190;p20"/>
          <p:cNvSpPr/>
          <p:nvPr/>
        </p:nvSpPr>
        <p:spPr>
          <a:xfrm>
            <a:off x="4156129" y="4781168"/>
            <a:ext cx="1197229" cy="1543975"/>
          </a:xfrm>
          <a:custGeom>
            <a:rect b="b" l="l" r="r" t="t"/>
            <a:pathLst>
              <a:path extrusionOk="0" h="61759" w="63379">
                <a:moveTo>
                  <a:pt x="1409" y="61759"/>
                </a:moveTo>
                <a:cubicBezTo>
                  <a:pt x="1409" y="49365"/>
                  <a:pt x="-1596" y="36602"/>
                  <a:pt x="1409" y="24578"/>
                </a:cubicBezTo>
                <a:cubicBezTo>
                  <a:pt x="3062" y="17962"/>
                  <a:pt x="10435" y="14040"/>
                  <a:pt x="16282" y="10531"/>
                </a:cubicBezTo>
                <a:cubicBezTo>
                  <a:pt x="24343" y="5694"/>
                  <a:pt x="34974" y="8052"/>
                  <a:pt x="44375" y="8052"/>
                </a:cubicBezTo>
                <a:cubicBezTo>
                  <a:pt x="47680" y="8052"/>
                  <a:pt x="50985" y="8052"/>
                  <a:pt x="54290" y="8052"/>
                </a:cubicBezTo>
                <a:cubicBezTo>
                  <a:pt x="55426" y="8052"/>
                  <a:pt x="58103" y="8242"/>
                  <a:pt x="57595" y="7226"/>
                </a:cubicBezTo>
                <a:cubicBezTo>
                  <a:pt x="55330" y="2697"/>
                  <a:pt x="48612" y="1442"/>
                  <a:pt x="43548" y="1442"/>
                </a:cubicBezTo>
                <a:cubicBezTo>
                  <a:pt x="41873" y="1442"/>
                  <a:pt x="37407" y="1800"/>
                  <a:pt x="38591" y="616"/>
                </a:cubicBezTo>
                <a:cubicBezTo>
                  <a:pt x="39823" y="-616"/>
                  <a:pt x="41896" y="1717"/>
                  <a:pt x="43548" y="2268"/>
                </a:cubicBezTo>
                <a:cubicBezTo>
                  <a:pt x="49085" y="4114"/>
                  <a:pt x="54238" y="8052"/>
                  <a:pt x="60074" y="8052"/>
                </a:cubicBezTo>
                <a:cubicBezTo>
                  <a:pt x="61176" y="8052"/>
                  <a:pt x="63379" y="6950"/>
                  <a:pt x="63379" y="8052"/>
                </a:cubicBezTo>
                <a:cubicBezTo>
                  <a:pt x="63379" y="11503"/>
                  <a:pt x="57216" y="11181"/>
                  <a:pt x="54290" y="13010"/>
                </a:cubicBezTo>
                <a:cubicBezTo>
                  <a:pt x="49984" y="15702"/>
                  <a:pt x="44375" y="19499"/>
                  <a:pt x="44375" y="24578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Google Shape;191;p20"/>
          <p:cNvSpPr/>
          <p:nvPr/>
        </p:nvSpPr>
        <p:spPr>
          <a:xfrm>
            <a:off x="5460721" y="1969350"/>
            <a:ext cx="2099700" cy="6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" name="Google Shape;192;p20"/>
          <p:cNvCxnSpPr/>
          <p:nvPr/>
        </p:nvCxnSpPr>
        <p:spPr>
          <a:xfrm rot="10800000">
            <a:off x="5677916" y="5171877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0"/>
          <p:cNvSpPr txBox="1"/>
          <p:nvPr/>
        </p:nvSpPr>
        <p:spPr>
          <a:xfrm>
            <a:off x="5460720" y="2209650"/>
            <a:ext cx="209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Title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6816376" y="3330662"/>
            <a:ext cx="456900" cy="5646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6269897" y="3330655"/>
            <a:ext cx="456900" cy="564600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5693588" y="3330657"/>
            <a:ext cx="456900" cy="5646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20"/>
          <p:cNvCxnSpPr/>
          <p:nvPr/>
        </p:nvCxnSpPr>
        <p:spPr>
          <a:xfrm rot="10800000">
            <a:off x="5677916" y="5547820"/>
            <a:ext cx="1641000" cy="6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0"/>
          <p:cNvSpPr txBox="1"/>
          <p:nvPr/>
        </p:nvSpPr>
        <p:spPr>
          <a:xfrm>
            <a:off x="5505922" y="5569758"/>
            <a:ext cx="198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Lines and Shapes</a:t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199" name="Google Shape;199;p20"/>
          <p:cNvCxnSpPr/>
          <p:nvPr/>
        </p:nvCxnSpPr>
        <p:spPr>
          <a:xfrm rot="10800000">
            <a:off x="5677916" y="4792172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0"/>
          <p:cNvCxnSpPr/>
          <p:nvPr/>
        </p:nvCxnSpPr>
        <p:spPr>
          <a:xfrm rot="10800000">
            <a:off x="5690174" y="4412467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0"/>
          <p:cNvSpPr/>
          <p:nvPr/>
        </p:nvSpPr>
        <p:spPr>
          <a:xfrm>
            <a:off x="5811790" y="4849650"/>
            <a:ext cx="280200" cy="4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6370561" y="4634100"/>
            <a:ext cx="280200" cy="7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6904777" y="4267200"/>
            <a:ext cx="280200" cy="107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5505922" y="6832500"/>
            <a:ext cx="19848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TIP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High contrast improves accessibility.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INFO] (E) Color Variants">
  <p:cSld name="CUSTOM_40_3_1_1_1">
    <p:bg>
      <p:bgPr>
        <a:solidFill>
          <a:srgbClr val="FFFF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/>
        </p:nvSpPr>
        <p:spPr>
          <a:xfrm>
            <a:off x="0" y="929950"/>
            <a:ext cx="7772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Source Code Pro"/>
                <a:ea typeface="Source Code Pro"/>
                <a:cs typeface="Source Code Pro"/>
                <a:sym typeface="Source Code Pro"/>
              </a:rPr>
              <a:t>(E) Color Variants (Tint)</a:t>
            </a:r>
            <a:endParaRPr sz="3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0" y="4989"/>
            <a:ext cx="7772400" cy="557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 txBox="1"/>
          <p:nvPr/>
        </p:nvSpPr>
        <p:spPr>
          <a:xfrm>
            <a:off x="524280" y="-31761"/>
            <a:ext cx="672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2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09" name="Google Shape;209;p21"/>
          <p:cNvGrpSpPr/>
          <p:nvPr/>
        </p:nvGrpSpPr>
        <p:grpSpPr>
          <a:xfrm>
            <a:off x="243963" y="6024960"/>
            <a:ext cx="5217155" cy="757200"/>
            <a:chOff x="322873" y="2398255"/>
            <a:chExt cx="6904652" cy="757200"/>
          </a:xfrm>
        </p:grpSpPr>
        <p:sp>
          <p:nvSpPr>
            <p:cNvPr id="210" name="Google Shape;210;p21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 txBox="1"/>
            <p:nvPr/>
          </p:nvSpPr>
          <p:spPr>
            <a:xfrm>
              <a:off x="1261725" y="241745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Accent 1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Tertiary Color (RED RECOMMENDED)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212" name="Google Shape;212;p21"/>
          <p:cNvSpPr/>
          <p:nvPr/>
        </p:nvSpPr>
        <p:spPr>
          <a:xfrm>
            <a:off x="531815" y="8021853"/>
            <a:ext cx="572100" cy="75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 txBox="1"/>
          <p:nvPr/>
        </p:nvSpPr>
        <p:spPr>
          <a:xfrm>
            <a:off x="1241170" y="8040200"/>
            <a:ext cx="42075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Accent 3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Secondary Variant Light Tint (70%)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531815" y="7021527"/>
            <a:ext cx="572100" cy="757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 txBox="1"/>
          <p:nvPr/>
        </p:nvSpPr>
        <p:spPr>
          <a:xfrm>
            <a:off x="1241170" y="7041525"/>
            <a:ext cx="40446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Accent 2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Tertiary Variant Light Tint (70%)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257953" y="7021527"/>
            <a:ext cx="280200" cy="7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257953" y="8021853"/>
            <a:ext cx="280200" cy="7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21"/>
          <p:cNvGrpSpPr/>
          <p:nvPr/>
        </p:nvGrpSpPr>
        <p:grpSpPr>
          <a:xfrm>
            <a:off x="243963" y="2017255"/>
            <a:ext cx="5217155" cy="3751211"/>
            <a:chOff x="322873" y="2398255"/>
            <a:chExt cx="6904652" cy="3751211"/>
          </a:xfrm>
        </p:grpSpPr>
        <p:sp>
          <p:nvSpPr>
            <p:cNvPr id="219" name="Google Shape;219;p21"/>
            <p:cNvSpPr/>
            <p:nvPr/>
          </p:nvSpPr>
          <p:spPr>
            <a:xfrm>
              <a:off x="322873" y="4394262"/>
              <a:ext cx="757200" cy="757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 txBox="1"/>
            <p:nvPr/>
          </p:nvSpPr>
          <p:spPr>
            <a:xfrm>
              <a:off x="1261725" y="4413502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3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Neutral Color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322873" y="5392266"/>
              <a:ext cx="757200" cy="75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1"/>
            <p:cNvSpPr txBox="1"/>
            <p:nvPr/>
          </p:nvSpPr>
          <p:spPr>
            <a:xfrm>
              <a:off x="1261725" y="541150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4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Background Color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1"/>
            <p:cNvSpPr txBox="1"/>
            <p:nvPr/>
          </p:nvSpPr>
          <p:spPr>
            <a:xfrm>
              <a:off x="1261725" y="241745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1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Primary Color (Text, Lines, Shapes)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322873" y="3396259"/>
              <a:ext cx="757200" cy="757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 txBox="1"/>
            <p:nvPr/>
          </p:nvSpPr>
          <p:spPr>
            <a:xfrm>
              <a:off x="1261725" y="3414825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2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Secondary Color (BLUE RECOMMENDED)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227" name="Google Shape;227;p21"/>
          <p:cNvSpPr/>
          <p:nvPr/>
        </p:nvSpPr>
        <p:spPr>
          <a:xfrm>
            <a:off x="5460721" y="1969350"/>
            <a:ext cx="2099700" cy="6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" name="Google Shape;228;p21"/>
          <p:cNvCxnSpPr/>
          <p:nvPr/>
        </p:nvCxnSpPr>
        <p:spPr>
          <a:xfrm rot="10800000">
            <a:off x="5677916" y="5171877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21"/>
          <p:cNvSpPr txBox="1"/>
          <p:nvPr/>
        </p:nvSpPr>
        <p:spPr>
          <a:xfrm>
            <a:off x="5460720" y="2209650"/>
            <a:ext cx="209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Title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6816376" y="3330662"/>
            <a:ext cx="456900" cy="5646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6269897" y="3330655"/>
            <a:ext cx="456900" cy="564600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5693588" y="3330657"/>
            <a:ext cx="456900" cy="5646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p21"/>
          <p:cNvCxnSpPr/>
          <p:nvPr/>
        </p:nvCxnSpPr>
        <p:spPr>
          <a:xfrm rot="10800000">
            <a:off x="5677916" y="5547820"/>
            <a:ext cx="1641000" cy="6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1"/>
          <p:cNvSpPr txBox="1"/>
          <p:nvPr/>
        </p:nvSpPr>
        <p:spPr>
          <a:xfrm>
            <a:off x="5505922" y="5569758"/>
            <a:ext cx="198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Lines and Shapes</a:t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235" name="Google Shape;235;p21"/>
          <p:cNvCxnSpPr/>
          <p:nvPr/>
        </p:nvCxnSpPr>
        <p:spPr>
          <a:xfrm rot="10800000">
            <a:off x="5677916" y="4792172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1"/>
          <p:cNvCxnSpPr/>
          <p:nvPr/>
        </p:nvCxnSpPr>
        <p:spPr>
          <a:xfrm rot="10800000">
            <a:off x="5690174" y="4412467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21"/>
          <p:cNvSpPr/>
          <p:nvPr/>
        </p:nvSpPr>
        <p:spPr>
          <a:xfrm>
            <a:off x="5811790" y="4849650"/>
            <a:ext cx="280200" cy="4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6370561" y="4634100"/>
            <a:ext cx="280200" cy="7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6904777" y="4267200"/>
            <a:ext cx="280200" cy="107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5691921" y="7522550"/>
            <a:ext cx="1641000" cy="407700"/>
          </a:xfrm>
          <a:prstGeom prst="rect">
            <a:avLst/>
          </a:prstGeom>
          <a:gradFill>
            <a:gsLst>
              <a:gs pos="0">
                <a:schemeClr val="accent1"/>
              </a:gs>
              <a:gs pos="23000">
                <a:schemeClr val="accent2"/>
              </a:gs>
              <a:gs pos="50000">
                <a:schemeClr val="lt2"/>
              </a:gs>
              <a:gs pos="77000">
                <a:schemeClr val="accent3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5824495" y="6388399"/>
            <a:ext cx="1347903" cy="960507"/>
          </a:xfrm>
          <a:custGeom>
            <a:rect b="b" l="l" r="r" t="t"/>
            <a:pathLst>
              <a:path extrusionOk="0" h="192390" w="357297">
                <a:moveTo>
                  <a:pt x="14920" y="785"/>
                </a:moveTo>
                <a:lnTo>
                  <a:pt x="188464" y="0"/>
                </a:lnTo>
                <a:lnTo>
                  <a:pt x="221446" y="8638"/>
                </a:lnTo>
                <a:lnTo>
                  <a:pt x="253642" y="23558"/>
                </a:lnTo>
                <a:lnTo>
                  <a:pt x="262279" y="66748"/>
                </a:lnTo>
                <a:lnTo>
                  <a:pt x="354156" y="14920"/>
                </a:lnTo>
                <a:lnTo>
                  <a:pt x="357297" y="41619"/>
                </a:lnTo>
                <a:lnTo>
                  <a:pt x="333739" y="63606"/>
                </a:lnTo>
                <a:lnTo>
                  <a:pt x="303899" y="98943"/>
                </a:lnTo>
                <a:lnTo>
                  <a:pt x="306254" y="115434"/>
                </a:lnTo>
                <a:lnTo>
                  <a:pt x="273273" y="140563"/>
                </a:lnTo>
                <a:lnTo>
                  <a:pt x="283482" y="189249"/>
                </a:lnTo>
                <a:lnTo>
                  <a:pt x="271703" y="192390"/>
                </a:lnTo>
                <a:lnTo>
                  <a:pt x="254427" y="152342"/>
                </a:lnTo>
                <a:lnTo>
                  <a:pt x="211237" y="155483"/>
                </a:lnTo>
                <a:lnTo>
                  <a:pt x="177471" y="159409"/>
                </a:lnTo>
                <a:lnTo>
                  <a:pt x="171188" y="184538"/>
                </a:lnTo>
                <a:lnTo>
                  <a:pt x="142919" y="154697"/>
                </a:lnTo>
                <a:lnTo>
                  <a:pt x="133496" y="160980"/>
                </a:lnTo>
                <a:lnTo>
                  <a:pt x="111508" y="141348"/>
                </a:lnTo>
                <a:lnTo>
                  <a:pt x="87950" y="146060"/>
                </a:lnTo>
                <a:lnTo>
                  <a:pt x="58110" y="135851"/>
                </a:lnTo>
                <a:lnTo>
                  <a:pt x="46331" y="136636"/>
                </a:lnTo>
                <a:lnTo>
                  <a:pt x="24343" y="117005"/>
                </a:lnTo>
                <a:lnTo>
                  <a:pt x="2356" y="74600"/>
                </a:lnTo>
                <a:lnTo>
                  <a:pt x="3927" y="35337"/>
                </a:lnTo>
                <a:lnTo>
                  <a:pt x="0" y="7852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Google Shape;242;p21"/>
          <p:cNvSpPr/>
          <p:nvPr/>
        </p:nvSpPr>
        <p:spPr>
          <a:xfrm>
            <a:off x="6200615" y="6682397"/>
            <a:ext cx="237000" cy="31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6535517" y="6662877"/>
            <a:ext cx="165300" cy="2187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5890954" y="6428986"/>
            <a:ext cx="280200" cy="37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4945" y="4301700"/>
            <a:ext cx="7242600" cy="16836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201589" y="9326434"/>
            <a:ext cx="466500" cy="787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INFO] (E) Add Variants 1">
  <p:cSld name="CUSTOM_40_3_1_1_1_2">
    <p:bg>
      <p:bgPr>
        <a:solidFill>
          <a:srgbClr val="FFFFFF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/>
          <p:nvPr/>
        </p:nvSpPr>
        <p:spPr>
          <a:xfrm>
            <a:off x="0" y="929950"/>
            <a:ext cx="7772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Source Code Pro"/>
                <a:ea typeface="Source Code Pro"/>
                <a:cs typeface="Source Code Pro"/>
                <a:sym typeface="Source Code Pro"/>
              </a:rPr>
              <a:t>All Colors</a:t>
            </a:r>
            <a:endParaRPr sz="3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7" name="Google Shape;247;p22"/>
          <p:cNvSpPr/>
          <p:nvPr/>
        </p:nvSpPr>
        <p:spPr>
          <a:xfrm>
            <a:off x="0" y="4989"/>
            <a:ext cx="7772400" cy="557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 txBox="1"/>
          <p:nvPr/>
        </p:nvSpPr>
        <p:spPr>
          <a:xfrm>
            <a:off x="524280" y="-31761"/>
            <a:ext cx="672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2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49" name="Google Shape;249;p22"/>
          <p:cNvGrpSpPr/>
          <p:nvPr/>
        </p:nvGrpSpPr>
        <p:grpSpPr>
          <a:xfrm>
            <a:off x="243963" y="6024960"/>
            <a:ext cx="5021077" cy="757200"/>
            <a:chOff x="322873" y="2398255"/>
            <a:chExt cx="6645152" cy="757200"/>
          </a:xfrm>
        </p:grpSpPr>
        <p:sp>
          <p:nvSpPr>
            <p:cNvPr id="250" name="Google Shape;250;p22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2"/>
            <p:cNvSpPr txBox="1"/>
            <p:nvPr/>
          </p:nvSpPr>
          <p:spPr>
            <a:xfrm>
              <a:off x="1261725" y="2417445"/>
              <a:ext cx="57063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Accent 1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Tertiary Color (RED RECOMMENDED)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252" name="Google Shape;252;p22"/>
          <p:cNvSpPr/>
          <p:nvPr/>
        </p:nvSpPr>
        <p:spPr>
          <a:xfrm>
            <a:off x="531815" y="8021853"/>
            <a:ext cx="572100" cy="75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"/>
          <p:cNvSpPr txBox="1"/>
          <p:nvPr/>
        </p:nvSpPr>
        <p:spPr>
          <a:xfrm>
            <a:off x="1241170" y="8040200"/>
            <a:ext cx="41457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Accent 3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Secondary Variant Light Tint (70%)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4" name="Google Shape;254;p22"/>
          <p:cNvSpPr/>
          <p:nvPr/>
        </p:nvSpPr>
        <p:spPr>
          <a:xfrm>
            <a:off x="531815" y="7021527"/>
            <a:ext cx="572100" cy="757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"/>
          <p:cNvSpPr txBox="1"/>
          <p:nvPr/>
        </p:nvSpPr>
        <p:spPr>
          <a:xfrm>
            <a:off x="1241170" y="7041525"/>
            <a:ext cx="40236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Accent 2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Tertiary Variant Light Tint (70%)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6" name="Google Shape;256;p22"/>
          <p:cNvSpPr/>
          <p:nvPr/>
        </p:nvSpPr>
        <p:spPr>
          <a:xfrm>
            <a:off x="257953" y="7021527"/>
            <a:ext cx="280200" cy="7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"/>
          <p:cNvSpPr/>
          <p:nvPr/>
        </p:nvSpPr>
        <p:spPr>
          <a:xfrm>
            <a:off x="257953" y="8021853"/>
            <a:ext cx="280200" cy="7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2"/>
          <p:cNvSpPr/>
          <p:nvPr/>
        </p:nvSpPr>
        <p:spPr>
          <a:xfrm>
            <a:off x="5460721" y="1969350"/>
            <a:ext cx="2099700" cy="678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9" name="Google Shape;259;p22"/>
          <p:cNvCxnSpPr/>
          <p:nvPr/>
        </p:nvCxnSpPr>
        <p:spPr>
          <a:xfrm rot="10800000">
            <a:off x="5677916" y="5171877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22"/>
          <p:cNvSpPr txBox="1"/>
          <p:nvPr/>
        </p:nvSpPr>
        <p:spPr>
          <a:xfrm>
            <a:off x="5460720" y="2209650"/>
            <a:ext cx="209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Title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261" name="Google Shape;261;p22"/>
          <p:cNvSpPr/>
          <p:nvPr/>
        </p:nvSpPr>
        <p:spPr>
          <a:xfrm>
            <a:off x="6816376" y="3330662"/>
            <a:ext cx="456900" cy="5646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2"/>
          <p:cNvSpPr/>
          <p:nvPr/>
        </p:nvSpPr>
        <p:spPr>
          <a:xfrm>
            <a:off x="6269897" y="3330655"/>
            <a:ext cx="456900" cy="564600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"/>
          <p:cNvSpPr/>
          <p:nvPr/>
        </p:nvSpPr>
        <p:spPr>
          <a:xfrm>
            <a:off x="5693588" y="3330657"/>
            <a:ext cx="456900" cy="5646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22"/>
          <p:cNvCxnSpPr/>
          <p:nvPr/>
        </p:nvCxnSpPr>
        <p:spPr>
          <a:xfrm rot="10800000">
            <a:off x="5677916" y="5547820"/>
            <a:ext cx="1641000" cy="6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2"/>
          <p:cNvSpPr txBox="1"/>
          <p:nvPr/>
        </p:nvSpPr>
        <p:spPr>
          <a:xfrm>
            <a:off x="5505922" y="5569758"/>
            <a:ext cx="198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Lines and Shapes</a:t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266" name="Google Shape;266;p22"/>
          <p:cNvCxnSpPr/>
          <p:nvPr/>
        </p:nvCxnSpPr>
        <p:spPr>
          <a:xfrm rot="10800000">
            <a:off x="5677916" y="4792172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2"/>
          <p:cNvCxnSpPr/>
          <p:nvPr/>
        </p:nvCxnSpPr>
        <p:spPr>
          <a:xfrm rot="10800000">
            <a:off x="5690174" y="4412467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22"/>
          <p:cNvSpPr/>
          <p:nvPr/>
        </p:nvSpPr>
        <p:spPr>
          <a:xfrm>
            <a:off x="5811790" y="4849650"/>
            <a:ext cx="280200" cy="49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6370561" y="4634100"/>
            <a:ext cx="280200" cy="7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2"/>
          <p:cNvSpPr/>
          <p:nvPr/>
        </p:nvSpPr>
        <p:spPr>
          <a:xfrm>
            <a:off x="6904777" y="4267200"/>
            <a:ext cx="280200" cy="107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5691921" y="7522550"/>
            <a:ext cx="1641000" cy="407700"/>
          </a:xfrm>
          <a:prstGeom prst="rect">
            <a:avLst/>
          </a:prstGeom>
          <a:gradFill>
            <a:gsLst>
              <a:gs pos="0">
                <a:schemeClr val="accent1"/>
              </a:gs>
              <a:gs pos="23000">
                <a:schemeClr val="accent2"/>
              </a:gs>
              <a:gs pos="50000">
                <a:schemeClr val="lt2"/>
              </a:gs>
              <a:gs pos="77000">
                <a:schemeClr val="accent3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22"/>
          <p:cNvGrpSpPr/>
          <p:nvPr/>
        </p:nvGrpSpPr>
        <p:grpSpPr>
          <a:xfrm>
            <a:off x="243963" y="2017255"/>
            <a:ext cx="5021077" cy="3751211"/>
            <a:chOff x="322873" y="2398255"/>
            <a:chExt cx="6645152" cy="3751211"/>
          </a:xfrm>
        </p:grpSpPr>
        <p:sp>
          <p:nvSpPr>
            <p:cNvPr id="273" name="Google Shape;273;p22"/>
            <p:cNvSpPr/>
            <p:nvPr/>
          </p:nvSpPr>
          <p:spPr>
            <a:xfrm>
              <a:off x="322873" y="4394262"/>
              <a:ext cx="757200" cy="757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2"/>
            <p:cNvSpPr txBox="1"/>
            <p:nvPr/>
          </p:nvSpPr>
          <p:spPr>
            <a:xfrm>
              <a:off x="1261725" y="4413500"/>
              <a:ext cx="57063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3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Neutral Color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322873" y="5392266"/>
              <a:ext cx="757200" cy="75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2"/>
            <p:cNvSpPr txBox="1"/>
            <p:nvPr/>
          </p:nvSpPr>
          <p:spPr>
            <a:xfrm>
              <a:off x="1261725" y="5411500"/>
              <a:ext cx="57063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4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Background Color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2"/>
            <p:cNvSpPr txBox="1"/>
            <p:nvPr/>
          </p:nvSpPr>
          <p:spPr>
            <a:xfrm>
              <a:off x="1261725" y="2417450"/>
              <a:ext cx="57063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1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Primary Color (Text, Lines, Shapes)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322873" y="3396259"/>
              <a:ext cx="757200" cy="757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2"/>
            <p:cNvSpPr txBox="1"/>
            <p:nvPr/>
          </p:nvSpPr>
          <p:spPr>
            <a:xfrm>
              <a:off x="1261725" y="3414825"/>
              <a:ext cx="57063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2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Secondary Color (BLUE RECOMMENDED)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281" name="Google Shape;281;p22"/>
          <p:cNvSpPr txBox="1"/>
          <p:nvPr/>
        </p:nvSpPr>
        <p:spPr>
          <a:xfrm>
            <a:off x="2873342" y="9038875"/>
            <a:ext cx="18639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Accents 4 &amp; 5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Color Blends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2" name="Google Shape;282;p22"/>
          <p:cNvSpPr/>
          <p:nvPr/>
        </p:nvSpPr>
        <p:spPr>
          <a:xfrm>
            <a:off x="257953" y="9022167"/>
            <a:ext cx="280200" cy="7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" name="Google Shape;283;p22"/>
          <p:cNvGrpSpPr/>
          <p:nvPr/>
        </p:nvGrpSpPr>
        <p:grpSpPr>
          <a:xfrm flipH="1">
            <a:off x="5689915" y="8038425"/>
            <a:ext cx="1641121" cy="407700"/>
            <a:chOff x="7211204" y="9417544"/>
            <a:chExt cx="2779205" cy="407700"/>
          </a:xfrm>
        </p:grpSpPr>
        <p:grpSp>
          <p:nvGrpSpPr>
            <p:cNvPr id="284" name="Google Shape;284;p22"/>
            <p:cNvGrpSpPr/>
            <p:nvPr/>
          </p:nvGrpSpPr>
          <p:grpSpPr>
            <a:xfrm flipH="1">
              <a:off x="7211204" y="9417544"/>
              <a:ext cx="2779205" cy="407700"/>
              <a:chOff x="7227189" y="7451125"/>
              <a:chExt cx="2779205" cy="407700"/>
            </a:xfrm>
          </p:grpSpPr>
          <p:sp>
            <p:nvSpPr>
              <p:cNvPr id="285" name="Google Shape;285;p22"/>
              <p:cNvSpPr/>
              <p:nvPr/>
            </p:nvSpPr>
            <p:spPr>
              <a:xfrm>
                <a:off x="9438494" y="7451125"/>
                <a:ext cx="567900" cy="407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2"/>
              <p:cNvSpPr/>
              <p:nvPr/>
            </p:nvSpPr>
            <p:spPr>
              <a:xfrm>
                <a:off x="7227189" y="7451125"/>
                <a:ext cx="567900" cy="407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2"/>
              <p:cNvSpPr/>
              <p:nvPr/>
            </p:nvSpPr>
            <p:spPr>
              <a:xfrm>
                <a:off x="7764873" y="7451125"/>
                <a:ext cx="567900" cy="407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2"/>
              <p:cNvSpPr/>
              <p:nvPr/>
            </p:nvSpPr>
            <p:spPr>
              <a:xfrm>
                <a:off x="8900810" y="7451125"/>
                <a:ext cx="567900" cy="407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2"/>
              <p:cNvSpPr/>
              <p:nvPr/>
            </p:nvSpPr>
            <p:spPr>
              <a:xfrm>
                <a:off x="8332841" y="7451125"/>
                <a:ext cx="567900" cy="407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0" name="Google Shape;290;p22"/>
            <p:cNvSpPr/>
            <p:nvPr/>
          </p:nvSpPr>
          <p:spPr>
            <a:xfrm flipH="1">
              <a:off x="7211207" y="9417544"/>
              <a:ext cx="2779200" cy="407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22"/>
          <p:cNvSpPr/>
          <p:nvPr/>
        </p:nvSpPr>
        <p:spPr>
          <a:xfrm>
            <a:off x="5460722" y="9022167"/>
            <a:ext cx="573600" cy="757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1103930" y="9022167"/>
            <a:ext cx="280200" cy="75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534968" y="9022167"/>
            <a:ext cx="572100" cy="757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1597213" y="9022167"/>
            <a:ext cx="280200" cy="7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2443190" y="9022167"/>
            <a:ext cx="280200" cy="75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1874228" y="9022167"/>
            <a:ext cx="572100" cy="75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2"/>
          <p:cNvSpPr txBox="1"/>
          <p:nvPr/>
        </p:nvSpPr>
        <p:spPr>
          <a:xfrm>
            <a:off x="6166920" y="9052650"/>
            <a:ext cx="14877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Accent 6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Wildcard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8" name="Google Shape;298;p22"/>
          <p:cNvSpPr/>
          <p:nvPr/>
        </p:nvSpPr>
        <p:spPr>
          <a:xfrm>
            <a:off x="5824495" y="6388399"/>
            <a:ext cx="1347903" cy="960507"/>
          </a:xfrm>
          <a:custGeom>
            <a:rect b="b" l="l" r="r" t="t"/>
            <a:pathLst>
              <a:path extrusionOk="0" h="192390" w="357297">
                <a:moveTo>
                  <a:pt x="14920" y="785"/>
                </a:moveTo>
                <a:lnTo>
                  <a:pt x="188464" y="0"/>
                </a:lnTo>
                <a:lnTo>
                  <a:pt x="221446" y="8638"/>
                </a:lnTo>
                <a:lnTo>
                  <a:pt x="253642" y="23558"/>
                </a:lnTo>
                <a:lnTo>
                  <a:pt x="262279" y="66748"/>
                </a:lnTo>
                <a:lnTo>
                  <a:pt x="354156" y="14920"/>
                </a:lnTo>
                <a:lnTo>
                  <a:pt x="357297" y="41619"/>
                </a:lnTo>
                <a:lnTo>
                  <a:pt x="333739" y="63606"/>
                </a:lnTo>
                <a:lnTo>
                  <a:pt x="303899" y="98943"/>
                </a:lnTo>
                <a:lnTo>
                  <a:pt x="306254" y="115434"/>
                </a:lnTo>
                <a:lnTo>
                  <a:pt x="273273" y="140563"/>
                </a:lnTo>
                <a:lnTo>
                  <a:pt x="283482" y="189249"/>
                </a:lnTo>
                <a:lnTo>
                  <a:pt x="271703" y="192390"/>
                </a:lnTo>
                <a:lnTo>
                  <a:pt x="254427" y="152342"/>
                </a:lnTo>
                <a:lnTo>
                  <a:pt x="211237" y="155483"/>
                </a:lnTo>
                <a:lnTo>
                  <a:pt x="177471" y="159409"/>
                </a:lnTo>
                <a:lnTo>
                  <a:pt x="171188" y="184538"/>
                </a:lnTo>
                <a:lnTo>
                  <a:pt x="142919" y="154697"/>
                </a:lnTo>
                <a:lnTo>
                  <a:pt x="133496" y="160980"/>
                </a:lnTo>
                <a:lnTo>
                  <a:pt x="111508" y="141348"/>
                </a:lnTo>
                <a:lnTo>
                  <a:pt x="87950" y="146060"/>
                </a:lnTo>
                <a:lnTo>
                  <a:pt x="58110" y="135851"/>
                </a:lnTo>
                <a:lnTo>
                  <a:pt x="46331" y="136636"/>
                </a:lnTo>
                <a:lnTo>
                  <a:pt x="24343" y="117005"/>
                </a:lnTo>
                <a:lnTo>
                  <a:pt x="2356" y="74600"/>
                </a:lnTo>
                <a:lnTo>
                  <a:pt x="3927" y="35337"/>
                </a:lnTo>
                <a:lnTo>
                  <a:pt x="0" y="7852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9" name="Google Shape;299;p22"/>
          <p:cNvSpPr/>
          <p:nvPr/>
        </p:nvSpPr>
        <p:spPr>
          <a:xfrm>
            <a:off x="6200615" y="6682397"/>
            <a:ext cx="237000" cy="31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6535517" y="6662877"/>
            <a:ext cx="165300" cy="2187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2"/>
          <p:cNvSpPr/>
          <p:nvPr/>
        </p:nvSpPr>
        <p:spPr>
          <a:xfrm>
            <a:off x="5890954" y="6428986"/>
            <a:ext cx="280200" cy="37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INFO] (+) Blended Colors">
  <p:cSld name="CUSTOM_40_3_1_1_1_1">
    <p:bg>
      <p:bgPr>
        <a:solidFill>
          <a:srgbClr val="FFFFFF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"/>
          <p:cNvSpPr txBox="1"/>
          <p:nvPr/>
        </p:nvSpPr>
        <p:spPr>
          <a:xfrm>
            <a:off x="0" y="929950"/>
            <a:ext cx="7772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Source Code Pro"/>
                <a:ea typeface="Source Code Pro"/>
                <a:cs typeface="Source Code Pro"/>
                <a:sym typeface="Source Code Pro"/>
              </a:rPr>
              <a:t>How to Find Colors</a:t>
            </a:r>
            <a:endParaRPr sz="3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4" name="Google Shape;304;p23"/>
          <p:cNvSpPr/>
          <p:nvPr/>
        </p:nvSpPr>
        <p:spPr>
          <a:xfrm>
            <a:off x="0" y="4989"/>
            <a:ext cx="7772400" cy="557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3"/>
          <p:cNvSpPr txBox="1"/>
          <p:nvPr/>
        </p:nvSpPr>
        <p:spPr>
          <a:xfrm>
            <a:off x="524280" y="-31761"/>
            <a:ext cx="672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2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6" name="Google Shape;306;p23"/>
          <p:cNvSpPr/>
          <p:nvPr/>
        </p:nvSpPr>
        <p:spPr>
          <a:xfrm>
            <a:off x="517818" y="2086856"/>
            <a:ext cx="572100" cy="757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"/>
          <p:cNvSpPr txBox="1"/>
          <p:nvPr/>
        </p:nvSpPr>
        <p:spPr>
          <a:xfrm>
            <a:off x="1515040" y="2103593"/>
            <a:ext cx="45075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Accent 4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Blend Primary + Secondary Color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8" name="Google Shape;308;p23"/>
          <p:cNvSpPr/>
          <p:nvPr/>
        </p:nvSpPr>
        <p:spPr>
          <a:xfrm>
            <a:off x="243957" y="2086856"/>
            <a:ext cx="280200" cy="75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>
            <a:off x="1089933" y="2086856"/>
            <a:ext cx="280200" cy="7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3"/>
          <p:cNvSpPr/>
          <p:nvPr/>
        </p:nvSpPr>
        <p:spPr>
          <a:xfrm>
            <a:off x="517818" y="3077331"/>
            <a:ext cx="572100" cy="75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3"/>
          <p:cNvSpPr txBox="1"/>
          <p:nvPr/>
        </p:nvSpPr>
        <p:spPr>
          <a:xfrm>
            <a:off x="1515040" y="3094068"/>
            <a:ext cx="45075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Accent 5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Blend Primary + Tertiary Color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2" name="Google Shape;312;p23"/>
          <p:cNvSpPr/>
          <p:nvPr/>
        </p:nvSpPr>
        <p:spPr>
          <a:xfrm>
            <a:off x="243957" y="3077331"/>
            <a:ext cx="280200" cy="75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3"/>
          <p:cNvSpPr/>
          <p:nvPr/>
        </p:nvSpPr>
        <p:spPr>
          <a:xfrm>
            <a:off x="1089933" y="3077331"/>
            <a:ext cx="280200" cy="7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3"/>
          <p:cNvSpPr/>
          <p:nvPr/>
        </p:nvSpPr>
        <p:spPr>
          <a:xfrm>
            <a:off x="517821" y="4097525"/>
            <a:ext cx="852300" cy="757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3"/>
          <p:cNvSpPr txBox="1"/>
          <p:nvPr/>
        </p:nvSpPr>
        <p:spPr>
          <a:xfrm>
            <a:off x="1515040" y="4114250"/>
            <a:ext cx="52275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Accent 6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Bonus Wildcard Color ex. Complementary Color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6" name="Google Shape;316;p23"/>
          <p:cNvSpPr/>
          <p:nvPr/>
        </p:nvSpPr>
        <p:spPr>
          <a:xfrm>
            <a:off x="243957" y="4097513"/>
            <a:ext cx="280200" cy="75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3"/>
          <p:cNvSpPr/>
          <p:nvPr/>
        </p:nvSpPr>
        <p:spPr>
          <a:xfrm>
            <a:off x="1613695" y="5466075"/>
            <a:ext cx="690300" cy="407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3"/>
          <p:cNvSpPr/>
          <p:nvPr/>
        </p:nvSpPr>
        <p:spPr>
          <a:xfrm>
            <a:off x="2993593" y="5466075"/>
            <a:ext cx="690300" cy="40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3"/>
          <p:cNvSpPr/>
          <p:nvPr/>
        </p:nvSpPr>
        <p:spPr>
          <a:xfrm>
            <a:off x="2303644" y="5466075"/>
            <a:ext cx="690300" cy="407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3"/>
          <p:cNvSpPr/>
          <p:nvPr/>
        </p:nvSpPr>
        <p:spPr>
          <a:xfrm>
            <a:off x="233797" y="5466075"/>
            <a:ext cx="690300" cy="40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3"/>
          <p:cNvSpPr/>
          <p:nvPr/>
        </p:nvSpPr>
        <p:spPr>
          <a:xfrm>
            <a:off x="923746" y="5466085"/>
            <a:ext cx="690300" cy="407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3"/>
          <p:cNvSpPr txBox="1"/>
          <p:nvPr/>
        </p:nvSpPr>
        <p:spPr>
          <a:xfrm>
            <a:off x="276382" y="7086125"/>
            <a:ext cx="3370500" cy="30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Blending Colors 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Find the hex codes of the 3 main colors and go to: </a:t>
            </a:r>
            <a:r>
              <a:rPr lang="en" sz="2000" u="sng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https://meyerweb.com/eric/tools/color-blend/#:::hex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Accessibility Test </a:t>
            </a:r>
            <a:r>
              <a:rPr lang="en" sz="2000" u="sng">
                <a:solidFill>
                  <a:srgbClr val="1155C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http://projects.susielu.com/viz-palette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3" name="Google Shape;323;p23"/>
          <p:cNvSpPr/>
          <p:nvPr/>
        </p:nvSpPr>
        <p:spPr>
          <a:xfrm>
            <a:off x="245585" y="6124902"/>
            <a:ext cx="3426000" cy="557700"/>
          </a:xfrm>
          <a:prstGeom prst="rect">
            <a:avLst/>
          </a:prstGeom>
          <a:gradFill>
            <a:gsLst>
              <a:gs pos="0">
                <a:schemeClr val="lt1"/>
              </a:gs>
              <a:gs pos="25000">
                <a:schemeClr val="accent4"/>
              </a:gs>
              <a:gs pos="50000">
                <a:schemeClr val="dk1"/>
              </a:gs>
              <a:gs pos="78000">
                <a:schemeClr val="accent5"/>
              </a:gs>
              <a:gs pos="100000">
                <a:schemeClr val="accent1"/>
              </a:gs>
            </a:gsLst>
            <a:lin ang="10800025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3"/>
          <p:cNvSpPr/>
          <p:nvPr/>
        </p:nvSpPr>
        <p:spPr>
          <a:xfrm>
            <a:off x="3877700" y="6124894"/>
            <a:ext cx="3426000" cy="5577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accent6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3"/>
          <p:cNvSpPr txBox="1"/>
          <p:nvPr/>
        </p:nvSpPr>
        <p:spPr>
          <a:xfrm>
            <a:off x="3877700" y="7086125"/>
            <a:ext cx="3370500" cy="30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Finding Color Complements 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Find the hex codes of the main color and go to: </a:t>
            </a:r>
            <a:r>
              <a:rPr lang="en" sz="20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https://paletton.com/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or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49009F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https://htmlcolorcodes.com/color-picker/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6523826" y="3986693"/>
            <a:ext cx="920888" cy="2011425"/>
          </a:xfrm>
          <a:custGeom>
            <a:rect b="b" l="l" r="r" t="t"/>
            <a:pathLst>
              <a:path extrusionOk="0" h="80457" w="48750">
                <a:moveTo>
                  <a:pt x="0" y="17353"/>
                </a:moveTo>
                <a:cubicBezTo>
                  <a:pt x="2898" y="2877"/>
                  <a:pt x="37484" y="-7096"/>
                  <a:pt x="42966" y="6611"/>
                </a:cubicBezTo>
                <a:cubicBezTo>
                  <a:pt x="47879" y="18897"/>
                  <a:pt x="44796" y="33507"/>
                  <a:pt x="41314" y="46272"/>
                </a:cubicBezTo>
                <a:cubicBezTo>
                  <a:pt x="39939" y="51314"/>
                  <a:pt x="37623" y="56075"/>
                  <a:pt x="36356" y="61145"/>
                </a:cubicBezTo>
                <a:cubicBezTo>
                  <a:pt x="35740" y="63608"/>
                  <a:pt x="36498" y="66786"/>
                  <a:pt x="34703" y="68581"/>
                </a:cubicBezTo>
                <a:cubicBezTo>
                  <a:pt x="33654" y="69630"/>
                  <a:pt x="33814" y="65722"/>
                  <a:pt x="33051" y="64450"/>
                </a:cubicBezTo>
                <a:cubicBezTo>
                  <a:pt x="30642" y="60435"/>
                  <a:pt x="31123" y="52056"/>
                  <a:pt x="26441" y="52056"/>
                </a:cubicBezTo>
                <a:cubicBezTo>
                  <a:pt x="23729" y="52056"/>
                  <a:pt x="28533" y="57066"/>
                  <a:pt x="29746" y="59492"/>
                </a:cubicBezTo>
                <a:cubicBezTo>
                  <a:pt x="32979" y="65959"/>
                  <a:pt x="31244" y="75037"/>
                  <a:pt x="36356" y="80149"/>
                </a:cubicBezTo>
                <a:cubicBezTo>
                  <a:pt x="37588" y="81381"/>
                  <a:pt x="37229" y="76749"/>
                  <a:pt x="38008" y="75191"/>
                </a:cubicBezTo>
                <a:cubicBezTo>
                  <a:pt x="39956" y="71296"/>
                  <a:pt x="42832" y="67934"/>
                  <a:pt x="45445" y="64450"/>
                </a:cubicBezTo>
                <a:cubicBezTo>
                  <a:pt x="46503" y="63039"/>
                  <a:pt x="46987" y="60319"/>
                  <a:pt x="48750" y="60319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">
  <p:cSld name="CUSTOM_40_1">
    <p:bg>
      <p:bgPr>
        <a:solidFill>
          <a:srgbClr val="FFFFF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"/>
          <p:cNvSpPr/>
          <p:nvPr/>
        </p:nvSpPr>
        <p:spPr>
          <a:xfrm>
            <a:off x="5460721" y="1969350"/>
            <a:ext cx="2099700" cy="47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4"/>
          <p:cNvSpPr txBox="1"/>
          <p:nvPr/>
        </p:nvSpPr>
        <p:spPr>
          <a:xfrm>
            <a:off x="5460720" y="2209650"/>
            <a:ext cx="209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Title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330" name="Google Shape;330;p24"/>
          <p:cNvSpPr txBox="1"/>
          <p:nvPr/>
        </p:nvSpPr>
        <p:spPr>
          <a:xfrm>
            <a:off x="0" y="929950"/>
            <a:ext cx="7772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Source Code Pro"/>
                <a:ea typeface="Source Code Pro"/>
                <a:cs typeface="Source Code Pro"/>
                <a:sym typeface="Source Code Pro"/>
              </a:rPr>
              <a:t>All Colors</a:t>
            </a:r>
            <a:endParaRPr sz="3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331" name="Google Shape;331;p24"/>
          <p:cNvGrpSpPr/>
          <p:nvPr/>
        </p:nvGrpSpPr>
        <p:grpSpPr>
          <a:xfrm>
            <a:off x="243963" y="2398255"/>
            <a:ext cx="5217155" cy="3751211"/>
            <a:chOff x="322873" y="2398255"/>
            <a:chExt cx="6904652" cy="3751211"/>
          </a:xfrm>
        </p:grpSpPr>
        <p:sp>
          <p:nvSpPr>
            <p:cNvPr id="332" name="Google Shape;332;p24"/>
            <p:cNvSpPr/>
            <p:nvPr/>
          </p:nvSpPr>
          <p:spPr>
            <a:xfrm>
              <a:off x="322873" y="4394262"/>
              <a:ext cx="757200" cy="757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4"/>
            <p:cNvSpPr txBox="1"/>
            <p:nvPr/>
          </p:nvSpPr>
          <p:spPr>
            <a:xfrm>
              <a:off x="1261725" y="4413502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3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Secondary Color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322873" y="5392266"/>
              <a:ext cx="757200" cy="75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4"/>
            <p:cNvSpPr txBox="1"/>
            <p:nvPr/>
          </p:nvSpPr>
          <p:spPr>
            <a:xfrm>
              <a:off x="1261725" y="541150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4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Neutral Color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4"/>
            <p:cNvSpPr txBox="1"/>
            <p:nvPr/>
          </p:nvSpPr>
          <p:spPr>
            <a:xfrm>
              <a:off x="1261725" y="241745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1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Primary Color (Text, Lines, Shapes)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322873" y="3396259"/>
              <a:ext cx="757200" cy="757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4"/>
            <p:cNvSpPr txBox="1"/>
            <p:nvPr/>
          </p:nvSpPr>
          <p:spPr>
            <a:xfrm>
              <a:off x="1261725" y="3414825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2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Background Color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340" name="Google Shape;340;p24"/>
          <p:cNvGrpSpPr/>
          <p:nvPr/>
        </p:nvGrpSpPr>
        <p:grpSpPr>
          <a:xfrm>
            <a:off x="243809" y="6900467"/>
            <a:ext cx="7528145" cy="2802358"/>
            <a:chOff x="8262438" y="2252831"/>
            <a:chExt cx="9766665" cy="2746871"/>
          </a:xfrm>
        </p:grpSpPr>
        <p:grpSp>
          <p:nvGrpSpPr>
            <p:cNvPr id="341" name="Google Shape;341;p24"/>
            <p:cNvGrpSpPr/>
            <p:nvPr/>
          </p:nvGrpSpPr>
          <p:grpSpPr>
            <a:xfrm>
              <a:off x="8262438" y="2252831"/>
              <a:ext cx="4533848" cy="837432"/>
              <a:chOff x="5104075" y="4248881"/>
              <a:chExt cx="4533848" cy="837432"/>
            </a:xfrm>
          </p:grpSpPr>
          <p:sp>
            <p:nvSpPr>
              <p:cNvPr id="342" name="Google Shape;342;p24"/>
              <p:cNvSpPr/>
              <p:nvPr/>
            </p:nvSpPr>
            <p:spPr>
              <a:xfrm>
                <a:off x="5104075" y="4268813"/>
                <a:ext cx="817500" cy="8175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43" name="Google Shape;343;p24"/>
              <p:cNvSpPr txBox="1"/>
              <p:nvPr/>
            </p:nvSpPr>
            <p:spPr>
              <a:xfrm>
                <a:off x="6086823" y="4248881"/>
                <a:ext cx="3551100" cy="78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Source Code Pro"/>
                    <a:ea typeface="Source Code Pro"/>
                    <a:cs typeface="Source Code Pro"/>
                    <a:sym typeface="Source Code Pro"/>
                  </a:rPr>
                  <a:t>ACCENT 1 - Tertiary Color (RED)</a:t>
                </a:r>
                <a:endParaRPr sz="2000"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grpSp>
          <p:nvGrpSpPr>
            <p:cNvPr id="344" name="Google Shape;344;p24"/>
            <p:cNvGrpSpPr/>
            <p:nvPr/>
          </p:nvGrpSpPr>
          <p:grpSpPr>
            <a:xfrm>
              <a:off x="8262438" y="3227483"/>
              <a:ext cx="4758525" cy="817500"/>
              <a:chOff x="5104075" y="4268813"/>
              <a:chExt cx="4758525" cy="817500"/>
            </a:xfrm>
          </p:grpSpPr>
          <p:sp>
            <p:nvSpPr>
              <p:cNvPr id="345" name="Google Shape;345;p24"/>
              <p:cNvSpPr/>
              <p:nvPr/>
            </p:nvSpPr>
            <p:spPr>
              <a:xfrm>
                <a:off x="5104075" y="4268813"/>
                <a:ext cx="817500" cy="8175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46" name="Google Shape;346;p24"/>
              <p:cNvSpPr txBox="1"/>
              <p:nvPr/>
            </p:nvSpPr>
            <p:spPr>
              <a:xfrm>
                <a:off x="6086800" y="4477475"/>
                <a:ext cx="3775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Source Code Pro"/>
                    <a:ea typeface="Source Code Pro"/>
                    <a:cs typeface="Source Code Pro"/>
                    <a:sym typeface="Source Code Pro"/>
                  </a:rPr>
                  <a:t>ACCENT 2 - Tertiary Variant Light Tint (70%)</a:t>
                </a:r>
                <a:endParaRPr sz="2000"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grpSp>
          <p:nvGrpSpPr>
            <p:cNvPr id="347" name="Google Shape;347;p24"/>
            <p:cNvGrpSpPr/>
            <p:nvPr/>
          </p:nvGrpSpPr>
          <p:grpSpPr>
            <a:xfrm>
              <a:off x="8262588" y="4182178"/>
              <a:ext cx="4758636" cy="817500"/>
              <a:chOff x="5104075" y="4268813"/>
              <a:chExt cx="4758636" cy="817500"/>
            </a:xfrm>
          </p:grpSpPr>
          <p:sp>
            <p:nvSpPr>
              <p:cNvPr id="348" name="Google Shape;348;p24"/>
              <p:cNvSpPr/>
              <p:nvPr/>
            </p:nvSpPr>
            <p:spPr>
              <a:xfrm>
                <a:off x="5104075" y="4268813"/>
                <a:ext cx="817500" cy="8175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49" name="Google Shape;349;p24"/>
              <p:cNvSpPr txBox="1"/>
              <p:nvPr/>
            </p:nvSpPr>
            <p:spPr>
              <a:xfrm>
                <a:off x="6086911" y="4477486"/>
                <a:ext cx="3775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Source Code Pro"/>
                    <a:ea typeface="Source Code Pro"/>
                    <a:cs typeface="Source Code Pro"/>
                    <a:sym typeface="Source Code Pro"/>
                  </a:rPr>
                  <a:t>ACCENT 3 - Secondary Variant Light Tint (70%)</a:t>
                </a:r>
                <a:endParaRPr sz="2000"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grpSp>
          <p:nvGrpSpPr>
            <p:cNvPr id="350" name="Google Shape;350;p24"/>
            <p:cNvGrpSpPr/>
            <p:nvPr/>
          </p:nvGrpSpPr>
          <p:grpSpPr>
            <a:xfrm>
              <a:off x="13362365" y="2272787"/>
              <a:ext cx="4533821" cy="817500"/>
              <a:chOff x="10204002" y="1404727"/>
              <a:chExt cx="4533821" cy="817500"/>
            </a:xfrm>
          </p:grpSpPr>
          <p:sp>
            <p:nvSpPr>
              <p:cNvPr id="351" name="Google Shape;351;p24"/>
              <p:cNvSpPr txBox="1"/>
              <p:nvPr/>
            </p:nvSpPr>
            <p:spPr>
              <a:xfrm>
                <a:off x="11186723" y="1613378"/>
                <a:ext cx="35511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Source Code Pro"/>
                    <a:ea typeface="Source Code Pro"/>
                    <a:cs typeface="Source Code Pro"/>
                    <a:sym typeface="Source Code Pro"/>
                  </a:rPr>
                  <a:t>ACCENT 4 - Blend of Primary + Secondary</a:t>
                </a:r>
                <a:endParaRPr sz="2000"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352" name="Google Shape;352;p24"/>
              <p:cNvSpPr/>
              <p:nvPr/>
            </p:nvSpPr>
            <p:spPr>
              <a:xfrm>
                <a:off x="10204002" y="1404727"/>
                <a:ext cx="817500" cy="8175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53" name="Google Shape;353;p24"/>
            <p:cNvGrpSpPr/>
            <p:nvPr/>
          </p:nvGrpSpPr>
          <p:grpSpPr>
            <a:xfrm>
              <a:off x="13362365" y="3227482"/>
              <a:ext cx="4666738" cy="817500"/>
              <a:chOff x="10204002" y="1404727"/>
              <a:chExt cx="4666738" cy="817500"/>
            </a:xfrm>
          </p:grpSpPr>
          <p:sp>
            <p:nvSpPr>
              <p:cNvPr id="354" name="Google Shape;354;p24"/>
              <p:cNvSpPr/>
              <p:nvPr/>
            </p:nvSpPr>
            <p:spPr>
              <a:xfrm>
                <a:off x="10204002" y="1404727"/>
                <a:ext cx="817500" cy="8175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55" name="Google Shape;355;p24"/>
              <p:cNvSpPr txBox="1"/>
              <p:nvPr/>
            </p:nvSpPr>
            <p:spPr>
              <a:xfrm>
                <a:off x="11186740" y="1613373"/>
                <a:ext cx="3684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Source Code Pro"/>
                    <a:ea typeface="Source Code Pro"/>
                    <a:cs typeface="Source Code Pro"/>
                    <a:sym typeface="Source Code Pro"/>
                  </a:rPr>
                  <a:t>ACCENT 5 - Blend of Primary + Tertiary</a:t>
                </a:r>
                <a:endParaRPr sz="2000"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grpSp>
          <p:nvGrpSpPr>
            <p:cNvPr id="356" name="Google Shape;356;p24"/>
            <p:cNvGrpSpPr/>
            <p:nvPr/>
          </p:nvGrpSpPr>
          <p:grpSpPr>
            <a:xfrm>
              <a:off x="13362365" y="4182202"/>
              <a:ext cx="4666737" cy="817500"/>
              <a:chOff x="10204002" y="1404727"/>
              <a:chExt cx="4666737" cy="817500"/>
            </a:xfrm>
          </p:grpSpPr>
          <p:sp>
            <p:nvSpPr>
              <p:cNvPr id="357" name="Google Shape;357;p24"/>
              <p:cNvSpPr/>
              <p:nvPr/>
            </p:nvSpPr>
            <p:spPr>
              <a:xfrm>
                <a:off x="10204002" y="1404727"/>
                <a:ext cx="817500" cy="817500"/>
              </a:xfrm>
              <a:prstGeom prst="ellipse">
                <a:avLst/>
              </a:prstGeom>
              <a:solidFill>
                <a:schemeClr val="accent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58" name="Google Shape;358;p24"/>
              <p:cNvSpPr txBox="1"/>
              <p:nvPr/>
            </p:nvSpPr>
            <p:spPr>
              <a:xfrm>
                <a:off x="11186740" y="1613395"/>
                <a:ext cx="3684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Source Code Pro"/>
                    <a:ea typeface="Source Code Pro"/>
                    <a:cs typeface="Source Code Pro"/>
                    <a:sym typeface="Source Code Pro"/>
                  </a:rPr>
                  <a:t>ACCENT 6 - Wildcard</a:t>
                </a:r>
                <a:endParaRPr sz="2000"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Source Code Pro"/>
                    <a:ea typeface="Source Code Pro"/>
                    <a:cs typeface="Source Code Pro"/>
                    <a:sym typeface="Source Code Pro"/>
                  </a:rPr>
                  <a:t>Complementary Color</a:t>
                </a:r>
                <a:endParaRPr sz="2000"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sp>
        <p:nvSpPr>
          <p:cNvPr id="359" name="Google Shape;359;p24"/>
          <p:cNvSpPr/>
          <p:nvPr/>
        </p:nvSpPr>
        <p:spPr>
          <a:xfrm>
            <a:off x="5718629" y="2238627"/>
            <a:ext cx="365700" cy="4515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0" name="Google Shape;360;p24"/>
          <p:cNvCxnSpPr/>
          <p:nvPr/>
        </p:nvCxnSpPr>
        <p:spPr>
          <a:xfrm>
            <a:off x="6279309" y="2734413"/>
            <a:ext cx="6033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24"/>
          <p:cNvSpPr/>
          <p:nvPr/>
        </p:nvSpPr>
        <p:spPr>
          <a:xfrm>
            <a:off x="5611870" y="3019800"/>
            <a:ext cx="1658100" cy="219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4"/>
          <p:cNvSpPr/>
          <p:nvPr/>
        </p:nvSpPr>
        <p:spPr>
          <a:xfrm>
            <a:off x="5611870" y="4525625"/>
            <a:ext cx="1658100" cy="445800"/>
          </a:xfrm>
          <a:prstGeom prst="rect">
            <a:avLst/>
          </a:prstGeom>
          <a:gradFill>
            <a:gsLst>
              <a:gs pos="0">
                <a:schemeClr val="accent1"/>
              </a:gs>
              <a:gs pos="23000">
                <a:schemeClr val="accent2"/>
              </a:gs>
              <a:gs pos="50000">
                <a:schemeClr val="lt2"/>
              </a:gs>
              <a:gs pos="77000">
                <a:schemeClr val="accent3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4"/>
          <p:cNvSpPr/>
          <p:nvPr/>
        </p:nvSpPr>
        <p:spPr>
          <a:xfrm>
            <a:off x="5611870" y="5481375"/>
            <a:ext cx="1685400" cy="557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hivo ExtraLight"/>
                <a:ea typeface="Chivo ExtraLight"/>
                <a:cs typeface="Chivo ExtraLight"/>
                <a:sym typeface="Chivo ExtraLight"/>
              </a:rPr>
              <a:t>Annotate 4pt line</a:t>
            </a:r>
            <a:r>
              <a:rPr lang="en" sz="1700">
                <a:latin typeface="Chivo ExtraLight"/>
                <a:ea typeface="Chivo ExtraLight"/>
                <a:cs typeface="Chivo ExtraLight"/>
                <a:sym typeface="Chivo ExtraLight"/>
              </a:rPr>
              <a:t> </a:t>
            </a:r>
            <a:endParaRPr sz="1700">
              <a:latin typeface="Chivo ExtraLight"/>
              <a:ea typeface="Chivo ExtraLight"/>
              <a:cs typeface="Chivo ExtraLight"/>
              <a:sym typeface="Chivo ExtraLight"/>
            </a:endParaRPr>
          </a:p>
        </p:txBody>
      </p:sp>
      <p:sp>
        <p:nvSpPr>
          <p:cNvPr id="364" name="Google Shape;364;p24"/>
          <p:cNvSpPr/>
          <p:nvPr/>
        </p:nvSpPr>
        <p:spPr>
          <a:xfrm>
            <a:off x="0" y="4989"/>
            <a:ext cx="7772400" cy="557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4"/>
          <p:cNvSpPr txBox="1"/>
          <p:nvPr/>
        </p:nvSpPr>
        <p:spPr>
          <a:xfrm>
            <a:off x="524280" y="-31761"/>
            <a:ext cx="672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2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66" name="Google Shape;366;p24"/>
          <p:cNvCxnSpPr/>
          <p:nvPr/>
        </p:nvCxnSpPr>
        <p:spPr>
          <a:xfrm>
            <a:off x="6402068" y="6064650"/>
            <a:ext cx="426300" cy="3378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67" name="Google Shape;367;p24"/>
          <p:cNvSpPr/>
          <p:nvPr/>
        </p:nvSpPr>
        <p:spPr>
          <a:xfrm>
            <a:off x="5767016" y="3416136"/>
            <a:ext cx="1347903" cy="960507"/>
          </a:xfrm>
          <a:custGeom>
            <a:rect b="b" l="l" r="r" t="t"/>
            <a:pathLst>
              <a:path extrusionOk="0" h="192390" w="357297">
                <a:moveTo>
                  <a:pt x="14920" y="785"/>
                </a:moveTo>
                <a:lnTo>
                  <a:pt x="188464" y="0"/>
                </a:lnTo>
                <a:lnTo>
                  <a:pt x="221446" y="8638"/>
                </a:lnTo>
                <a:lnTo>
                  <a:pt x="253642" y="23558"/>
                </a:lnTo>
                <a:lnTo>
                  <a:pt x="262279" y="66748"/>
                </a:lnTo>
                <a:lnTo>
                  <a:pt x="354156" y="14920"/>
                </a:lnTo>
                <a:lnTo>
                  <a:pt x="357297" y="41619"/>
                </a:lnTo>
                <a:lnTo>
                  <a:pt x="333739" y="63606"/>
                </a:lnTo>
                <a:lnTo>
                  <a:pt x="303899" y="98943"/>
                </a:lnTo>
                <a:lnTo>
                  <a:pt x="306254" y="115434"/>
                </a:lnTo>
                <a:lnTo>
                  <a:pt x="273273" y="140563"/>
                </a:lnTo>
                <a:lnTo>
                  <a:pt x="283482" y="189249"/>
                </a:lnTo>
                <a:lnTo>
                  <a:pt x="271703" y="192390"/>
                </a:lnTo>
                <a:lnTo>
                  <a:pt x="254427" y="152342"/>
                </a:lnTo>
                <a:lnTo>
                  <a:pt x="211237" y="155483"/>
                </a:lnTo>
                <a:lnTo>
                  <a:pt x="177471" y="159409"/>
                </a:lnTo>
                <a:lnTo>
                  <a:pt x="171188" y="184538"/>
                </a:lnTo>
                <a:lnTo>
                  <a:pt x="142919" y="154697"/>
                </a:lnTo>
                <a:lnTo>
                  <a:pt x="133496" y="160980"/>
                </a:lnTo>
                <a:lnTo>
                  <a:pt x="111508" y="141348"/>
                </a:lnTo>
                <a:lnTo>
                  <a:pt x="87950" y="146060"/>
                </a:lnTo>
                <a:lnTo>
                  <a:pt x="58110" y="135851"/>
                </a:lnTo>
                <a:lnTo>
                  <a:pt x="46331" y="136636"/>
                </a:lnTo>
                <a:lnTo>
                  <a:pt x="24343" y="117005"/>
                </a:lnTo>
                <a:lnTo>
                  <a:pt x="2356" y="74600"/>
                </a:lnTo>
                <a:lnTo>
                  <a:pt x="3927" y="35337"/>
                </a:lnTo>
                <a:lnTo>
                  <a:pt x="0" y="7852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8" name="Google Shape;368;p24"/>
          <p:cNvSpPr/>
          <p:nvPr/>
        </p:nvSpPr>
        <p:spPr>
          <a:xfrm>
            <a:off x="6143136" y="3710134"/>
            <a:ext cx="237000" cy="31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4"/>
          <p:cNvSpPr/>
          <p:nvPr/>
        </p:nvSpPr>
        <p:spPr>
          <a:xfrm>
            <a:off x="6478038" y="3690614"/>
            <a:ext cx="165300" cy="2187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4"/>
          <p:cNvSpPr/>
          <p:nvPr/>
        </p:nvSpPr>
        <p:spPr>
          <a:xfrm>
            <a:off x="5833475" y="3456724"/>
            <a:ext cx="280200" cy="37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INFO] Chart Rules">
  <p:cSld name="CUSTOM_39">
    <p:bg>
      <p:bgPr>
        <a:solidFill>
          <a:srgbClr val="FFFFFF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5"/>
          <p:cNvSpPr/>
          <p:nvPr/>
        </p:nvSpPr>
        <p:spPr>
          <a:xfrm>
            <a:off x="249711" y="7445000"/>
            <a:ext cx="4885200" cy="24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5"/>
          <p:cNvSpPr/>
          <p:nvPr/>
        </p:nvSpPr>
        <p:spPr>
          <a:xfrm>
            <a:off x="249711" y="1621550"/>
            <a:ext cx="4885200" cy="236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5"/>
          <p:cNvSpPr txBox="1"/>
          <p:nvPr/>
        </p:nvSpPr>
        <p:spPr>
          <a:xfrm>
            <a:off x="19" y="694900"/>
            <a:ext cx="7772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Source Code Pro"/>
                <a:ea typeface="Source Code Pro"/>
                <a:cs typeface="Source Code Pro"/>
                <a:sym typeface="Source Code Pro"/>
              </a:rPr>
              <a:t>Color Combos</a:t>
            </a:r>
            <a:endParaRPr sz="3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5" name="Google Shape;375;p25"/>
          <p:cNvSpPr/>
          <p:nvPr/>
        </p:nvSpPr>
        <p:spPr>
          <a:xfrm>
            <a:off x="521441" y="1888704"/>
            <a:ext cx="569100" cy="77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5"/>
          <p:cNvSpPr txBox="1"/>
          <p:nvPr/>
        </p:nvSpPr>
        <p:spPr>
          <a:xfrm>
            <a:off x="5300562" y="1993200"/>
            <a:ext cx="23541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Primary Color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+ Neutrals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7" name="Google Shape;377;p25"/>
          <p:cNvSpPr txBox="1"/>
          <p:nvPr/>
        </p:nvSpPr>
        <p:spPr>
          <a:xfrm>
            <a:off x="5300562" y="7826000"/>
            <a:ext cx="2354100" cy="1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Analogous Color 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with Light Tints and Blends.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378" name="Google Shape;378;p25"/>
          <p:cNvGrpSpPr/>
          <p:nvPr/>
        </p:nvGrpSpPr>
        <p:grpSpPr>
          <a:xfrm>
            <a:off x="521479" y="2967406"/>
            <a:ext cx="1270095" cy="779100"/>
            <a:chOff x="690152" y="2080309"/>
            <a:chExt cx="1680909" cy="779100"/>
          </a:xfrm>
        </p:grpSpPr>
        <p:sp>
          <p:nvSpPr>
            <p:cNvPr id="379" name="Google Shape;379;p25"/>
            <p:cNvSpPr/>
            <p:nvPr/>
          </p:nvSpPr>
          <p:spPr>
            <a:xfrm>
              <a:off x="690152" y="2080309"/>
              <a:ext cx="753300" cy="779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1617761" y="2080309"/>
              <a:ext cx="753300" cy="779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1" name="Google Shape;381;p25"/>
          <p:cNvSpPr/>
          <p:nvPr/>
        </p:nvSpPr>
        <p:spPr>
          <a:xfrm>
            <a:off x="0" y="4989"/>
            <a:ext cx="7772400" cy="557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5"/>
          <p:cNvSpPr txBox="1"/>
          <p:nvPr/>
        </p:nvSpPr>
        <p:spPr>
          <a:xfrm>
            <a:off x="524280" y="-31761"/>
            <a:ext cx="672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2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249711" y="3988600"/>
            <a:ext cx="4885200" cy="34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5"/>
          <p:cNvSpPr txBox="1"/>
          <p:nvPr/>
        </p:nvSpPr>
        <p:spPr>
          <a:xfrm>
            <a:off x="5300562" y="4409550"/>
            <a:ext cx="2093700" cy="1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High Contrast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with all colors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385" name="Google Shape;385;p25"/>
          <p:cNvGrpSpPr/>
          <p:nvPr/>
        </p:nvGrpSpPr>
        <p:grpSpPr>
          <a:xfrm>
            <a:off x="521473" y="5327393"/>
            <a:ext cx="1970996" cy="779175"/>
            <a:chOff x="690169" y="8280745"/>
            <a:chExt cx="2608518" cy="779175"/>
          </a:xfrm>
        </p:grpSpPr>
        <p:sp>
          <p:nvSpPr>
            <p:cNvPr id="386" name="Google Shape;386;p25"/>
            <p:cNvSpPr/>
            <p:nvPr/>
          </p:nvSpPr>
          <p:spPr>
            <a:xfrm>
              <a:off x="690169" y="8280820"/>
              <a:ext cx="753300" cy="779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5"/>
            <p:cNvSpPr/>
            <p:nvPr/>
          </p:nvSpPr>
          <p:spPr>
            <a:xfrm>
              <a:off x="2545387" y="8280820"/>
              <a:ext cx="753300" cy="779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1617702" y="8280745"/>
              <a:ext cx="753300" cy="779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25"/>
          <p:cNvGrpSpPr/>
          <p:nvPr/>
        </p:nvGrpSpPr>
        <p:grpSpPr>
          <a:xfrm>
            <a:off x="521473" y="7714204"/>
            <a:ext cx="2671724" cy="778951"/>
            <a:chOff x="586257" y="5888913"/>
            <a:chExt cx="4360575" cy="960600"/>
          </a:xfrm>
        </p:grpSpPr>
        <p:sp>
          <p:nvSpPr>
            <p:cNvPr id="390" name="Google Shape;390;p25"/>
            <p:cNvSpPr/>
            <p:nvPr/>
          </p:nvSpPr>
          <p:spPr>
            <a:xfrm>
              <a:off x="586257" y="5888913"/>
              <a:ext cx="928800" cy="960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1730182" y="5888913"/>
              <a:ext cx="928800" cy="9606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2874107" y="5888913"/>
              <a:ext cx="928800" cy="9606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4018032" y="5888913"/>
              <a:ext cx="928800" cy="9606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25"/>
          <p:cNvGrpSpPr/>
          <p:nvPr/>
        </p:nvGrpSpPr>
        <p:grpSpPr>
          <a:xfrm>
            <a:off x="521469" y="4255429"/>
            <a:ext cx="1269959" cy="778951"/>
            <a:chOff x="1043457" y="3492125"/>
            <a:chExt cx="2072725" cy="960600"/>
          </a:xfrm>
        </p:grpSpPr>
        <p:sp>
          <p:nvSpPr>
            <p:cNvPr id="395" name="Google Shape;395;p25"/>
            <p:cNvSpPr/>
            <p:nvPr/>
          </p:nvSpPr>
          <p:spPr>
            <a:xfrm>
              <a:off x="1043457" y="3492125"/>
              <a:ext cx="928800" cy="960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2187382" y="3492125"/>
              <a:ext cx="928800" cy="960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25"/>
          <p:cNvGrpSpPr/>
          <p:nvPr/>
        </p:nvGrpSpPr>
        <p:grpSpPr>
          <a:xfrm>
            <a:off x="521473" y="8778654"/>
            <a:ext cx="2671724" cy="778951"/>
            <a:chOff x="586257" y="5888913"/>
            <a:chExt cx="4360575" cy="960600"/>
          </a:xfrm>
        </p:grpSpPr>
        <p:sp>
          <p:nvSpPr>
            <p:cNvPr id="398" name="Google Shape;398;p25"/>
            <p:cNvSpPr/>
            <p:nvPr/>
          </p:nvSpPr>
          <p:spPr>
            <a:xfrm>
              <a:off x="586257" y="5888913"/>
              <a:ext cx="928800" cy="960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1730182" y="5888913"/>
              <a:ext cx="928800" cy="9606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2874107" y="5888913"/>
              <a:ext cx="928800" cy="960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4018032" y="5888913"/>
              <a:ext cx="928800" cy="9606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25"/>
          <p:cNvGrpSpPr/>
          <p:nvPr/>
        </p:nvGrpSpPr>
        <p:grpSpPr>
          <a:xfrm>
            <a:off x="521473" y="6378568"/>
            <a:ext cx="2671815" cy="779138"/>
            <a:chOff x="690144" y="6378568"/>
            <a:chExt cx="3536018" cy="779138"/>
          </a:xfrm>
        </p:grpSpPr>
        <p:sp>
          <p:nvSpPr>
            <p:cNvPr id="403" name="Google Shape;403;p25"/>
            <p:cNvSpPr/>
            <p:nvPr/>
          </p:nvSpPr>
          <p:spPr>
            <a:xfrm>
              <a:off x="690144" y="6378605"/>
              <a:ext cx="753300" cy="779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1617753" y="6378605"/>
              <a:ext cx="753300" cy="779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2545362" y="6378605"/>
              <a:ext cx="753300" cy="7791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3472862" y="6378568"/>
              <a:ext cx="753300" cy="779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>
  <p:cSld name="CUSTOM_35">
    <p:bg>
      <p:bgPr>
        <a:solidFill>
          <a:schemeClr val="lt2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6"/>
          <p:cNvSpPr txBox="1"/>
          <p:nvPr>
            <p:ph type="ctrTitle"/>
          </p:nvPr>
        </p:nvSpPr>
        <p:spPr>
          <a:xfrm>
            <a:off x="602140" y="6089800"/>
            <a:ext cx="6568200" cy="228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409" name="Google Shape;409;p26"/>
          <p:cNvSpPr txBox="1"/>
          <p:nvPr>
            <p:ph idx="1" type="subTitle"/>
          </p:nvPr>
        </p:nvSpPr>
        <p:spPr>
          <a:xfrm>
            <a:off x="264973" y="8581675"/>
            <a:ext cx="7242600" cy="15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410" name="Google Shape;410;p26"/>
          <p:cNvSpPr/>
          <p:nvPr>
            <p:ph idx="2" type="pic"/>
          </p:nvPr>
        </p:nvSpPr>
        <p:spPr>
          <a:xfrm>
            <a:off x="1813560" y="444850"/>
            <a:ext cx="4145400" cy="4145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(Full)">
  <p:cSld name="CUSTOM_37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7"/>
          <p:cNvSpPr/>
          <p:nvPr>
            <p:ph idx="2" type="pic"/>
          </p:nvPr>
        </p:nvSpPr>
        <p:spPr>
          <a:xfrm>
            <a:off x="0" y="0"/>
            <a:ext cx="7772400" cy="7772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ographic">
  <p:cSld name="CUSTOM_37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8"/>
          <p:cNvSpPr txBox="1"/>
          <p:nvPr>
            <p:ph type="title"/>
          </p:nvPr>
        </p:nvSpPr>
        <p:spPr>
          <a:xfrm>
            <a:off x="218507" y="230650"/>
            <a:ext cx="7335300" cy="15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415" name="Google Shape;415;p28"/>
          <p:cNvSpPr txBox="1"/>
          <p:nvPr>
            <p:ph idx="1" type="body"/>
          </p:nvPr>
        </p:nvSpPr>
        <p:spPr>
          <a:xfrm>
            <a:off x="227422" y="9141675"/>
            <a:ext cx="7210500" cy="9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 Thin"/>
              <a:buChar char="●"/>
              <a:defRPr i="1" sz="1800">
                <a:solidFill>
                  <a:schemeClr val="dk1"/>
                </a:solidFill>
                <a:latin typeface="Chivo Thin"/>
                <a:ea typeface="Chivo Thin"/>
                <a:cs typeface="Chivo Thin"/>
                <a:sym typeface="Chivo Thin"/>
              </a:defRPr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 Thin"/>
              <a:buChar char="○"/>
              <a:defRPr i="1" sz="1800">
                <a:solidFill>
                  <a:schemeClr val="dk1"/>
                </a:solidFill>
                <a:latin typeface="Chivo Thin"/>
                <a:ea typeface="Chivo Thin"/>
                <a:cs typeface="Chivo Thin"/>
                <a:sym typeface="Chivo Thin"/>
              </a:defRPr>
            </a:lvl2pPr>
            <a:lvl3pPr indent="-3429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 Thin"/>
              <a:buChar char="■"/>
              <a:defRPr i="1" sz="1800">
                <a:solidFill>
                  <a:schemeClr val="dk1"/>
                </a:solidFill>
                <a:latin typeface="Chivo Thin"/>
                <a:ea typeface="Chivo Thin"/>
                <a:cs typeface="Chivo Thin"/>
                <a:sym typeface="Chivo Thin"/>
              </a:defRPr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 Thin"/>
              <a:buChar char="●"/>
              <a:defRPr i="1" sz="1800">
                <a:solidFill>
                  <a:schemeClr val="dk1"/>
                </a:solidFill>
                <a:latin typeface="Chivo Thin"/>
                <a:ea typeface="Chivo Thin"/>
                <a:cs typeface="Chivo Thin"/>
                <a:sym typeface="Chivo Thin"/>
              </a:defRPr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 Thin"/>
              <a:buChar char="○"/>
              <a:defRPr i="1" sz="1800">
                <a:solidFill>
                  <a:schemeClr val="dk1"/>
                </a:solidFill>
                <a:latin typeface="Chivo Thin"/>
                <a:ea typeface="Chivo Thin"/>
                <a:cs typeface="Chivo Thin"/>
                <a:sym typeface="Chivo Thin"/>
              </a:defRPr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 Thin"/>
              <a:buChar char="■"/>
              <a:defRPr i="1" sz="1800">
                <a:solidFill>
                  <a:schemeClr val="dk1"/>
                </a:solidFill>
                <a:latin typeface="Chivo Thin"/>
                <a:ea typeface="Chivo Thin"/>
                <a:cs typeface="Chivo Thin"/>
                <a:sym typeface="Chivo Thin"/>
              </a:defRPr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 Thin"/>
              <a:buChar char="●"/>
              <a:defRPr i="1" sz="1800">
                <a:solidFill>
                  <a:schemeClr val="dk1"/>
                </a:solidFill>
                <a:latin typeface="Chivo Thin"/>
                <a:ea typeface="Chivo Thin"/>
                <a:cs typeface="Chivo Thin"/>
                <a:sym typeface="Chivo Thin"/>
              </a:defRPr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 Thin"/>
              <a:buChar char="○"/>
              <a:defRPr i="1" sz="1800">
                <a:solidFill>
                  <a:schemeClr val="dk1"/>
                </a:solidFill>
                <a:latin typeface="Chivo Thin"/>
                <a:ea typeface="Chivo Thin"/>
                <a:cs typeface="Chivo Thin"/>
                <a:sym typeface="Chivo Thin"/>
              </a:defRPr>
            </a:lvl8pPr>
            <a:lvl9pPr indent="-342900" lvl="8" marL="4114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 Thin"/>
              <a:buChar char="■"/>
              <a:defRPr i="1" sz="1800">
                <a:solidFill>
                  <a:schemeClr val="dk1"/>
                </a:solidFill>
                <a:latin typeface="Chivo Thin"/>
                <a:ea typeface="Chivo Thin"/>
                <a:cs typeface="Chivo Thin"/>
                <a:sym typeface="Chiv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thors">
  <p:cSld name="CUSTOM_36">
    <p:bg>
      <p:bgPr>
        <a:solidFill>
          <a:schemeClr val="lt2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9"/>
          <p:cNvSpPr txBox="1"/>
          <p:nvPr>
            <p:ph type="ctrTitle"/>
          </p:nvPr>
        </p:nvSpPr>
        <p:spPr>
          <a:xfrm>
            <a:off x="264954" y="422350"/>
            <a:ext cx="7382400" cy="17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418" name="Google Shape;418;p29"/>
          <p:cNvSpPr txBox="1"/>
          <p:nvPr>
            <p:ph idx="1" type="subTitle"/>
          </p:nvPr>
        </p:nvSpPr>
        <p:spPr>
          <a:xfrm>
            <a:off x="1687400" y="3067869"/>
            <a:ext cx="2134800" cy="14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cxnSp>
        <p:nvCxnSpPr>
          <p:cNvPr id="419" name="Google Shape;419;p29"/>
          <p:cNvCxnSpPr/>
          <p:nvPr/>
        </p:nvCxnSpPr>
        <p:spPr>
          <a:xfrm>
            <a:off x="702421" y="2314587"/>
            <a:ext cx="71295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Google Shape;420;p29"/>
          <p:cNvSpPr/>
          <p:nvPr>
            <p:ph idx="2" type="pic"/>
          </p:nvPr>
        </p:nvSpPr>
        <p:spPr>
          <a:xfrm>
            <a:off x="3957789" y="6592113"/>
            <a:ext cx="994800" cy="9948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29"/>
          <p:cNvSpPr/>
          <p:nvPr>
            <p:ph idx="3" type="pic"/>
          </p:nvPr>
        </p:nvSpPr>
        <p:spPr>
          <a:xfrm>
            <a:off x="3957789" y="4854494"/>
            <a:ext cx="994800" cy="9948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29"/>
          <p:cNvSpPr/>
          <p:nvPr>
            <p:ph idx="4" type="pic"/>
          </p:nvPr>
        </p:nvSpPr>
        <p:spPr>
          <a:xfrm>
            <a:off x="544642" y="4854494"/>
            <a:ext cx="994800" cy="9948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29"/>
          <p:cNvSpPr/>
          <p:nvPr>
            <p:ph idx="5" type="pic"/>
          </p:nvPr>
        </p:nvSpPr>
        <p:spPr>
          <a:xfrm>
            <a:off x="544642" y="6592113"/>
            <a:ext cx="994800" cy="9948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29"/>
          <p:cNvSpPr/>
          <p:nvPr>
            <p:ph idx="6" type="pic"/>
          </p:nvPr>
        </p:nvSpPr>
        <p:spPr>
          <a:xfrm>
            <a:off x="3957789" y="3124703"/>
            <a:ext cx="994800" cy="9948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29"/>
          <p:cNvSpPr/>
          <p:nvPr>
            <p:ph idx="7" type="pic"/>
          </p:nvPr>
        </p:nvSpPr>
        <p:spPr>
          <a:xfrm>
            <a:off x="544642" y="3124703"/>
            <a:ext cx="994800" cy="9948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29"/>
          <p:cNvSpPr txBox="1"/>
          <p:nvPr>
            <p:ph idx="8" type="subTitle"/>
          </p:nvPr>
        </p:nvSpPr>
        <p:spPr>
          <a:xfrm>
            <a:off x="1687400" y="4807538"/>
            <a:ext cx="2134800" cy="14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427" name="Google Shape;427;p29"/>
          <p:cNvSpPr txBox="1"/>
          <p:nvPr>
            <p:ph idx="9" type="subTitle"/>
          </p:nvPr>
        </p:nvSpPr>
        <p:spPr>
          <a:xfrm>
            <a:off x="1681261" y="6559850"/>
            <a:ext cx="2134800" cy="14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428" name="Google Shape;428;p29"/>
          <p:cNvSpPr txBox="1"/>
          <p:nvPr>
            <p:ph idx="13" type="subTitle"/>
          </p:nvPr>
        </p:nvSpPr>
        <p:spPr>
          <a:xfrm>
            <a:off x="5106376" y="6559850"/>
            <a:ext cx="2134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429" name="Google Shape;429;p29"/>
          <p:cNvSpPr txBox="1"/>
          <p:nvPr>
            <p:ph idx="14" type="subTitle"/>
          </p:nvPr>
        </p:nvSpPr>
        <p:spPr>
          <a:xfrm>
            <a:off x="5106376" y="4807538"/>
            <a:ext cx="2134800" cy="14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430" name="Google Shape;430;p29"/>
          <p:cNvSpPr txBox="1"/>
          <p:nvPr>
            <p:ph idx="15" type="subTitle"/>
          </p:nvPr>
        </p:nvSpPr>
        <p:spPr>
          <a:xfrm>
            <a:off x="5106376" y="3067869"/>
            <a:ext cx="2134800" cy="14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431" name="Google Shape;431;p29"/>
          <p:cNvSpPr/>
          <p:nvPr>
            <p:ph idx="16" type="pic"/>
          </p:nvPr>
        </p:nvSpPr>
        <p:spPr>
          <a:xfrm>
            <a:off x="3957789" y="8344713"/>
            <a:ext cx="994800" cy="9948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29"/>
          <p:cNvSpPr/>
          <p:nvPr>
            <p:ph idx="17" type="pic"/>
          </p:nvPr>
        </p:nvSpPr>
        <p:spPr>
          <a:xfrm>
            <a:off x="544642" y="8344713"/>
            <a:ext cx="994800" cy="9948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29"/>
          <p:cNvSpPr txBox="1"/>
          <p:nvPr>
            <p:ph idx="18" type="subTitle"/>
          </p:nvPr>
        </p:nvSpPr>
        <p:spPr>
          <a:xfrm>
            <a:off x="1681261" y="8312450"/>
            <a:ext cx="2134800" cy="14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434" name="Google Shape;434;p29"/>
          <p:cNvSpPr txBox="1"/>
          <p:nvPr>
            <p:ph idx="19" type="subTitle"/>
          </p:nvPr>
        </p:nvSpPr>
        <p:spPr>
          <a:xfrm>
            <a:off x="5106376" y="8312450"/>
            <a:ext cx="2134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 type="title">
  <p:cSld name="TITLE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0"/>
          <p:cNvSpPr txBox="1"/>
          <p:nvPr>
            <p:ph type="ctrTitle"/>
          </p:nvPr>
        </p:nvSpPr>
        <p:spPr>
          <a:xfrm>
            <a:off x="264952" y="1184350"/>
            <a:ext cx="7242600" cy="41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437" name="Google Shape;437;p30"/>
          <p:cNvSpPr txBox="1"/>
          <p:nvPr>
            <p:ph idx="1" type="subTitle"/>
          </p:nvPr>
        </p:nvSpPr>
        <p:spPr>
          <a:xfrm>
            <a:off x="264945" y="5363450"/>
            <a:ext cx="7242600" cy="15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pic>
        <p:nvPicPr>
          <p:cNvPr id="438" name="Google Shape;438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10832" y="9232100"/>
            <a:ext cx="2550736" cy="554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ne">
  <p:cSld name="CUSTOM_42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4945" y="890050"/>
            <a:ext cx="7242600" cy="11454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4945" y="2304950"/>
            <a:ext cx="7242600" cy="68328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201589" y="9326434"/>
            <a:ext cx="466500" cy="787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4945" y="890050"/>
            <a:ext cx="7242600" cy="11454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4945" y="2304950"/>
            <a:ext cx="3399900" cy="68328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07540" y="2304950"/>
            <a:ext cx="3399900" cy="68328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201589" y="9326434"/>
            <a:ext cx="466500" cy="787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4945" y="890050"/>
            <a:ext cx="7242600" cy="11454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201589" y="9326434"/>
            <a:ext cx="466500" cy="787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4945" y="1111200"/>
            <a:ext cx="2386800" cy="1511400"/>
          </a:xfrm>
          <a:prstGeom prst="rect">
            <a:avLst/>
          </a:prstGeom>
        </p:spPr>
        <p:txBody>
          <a:bodyPr anchorCtr="0" anchor="b" bIns="129525" lIns="129525" spcFirstLastPara="1" rIns="129525" wrap="square" tIns="129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4945" y="2779200"/>
            <a:ext cx="2386800" cy="63588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201589" y="9326434"/>
            <a:ext cx="466500" cy="787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16713" y="900300"/>
            <a:ext cx="5412600" cy="81816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201589" y="9326434"/>
            <a:ext cx="466500" cy="787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50"/>
            <a:ext cx="38862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9525" lIns="129525" spcFirstLastPara="1" rIns="129525" wrap="square" tIns="12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5675" y="2466350"/>
            <a:ext cx="3438300" cy="2964600"/>
          </a:xfrm>
          <a:prstGeom prst="rect">
            <a:avLst/>
          </a:prstGeom>
        </p:spPr>
        <p:txBody>
          <a:bodyPr anchorCtr="0" anchor="b" bIns="129525" lIns="129525" spcFirstLastPara="1" rIns="129525" wrap="square" tIns="129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5675" y="5606150"/>
            <a:ext cx="3438300" cy="24702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198575" y="1448150"/>
            <a:ext cx="3261600" cy="7390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201589" y="9326434"/>
            <a:ext cx="466500" cy="787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4945" y="8461150"/>
            <a:ext cx="5099100" cy="1210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201589" y="9326434"/>
            <a:ext cx="466500" cy="787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90050"/>
            <a:ext cx="72426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525" lIns="129525" spcFirstLastPara="1" rIns="129525" wrap="square" tIns="129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304950"/>
            <a:ext cx="72426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387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1pPr>
            <a:lvl2pPr indent="-3556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326434"/>
            <a:ext cx="4665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 algn="r">
              <a:buNone/>
              <a:defRPr sz="1400">
                <a:solidFill>
                  <a:schemeClr val="dk2"/>
                </a:solidFill>
              </a:defRPr>
            </a:lvl1pPr>
            <a:lvl2pPr lvl="1" algn="r">
              <a:buNone/>
              <a:defRPr sz="1400">
                <a:solidFill>
                  <a:schemeClr val="dk2"/>
                </a:solidFill>
              </a:defRPr>
            </a:lvl2pPr>
            <a:lvl3pPr lvl="2" algn="r">
              <a:buNone/>
              <a:defRPr sz="1400">
                <a:solidFill>
                  <a:schemeClr val="dk2"/>
                </a:solidFill>
              </a:defRPr>
            </a:lvl3pPr>
            <a:lvl4pPr lvl="3" algn="r">
              <a:buNone/>
              <a:defRPr sz="1400">
                <a:solidFill>
                  <a:schemeClr val="dk2"/>
                </a:solidFill>
              </a:defRPr>
            </a:lvl4pPr>
            <a:lvl5pPr lvl="4" algn="r">
              <a:buNone/>
              <a:defRPr sz="1400">
                <a:solidFill>
                  <a:schemeClr val="dk2"/>
                </a:solidFill>
              </a:defRPr>
            </a:lvl5pPr>
            <a:lvl6pPr lvl="5" algn="r">
              <a:buNone/>
              <a:defRPr sz="1400">
                <a:solidFill>
                  <a:schemeClr val="dk2"/>
                </a:solidFill>
              </a:defRPr>
            </a:lvl6pPr>
            <a:lvl7pPr lvl="6" algn="r">
              <a:buNone/>
              <a:defRPr sz="1400">
                <a:solidFill>
                  <a:schemeClr val="dk2"/>
                </a:solidFill>
              </a:defRPr>
            </a:lvl7pPr>
            <a:lvl8pPr lvl="7" algn="r">
              <a:buNone/>
              <a:defRPr sz="1400">
                <a:solidFill>
                  <a:schemeClr val="dk2"/>
                </a:solidFill>
              </a:defRPr>
            </a:lvl8pPr>
            <a:lvl9pPr lvl="8" algn="r">
              <a:buNone/>
              <a:defRPr sz="1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425076" y="1852450"/>
            <a:ext cx="643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ExtraBold"/>
              <a:buNone/>
              <a:defRPr sz="3500">
                <a:solidFill>
                  <a:schemeClr val="dk1"/>
                </a:solidFill>
                <a:latin typeface="Chivo ExtraBold"/>
                <a:ea typeface="Chivo ExtraBold"/>
                <a:cs typeface="Chivo ExtraBold"/>
                <a:sym typeface="Chiv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ExtraBold"/>
              <a:buNone/>
              <a:defRPr sz="3500">
                <a:solidFill>
                  <a:schemeClr val="dk1"/>
                </a:solidFill>
                <a:latin typeface="Chivo ExtraBold"/>
                <a:ea typeface="Chivo ExtraBold"/>
                <a:cs typeface="Chivo ExtraBold"/>
                <a:sym typeface="Chivo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ExtraBold"/>
              <a:buNone/>
              <a:defRPr sz="3500">
                <a:solidFill>
                  <a:schemeClr val="dk1"/>
                </a:solidFill>
                <a:latin typeface="Chivo ExtraBold"/>
                <a:ea typeface="Chivo ExtraBold"/>
                <a:cs typeface="Chivo ExtraBold"/>
                <a:sym typeface="Chivo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ExtraBold"/>
              <a:buNone/>
              <a:defRPr sz="3500">
                <a:solidFill>
                  <a:schemeClr val="dk1"/>
                </a:solidFill>
                <a:latin typeface="Chivo ExtraBold"/>
                <a:ea typeface="Chivo ExtraBold"/>
                <a:cs typeface="Chivo ExtraBold"/>
                <a:sym typeface="Chivo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ExtraBold"/>
              <a:buNone/>
              <a:defRPr sz="3500">
                <a:solidFill>
                  <a:schemeClr val="dk1"/>
                </a:solidFill>
                <a:latin typeface="Chivo ExtraBold"/>
                <a:ea typeface="Chivo ExtraBold"/>
                <a:cs typeface="Chivo ExtraBold"/>
                <a:sym typeface="Chivo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ExtraBold"/>
              <a:buNone/>
              <a:defRPr sz="3500">
                <a:solidFill>
                  <a:schemeClr val="dk1"/>
                </a:solidFill>
                <a:latin typeface="Chivo ExtraBold"/>
                <a:ea typeface="Chivo ExtraBold"/>
                <a:cs typeface="Chivo ExtraBold"/>
                <a:sym typeface="Chivo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ExtraBold"/>
              <a:buNone/>
              <a:defRPr sz="3500">
                <a:solidFill>
                  <a:schemeClr val="dk1"/>
                </a:solidFill>
                <a:latin typeface="Chivo ExtraBold"/>
                <a:ea typeface="Chivo ExtraBold"/>
                <a:cs typeface="Chivo ExtraBold"/>
                <a:sym typeface="Chivo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ExtraBold"/>
              <a:buNone/>
              <a:defRPr sz="3500">
                <a:solidFill>
                  <a:schemeClr val="dk1"/>
                </a:solidFill>
                <a:latin typeface="Chivo ExtraBold"/>
                <a:ea typeface="Chivo ExtraBold"/>
                <a:cs typeface="Chivo ExtraBold"/>
                <a:sym typeface="Chivo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ExtraBold"/>
              <a:buNone/>
              <a:defRPr sz="3500">
                <a:solidFill>
                  <a:schemeClr val="dk1"/>
                </a:solidFill>
                <a:latin typeface="Chivo ExtraBold"/>
                <a:ea typeface="Chivo ExtraBold"/>
                <a:cs typeface="Chivo ExtraBold"/>
                <a:sym typeface="Chivo ExtraBold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512172" y="4088125"/>
            <a:ext cx="6437700" cy="57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73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Light"/>
              <a:buChar char="●"/>
              <a:defRPr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873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Light"/>
              <a:buChar char="○"/>
              <a:defRPr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873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Light"/>
              <a:buChar char="■"/>
              <a:defRPr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873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Light"/>
              <a:buChar char="●"/>
              <a:defRPr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873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Light"/>
              <a:buChar char="○"/>
              <a:defRPr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73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Light"/>
              <a:buChar char="■"/>
              <a:defRPr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873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Light"/>
              <a:buChar char="●"/>
              <a:defRPr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873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Light"/>
              <a:buChar char="○"/>
              <a:defRPr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873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Roboto Light"/>
              <a:buChar char="■"/>
              <a:defRPr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://www.countyhealthrankings.org" TargetMode="External"/><Relationship Id="rId5" Type="http://schemas.openxmlformats.org/officeDocument/2006/relationships/hyperlink" Target="https://www.njspotlightnews.or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://www.countyhealthrankings.org" TargetMode="External"/><Relationship Id="rId5" Type="http://schemas.openxmlformats.org/officeDocument/2006/relationships/hyperlink" Target="https://www.njspotlightnews.or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"/>
          <p:cNvSpPr txBox="1"/>
          <p:nvPr>
            <p:ph idx="1" type="subTitle"/>
          </p:nvPr>
        </p:nvSpPr>
        <p:spPr>
          <a:xfrm>
            <a:off x="264898" y="488675"/>
            <a:ext cx="7242600" cy="15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hivo"/>
                <a:ea typeface="Chivo"/>
                <a:cs typeface="Chivo"/>
                <a:sym typeface="Chivo"/>
              </a:rPr>
              <a:t>A Closer Look at Deaths due to Cerebrovascular Disease over a General Timeline</a:t>
            </a:r>
            <a:endParaRPr b="1"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45" name="Google Shape;445;p32"/>
          <p:cNvSpPr txBox="1"/>
          <p:nvPr/>
        </p:nvSpPr>
        <p:spPr>
          <a:xfrm>
            <a:off x="205800" y="9768000"/>
            <a:ext cx="7360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9425" lIns="69425" spcFirstLastPara="1" rIns="69425" wrap="square" tIns="69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rgbClr val="403F4C"/>
              </a:solidFill>
              <a:latin typeface="Chivo ExtraLight"/>
              <a:ea typeface="Chivo ExtraLight"/>
              <a:cs typeface="Chivo ExtraLight"/>
              <a:sym typeface="Chivo ExtraLight"/>
            </a:endParaRPr>
          </a:p>
        </p:txBody>
      </p:sp>
      <p:pic>
        <p:nvPicPr>
          <p:cNvPr id="446" name="Google Shape;4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825" y="2570600"/>
            <a:ext cx="5131600" cy="558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2"/>
          <p:cNvSpPr txBox="1"/>
          <p:nvPr/>
        </p:nvSpPr>
        <p:spPr>
          <a:xfrm>
            <a:off x="2950375" y="8197450"/>
            <a:ext cx="18621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By Megha Ravi</a:t>
            </a:r>
            <a:endParaRPr sz="18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3"/>
          <p:cNvSpPr txBox="1"/>
          <p:nvPr/>
        </p:nvSpPr>
        <p:spPr>
          <a:xfrm>
            <a:off x="84525" y="357175"/>
            <a:ext cx="7418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What is </a:t>
            </a:r>
            <a:r>
              <a:rPr b="1" lang="en" sz="3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Cerebrovascular</a:t>
            </a:r>
            <a:r>
              <a:rPr b="1" lang="en" sz="3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 Disease?</a:t>
            </a:r>
            <a:endParaRPr b="1" sz="3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453" name="Google Shape;4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049" y="1034275"/>
            <a:ext cx="4294300" cy="4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3"/>
          <p:cNvSpPr txBox="1"/>
          <p:nvPr/>
        </p:nvSpPr>
        <p:spPr>
          <a:xfrm>
            <a:off x="576275" y="5462600"/>
            <a:ext cx="6659100" cy="4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hivo"/>
              <a:buChar char="-"/>
            </a:pPr>
            <a:r>
              <a:rPr lang="en" sz="19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Cerebrovascular diseases: “a range of conditions that affect the blood vessels (vascular system) in the brain and spinal cord</a:t>
            </a:r>
            <a:r>
              <a:rPr lang="en" sz="900">
                <a:solidFill>
                  <a:srgbClr val="4D515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9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hivo"/>
              <a:buChar char="-"/>
            </a:pPr>
            <a:r>
              <a:rPr lang="en" sz="19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examples: stroke, brain </a:t>
            </a:r>
            <a:r>
              <a:rPr lang="en" sz="19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aneurysm</a:t>
            </a:r>
            <a:r>
              <a:rPr lang="en" sz="19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Carotid Artery Disease, Moyamoya Disease, etc</a:t>
            </a:r>
            <a:r>
              <a:rPr lang="en" sz="900">
                <a:solidFill>
                  <a:srgbClr val="4D515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9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hivo"/>
              <a:buChar char="-"/>
            </a:pPr>
            <a:r>
              <a:rPr lang="en" sz="19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5th leading cause of death in U.S.(2022)</a:t>
            </a:r>
            <a:r>
              <a:rPr lang="en" sz="900">
                <a:solidFill>
                  <a:srgbClr val="4D515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9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hivo"/>
              <a:buChar char="-"/>
            </a:pPr>
            <a:r>
              <a:rPr lang="en" sz="19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r>
              <a:rPr lang="en" sz="19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s</a:t>
            </a:r>
            <a:r>
              <a:rPr lang="en" sz="19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troke is a leading cause of serious long term disability”</a:t>
            </a:r>
            <a:r>
              <a:rPr lang="en" sz="900">
                <a:solidFill>
                  <a:srgbClr val="4D5156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9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hivo"/>
              <a:buChar char="-"/>
            </a:pPr>
            <a:r>
              <a:rPr lang="en" sz="19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Risk of cerebrovascular disease can be reduced by following a healthy lifestyle</a:t>
            </a:r>
            <a:r>
              <a:rPr lang="en" sz="900">
                <a:solidFill>
                  <a:srgbClr val="4D5156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9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hivo"/>
              <a:buChar char="-"/>
            </a:pPr>
            <a:r>
              <a:rPr lang="en" sz="19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stroke and brain aneurysm preventable risk factors: </a:t>
            </a:r>
            <a:r>
              <a:rPr lang="en" sz="19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smoking</a:t>
            </a:r>
            <a:r>
              <a:rPr lang="en" sz="19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diabetes, obesity, high blood pressure, drug use, and </a:t>
            </a:r>
            <a:r>
              <a:rPr lang="en" sz="19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alcohol</a:t>
            </a:r>
            <a:r>
              <a:rPr lang="en" sz="19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 use </a:t>
            </a:r>
            <a:r>
              <a:rPr lang="en" sz="900">
                <a:solidFill>
                  <a:srgbClr val="4D5156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9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55" name="Google Shape;455;p33"/>
          <p:cNvSpPr txBox="1"/>
          <p:nvPr/>
        </p:nvSpPr>
        <p:spPr>
          <a:xfrm>
            <a:off x="71825" y="9339025"/>
            <a:ext cx="3256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Sources: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1. </a:t>
            </a:r>
            <a:r>
              <a:rPr lang="en" sz="900">
                <a:solidFill>
                  <a:schemeClr val="dk1"/>
                </a:solidFill>
              </a:rPr>
              <a:t>pennmedicine.org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2. cdc.gov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3. aans.org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4. my.clevelandclinic.org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5. mayoclinic.org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4"/>
          <p:cNvSpPr txBox="1"/>
          <p:nvPr/>
        </p:nvSpPr>
        <p:spPr>
          <a:xfrm>
            <a:off x="316725" y="366925"/>
            <a:ext cx="5913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Why Salem County?</a:t>
            </a:r>
            <a:endParaRPr b="1" sz="24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61" name="Google Shape;461;p34"/>
          <p:cNvSpPr txBox="1"/>
          <p:nvPr/>
        </p:nvSpPr>
        <p:spPr>
          <a:xfrm>
            <a:off x="563225" y="1129750"/>
            <a:ext cx="69879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"/>
              <a:buChar char="-"/>
            </a:pPr>
            <a:r>
              <a:rPr b="1" lang="en" sz="18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Most concerning county: Salem</a:t>
            </a:r>
            <a:endParaRPr b="1" sz="18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"/>
              <a:buChar char="-"/>
            </a:pPr>
            <a:r>
              <a:rPr lang="en" sz="18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Crude mortality rate: 61.4</a:t>
            </a:r>
            <a:endParaRPr sz="18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"/>
              <a:buChar char="-"/>
            </a:pPr>
            <a:r>
              <a:rPr lang="en" sz="18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Deaths: 198 deaths, about 121 deaths related to Cerebrovascular Disease </a:t>
            </a:r>
            <a:endParaRPr sz="18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"/>
              <a:buChar char="-"/>
            </a:pPr>
            <a:r>
              <a:rPr lang="en" sz="18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County with 2nd highest overall crude mortality rate</a:t>
            </a:r>
            <a:endParaRPr sz="18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"/>
              <a:buChar char="-"/>
            </a:pPr>
            <a:r>
              <a:rPr lang="en" sz="18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Cerebrovascular diseases may be more preventable in Salem than Cape May because Cape May is popular retirement area for older people</a:t>
            </a:r>
            <a:endParaRPr sz="18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462" name="Google Shape;4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500" y="4956663"/>
            <a:ext cx="5735501" cy="367785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4"/>
          <p:cNvSpPr txBox="1"/>
          <p:nvPr/>
        </p:nvSpPr>
        <p:spPr>
          <a:xfrm>
            <a:off x="203525" y="9232400"/>
            <a:ext cx="58836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FAA"/>
                </a:solidFill>
              </a:rPr>
              <a:t>Sources:</a:t>
            </a:r>
            <a:endParaRPr sz="1200">
              <a:solidFill>
                <a:srgbClr val="008FA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FAA"/>
                </a:solidFill>
              </a:rPr>
              <a:t>https://wonder.cdc.gov/</a:t>
            </a:r>
            <a:endParaRPr sz="1200">
              <a:solidFill>
                <a:srgbClr val="008FA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FAA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www.countyhealthrankings.org</a:t>
            </a:r>
            <a:endParaRPr sz="1200">
              <a:solidFill>
                <a:srgbClr val="008FA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FAA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https://www.njspotlightnews.org</a:t>
            </a:r>
            <a:endParaRPr sz="1200">
              <a:solidFill>
                <a:srgbClr val="008FA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FAA"/>
                </a:solidFill>
              </a:rPr>
              <a:t>https://data.census.gov/</a:t>
            </a:r>
            <a:endParaRPr sz="1200">
              <a:solidFill>
                <a:srgbClr val="008FA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5"/>
          <p:cNvSpPr txBox="1"/>
          <p:nvPr/>
        </p:nvSpPr>
        <p:spPr>
          <a:xfrm>
            <a:off x="316725" y="366925"/>
            <a:ext cx="5913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Over the Years</a:t>
            </a:r>
            <a:endParaRPr b="1" sz="24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469" name="Google Shape;4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850" y="921046"/>
            <a:ext cx="3166126" cy="4090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375" y="921050"/>
            <a:ext cx="3225144" cy="416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5750" y="5063918"/>
            <a:ext cx="6387074" cy="4623133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5"/>
          <p:cNvSpPr txBox="1"/>
          <p:nvPr/>
        </p:nvSpPr>
        <p:spPr>
          <a:xfrm>
            <a:off x="316725" y="3785150"/>
            <a:ext cx="1801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Salem</a:t>
            </a:r>
            <a:r>
              <a:rPr lang="en" sz="1200"/>
              <a:t> County</a:t>
            </a:r>
            <a:endParaRPr sz="1200"/>
          </a:p>
        </p:txBody>
      </p:sp>
      <p:sp>
        <p:nvSpPr>
          <p:cNvPr id="473" name="Google Shape;473;p35"/>
          <p:cNvSpPr txBox="1"/>
          <p:nvPr/>
        </p:nvSpPr>
        <p:spPr>
          <a:xfrm>
            <a:off x="4145850" y="3713925"/>
            <a:ext cx="1801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Salem</a:t>
            </a:r>
            <a:r>
              <a:rPr lang="en" sz="1200"/>
              <a:t> County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6"/>
          <p:cNvSpPr txBox="1"/>
          <p:nvPr/>
        </p:nvSpPr>
        <p:spPr>
          <a:xfrm>
            <a:off x="305250" y="145650"/>
            <a:ext cx="5913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Important</a:t>
            </a:r>
            <a:r>
              <a:rPr b="1" lang="en"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 Demographics</a:t>
            </a:r>
            <a:endParaRPr b="1" sz="24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79" name="Google Shape;479;p36"/>
          <p:cNvSpPr txBox="1"/>
          <p:nvPr/>
        </p:nvSpPr>
        <p:spPr>
          <a:xfrm>
            <a:off x="412500" y="777150"/>
            <a:ext cx="7359900" cy="4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D</a:t>
            </a:r>
            <a:r>
              <a:rPr lang="en" sz="13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emographics, Health &amp; Economic Factors</a:t>
            </a:r>
            <a:endParaRPr sz="13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hivo"/>
              <a:buChar char="-"/>
            </a:pPr>
            <a:r>
              <a:rPr lang="en" sz="13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13.5% Non-Hispanic Black </a:t>
            </a:r>
            <a:endParaRPr sz="13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hivo"/>
              <a:buChar char="-"/>
            </a:pPr>
            <a:r>
              <a:rPr lang="en" sz="13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50.7% Female </a:t>
            </a:r>
            <a:endParaRPr sz="13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hivo"/>
              <a:buChar char="-"/>
            </a:pPr>
            <a:r>
              <a:rPr lang="en" sz="13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53.2% Rural </a:t>
            </a:r>
            <a:endParaRPr sz="13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hivo"/>
              <a:buChar char="-"/>
            </a:pPr>
            <a:r>
              <a:rPr lang="en" sz="13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21.7% below 18 years of age </a:t>
            </a:r>
            <a:endParaRPr sz="13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hivo"/>
              <a:buChar char="-"/>
            </a:pPr>
            <a:r>
              <a:rPr lang="en" sz="13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19.4% age 65 and older</a:t>
            </a:r>
            <a:endParaRPr sz="13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hivo"/>
              <a:buChar char="-"/>
            </a:pPr>
            <a:r>
              <a:rPr lang="en" sz="13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71.7% Non-Hispanic White vs NJ 52.9%</a:t>
            </a:r>
            <a:endParaRPr sz="13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hivo"/>
              <a:buChar char="-"/>
            </a:pPr>
            <a:r>
              <a:rPr lang="en" sz="13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53.2% Rural vs 6.2% NJ</a:t>
            </a:r>
            <a:endParaRPr sz="13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hivo"/>
              <a:buChar char="-"/>
            </a:pPr>
            <a:r>
              <a:rPr lang="en" sz="13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Adult Obesity: 36% vs 28% NJ</a:t>
            </a:r>
            <a:endParaRPr sz="13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hivo"/>
              <a:buChar char="-"/>
            </a:pPr>
            <a:r>
              <a:rPr lang="en" sz="13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Access to exercise opportunities: 67%  vs 96% NJ</a:t>
            </a:r>
            <a:endParaRPr sz="13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hivo"/>
              <a:buChar char="-"/>
            </a:pPr>
            <a:r>
              <a:rPr lang="en" sz="13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Median Income: $77,898 vs $96,346 NJ</a:t>
            </a:r>
            <a:endParaRPr sz="13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Health factors:</a:t>
            </a:r>
            <a:endParaRPr sz="13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hivo"/>
              <a:buChar char="-"/>
            </a:pPr>
            <a:r>
              <a:rPr lang="en" sz="13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Adult Smoking: 17% SC vs 11% NJ</a:t>
            </a:r>
            <a:endParaRPr sz="13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hivo"/>
              <a:buChar char="-"/>
            </a:pPr>
            <a:r>
              <a:rPr lang="en" sz="13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Adult Obesity: 36% SC vs 28% NJ</a:t>
            </a:r>
            <a:endParaRPr sz="13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hivo"/>
              <a:buChar char="-"/>
            </a:pPr>
            <a:r>
              <a:rPr lang="en" sz="13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Physical Inactivity: 28% SC vs 23% NJ</a:t>
            </a:r>
            <a:endParaRPr sz="13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hivo"/>
              <a:buChar char="-"/>
            </a:pPr>
            <a:r>
              <a:rPr lang="en" sz="13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Access to Exercise Opportunities: 67% SC vs 96% NJ </a:t>
            </a:r>
            <a:endParaRPr sz="13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480" name="Google Shape;4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00" y="5897175"/>
            <a:ext cx="6505317" cy="3599776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36"/>
          <p:cNvSpPr txBox="1"/>
          <p:nvPr/>
        </p:nvSpPr>
        <p:spPr>
          <a:xfrm>
            <a:off x="51125" y="9384800"/>
            <a:ext cx="58836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8FAA"/>
                </a:solidFill>
              </a:rPr>
              <a:t>Sources:</a:t>
            </a:r>
            <a:endParaRPr sz="900">
              <a:solidFill>
                <a:srgbClr val="008FA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8FAA"/>
                </a:solidFill>
              </a:rPr>
              <a:t>https://wonder.cdc.gov/</a:t>
            </a:r>
            <a:endParaRPr sz="900">
              <a:solidFill>
                <a:srgbClr val="008FA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8FAA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www.countyhealthrankings.org</a:t>
            </a:r>
            <a:endParaRPr sz="900">
              <a:solidFill>
                <a:srgbClr val="008FA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8FAA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https://www.njspotlightnews.org</a:t>
            </a:r>
            <a:endParaRPr sz="900">
              <a:solidFill>
                <a:srgbClr val="008FA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8FAA"/>
                </a:solidFill>
              </a:rPr>
              <a:t>https://data.census.gov/</a:t>
            </a:r>
            <a:endParaRPr sz="900">
              <a:solidFill>
                <a:srgbClr val="008FAA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7"/>
          <p:cNvSpPr txBox="1"/>
          <p:nvPr/>
        </p:nvSpPr>
        <p:spPr>
          <a:xfrm>
            <a:off x="-153700" y="237400"/>
            <a:ext cx="6810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Prevalence and Risk Factors </a:t>
            </a:r>
            <a:endParaRPr b="1" sz="3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87" name="Google Shape;487;p37"/>
          <p:cNvSpPr txBox="1"/>
          <p:nvPr/>
        </p:nvSpPr>
        <p:spPr>
          <a:xfrm>
            <a:off x="7956900" y="2290413"/>
            <a:ext cx="5720400" cy="19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8" name="Google Shape;488;p37"/>
          <p:cNvPicPr preferRelativeResize="0"/>
          <p:nvPr/>
        </p:nvPicPr>
        <p:blipFill rotWithShape="1">
          <a:blip r:embed="rId3">
            <a:alphaModFix/>
          </a:blip>
          <a:srcRect b="0" l="34751" r="0" t="0"/>
          <a:stretch/>
        </p:blipFill>
        <p:spPr>
          <a:xfrm>
            <a:off x="407025" y="1118800"/>
            <a:ext cx="3508926" cy="4302224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7"/>
          <p:cNvSpPr txBox="1"/>
          <p:nvPr/>
        </p:nvSpPr>
        <p:spPr>
          <a:xfrm>
            <a:off x="647575" y="758575"/>
            <a:ext cx="3238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Stroke Prevalence</a:t>
            </a:r>
            <a:endParaRPr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490" name="Google Shape;490;p37"/>
          <p:cNvPicPr preferRelativeResize="0"/>
          <p:nvPr/>
        </p:nvPicPr>
        <p:blipFill rotWithShape="1">
          <a:blip r:embed="rId4">
            <a:alphaModFix/>
          </a:blip>
          <a:srcRect b="0" l="37620" r="0" t="0"/>
          <a:stretch/>
        </p:blipFill>
        <p:spPr>
          <a:xfrm>
            <a:off x="367225" y="5853925"/>
            <a:ext cx="3508933" cy="430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37"/>
          <p:cNvSpPr txBox="1"/>
          <p:nvPr/>
        </p:nvSpPr>
        <p:spPr>
          <a:xfrm>
            <a:off x="1578088" y="5457325"/>
            <a:ext cx="10872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Diabetes</a:t>
            </a:r>
            <a:endParaRPr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492" name="Google Shape;492;p37"/>
          <p:cNvPicPr preferRelativeResize="0"/>
          <p:nvPr/>
        </p:nvPicPr>
        <p:blipFill rotWithShape="1">
          <a:blip r:embed="rId5">
            <a:alphaModFix/>
          </a:blip>
          <a:srcRect b="0" l="7697" r="0" t="0"/>
          <a:stretch/>
        </p:blipFill>
        <p:spPr>
          <a:xfrm>
            <a:off x="4070400" y="5905150"/>
            <a:ext cx="3701999" cy="419978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37"/>
          <p:cNvSpPr txBox="1"/>
          <p:nvPr/>
        </p:nvSpPr>
        <p:spPr>
          <a:xfrm>
            <a:off x="5235688" y="5457325"/>
            <a:ext cx="10872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Obesity </a:t>
            </a:r>
            <a:endParaRPr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494" name="Google Shape;49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0400" y="1220925"/>
            <a:ext cx="3508925" cy="419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7"/>
          <p:cNvSpPr txBox="1"/>
          <p:nvPr/>
        </p:nvSpPr>
        <p:spPr>
          <a:xfrm>
            <a:off x="5147584" y="824000"/>
            <a:ext cx="1827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Physical Inactivity</a:t>
            </a:r>
            <a:endParaRPr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96" name="Google Shape;496;p37"/>
          <p:cNvSpPr txBox="1"/>
          <p:nvPr/>
        </p:nvSpPr>
        <p:spPr>
          <a:xfrm>
            <a:off x="-76212" y="9974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Sources: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https://nccd.cdc.gov/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8"/>
          <p:cNvSpPr txBox="1"/>
          <p:nvPr/>
        </p:nvSpPr>
        <p:spPr>
          <a:xfrm>
            <a:off x="452825" y="542200"/>
            <a:ext cx="4677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Moving Forward</a:t>
            </a:r>
            <a:endParaRPr b="1" sz="3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502" name="Google Shape;502;p38"/>
          <p:cNvSpPr txBox="1"/>
          <p:nvPr/>
        </p:nvSpPr>
        <p:spPr>
          <a:xfrm>
            <a:off x="7956900" y="2290413"/>
            <a:ext cx="5720400" cy="19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8"/>
          <p:cNvSpPr txBox="1"/>
          <p:nvPr/>
        </p:nvSpPr>
        <p:spPr>
          <a:xfrm>
            <a:off x="452825" y="1175900"/>
            <a:ext cx="6620100" cy="87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-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Overall, would </a:t>
            </a:r>
            <a:r>
              <a:rPr lang="en" sz="1900">
                <a:latin typeface="Chivo"/>
                <a:ea typeface="Chivo"/>
                <a:cs typeface="Chivo"/>
                <a:sym typeface="Chivo"/>
              </a:rPr>
              <a:t>recommend</a:t>
            </a:r>
            <a:r>
              <a:rPr lang="en" sz="1900">
                <a:latin typeface="Chivo"/>
                <a:ea typeface="Chivo"/>
                <a:cs typeface="Chivo"/>
                <a:sym typeface="Chivo"/>
              </a:rPr>
              <a:t> more access to physical activity opportunities such as government/county programs by Salem County Department of Health &amp; Human Services 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-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Suggested evidence based interventions for </a:t>
            </a:r>
            <a:r>
              <a:rPr lang="en" sz="1900">
                <a:latin typeface="Chivo"/>
                <a:ea typeface="Chivo"/>
                <a:cs typeface="Chivo"/>
                <a:sym typeface="Chivo"/>
              </a:rPr>
              <a:t>improvement</a:t>
            </a:r>
            <a:r>
              <a:rPr lang="en" sz="1900">
                <a:latin typeface="Chivo"/>
                <a:ea typeface="Chivo"/>
                <a:cs typeface="Chivo"/>
                <a:sym typeface="Chivo"/>
              </a:rPr>
              <a:t>: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-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Increase muscle-strengthening activity programs (physical activity)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-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Self-management education programs (diabetes)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-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Counseling and education on weight reduction, physical activity, nutrition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-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Senator Cory Booker 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-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Reducing Obesity in Youth Act 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-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New Jersey Department of Health and Senior Services has Nutrition, Physical Activity, and Obesity Program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-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 promotes healthy eating and physical activity 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504" name="Google Shape;504;p38"/>
          <p:cNvSpPr txBox="1"/>
          <p:nvPr/>
        </p:nvSpPr>
        <p:spPr>
          <a:xfrm>
            <a:off x="-12" y="98981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Sources: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health.gov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oadStreet">
  <a:themeElements>
    <a:clrScheme name="Simple Light">
      <a:dk1>
        <a:srgbClr val="403F4C"/>
      </a:dk1>
      <a:lt1>
        <a:srgbClr val="008FAA"/>
      </a:lt1>
      <a:dk2>
        <a:srgbClr val="D8DBE2"/>
      </a:dk2>
      <a:lt2>
        <a:srgbClr val="FAFAFA"/>
      </a:lt2>
      <a:accent1>
        <a:srgbClr val="FF674D"/>
      </a:accent1>
      <a:accent2>
        <a:srgbClr val="FFA899"/>
      </a:accent2>
      <a:accent3>
        <a:srgbClr val="B2DDE5"/>
      </a:accent3>
      <a:accent4>
        <a:srgbClr val="20677B"/>
      </a:accent4>
      <a:accent5>
        <a:srgbClr val="A0534D"/>
      </a:accent5>
      <a:accent6>
        <a:srgbClr val="FFC145"/>
      </a:accent6>
      <a:hlink>
        <a:srgbClr val="008FA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