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77724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Chivo ExtraLight"/>
      <p:regular r:id="rId23"/>
      <p:bold r:id="rId24"/>
      <p:italic r:id="rId25"/>
      <p:boldItalic r:id="rId26"/>
    </p:embeddedFont>
    <p:embeddedFont>
      <p:font typeface="Chivo Thin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Chivo"/>
      <p:regular r:id="rId35"/>
      <p:bold r:id="rId36"/>
      <p:italic r:id="rId37"/>
      <p:boldItalic r:id="rId38"/>
    </p:embeddedFont>
    <p:embeddedFont>
      <p:font typeface="Chivo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ExtraBold-boldItalic.fntdata"/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ChivoExtraLight-bold.fntdata"/><Relationship Id="rId23" Type="http://schemas.openxmlformats.org/officeDocument/2006/relationships/font" Target="fonts/ChivoExt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hivoExtraLight-boldItalic.fntdata"/><Relationship Id="rId25" Type="http://schemas.openxmlformats.org/officeDocument/2006/relationships/font" Target="fonts/ChivoExtraLight-italic.fntdata"/><Relationship Id="rId28" Type="http://schemas.openxmlformats.org/officeDocument/2006/relationships/font" Target="fonts/ChivoThin-bold.fntdata"/><Relationship Id="rId27" Type="http://schemas.openxmlformats.org/officeDocument/2006/relationships/font" Target="fonts/ChivoThi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hivo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ChivoThin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35" Type="http://schemas.openxmlformats.org/officeDocument/2006/relationships/font" Target="fonts/Chivo-regular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font" Target="fonts/Roboto-regular.fntdata"/><Relationship Id="rId37" Type="http://schemas.openxmlformats.org/officeDocument/2006/relationships/font" Target="fonts/Chivo-italic.fntdata"/><Relationship Id="rId14" Type="http://schemas.openxmlformats.org/officeDocument/2006/relationships/slide" Target="slides/slide8.xml"/><Relationship Id="rId36" Type="http://schemas.openxmlformats.org/officeDocument/2006/relationships/font" Target="fonts/Chivo-bold.fntdata"/><Relationship Id="rId17" Type="http://schemas.openxmlformats.org/officeDocument/2006/relationships/font" Target="fonts/Roboto-italic.fntdata"/><Relationship Id="rId39" Type="http://schemas.openxmlformats.org/officeDocument/2006/relationships/font" Target="fonts/ChivoExtraBold-bold.fntdata"/><Relationship Id="rId16" Type="http://schemas.openxmlformats.org/officeDocument/2006/relationships/font" Target="fonts/Roboto-bold.fntdata"/><Relationship Id="rId38" Type="http://schemas.openxmlformats.org/officeDocument/2006/relationships/font" Target="fonts/Chivo-boldItalic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9cd7b070f_2_15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9cd7b07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9cd7b070f_2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9cd7b07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due to older age, genetics, and being female https://www.mayoclinic.org/diseases-conditions/brain-aneurysm/symptoms-causes/syc-20361483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9cd7b070f_2_6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99cd7b070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 of the conditions that are preventable as well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why in notes more why you chose women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befc9d81_0_21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eebefc9d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eebefc9d81_0_42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eebefc9d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eebefc9d81_0_54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eebefc9d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that smoking was also prevalent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ebefc9d81_0_86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eebefc9d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that smoking was also prevalent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ebefc9d81_0_108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ebefc9d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that smoking was also prevalent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meyerweb.com/eric/tools/color-blend/#:::hex" TargetMode="External"/><Relationship Id="rId3" Type="http://schemas.openxmlformats.org/officeDocument/2006/relationships/hyperlink" Target="http://projects.susielu.com/viz-palette" TargetMode="External"/><Relationship Id="rId4" Type="http://schemas.openxmlformats.org/officeDocument/2006/relationships/hyperlink" Target="https://paletton.com/" TargetMode="External"/><Relationship Id="rId5" Type="http://schemas.openxmlformats.org/officeDocument/2006/relationships/hyperlink" Target="https://htmlcolorcodes.com/color-picker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89150"/>
            <a:ext cx="7242600" cy="41052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668250"/>
            <a:ext cx="7242600" cy="1585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212250"/>
            <a:ext cx="7242600" cy="39270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304450"/>
            <a:ext cx="7242600" cy="26016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62" name="Google Shape;62;p14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69" name="Google Shape;69;p14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73" name="Google Shape;73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78" name="Google Shape;78;p14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81" name="Google Shape;81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86" name="Google Shape;86;p14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Overview">
  <p:cSld name="CUSTOM_4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24280" y="2704525"/>
            <a:ext cx="672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HOW TO Create a Color Theme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48243" y="4233850"/>
            <a:ext cx="6190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(A)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Primary Color + Background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Neutral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(C)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Secondary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(D)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Tertiary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(E)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Color Variants (Tints)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(BONUS)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Blended &amp; Complementary Colors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5602" y="20650"/>
            <a:ext cx="7772400" cy="18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39882" y="618700"/>
            <a:ext cx="672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9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A) Primary Color">
  <p:cSld name="CUSTOM_40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0" y="929950"/>
            <a:ext cx="777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(A) Primary Color + Background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03" name="Google Shape;103;p17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7" name="Google Shape;107;p17"/>
          <p:cNvSpPr/>
          <p:nvPr/>
        </p:nvSpPr>
        <p:spPr>
          <a:xfrm>
            <a:off x="3767162" y="50398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7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B) Neutral Color">
  <p:cSld name="CUSTOM_40_3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24" name="Google Shape;124;p18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(B) Neutral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767162" y="44302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8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C) Secondary Color">
  <p:cSld name="CUSTOM_40_3_1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(C) Secondary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51" name="Google Shape;151;p19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4429238" y="3933125"/>
            <a:ext cx="922068" cy="1876109"/>
          </a:xfrm>
          <a:custGeom>
            <a:rect b="b" l="l" r="r" t="t"/>
            <a:pathLst>
              <a:path extrusionOk="0" h="94194" w="61267">
                <a:moveTo>
                  <a:pt x="170" y="0"/>
                </a:moveTo>
                <a:cubicBezTo>
                  <a:pt x="170" y="24050"/>
                  <a:pt x="-2544" y="55802"/>
                  <a:pt x="16696" y="70233"/>
                </a:cubicBezTo>
                <a:cubicBezTo>
                  <a:pt x="24779" y="76296"/>
                  <a:pt x="35510" y="79322"/>
                  <a:pt x="45615" y="79322"/>
                </a:cubicBezTo>
                <a:cubicBezTo>
                  <a:pt x="48657" y="79322"/>
                  <a:pt x="52553" y="82299"/>
                  <a:pt x="54704" y="80148"/>
                </a:cubicBezTo>
                <a:cubicBezTo>
                  <a:pt x="55678" y="79174"/>
                  <a:pt x="52474" y="78529"/>
                  <a:pt x="51399" y="77669"/>
                </a:cubicBezTo>
                <a:cubicBezTo>
                  <a:pt x="47871" y="74847"/>
                  <a:pt x="44416" y="71912"/>
                  <a:pt x="40657" y="69407"/>
                </a:cubicBezTo>
                <a:cubicBezTo>
                  <a:pt x="39685" y="68759"/>
                  <a:pt x="37351" y="67754"/>
                  <a:pt x="38178" y="66928"/>
                </a:cubicBezTo>
                <a:cubicBezTo>
                  <a:pt x="39556" y="65552"/>
                  <a:pt x="40789" y="69842"/>
                  <a:pt x="42310" y="71059"/>
                </a:cubicBezTo>
                <a:cubicBezTo>
                  <a:pt x="46847" y="74688"/>
                  <a:pt x="51373" y="80148"/>
                  <a:pt x="57183" y="80148"/>
                </a:cubicBezTo>
                <a:cubicBezTo>
                  <a:pt x="58285" y="80148"/>
                  <a:pt x="61267" y="79369"/>
                  <a:pt x="60488" y="80148"/>
                </a:cubicBezTo>
                <a:cubicBezTo>
                  <a:pt x="57160" y="83476"/>
                  <a:pt x="51568" y="83194"/>
                  <a:pt x="47267" y="85106"/>
                </a:cubicBezTo>
                <a:cubicBezTo>
                  <a:pt x="41958" y="87466"/>
                  <a:pt x="38205" y="94194"/>
                  <a:pt x="32395" y="9419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D) Tertiary Color">
  <p:cSld name="CUSTOM_40_3_1_1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(D) Tertiary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79" name="Google Shape;179;p20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188" name="Google Shape;188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4156129" y="4781168"/>
            <a:ext cx="1197229" cy="1543975"/>
          </a:xfrm>
          <a:custGeom>
            <a:rect b="b" l="l" r="r" t="t"/>
            <a:pathLst>
              <a:path extrusionOk="0" h="61759" w="63379">
                <a:moveTo>
                  <a:pt x="1409" y="61759"/>
                </a:moveTo>
                <a:cubicBezTo>
                  <a:pt x="1409" y="49365"/>
                  <a:pt x="-1596" y="36602"/>
                  <a:pt x="1409" y="24578"/>
                </a:cubicBezTo>
                <a:cubicBezTo>
                  <a:pt x="3062" y="17962"/>
                  <a:pt x="10435" y="14040"/>
                  <a:pt x="16282" y="10531"/>
                </a:cubicBezTo>
                <a:cubicBezTo>
                  <a:pt x="24343" y="5694"/>
                  <a:pt x="34974" y="8052"/>
                  <a:pt x="44375" y="8052"/>
                </a:cubicBezTo>
                <a:cubicBezTo>
                  <a:pt x="47680" y="8052"/>
                  <a:pt x="50985" y="8052"/>
                  <a:pt x="54290" y="8052"/>
                </a:cubicBezTo>
                <a:cubicBezTo>
                  <a:pt x="55426" y="8052"/>
                  <a:pt x="58103" y="8242"/>
                  <a:pt x="57595" y="7226"/>
                </a:cubicBezTo>
                <a:cubicBezTo>
                  <a:pt x="55330" y="2697"/>
                  <a:pt x="48612" y="1442"/>
                  <a:pt x="43548" y="1442"/>
                </a:cubicBezTo>
                <a:cubicBezTo>
                  <a:pt x="41873" y="1442"/>
                  <a:pt x="37407" y="1800"/>
                  <a:pt x="38591" y="616"/>
                </a:cubicBezTo>
                <a:cubicBezTo>
                  <a:pt x="39823" y="-616"/>
                  <a:pt x="41896" y="1717"/>
                  <a:pt x="43548" y="2268"/>
                </a:cubicBezTo>
                <a:cubicBezTo>
                  <a:pt x="49085" y="4114"/>
                  <a:pt x="54238" y="8052"/>
                  <a:pt x="60074" y="8052"/>
                </a:cubicBezTo>
                <a:cubicBezTo>
                  <a:pt x="61176" y="8052"/>
                  <a:pt x="63379" y="6950"/>
                  <a:pt x="63379" y="8052"/>
                </a:cubicBezTo>
                <a:cubicBezTo>
                  <a:pt x="63379" y="11503"/>
                  <a:pt x="57216" y="11181"/>
                  <a:pt x="54290" y="13010"/>
                </a:cubicBezTo>
                <a:cubicBezTo>
                  <a:pt x="49984" y="15702"/>
                  <a:pt x="44375" y="19499"/>
                  <a:pt x="44375" y="2457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0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Color Variants">
  <p:cSld name="CUSTOM_40_3_1_1_1"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(E) Color Variants (Tint)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9" name="Google Shape;209;p21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210" name="Google Shape;210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241170" y="8040200"/>
            <a:ext cx="42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241170" y="7041525"/>
            <a:ext cx="4044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219" name="Google Shape;219;p21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1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1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1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1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1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301700"/>
            <a:ext cx="7242600" cy="1683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Add Variants 1">
  <p:cSld name="CUSTOM_40_3_1_1_1_2"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243963" y="6024960"/>
            <a:ext cx="5021077" cy="757200"/>
            <a:chOff x="322873" y="2398255"/>
            <a:chExt cx="6645152" cy="757200"/>
          </a:xfrm>
        </p:grpSpPr>
        <p:sp>
          <p:nvSpPr>
            <p:cNvPr id="250" name="Google Shape;250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1261725" y="241744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1241170" y="8040200"/>
            <a:ext cx="4145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241170" y="7041525"/>
            <a:ext cx="4023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5460721" y="1969350"/>
            <a:ext cx="2099700" cy="67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2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2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243963" y="2017255"/>
            <a:ext cx="5021077" cy="3751211"/>
            <a:chOff x="322873" y="2398255"/>
            <a:chExt cx="6645152" cy="3751211"/>
          </a:xfrm>
        </p:grpSpPr>
        <p:sp>
          <p:nvSpPr>
            <p:cNvPr id="273" name="Google Shape;273;p22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261725" y="4413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1261725" y="5411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1261725" y="241745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1261725" y="341482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81" name="Google Shape;281;p22"/>
          <p:cNvSpPr txBox="1"/>
          <p:nvPr/>
        </p:nvSpPr>
        <p:spPr>
          <a:xfrm>
            <a:off x="2873342" y="9038875"/>
            <a:ext cx="186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Accents 4 &amp;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Color Blends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257953" y="9022167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 flipH="1">
            <a:off x="5689915" y="8038425"/>
            <a:ext cx="1641121" cy="407700"/>
            <a:chOff x="7211204" y="9417544"/>
            <a:chExt cx="2779205" cy="407700"/>
          </a:xfrm>
        </p:grpSpPr>
        <p:grpSp>
          <p:nvGrpSpPr>
            <p:cNvPr id="284" name="Google Shape;284;p22"/>
            <p:cNvGrpSpPr/>
            <p:nvPr/>
          </p:nvGrpSpPr>
          <p:grpSpPr>
            <a:xfrm flipH="1">
              <a:off x="7211204" y="9417544"/>
              <a:ext cx="2779205" cy="407700"/>
              <a:chOff x="7227189" y="7451125"/>
              <a:chExt cx="2779205" cy="407700"/>
            </a:xfrm>
          </p:grpSpPr>
          <p:sp>
            <p:nvSpPr>
              <p:cNvPr id="285" name="Google Shape;285;p22"/>
              <p:cNvSpPr/>
              <p:nvPr/>
            </p:nvSpPr>
            <p:spPr>
              <a:xfrm>
                <a:off x="9438494" y="7451125"/>
                <a:ext cx="567900" cy="407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7227189" y="7451125"/>
                <a:ext cx="567900" cy="4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7764873" y="7451125"/>
                <a:ext cx="567900" cy="40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8900810" y="7451125"/>
                <a:ext cx="567900" cy="40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8332841" y="7451125"/>
                <a:ext cx="567900" cy="407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0" name="Google Shape;290;p22"/>
            <p:cNvSpPr/>
            <p:nvPr/>
          </p:nvSpPr>
          <p:spPr>
            <a:xfrm flipH="1">
              <a:off x="7211207" y="9417544"/>
              <a:ext cx="2779200" cy="407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2"/>
          <p:cNvSpPr/>
          <p:nvPr/>
        </p:nvSpPr>
        <p:spPr>
          <a:xfrm>
            <a:off x="5460722" y="9022167"/>
            <a:ext cx="5736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10393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34968" y="9022167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7213" y="902216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44319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874228" y="9022167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6166920" y="9052650"/>
            <a:ext cx="1487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Wildcard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22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+) Blended Colors">
  <p:cSld name="CUSTOM_40_3_1_1_1_1"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How to Find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17818" y="2086856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1515040" y="2103593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4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Secondary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43957" y="2086856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089933" y="2086856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517818" y="3077331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515040" y="3094068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Tertiary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43957" y="3077331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089933" y="3077331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517821" y="4097525"/>
            <a:ext cx="8523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515040" y="4114250"/>
            <a:ext cx="522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Bonus Wildcard Color ex. Complementary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43957" y="4097513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1613695" y="5466075"/>
            <a:ext cx="690300" cy="40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2993593" y="5466075"/>
            <a:ext cx="690300" cy="40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303644" y="5466075"/>
            <a:ext cx="690300" cy="40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233797" y="5466075"/>
            <a:ext cx="690300" cy="40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923746" y="5466085"/>
            <a:ext cx="690300" cy="407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276382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Blending Colors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3 main colors and go to: </a:t>
            </a:r>
            <a:r>
              <a:rPr lang="en" sz="2000" u="sng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https://meyerweb.com/eric/tools/color-blend/#:::hex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Accessibility Test </a:t>
            </a:r>
            <a:r>
              <a:rPr lang="en" sz="2000" u="sng">
                <a:solidFill>
                  <a:srgbClr val="1155C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http://projects.susielu.com/viz-palette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45585" y="6124902"/>
            <a:ext cx="3426000" cy="5577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accent4"/>
              </a:gs>
              <a:gs pos="50000">
                <a:schemeClr val="dk1"/>
              </a:gs>
              <a:gs pos="78000">
                <a:schemeClr val="accent5"/>
              </a:gs>
              <a:gs pos="100000">
                <a:schemeClr val="accent1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3877700" y="6124894"/>
            <a:ext cx="3426000" cy="557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6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3877700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Finding Color Complements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main color and go to: </a:t>
            </a:r>
            <a:r>
              <a:rPr lang="en" sz="2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https://paletton.com/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or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9009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https://htmlcolorcodes.com/color-picker/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523826" y="3986693"/>
            <a:ext cx="920888" cy="2011425"/>
          </a:xfrm>
          <a:custGeom>
            <a:rect b="b" l="l" r="r" t="t"/>
            <a:pathLst>
              <a:path extrusionOk="0" h="80457" w="48750">
                <a:moveTo>
                  <a:pt x="0" y="17353"/>
                </a:moveTo>
                <a:cubicBezTo>
                  <a:pt x="2898" y="2877"/>
                  <a:pt x="37484" y="-7096"/>
                  <a:pt x="42966" y="6611"/>
                </a:cubicBezTo>
                <a:cubicBezTo>
                  <a:pt x="47879" y="18897"/>
                  <a:pt x="44796" y="33507"/>
                  <a:pt x="41314" y="46272"/>
                </a:cubicBezTo>
                <a:cubicBezTo>
                  <a:pt x="39939" y="51314"/>
                  <a:pt x="37623" y="56075"/>
                  <a:pt x="36356" y="61145"/>
                </a:cubicBezTo>
                <a:cubicBezTo>
                  <a:pt x="35740" y="63608"/>
                  <a:pt x="36498" y="66786"/>
                  <a:pt x="34703" y="68581"/>
                </a:cubicBezTo>
                <a:cubicBezTo>
                  <a:pt x="33654" y="69630"/>
                  <a:pt x="33814" y="65722"/>
                  <a:pt x="33051" y="64450"/>
                </a:cubicBezTo>
                <a:cubicBezTo>
                  <a:pt x="30642" y="60435"/>
                  <a:pt x="31123" y="52056"/>
                  <a:pt x="26441" y="52056"/>
                </a:cubicBezTo>
                <a:cubicBezTo>
                  <a:pt x="23729" y="52056"/>
                  <a:pt x="28533" y="57066"/>
                  <a:pt x="29746" y="59492"/>
                </a:cubicBezTo>
                <a:cubicBezTo>
                  <a:pt x="32979" y="65959"/>
                  <a:pt x="31244" y="75037"/>
                  <a:pt x="36356" y="80149"/>
                </a:cubicBezTo>
                <a:cubicBezTo>
                  <a:pt x="37588" y="81381"/>
                  <a:pt x="37229" y="76749"/>
                  <a:pt x="38008" y="75191"/>
                </a:cubicBezTo>
                <a:cubicBezTo>
                  <a:pt x="39956" y="71296"/>
                  <a:pt x="42832" y="67934"/>
                  <a:pt x="45445" y="64450"/>
                </a:cubicBezTo>
                <a:cubicBezTo>
                  <a:pt x="46503" y="63039"/>
                  <a:pt x="46987" y="60319"/>
                  <a:pt x="48750" y="6031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40_1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/>
          <p:nvPr/>
        </p:nvSpPr>
        <p:spPr>
          <a:xfrm>
            <a:off x="5460721" y="1969350"/>
            <a:ext cx="2099700" cy="4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0" y="92995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243963" y="2398255"/>
            <a:ext cx="5217155" cy="3751211"/>
            <a:chOff x="322873" y="2398255"/>
            <a:chExt cx="6904652" cy="3751211"/>
          </a:xfrm>
        </p:grpSpPr>
        <p:sp>
          <p:nvSpPr>
            <p:cNvPr id="332" name="Google Shape;332;p24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43809" y="6900467"/>
            <a:ext cx="7528145" cy="2802358"/>
            <a:chOff x="8262438" y="2252831"/>
            <a:chExt cx="9766665" cy="2746871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8262438" y="2252831"/>
              <a:ext cx="4533848" cy="837432"/>
              <a:chOff x="5104075" y="4248881"/>
              <a:chExt cx="4533848" cy="837432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Google Shape;343;p24"/>
              <p:cNvSpPr txBox="1"/>
              <p:nvPr/>
            </p:nvSpPr>
            <p:spPr>
              <a:xfrm>
                <a:off x="6086823" y="4248881"/>
                <a:ext cx="3551100" cy="7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1 - Tertiary Color (RED)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8262438" y="3227483"/>
              <a:ext cx="4758525" cy="817500"/>
              <a:chOff x="5104075" y="4268813"/>
              <a:chExt cx="4758525" cy="817500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Google Shape;346;p24"/>
              <p:cNvSpPr txBox="1"/>
              <p:nvPr/>
            </p:nvSpPr>
            <p:spPr>
              <a:xfrm>
                <a:off x="6086800" y="4477475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2 - Tertiary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7" name="Google Shape;347;p24"/>
            <p:cNvGrpSpPr/>
            <p:nvPr/>
          </p:nvGrpSpPr>
          <p:grpSpPr>
            <a:xfrm>
              <a:off x="8262588" y="4182178"/>
              <a:ext cx="4758636" cy="817500"/>
              <a:chOff x="5104075" y="4268813"/>
              <a:chExt cx="4758636" cy="817500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Google Shape;349;p24"/>
              <p:cNvSpPr txBox="1"/>
              <p:nvPr/>
            </p:nvSpPr>
            <p:spPr>
              <a:xfrm>
                <a:off x="6086911" y="4477486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3 - Secondary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13362365" y="2272787"/>
              <a:ext cx="4533821" cy="817500"/>
              <a:chOff x="10204002" y="1404727"/>
              <a:chExt cx="4533821" cy="817500"/>
            </a:xfrm>
          </p:grpSpPr>
          <p:sp>
            <p:nvSpPr>
              <p:cNvPr id="351" name="Google Shape;351;p24"/>
              <p:cNvSpPr txBox="1"/>
              <p:nvPr/>
            </p:nvSpPr>
            <p:spPr>
              <a:xfrm>
                <a:off x="11186723" y="1613378"/>
                <a:ext cx="355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4 - Blend of Primary + Secondary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3" name="Google Shape;353;p24"/>
            <p:cNvGrpSpPr/>
            <p:nvPr/>
          </p:nvGrpSpPr>
          <p:grpSpPr>
            <a:xfrm>
              <a:off x="13362365" y="3227482"/>
              <a:ext cx="4666738" cy="817500"/>
              <a:chOff x="10204002" y="1404727"/>
              <a:chExt cx="4666738" cy="817500"/>
            </a:xfrm>
          </p:grpSpPr>
          <p:sp>
            <p:nvSpPr>
              <p:cNvPr id="354" name="Google Shape;354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p24"/>
              <p:cNvSpPr txBox="1"/>
              <p:nvPr/>
            </p:nvSpPr>
            <p:spPr>
              <a:xfrm>
                <a:off x="11186740" y="1613373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5 - Blend of Primary + Tertiary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6" name="Google Shape;356;p24"/>
            <p:cNvGrpSpPr/>
            <p:nvPr/>
          </p:nvGrpSpPr>
          <p:grpSpPr>
            <a:xfrm>
              <a:off x="13362365" y="4182202"/>
              <a:ext cx="4666737" cy="817500"/>
              <a:chOff x="10204002" y="1404727"/>
              <a:chExt cx="4666737" cy="817500"/>
            </a:xfrm>
          </p:grpSpPr>
          <p:sp>
            <p:nvSpPr>
              <p:cNvPr id="357" name="Google Shape;357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Google Shape;358;p24"/>
              <p:cNvSpPr txBox="1"/>
              <p:nvPr/>
            </p:nvSpPr>
            <p:spPr>
              <a:xfrm>
                <a:off x="11186740" y="1613395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6 - Wildcard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Complementary Color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59" name="Google Shape;359;p24"/>
          <p:cNvSpPr/>
          <p:nvPr/>
        </p:nvSpPr>
        <p:spPr>
          <a:xfrm>
            <a:off x="5718629" y="2238627"/>
            <a:ext cx="365700" cy="4515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4"/>
          <p:cNvCxnSpPr/>
          <p:nvPr/>
        </p:nvCxnSpPr>
        <p:spPr>
          <a:xfrm>
            <a:off x="6279309" y="2734413"/>
            <a:ext cx="60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5611870" y="3019800"/>
            <a:ext cx="1658100" cy="21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11870" y="4525625"/>
            <a:ext cx="1658100" cy="4458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5611870" y="5481375"/>
            <a:ext cx="1685400" cy="55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ExtraLight"/>
                <a:ea typeface="Chivo ExtraLight"/>
                <a:cs typeface="Chivo ExtraLight"/>
                <a:sym typeface="Chivo ExtraLight"/>
              </a:rPr>
              <a:t>Annotate 4pt line</a:t>
            </a:r>
            <a:r>
              <a:rPr lang="en" sz="1700">
                <a:latin typeface="Chivo ExtraLight"/>
                <a:ea typeface="Chivo ExtraLight"/>
                <a:cs typeface="Chivo ExtraLight"/>
                <a:sym typeface="Chivo ExtraLight"/>
              </a:rPr>
              <a:t> </a:t>
            </a:r>
            <a:endParaRPr sz="1700"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6402068" y="6064650"/>
            <a:ext cx="426300" cy="337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/>
          <p:nvPr/>
        </p:nvSpPr>
        <p:spPr>
          <a:xfrm>
            <a:off x="5767016" y="3416136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24"/>
          <p:cNvSpPr/>
          <p:nvPr/>
        </p:nvSpPr>
        <p:spPr>
          <a:xfrm>
            <a:off x="6143136" y="3710134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6478038" y="3690614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5833475" y="3456724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8" name="Google Shape;378;p25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379" name="Google Shape;379;p25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5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85" name="Google Shape;385;p25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386" name="Google Shape;386;p25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390" name="Google Shape;390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5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395" name="Google Shape;395;p25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398" name="Google Shape;398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403" name="Google Shape;403;p25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09" name="Google Shape;409;p26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0" name="Google Shape;410;p26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(Full)">
  <p:cSld name="CUSTOM_37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>
            <p:ph idx="2" type="pic"/>
          </p:nvPr>
        </p:nvSpPr>
        <p:spPr>
          <a:xfrm>
            <a:off x="0" y="0"/>
            <a:ext cx="7772400" cy="777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">
  <p:cSld name="CUSTOM_37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type="title"/>
          </p:nvPr>
        </p:nvSpPr>
        <p:spPr>
          <a:xfrm>
            <a:off x="218507" y="230650"/>
            <a:ext cx="73353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227422" y="9141675"/>
            <a:ext cx="72105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s">
  <p:cSld name="CUSTOM_36"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ctrTitle"/>
          </p:nvPr>
        </p:nvSpPr>
        <p:spPr>
          <a:xfrm>
            <a:off x="264954" y="422350"/>
            <a:ext cx="7382400" cy="17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18" name="Google Shape;418;p29"/>
          <p:cNvSpPr txBox="1"/>
          <p:nvPr>
            <p:ph idx="1" type="subTitle"/>
          </p:nvPr>
        </p:nvSpPr>
        <p:spPr>
          <a:xfrm>
            <a:off x="1687400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419" name="Google Shape;419;p29"/>
          <p:cNvCxnSpPr/>
          <p:nvPr/>
        </p:nvCxnSpPr>
        <p:spPr>
          <a:xfrm>
            <a:off x="702421" y="2314587"/>
            <a:ext cx="7129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9"/>
          <p:cNvSpPr/>
          <p:nvPr>
            <p:ph idx="2" type="pic"/>
          </p:nvPr>
        </p:nvSpPr>
        <p:spPr>
          <a:xfrm>
            <a:off x="3957789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9"/>
          <p:cNvSpPr/>
          <p:nvPr>
            <p:ph idx="3" type="pic"/>
          </p:nvPr>
        </p:nvSpPr>
        <p:spPr>
          <a:xfrm>
            <a:off x="3957789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9"/>
          <p:cNvSpPr/>
          <p:nvPr>
            <p:ph idx="4" type="pic"/>
          </p:nvPr>
        </p:nvSpPr>
        <p:spPr>
          <a:xfrm>
            <a:off x="544642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"/>
          <p:cNvSpPr/>
          <p:nvPr>
            <p:ph idx="5" type="pic"/>
          </p:nvPr>
        </p:nvSpPr>
        <p:spPr>
          <a:xfrm>
            <a:off x="544642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9"/>
          <p:cNvSpPr/>
          <p:nvPr>
            <p:ph idx="6" type="pic"/>
          </p:nvPr>
        </p:nvSpPr>
        <p:spPr>
          <a:xfrm>
            <a:off x="3957789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9"/>
          <p:cNvSpPr/>
          <p:nvPr>
            <p:ph idx="7" type="pic"/>
          </p:nvPr>
        </p:nvSpPr>
        <p:spPr>
          <a:xfrm>
            <a:off x="544642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9"/>
          <p:cNvSpPr txBox="1"/>
          <p:nvPr>
            <p:ph idx="8" type="subTitle"/>
          </p:nvPr>
        </p:nvSpPr>
        <p:spPr>
          <a:xfrm>
            <a:off x="1687400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7" name="Google Shape;427;p29"/>
          <p:cNvSpPr txBox="1"/>
          <p:nvPr>
            <p:ph idx="9" type="subTitle"/>
          </p:nvPr>
        </p:nvSpPr>
        <p:spPr>
          <a:xfrm>
            <a:off x="1681261" y="65598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8" name="Google Shape;428;p29"/>
          <p:cNvSpPr txBox="1"/>
          <p:nvPr>
            <p:ph idx="13" type="subTitle"/>
          </p:nvPr>
        </p:nvSpPr>
        <p:spPr>
          <a:xfrm>
            <a:off x="5106376" y="65598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9" name="Google Shape;429;p29"/>
          <p:cNvSpPr txBox="1"/>
          <p:nvPr>
            <p:ph idx="14" type="subTitle"/>
          </p:nvPr>
        </p:nvSpPr>
        <p:spPr>
          <a:xfrm>
            <a:off x="5106376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0" name="Google Shape;430;p29"/>
          <p:cNvSpPr txBox="1"/>
          <p:nvPr>
            <p:ph idx="15" type="subTitle"/>
          </p:nvPr>
        </p:nvSpPr>
        <p:spPr>
          <a:xfrm>
            <a:off x="5106376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1" name="Google Shape;431;p29"/>
          <p:cNvSpPr/>
          <p:nvPr>
            <p:ph idx="16" type="pic"/>
          </p:nvPr>
        </p:nvSpPr>
        <p:spPr>
          <a:xfrm>
            <a:off x="3957789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"/>
          <p:cNvSpPr/>
          <p:nvPr>
            <p:ph idx="17" type="pic"/>
          </p:nvPr>
        </p:nvSpPr>
        <p:spPr>
          <a:xfrm>
            <a:off x="544642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9"/>
          <p:cNvSpPr txBox="1"/>
          <p:nvPr>
            <p:ph idx="18" type="subTitle"/>
          </p:nvPr>
        </p:nvSpPr>
        <p:spPr>
          <a:xfrm>
            <a:off x="1681261" y="83124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4" name="Google Shape;434;p29"/>
          <p:cNvSpPr txBox="1"/>
          <p:nvPr>
            <p:ph idx="19" type="subTitle"/>
          </p:nvPr>
        </p:nvSpPr>
        <p:spPr>
          <a:xfrm>
            <a:off x="5106376" y="83124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ctrTitle"/>
          </p:nvPr>
        </p:nvSpPr>
        <p:spPr>
          <a:xfrm>
            <a:off x="264952" y="1184350"/>
            <a:ext cx="7242600" cy="4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37" name="Google Shape;437;p30"/>
          <p:cNvSpPr txBox="1"/>
          <p:nvPr>
            <p:ph idx="1" type="subTitle"/>
          </p:nvPr>
        </p:nvSpPr>
        <p:spPr>
          <a:xfrm>
            <a:off x="264945" y="5363450"/>
            <a:ext cx="72426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id="438" name="Google Shape;43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0832" y="9232100"/>
            <a:ext cx="2550736" cy="55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ne">
  <p:cSld name="CUSTOM_4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111200"/>
            <a:ext cx="2386800" cy="15114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79200"/>
            <a:ext cx="2386800" cy="6358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900300"/>
            <a:ext cx="5412600" cy="8181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50"/>
            <a:ext cx="38862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66350"/>
            <a:ext cx="3438300" cy="29646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606150"/>
            <a:ext cx="3438300" cy="2470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48150"/>
            <a:ext cx="3261600" cy="739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461150"/>
            <a:ext cx="5099100" cy="121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25076" y="1852450"/>
            <a:ext cx="64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12172" y="4088125"/>
            <a:ext cx="64377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73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73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73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73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73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73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73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ooker.senate.gov/contact/write-to-c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1" type="subTitle"/>
          </p:nvPr>
        </p:nvSpPr>
        <p:spPr>
          <a:xfrm>
            <a:off x="264898" y="488675"/>
            <a:ext cx="7242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hivo"/>
                <a:ea typeface="Chivo"/>
                <a:cs typeface="Chivo"/>
                <a:sym typeface="Chivo"/>
              </a:rPr>
              <a:t>A Closer Look at Deaths due to Cerebrovascular Disease in New Jersey by Gender </a:t>
            </a:r>
            <a:endParaRPr b="1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205800" y="9768000"/>
            <a:ext cx="7360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25" lIns="69425" spcFirstLastPara="1" rIns="69425" wrap="square" tIns="69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403F4C"/>
              </a:solidFill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25" y="2570600"/>
            <a:ext cx="5131600" cy="55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2"/>
          <p:cNvSpPr txBox="1"/>
          <p:nvPr/>
        </p:nvSpPr>
        <p:spPr>
          <a:xfrm>
            <a:off x="2950375" y="8197450"/>
            <a:ext cx="1862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By Megha Ravi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/>
        </p:nvSpPr>
        <p:spPr>
          <a:xfrm>
            <a:off x="84525" y="357175"/>
            <a:ext cx="741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What is </a:t>
            </a: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</a:t>
            </a: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Disease?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49" y="1034275"/>
            <a:ext cx="4294300" cy="4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3"/>
          <p:cNvSpPr txBox="1"/>
          <p:nvPr/>
        </p:nvSpPr>
        <p:spPr>
          <a:xfrm>
            <a:off x="576275" y="5462600"/>
            <a:ext cx="66591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 diseases: “a range of conditions that affect the blood vessels (vascular system) in the brain and spinal cord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examples: stroke, brain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aneurysm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Carotid Artery Disease, Moyamoya Disease, etc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5th leading cause of death in U.S.(2022)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troke is a leading cause of serious long term disability”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Risk of cerebrovascular disease can be reduced by following a healthy lifestyle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stroke and brain aneurysm preventable risk factors: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smoking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high blood pressure, drug use, and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alcohol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use 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71825" y="9339025"/>
            <a:ext cx="325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Sources: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1. </a:t>
            </a:r>
            <a:r>
              <a:rPr lang="en" sz="900">
                <a:solidFill>
                  <a:schemeClr val="dk1"/>
                </a:solidFill>
              </a:rPr>
              <a:t>pennmedicine.org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2. cdc.gov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3. aans.org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4. my.clevelandclinic.org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5. mayoclinic.org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/>
        </p:nvSpPr>
        <p:spPr>
          <a:xfrm>
            <a:off x="316725" y="214525"/>
            <a:ext cx="591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Why advocate for the female population in Salem County?</a:t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317675" y="1221125"/>
            <a:ext cx="67209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County with 2nd highest overall crude mortality rate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 diseases may be more preventable in Salem than Cape May because Cape May is popular retirement area for older people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Highest crude mortality rate for females in NJ was 82.3%(Salem), compared to 66.4% (Cape May)  highest for males in NJ (out of all counties)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Women have a higher risk of stroke 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55,000 more women than men have a stroke each year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Black women have the highest prevalence of stroke among women 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62" name="Google Shape;4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5" y="5852811"/>
            <a:ext cx="6065575" cy="399548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 txBox="1"/>
          <p:nvPr/>
        </p:nvSpPr>
        <p:spPr>
          <a:xfrm>
            <a:off x="71825" y="9567625"/>
            <a:ext cx="325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Sources: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CDC WONDER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goredforwomen.org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164325" y="366925"/>
            <a:ext cx="681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Demographics &amp; Health Factors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555100" y="1263512"/>
            <a:ext cx="62352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Demographics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13.5% Non-Hispanic Black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50.7% Female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53.2% Rural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Health factors: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Adult Smoking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Adult Obesity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Physical Inactivity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hivo"/>
              <a:buChar char="-"/>
            </a:pPr>
            <a:r>
              <a:rPr lang="en"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Access to Exercise Opportunities </a:t>
            </a:r>
            <a:endParaRPr sz="17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70" name="Google Shape;4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00" y="5323400"/>
            <a:ext cx="6505317" cy="359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 txBox="1"/>
          <p:nvPr/>
        </p:nvSpPr>
        <p:spPr>
          <a:xfrm>
            <a:off x="166513" y="9562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F4C"/>
                </a:solidFill>
              </a:rPr>
              <a:t>Sources:</a:t>
            </a:r>
            <a:endParaRPr>
              <a:solidFill>
                <a:srgbClr val="403F4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F4C"/>
                </a:solidFill>
              </a:rPr>
              <a:t>countyhealthrankings.org/</a:t>
            </a:r>
            <a:endParaRPr>
              <a:solidFill>
                <a:srgbClr val="403F4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/>
        </p:nvSpPr>
        <p:spPr>
          <a:xfrm>
            <a:off x="-625000" y="103525"/>
            <a:ext cx="68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Mortality/Hospitalization</a:t>
            </a:r>
            <a:endParaRPr b="1" sz="2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-12" y="9898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https://nccd.cdc.gov/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478" name="Google Shape;4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75" y="853325"/>
            <a:ext cx="6249199" cy="289877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9" name="Google Shape;4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75" y="3974800"/>
            <a:ext cx="6249200" cy="28987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0" name="Google Shape;4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100" y="7082150"/>
            <a:ext cx="6249202" cy="28987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/>
        </p:nvSpPr>
        <p:spPr>
          <a:xfrm>
            <a:off x="-153700" y="237400"/>
            <a:ext cx="681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Prevalence and Risk Factors 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7956900" y="2290413"/>
            <a:ext cx="57204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7"/>
          <p:cNvPicPr preferRelativeResize="0"/>
          <p:nvPr/>
        </p:nvPicPr>
        <p:blipFill rotWithShape="1">
          <a:blip r:embed="rId3">
            <a:alphaModFix/>
          </a:blip>
          <a:srcRect b="0" l="34751" r="0" t="0"/>
          <a:stretch/>
        </p:blipFill>
        <p:spPr>
          <a:xfrm>
            <a:off x="407025" y="1118800"/>
            <a:ext cx="3508926" cy="43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7"/>
          <p:cNvSpPr txBox="1"/>
          <p:nvPr/>
        </p:nvSpPr>
        <p:spPr>
          <a:xfrm>
            <a:off x="647575" y="758575"/>
            <a:ext cx="3238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Stroke Prevalence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89" name="Google Shape;489;p37"/>
          <p:cNvPicPr preferRelativeResize="0"/>
          <p:nvPr/>
        </p:nvPicPr>
        <p:blipFill rotWithShape="1">
          <a:blip r:embed="rId4">
            <a:alphaModFix/>
          </a:blip>
          <a:srcRect b="0" l="37620" r="0" t="0"/>
          <a:stretch/>
        </p:blipFill>
        <p:spPr>
          <a:xfrm>
            <a:off x="367225" y="5853925"/>
            <a:ext cx="3508933" cy="43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7"/>
          <p:cNvSpPr txBox="1"/>
          <p:nvPr/>
        </p:nvSpPr>
        <p:spPr>
          <a:xfrm>
            <a:off x="1578088" y="5457325"/>
            <a:ext cx="108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Diabetes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91" name="Google Shape;491;p37"/>
          <p:cNvPicPr preferRelativeResize="0"/>
          <p:nvPr/>
        </p:nvPicPr>
        <p:blipFill rotWithShape="1">
          <a:blip r:embed="rId5">
            <a:alphaModFix/>
          </a:blip>
          <a:srcRect b="0" l="7697" r="0" t="0"/>
          <a:stretch/>
        </p:blipFill>
        <p:spPr>
          <a:xfrm>
            <a:off x="4070400" y="5905150"/>
            <a:ext cx="3701999" cy="41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7"/>
          <p:cNvSpPr txBox="1"/>
          <p:nvPr/>
        </p:nvSpPr>
        <p:spPr>
          <a:xfrm>
            <a:off x="5235688" y="5457325"/>
            <a:ext cx="108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Obesity 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93" name="Google Shape;4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400" y="1220925"/>
            <a:ext cx="3508925" cy="41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7"/>
          <p:cNvSpPr txBox="1"/>
          <p:nvPr/>
        </p:nvSpPr>
        <p:spPr>
          <a:xfrm>
            <a:off x="5147584" y="824000"/>
            <a:ext cx="1827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Physical Inactivity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-76212" y="9974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https://nccd.cdc.gov/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452825" y="542200"/>
            <a:ext cx="467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Goals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7956900" y="2290413"/>
            <a:ext cx="57204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481050" y="1382100"/>
            <a:ext cx="6383100" cy="8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Alarming trends for stroke deaths of women, especially black women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Overall, would 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recommend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 reducing smoking rates and more access to physical activity opportunities such as government/county programs by Salem County Department of Health &amp; Human Services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Possible evidence based interventions for 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improvement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: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Increase national average tax on cigarettes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Mass media campaigns and smoke-free policies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Increase muscle-strengthening activity programs (physical activity)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Self-management education programs (diabetes)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Counseling and education on weight reduction, physical activity, nutrition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-12" y="9898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health.gov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/>
        </p:nvSpPr>
        <p:spPr>
          <a:xfrm>
            <a:off x="452825" y="542200"/>
            <a:ext cx="467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Governmental Action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9" name="Google Shape;509;p39"/>
          <p:cNvSpPr txBox="1"/>
          <p:nvPr/>
        </p:nvSpPr>
        <p:spPr>
          <a:xfrm>
            <a:off x="481050" y="1229700"/>
            <a:ext cx="6901200" cy="8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Recent legislation addressing obesity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NJ Bill S2554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Aims to make medications for obesity more accessible to patients diagnosed with obesity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Senate Joint Resolution No. 96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May is designated as “Stroke Awareness Month”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Education to spread awareness of stroke symptoms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New Jersey Heart Disease and Stroke Prevention Program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Senator Cory Booker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Reducing Obesity in Youth Act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Contact information: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Phone: 973 - 639 - 8700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Send a message through his </a:t>
            </a:r>
            <a:r>
              <a:rPr lang="en" sz="19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website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Further solutions/legislation: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Investing in 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exercise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-based infrastructure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Access to recreational resources 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-12" y="96695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health.gov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nj.gov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https://www.booker.senate.gov/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oadStreet">
  <a:themeElements>
    <a:clrScheme name="Simple Light">
      <a:dk1>
        <a:srgbClr val="403F4C"/>
      </a:dk1>
      <a:lt1>
        <a:srgbClr val="008FAA"/>
      </a:lt1>
      <a:dk2>
        <a:srgbClr val="D8DBE2"/>
      </a:dk2>
      <a:lt2>
        <a:srgbClr val="FAFAFA"/>
      </a:lt2>
      <a:accent1>
        <a:srgbClr val="FF674D"/>
      </a:accent1>
      <a:accent2>
        <a:srgbClr val="FFA899"/>
      </a:accent2>
      <a:accent3>
        <a:srgbClr val="B2DDE5"/>
      </a:accent3>
      <a:accent4>
        <a:srgbClr val="20677B"/>
      </a:accent4>
      <a:accent5>
        <a:srgbClr val="A0534D"/>
      </a:accent5>
      <a:accent6>
        <a:srgbClr val="FFC145"/>
      </a:accent6>
      <a:hlink>
        <a:srgbClr val="008F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