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7" r:id="rId8"/>
    <p:sldId id="279" r:id="rId9"/>
    <p:sldId id="278" r:id="rId10"/>
    <p:sldId id="280" r:id="rId11"/>
    <p:sldId id="281" r:id="rId12"/>
    <p:sldId id="282" r:id="rId13"/>
    <p:sldId id="273" r:id="rId14"/>
    <p:sldId id="272" r:id="rId15"/>
    <p:sldId id="276" r:id="rId16"/>
    <p:sldId id="283" r:id="rId17"/>
    <p:sldId id="264" r:id="rId18"/>
    <p:sldId id="26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920AB-8F53-5866-851E-7D75A33EEC7B}" v="127" dt="2023-12-13T10:29:28.498"/>
    <p1510:client id="{E5B5098F-15EB-274A-BE76-79FD5707D4AE}" v="551" dt="2023-12-13T10:38:22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2" autoAdjust="0"/>
    <p:restoredTop sz="94638"/>
  </p:normalViewPr>
  <p:slideViewPr>
    <p:cSldViewPr>
      <p:cViewPr>
        <p:scale>
          <a:sx n="141" d="100"/>
          <a:sy n="141" d="100"/>
        </p:scale>
        <p:origin x="14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E4AE7-7890-2AD3-CDB3-8EC3538DC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D2FFF8-FF5B-F619-5093-9354BD594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7F9B9-75B4-8C11-E8E3-C2123030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383666-C84E-2BF9-C074-13B15A32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92B3AF-23E1-BC22-5707-EC104DC0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9A6A7-D8AC-C7CE-3DCD-7C83F4F6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3B685-9A5A-EFD9-628B-4813C77B7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E9AC88-9475-5617-DF65-38355131C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83DF8F-7AF7-5C13-2E27-8DE88E2F2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E8DC1-4CF5-4A72-C038-B5B93FE7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74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097150-3B34-D0C2-74ED-DF10C3C0D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F5C327-68F4-A83A-6572-34958AB5E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A6B758-C23A-67DF-6702-C329CDA8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6B678C-CDA9-AA99-156B-C4391F29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91E2CF-CF06-6E6A-FC43-ADD567D4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5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E3A9D-02AC-49D1-3B37-65D7639D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97A629-DC39-C6C8-84AC-5AAEE2397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F80B7-4797-03D8-B3C3-105CD051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1745CF-3382-9747-5C05-BB1B5AC3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6E285-9E15-71D3-FF9F-43E88C01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3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F3BBC-BF85-50E1-B4EC-07CD8A5B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106591-4DA9-0CA8-94FA-0C060135C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A2BAA5-05D9-3F1E-B86A-F82DA6C4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00FC5-EA01-E7FE-CB20-C063064C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78A16-75CC-23DB-EB76-0E7E0C47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09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F38AC-1E92-9590-5897-0ACB0760F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2A7DD3-2F61-DFD7-875B-D9E0D7A1F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C0922D-EC9B-F2FD-15E3-AAB1C1A4E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8CD8CB-7F23-7720-2CD0-B925DD5C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D1C85-BB53-D380-F70C-8AE27A04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88C35-7318-50E4-618F-1EFC1EAF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96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8FF74-35F1-C8A3-4E6C-C093251E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C03C3E-D4D9-4C49-CC5C-11BDAB933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553F25-3FF7-C59D-37F4-EC546160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884A42-6151-30E4-2D67-7C0934FD9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9D572A-A1DA-D6DA-A5FD-7D293C093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7933C4-2220-21EB-6B9B-E81A93B6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3F1F74-F70E-AB3B-1613-4820DD2D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E4048A-585F-C0EF-2A6E-C0D750C3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97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A8ED1-56EC-0E43-B89A-9BA1AAEE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C14686-F649-F464-1A82-0BD1C8F0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8D87A0-A69F-BB50-3C52-506BA5F5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CEE8CB-570E-AFA8-3FB8-83DD9EB7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44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FC472B-1275-BBE8-38C4-DF339C0B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A73FC3-27D4-F5A2-0C5F-FB1ED49A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A400F3-733D-8A3B-3CEE-95949624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30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080DF-9D30-8653-E41F-E900492B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5EB57-6B7B-575E-27E7-91696F02D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0BE8953-9E7E-02D0-FA0F-28CC63B27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24C3AB-BA69-FD78-5F33-3952E08F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9CEDD5-8F75-857E-76B7-AF9FF033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60350B-B5CF-28E2-4F0B-309E601D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8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CC1F3-A18E-C023-89C1-F3856AE3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DCCF98-47A7-0E8C-E1D9-D6F4775A2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8E505-A252-F04C-9C87-C67194B0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8B1D07-E122-9D87-48D9-D5B5D135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13.12.2023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CAF99-6B6D-E9F6-976F-CC7A7500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F2F131-2330-AFF0-A18C-9CB3351E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12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0D083-5787-79F1-6902-67C98C33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3BEBB5-2C09-9FF6-0404-EC0CD076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2CA3EF-0D28-AFE9-A30B-81D790BA5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13.12.2023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EA3873-A70B-797E-FC4E-08A5310C3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772D84-F8B0-728F-7DE1-B03F28E43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27784" y="548680"/>
            <a:ext cx="6858000" cy="2387600"/>
          </a:xfrm>
        </p:spPr>
        <p:txBody>
          <a:bodyPr/>
          <a:lstStyle/>
          <a:p>
            <a:r>
              <a:rPr lang="ru-RU" dirty="0"/>
              <a:t>Булева алгебра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1920" y="4691726"/>
            <a:ext cx="7342584" cy="161759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Подготовили</a:t>
            </a:r>
            <a:r>
              <a:rPr lang="en-US" dirty="0"/>
              <a:t>:</a:t>
            </a:r>
          </a:p>
          <a:p>
            <a:r>
              <a:rPr lang="ru-RU" dirty="0"/>
              <a:t>Ухов А.Д.</a:t>
            </a:r>
          </a:p>
          <a:p>
            <a:r>
              <a:rPr lang="ru-RU" dirty="0"/>
              <a:t>Тучков Д.А.</a:t>
            </a:r>
          </a:p>
          <a:p>
            <a:r>
              <a:rPr lang="ru-RU" dirty="0" err="1"/>
              <a:t>Писарик</a:t>
            </a:r>
            <a:r>
              <a:rPr lang="ru-RU" dirty="0"/>
              <a:t> М.В.</a:t>
            </a:r>
          </a:p>
          <a:p>
            <a:r>
              <a:rPr lang="ru-RU" dirty="0"/>
              <a:t>Рубцов Е.А</a:t>
            </a:r>
          </a:p>
        </p:txBody>
      </p:sp>
      <p:pic>
        <p:nvPicPr>
          <p:cNvPr id="15362" name="Picture 2" descr="https://cf.ppt-online.org/files/slide/b/bDRlx2vkpU9W60r4ew8KjXd5gocLNmsfOzJIuE/slide-5.jpg"/>
          <p:cNvPicPr>
            <a:picLocks noChangeAspect="1" noChangeArrowheads="1"/>
          </p:cNvPicPr>
          <p:nvPr/>
        </p:nvPicPr>
        <p:blipFill>
          <a:blip r:embed="rId2" cstate="print"/>
          <a:srcRect l="5906" t="10536" r="66778" b="27562"/>
          <a:stretch>
            <a:fillRect/>
          </a:stretch>
        </p:blipFill>
        <p:spPr bwMode="auto">
          <a:xfrm>
            <a:off x="611560" y="332656"/>
            <a:ext cx="2664296" cy="33843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Основные функции библиотеки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60" name="AutoShape 4" descr="https://top-fon.com/uploads/posts/2023-01/1674937135_top-fon-com-p-chelovechki-dlya-prezentatsii-bez-fona-ska-11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2" name="AutoShape 6" descr="https://top-fon.com/uploads/posts/2023-01/1674937135_top-fon-com-p-chelovechki-dlya-prezentatsii-bez-fona-ska-11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C91E5-0648-0CEC-A5CF-384BFB2CDEE9}"/>
              </a:ext>
            </a:extLst>
          </p:cNvPr>
          <p:cNvSpPr txBox="1"/>
          <p:nvPr/>
        </p:nvSpPr>
        <p:spPr>
          <a:xfrm>
            <a:off x="646056" y="1893292"/>
            <a:ext cx="78692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/>
              <a:t>5) Редукция (упрощение) выражений</a:t>
            </a:r>
            <a:r>
              <a:rPr lang="en-US"/>
              <a:t>, </a:t>
            </a:r>
            <a:r>
              <a:rPr lang="ru-RU"/>
              <a:t>содержащих объекты и их свойства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08353D-2A1A-5CA5-0FCA-4C5C12AA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32" y="2615954"/>
            <a:ext cx="4242736" cy="38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4354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Основные функции библиотеки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60" name="AutoShape 4" descr="https://top-fon.com/uploads/posts/2023-01/1674937135_top-fon-com-p-chelovechki-dlya-prezentatsii-bez-fona-ska-11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2" name="AutoShape 6" descr="https://top-fon.com/uploads/posts/2023-01/1674937135_top-fon-com-p-chelovechki-dlya-prezentatsii-bez-fona-ska-11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C91E5-0648-0CEC-A5CF-384BFB2CDEE9}"/>
              </a:ext>
            </a:extLst>
          </p:cNvPr>
          <p:cNvSpPr txBox="1"/>
          <p:nvPr/>
        </p:nvSpPr>
        <p:spPr>
          <a:xfrm>
            <a:off x="646056" y="1893292"/>
            <a:ext cx="786929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/>
              <a:t>5) Редукция (упрощение) выражений</a:t>
            </a:r>
            <a:r>
              <a:rPr lang="en-US"/>
              <a:t>, </a:t>
            </a:r>
            <a:r>
              <a:rPr lang="ru-RU"/>
              <a:t>содержащих объекты и их свойства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B7C5C0-FAA1-088F-4132-0D7901C3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852934"/>
            <a:ext cx="4372619" cy="323654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E8DF3D-2580-4E94-0B55-86893C7B3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416" y="2872647"/>
            <a:ext cx="3742184" cy="319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57918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9F918-1827-0B99-5E27-1B9734C9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500">
                <a:cs typeface="Calibri Light"/>
              </a:rPr>
              <a:t>Основные функции библиотеки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66EE60-6290-BC37-CE75-6BD3213E7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570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>
                <a:cs typeface="Calibri"/>
              </a:rPr>
              <a:t>6)Переопределение выражения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0E66DD8-16BF-5FAB-FDA1-E5E74CE5D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2622912"/>
            <a:ext cx="6629400" cy="94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02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3171-7904-4309-B50B-0B4E3910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 ипользования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3ABE-DBEA-4C3A-B6D4-19F106B1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Пример использования библиотеки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ru-RU" dirty="0"/>
              <a:t>Полученный вывод</a:t>
            </a:r>
          </a:p>
          <a:p>
            <a:pPr algn="ctr"/>
            <a:endParaRPr lang="ru-RU" dirty="0"/>
          </a:p>
          <a:p>
            <a:endParaRPr lang="ru-RU" dirty="0"/>
          </a:p>
          <a:p>
            <a:pPr algn="ctr"/>
            <a:endParaRPr lang="ru-RU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>
              <a:buNone/>
            </a:pPr>
            <a:endParaRPr lang="en-US" dirty="0"/>
          </a:p>
          <a:p>
            <a:pPr marL="1371600" lvl="4" indent="0" algn="ctr">
              <a:buNone/>
            </a:pPr>
            <a:endParaRPr lang="en-US" dirty="0"/>
          </a:p>
          <a:p>
            <a:pPr marL="1371600" lvl="4" indent="0" algn="ctr">
              <a:buNone/>
            </a:pPr>
            <a:endParaRPr lang="en-US" dirty="0"/>
          </a:p>
          <a:p>
            <a:pPr marL="1371600" lvl="4" indent="0" algn="ctr">
              <a:buNone/>
            </a:pPr>
            <a:endParaRPr lang="ru-RU" dirty="0"/>
          </a:p>
          <a:p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F5E877-16BE-1562-ADBE-BA6A6B1D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99" y="2285438"/>
            <a:ext cx="5740400" cy="14224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054678-3200-F173-D8AE-93765775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49" y="4293096"/>
            <a:ext cx="36449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8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D8034-64BA-4563-3B41-B39F1597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Сокращение сложной функции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A51EDC9-BD4D-4472-83F8-1643058245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Рекурсивная обработка скобок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2216E-D034-4671-A58E-6A6542FDCE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Обработка одинаковых и противоположных выражений</a:t>
            </a: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0703FE-E409-00F2-905C-749B5C59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95" y="3068960"/>
            <a:ext cx="3745596" cy="159164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F03F16-3C70-EBF1-1606-4A0A0420B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21" y="3068960"/>
            <a:ext cx="3568658" cy="242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12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B6C5C8-570A-41E1-89EC-ADE87C09B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сокращения </a:t>
            </a:r>
            <a:r>
              <a:rPr lang="ru-RU"/>
              <a:t>сложных</a:t>
            </a:r>
            <a:r>
              <a:rPr lang="ru-RU" dirty="0"/>
              <a:t> </a:t>
            </a:r>
            <a:r>
              <a:rPr lang="ru-RU"/>
              <a:t>функций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69429-3DFC-4936-94FE-50B9D701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Задание функции и ее аргументов</a:t>
            </a:r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en-US" dirty="0"/>
          </a:p>
          <a:p>
            <a:pPr algn="ctr"/>
            <a:r>
              <a:rPr lang="ru-RU" dirty="0"/>
              <a:t>Упрощение и подстановка значений</a:t>
            </a:r>
          </a:p>
          <a:p>
            <a:pPr algn="ctr"/>
            <a:endParaRPr lang="ru-RU" dirty="0"/>
          </a:p>
          <a:p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C7ED18-E2BD-56B9-68E3-7FF8E43D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54" y="2253387"/>
            <a:ext cx="5649036" cy="115692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3B7414-6EB2-B21D-9442-A7EA1B368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482" y="4293096"/>
            <a:ext cx="56769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1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2579B-93EC-A7AE-6F6B-6F80B822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Пример переопределения и сокращения сложных функций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ADE675A-BE60-AE27-D8AE-6F089F58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2193008"/>
            <a:ext cx="6281057" cy="118747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Шрифт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B76C01E3-2EDC-5A64-2886-B6D2EF09D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31" y="3770540"/>
            <a:ext cx="3302453" cy="73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0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Булева алгебра является фундаментальным инструментом в области компьютерных наук и электроники. Она используется для анализа и упрощения логических выражений и схем. Булева алгебра помогает в проектировании цифровых схем, таких как микропроцессоры и память компьютера. Она также играет важную роль в разработке алгоритмов и программного обеспечения. </a:t>
            </a:r>
          </a:p>
          <a:p>
            <a:endParaRPr lang="ru-RU" dirty="0"/>
          </a:p>
          <a:p>
            <a:r>
              <a:rPr lang="ru-RU" dirty="0"/>
              <a:t>В рамках нашей работы была разработана библиотека на языке </a:t>
            </a:r>
            <a:r>
              <a:rPr lang="en-US" dirty="0"/>
              <a:t>Python, </a:t>
            </a:r>
            <a:r>
              <a:rPr lang="ru-RU" dirty="0"/>
              <a:t>обладающая заданным требованиям</a:t>
            </a:r>
            <a:r>
              <a:rPr lang="en-US" dirty="0"/>
              <a:t>.</a:t>
            </a:r>
            <a:endParaRPr lang="ru-RU" dirty="0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avatars.mds.yandex.net/i?id=c7bb01e2865f39410cc2f2d3c8f2d156_l-4011145-images-thumbs&amp;n=13"/>
          <p:cNvPicPr>
            <a:picLocks noChangeAspect="1" noChangeArrowheads="1"/>
          </p:cNvPicPr>
          <p:nvPr/>
        </p:nvPicPr>
        <p:blipFill>
          <a:blip r:embed="rId2" cstate="print"/>
          <a:srcRect b="7071"/>
          <a:stretch>
            <a:fillRect/>
          </a:stretch>
        </p:blipFill>
        <p:spPr bwMode="auto">
          <a:xfrm>
            <a:off x="323528" y="908720"/>
            <a:ext cx="8611888" cy="42484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Определения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Булева алгебра — это алгебраическая система, названная в честь математика Джорджа Буля. Она изучает логические операции над переменными, которые принимают значения истинности.</a:t>
            </a:r>
          </a:p>
          <a:p>
            <a:r>
              <a:rPr lang="ru-RU" dirty="0"/>
              <a:t>Булева алгебра определяется непустым множеством A с двумя бинарными операциями (аналоги конъюнкции и дизъюнкции), одной унарной операцией (аналог отрицания) и двумя выделенными элементами: 0 (или Ложь) и 1 (или Истина).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</a:t>
            </a:r>
          </a:p>
        </p:txBody>
      </p:sp>
      <p:pic>
        <p:nvPicPr>
          <p:cNvPr id="1028" name="Picture 4" descr="https://rc74.ru/800/600/http/images.myshared.ru/6/656238/slide_23.jpg"/>
          <p:cNvPicPr>
            <a:picLocks noChangeAspect="1" noChangeArrowheads="1"/>
          </p:cNvPicPr>
          <p:nvPr/>
        </p:nvPicPr>
        <p:blipFill>
          <a:blip r:embed="rId2" cstate="print"/>
          <a:srcRect t="18608" b="10063"/>
          <a:stretch>
            <a:fillRect/>
          </a:stretch>
        </p:blipFill>
        <p:spPr bwMode="auto">
          <a:xfrm>
            <a:off x="395536" y="1484784"/>
            <a:ext cx="8496944" cy="4545623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Булевы операции</a:t>
            </a: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Булевы операции - это основные операции в булевой алгебре. Они включают следующие операции¹:</a:t>
            </a:r>
          </a:p>
          <a:p>
            <a:endParaRPr lang="ru-RU" dirty="0"/>
          </a:p>
          <a:p>
            <a:r>
              <a:rPr lang="ru-RU" dirty="0"/>
              <a:t>1. Конъюнкция (AND): Эта операция возвращает истину, если оба входа равны 1, в противном случае возвращает ложь.</a:t>
            </a:r>
          </a:p>
          <a:p>
            <a:r>
              <a:rPr lang="ru-RU" dirty="0"/>
              <a:t>2. Дизъюнкция (OR): Эта операция возвращает истину, если хотя бы один из входов равен 1, в противном случае возвращает ложь.</a:t>
            </a:r>
          </a:p>
          <a:p>
            <a:r>
              <a:rPr lang="ru-RU" dirty="0"/>
              <a:t>3. Отрицание (NOT): Эта операция возвращает обратное значение входа.</a:t>
            </a:r>
          </a:p>
          <a:p>
            <a:r>
              <a:rPr lang="ru-RU" dirty="0"/>
              <a:t>4. Исключающее ИЛИ (XOR): Эта операция возвращает истину, если входы различны, и ложь, если входы равны.</a:t>
            </a:r>
          </a:p>
          <a:p>
            <a:endParaRPr lang="ru-RU" dirty="0"/>
          </a:p>
        </p:txBody>
      </p:sp>
      <p:pic>
        <p:nvPicPr>
          <p:cNvPr id="16386" name="Picture 2" descr="https://catherineasquithgallery.com/uploads/posts/2021-02/1613545433_95-p-kartinki-na-belom-fone-dlya-prezentatsii-1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8640"/>
            <a:ext cx="1910395" cy="127237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812490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 descr="https://campus.grsu.by/images/vospitanie/6286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260648"/>
            <a:ext cx="2950308" cy="196687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2" name="Rectangle 1947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300"/>
              <a:t>Основные функции библиотеки</a:t>
            </a:r>
          </a:p>
        </p:txBody>
      </p:sp>
      <p:sp>
        <p:nvSpPr>
          <p:cNvPr id="1947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  <a:gd name="connsiteX0" fmla="*/ 0 w 2606040"/>
              <a:gd name="connsiteY0" fmla="*/ 0 h 18288"/>
              <a:gd name="connsiteX1" fmla="*/ 599389 w 2606040"/>
              <a:gd name="connsiteY1" fmla="*/ 0 h 18288"/>
              <a:gd name="connsiteX2" fmla="*/ 1303020 w 2606040"/>
              <a:gd name="connsiteY2" fmla="*/ 0 h 18288"/>
              <a:gd name="connsiteX3" fmla="*/ 1876349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80590 w 2606040"/>
              <a:gd name="connsiteY6" fmla="*/ 18288 h 18288"/>
              <a:gd name="connsiteX7" fmla="*/ 1276960 w 2606040"/>
              <a:gd name="connsiteY7" fmla="*/ 18288 h 18288"/>
              <a:gd name="connsiteX8" fmla="*/ 65151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6645" y="4461"/>
                  <a:pt x="2607031" y="13181"/>
                  <a:pt x="2606040" y="18288"/>
                </a:cubicBezTo>
                <a:cubicBezTo>
                  <a:pt x="2260204" y="29342"/>
                  <a:pt x="2175708" y="5614"/>
                  <a:pt x="1902409" y="18288"/>
                </a:cubicBezTo>
                <a:cubicBezTo>
                  <a:pt x="1638502" y="41064"/>
                  <a:pt x="1460923" y="-16269"/>
                  <a:pt x="1276960" y="18288"/>
                </a:cubicBezTo>
                <a:cubicBezTo>
                  <a:pt x="1057717" y="14361"/>
                  <a:pt x="867956" y="2320"/>
                  <a:pt x="677570" y="18288"/>
                </a:cubicBezTo>
                <a:cubicBezTo>
                  <a:pt x="457951" y="33373"/>
                  <a:pt x="189752" y="55388"/>
                  <a:pt x="0" y="18288"/>
                </a:cubicBezTo>
                <a:cubicBezTo>
                  <a:pt x="1586" y="13022"/>
                  <a:pt x="-95" y="4569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6314" y="8448"/>
                  <a:pt x="2606550" y="14527"/>
                  <a:pt x="2606040" y="18288"/>
                </a:cubicBezTo>
                <a:cubicBezTo>
                  <a:pt x="2344840" y="2643"/>
                  <a:pt x="2192043" y="7399"/>
                  <a:pt x="1980590" y="18288"/>
                </a:cubicBezTo>
                <a:cubicBezTo>
                  <a:pt x="1783984" y="-9745"/>
                  <a:pt x="1487673" y="45908"/>
                  <a:pt x="1276960" y="18288"/>
                </a:cubicBezTo>
                <a:cubicBezTo>
                  <a:pt x="1088134" y="-41257"/>
                  <a:pt x="877974" y="49968"/>
                  <a:pt x="651510" y="18288"/>
                </a:cubicBezTo>
                <a:cubicBezTo>
                  <a:pt x="430798" y="-27764"/>
                  <a:pt x="132889" y="-33467"/>
                  <a:pt x="0" y="18288"/>
                </a:cubicBezTo>
                <a:cubicBezTo>
                  <a:pt x="212" y="10845"/>
                  <a:pt x="-833" y="6193"/>
                  <a:pt x="0" y="0"/>
                </a:cubicBezTo>
                <a:close/>
              </a:path>
              <a:path w="2606040" h="18288" fill="none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6166" y="3680"/>
                  <a:pt x="2606905" y="11461"/>
                  <a:pt x="2606040" y="18288"/>
                </a:cubicBezTo>
                <a:cubicBezTo>
                  <a:pt x="2234648" y="26976"/>
                  <a:pt x="2180202" y="-10361"/>
                  <a:pt x="1902409" y="18288"/>
                </a:cubicBezTo>
                <a:cubicBezTo>
                  <a:pt x="1635562" y="47194"/>
                  <a:pt x="1477339" y="4794"/>
                  <a:pt x="1276960" y="18288"/>
                </a:cubicBezTo>
                <a:cubicBezTo>
                  <a:pt x="1058094" y="66922"/>
                  <a:pt x="904206" y="-20636"/>
                  <a:pt x="677570" y="18288"/>
                </a:cubicBezTo>
                <a:cubicBezTo>
                  <a:pt x="485746" y="14713"/>
                  <a:pt x="195925" y="33005"/>
                  <a:pt x="0" y="18288"/>
                </a:cubicBezTo>
                <a:cubicBezTo>
                  <a:pt x="1168" y="12774"/>
                  <a:pt x="-229" y="374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8288"/>
                      <a:gd name="connsiteX1" fmla="*/ 625450 w 2606040"/>
                      <a:gd name="connsiteY1" fmla="*/ 0 h 18288"/>
                      <a:gd name="connsiteX2" fmla="*/ 1224839 w 2606040"/>
                      <a:gd name="connsiteY2" fmla="*/ 0 h 18288"/>
                      <a:gd name="connsiteX3" fmla="*/ 1824228 w 2606040"/>
                      <a:gd name="connsiteY3" fmla="*/ 0 h 18288"/>
                      <a:gd name="connsiteX4" fmla="*/ 2606040 w 2606040"/>
                      <a:gd name="connsiteY4" fmla="*/ 0 h 18288"/>
                      <a:gd name="connsiteX5" fmla="*/ 2606040 w 2606040"/>
                      <a:gd name="connsiteY5" fmla="*/ 18288 h 18288"/>
                      <a:gd name="connsiteX6" fmla="*/ 1902409 w 2606040"/>
                      <a:gd name="connsiteY6" fmla="*/ 18288 h 18288"/>
                      <a:gd name="connsiteX7" fmla="*/ 1276960 w 2606040"/>
                      <a:gd name="connsiteY7" fmla="*/ 18288 h 18288"/>
                      <a:gd name="connsiteX8" fmla="*/ 677570 w 2606040"/>
                      <a:gd name="connsiteY8" fmla="*/ 18288 h 18288"/>
                      <a:gd name="connsiteX9" fmla="*/ 0 w 2606040"/>
                      <a:gd name="connsiteY9" fmla="*/ 18288 h 18288"/>
                      <a:gd name="connsiteX10" fmla="*/ 0 w 2606040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8288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462" y="4771"/>
                          <a:pt x="2606793" y="12323"/>
                          <a:pt x="2606040" y="18288"/>
                        </a:cubicBezTo>
                        <a:cubicBezTo>
                          <a:pt x="2256758" y="31410"/>
                          <a:pt x="2173673" y="-12878"/>
                          <a:pt x="1902409" y="18288"/>
                        </a:cubicBezTo>
                        <a:cubicBezTo>
                          <a:pt x="1631145" y="49454"/>
                          <a:pt x="1461378" y="5466"/>
                          <a:pt x="1276960" y="18288"/>
                        </a:cubicBezTo>
                        <a:cubicBezTo>
                          <a:pt x="1092542" y="31110"/>
                          <a:pt x="890442" y="13213"/>
                          <a:pt x="677570" y="18288"/>
                        </a:cubicBezTo>
                        <a:cubicBezTo>
                          <a:pt x="464698" y="23364"/>
                          <a:pt x="187648" y="35837"/>
                          <a:pt x="0" y="18288"/>
                        </a:cubicBezTo>
                        <a:cubicBezTo>
                          <a:pt x="841" y="12879"/>
                          <a:pt x="-726" y="3977"/>
                          <a:pt x="0" y="0"/>
                        </a:cubicBezTo>
                        <a:close/>
                      </a:path>
                      <a:path w="2606040" h="18288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5426" y="8857"/>
                          <a:pt x="2606544" y="13619"/>
                          <a:pt x="2606040" y="18288"/>
                        </a:cubicBezTo>
                        <a:cubicBezTo>
                          <a:pt x="2393024" y="2241"/>
                          <a:pt x="2191161" y="39259"/>
                          <a:pt x="1980590" y="18288"/>
                        </a:cubicBezTo>
                        <a:cubicBezTo>
                          <a:pt x="1770019" y="-2683"/>
                          <a:pt x="1476440" y="36114"/>
                          <a:pt x="1276960" y="18288"/>
                        </a:cubicBezTo>
                        <a:cubicBezTo>
                          <a:pt x="1077480" y="463"/>
                          <a:pt x="880988" y="42125"/>
                          <a:pt x="651510" y="18288"/>
                        </a:cubicBezTo>
                        <a:cubicBezTo>
                          <a:pt x="422032" y="-5549"/>
                          <a:pt x="130744" y="-1947"/>
                          <a:pt x="0" y="18288"/>
                        </a:cubicBezTo>
                        <a:cubicBezTo>
                          <a:pt x="-487" y="10816"/>
                          <a:pt x="-839" y="6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C91E5-0648-0CEC-A5CF-384BFB2CDEE9}"/>
              </a:ext>
            </a:extLst>
          </p:cNvPr>
          <p:cNvSpPr txBox="1"/>
          <p:nvPr/>
        </p:nvSpPr>
        <p:spPr>
          <a:xfrm>
            <a:off x="480060" y="2872899"/>
            <a:ext cx="3182691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1)Создание и удаление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1AA039-3F06-EFAF-B3F5-AB8FA7283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90" b="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9460" name="AutoShape 4" descr="https://top-fon.com/uploads/posts/2023-01/1674937135_top-fon-com-p-chelovechki-dlya-prezentatsii-bez-fona-ska-11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2" name="AutoShape 6" descr="https://top-fon.com/uploads/posts/2023-01/1674937135_top-fon-com-p-chelovechki-dlya-prezentatsii-bez-fona-ska-11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Основные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функции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библиотеки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60" name="AutoShape 4" descr="https://top-fon.com/uploads/posts/2023-01/1674937135_top-fon-com-p-chelovechki-dlya-prezentatsii-bez-fona-ska-11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2" name="AutoShape 6" descr="https://top-fon.com/uploads/posts/2023-01/1674937135_top-fon-com-p-chelovechki-dlya-prezentatsii-bez-fona-ska-11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C91E5-0648-0CEC-A5CF-384BFB2CDEE9}"/>
              </a:ext>
            </a:extLst>
          </p:cNvPr>
          <p:cNvSpPr txBox="1"/>
          <p:nvPr/>
        </p:nvSpPr>
        <p:spPr>
          <a:xfrm>
            <a:off x="644674" y="19003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2)</a:t>
            </a:r>
            <a:r>
              <a:rPr lang="ru-RU" dirty="0"/>
              <a:t>(Пере-)определение свойств объектов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9AA407-0810-94BD-9802-72B31A6D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08920"/>
            <a:ext cx="7772400" cy="15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27091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Основные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функции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библиотеки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60" name="AutoShape 4" descr="https://top-fon.com/uploads/posts/2023-01/1674937135_top-fon-com-p-chelovechki-dlya-prezentatsii-bez-fona-ska-11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2" name="AutoShape 6" descr="https://top-fon.com/uploads/posts/2023-01/1674937135_top-fon-com-p-chelovechki-dlya-prezentatsii-bez-fona-ska-11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C91E5-0648-0CEC-A5CF-384BFB2CDEE9}"/>
              </a:ext>
            </a:extLst>
          </p:cNvPr>
          <p:cNvSpPr txBox="1"/>
          <p:nvPr/>
        </p:nvSpPr>
        <p:spPr>
          <a:xfrm>
            <a:off x="644674" y="19003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)</a:t>
            </a:r>
            <a:r>
              <a:rPr lang="ru-RU" dirty="0"/>
              <a:t>Копирование объекта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0DF7C9-967E-EC13-68CE-4F133984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086100"/>
            <a:ext cx="6375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0553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7" name="Rectangle 1946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Основные функции библиотеки</a:t>
            </a:r>
          </a:p>
        </p:txBody>
      </p:sp>
      <p:sp>
        <p:nvSpPr>
          <p:cNvPr id="1946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23008 w 2441321"/>
              <a:gd name="connsiteY2" fmla="*/ 0 h 18288"/>
              <a:gd name="connsiteX3" fmla="*/ 1782164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79817 w 2441321"/>
              <a:gd name="connsiteY6" fmla="*/ 18288 h 18288"/>
              <a:gd name="connsiteX7" fmla="*/ 1318313 w 2441321"/>
              <a:gd name="connsiteY7" fmla="*/ 18288 h 18288"/>
              <a:gd name="connsiteX8" fmla="*/ 659157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w="2441321" h="18288" fill="none" stroke="0" extrusionOk="0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441321"/>
                      <a:gd name="connsiteY0" fmla="*/ 0 h 18288"/>
                      <a:gd name="connsiteX1" fmla="*/ 585917 w 2441321"/>
                      <a:gd name="connsiteY1" fmla="*/ 0 h 18288"/>
                      <a:gd name="connsiteX2" fmla="*/ 1196247 w 2441321"/>
                      <a:gd name="connsiteY2" fmla="*/ 0 h 18288"/>
                      <a:gd name="connsiteX3" fmla="*/ 1806578 w 2441321"/>
                      <a:gd name="connsiteY3" fmla="*/ 0 h 18288"/>
                      <a:gd name="connsiteX4" fmla="*/ 2441321 w 2441321"/>
                      <a:gd name="connsiteY4" fmla="*/ 0 h 18288"/>
                      <a:gd name="connsiteX5" fmla="*/ 2441321 w 2441321"/>
                      <a:gd name="connsiteY5" fmla="*/ 18288 h 18288"/>
                      <a:gd name="connsiteX6" fmla="*/ 1830991 w 2441321"/>
                      <a:gd name="connsiteY6" fmla="*/ 18288 h 18288"/>
                      <a:gd name="connsiteX7" fmla="*/ 1269487 w 2441321"/>
                      <a:gd name="connsiteY7" fmla="*/ 18288 h 18288"/>
                      <a:gd name="connsiteX8" fmla="*/ 707983 w 2441321"/>
                      <a:gd name="connsiteY8" fmla="*/ 18288 h 18288"/>
                      <a:gd name="connsiteX9" fmla="*/ 0 w 2441321"/>
                      <a:gd name="connsiteY9" fmla="*/ 18288 h 18288"/>
                      <a:gd name="connsiteX10" fmla="*/ 0 w 2441321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441321" h="18288" fill="none" extrusionOk="0">
                        <a:moveTo>
                          <a:pt x="0" y="0"/>
                        </a:moveTo>
                        <a:cubicBezTo>
                          <a:pt x="273217" y="-17533"/>
                          <a:pt x="355785" y="-4171"/>
                          <a:pt x="585917" y="0"/>
                        </a:cubicBezTo>
                        <a:cubicBezTo>
                          <a:pt x="816049" y="4171"/>
                          <a:pt x="991446" y="-9419"/>
                          <a:pt x="1196247" y="0"/>
                        </a:cubicBezTo>
                        <a:cubicBezTo>
                          <a:pt x="1401048" y="9419"/>
                          <a:pt x="1589984" y="-731"/>
                          <a:pt x="1806578" y="0"/>
                        </a:cubicBezTo>
                        <a:cubicBezTo>
                          <a:pt x="2023172" y="731"/>
                          <a:pt x="2247754" y="8393"/>
                          <a:pt x="2441321" y="0"/>
                        </a:cubicBezTo>
                        <a:cubicBezTo>
                          <a:pt x="2441167" y="8655"/>
                          <a:pt x="2440437" y="9975"/>
                          <a:pt x="2441321" y="18288"/>
                        </a:cubicBezTo>
                        <a:cubicBezTo>
                          <a:pt x="2169723" y="30506"/>
                          <a:pt x="2045712" y="39140"/>
                          <a:pt x="1830991" y="18288"/>
                        </a:cubicBezTo>
                        <a:cubicBezTo>
                          <a:pt x="1616270" y="-2564"/>
                          <a:pt x="1505876" y="3949"/>
                          <a:pt x="1269487" y="18288"/>
                        </a:cubicBezTo>
                        <a:cubicBezTo>
                          <a:pt x="1033098" y="32627"/>
                          <a:pt x="908661" y="41191"/>
                          <a:pt x="707983" y="18288"/>
                        </a:cubicBezTo>
                        <a:cubicBezTo>
                          <a:pt x="507305" y="-4615"/>
                          <a:pt x="333592" y="20759"/>
                          <a:pt x="0" y="18288"/>
                        </a:cubicBezTo>
                        <a:cubicBezTo>
                          <a:pt x="-688" y="11716"/>
                          <a:pt x="875" y="6357"/>
                          <a:pt x="0" y="0"/>
                        </a:cubicBezTo>
                        <a:close/>
                      </a:path>
                      <a:path w="2441321" h="18288" stroke="0" extrusionOk="0">
                        <a:moveTo>
                          <a:pt x="0" y="0"/>
                        </a:moveTo>
                        <a:cubicBezTo>
                          <a:pt x="207071" y="-14617"/>
                          <a:pt x="444194" y="-15606"/>
                          <a:pt x="585917" y="0"/>
                        </a:cubicBezTo>
                        <a:cubicBezTo>
                          <a:pt x="727640" y="15606"/>
                          <a:pt x="904326" y="-79"/>
                          <a:pt x="1123008" y="0"/>
                        </a:cubicBezTo>
                        <a:cubicBezTo>
                          <a:pt x="1341690" y="79"/>
                          <a:pt x="1600014" y="10401"/>
                          <a:pt x="1782164" y="0"/>
                        </a:cubicBezTo>
                        <a:cubicBezTo>
                          <a:pt x="1964314" y="-10401"/>
                          <a:pt x="2143537" y="-21488"/>
                          <a:pt x="2441321" y="0"/>
                        </a:cubicBezTo>
                        <a:cubicBezTo>
                          <a:pt x="2441735" y="5928"/>
                          <a:pt x="2441551" y="11133"/>
                          <a:pt x="2441321" y="18288"/>
                        </a:cubicBezTo>
                        <a:cubicBezTo>
                          <a:pt x="2166745" y="28773"/>
                          <a:pt x="2078726" y="15476"/>
                          <a:pt x="1879817" y="18288"/>
                        </a:cubicBezTo>
                        <a:cubicBezTo>
                          <a:pt x="1680908" y="21100"/>
                          <a:pt x="1548770" y="-4127"/>
                          <a:pt x="1318313" y="18288"/>
                        </a:cubicBezTo>
                        <a:cubicBezTo>
                          <a:pt x="1087856" y="40703"/>
                          <a:pt x="894613" y="3927"/>
                          <a:pt x="659157" y="18288"/>
                        </a:cubicBezTo>
                        <a:cubicBezTo>
                          <a:pt x="423701" y="32649"/>
                          <a:pt x="246611" y="33975"/>
                          <a:pt x="0" y="18288"/>
                        </a:cubicBezTo>
                        <a:cubicBezTo>
                          <a:pt x="-348" y="10388"/>
                          <a:pt x="-12" y="39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C91E5-0648-0CEC-A5CF-384BFB2CDEE9}"/>
              </a:ext>
            </a:extLst>
          </p:cNvPr>
          <p:cNvSpPr txBox="1"/>
          <p:nvPr/>
        </p:nvSpPr>
        <p:spPr>
          <a:xfrm>
            <a:off x="473202" y="2660904"/>
            <a:ext cx="3614166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4)Построение выражений, содержащих объекты и их свойства </a:t>
            </a:r>
          </a:p>
        </p:txBody>
      </p:sp>
      <p:pic>
        <p:nvPicPr>
          <p:cNvPr id="2" name="Рисунок 1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4D4654F-EBA1-5118-C210-DF982D891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1873195"/>
            <a:ext cx="4094226" cy="3111610"/>
          </a:xfrm>
          <a:prstGeom prst="rect">
            <a:avLst/>
          </a:prstGeom>
        </p:spPr>
      </p:pic>
      <p:sp>
        <p:nvSpPr>
          <p:cNvPr id="19460" name="AutoShape 4" descr="https://top-fon.com/uploads/posts/2023-01/1674937135_top-fon-com-p-chelovechki-dlya-prezentatsii-bez-fona-ska-11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462" name="AutoShape 6" descr="https://top-fon.com/uploads/posts/2023-01/1674937135_top-fon-com-p-chelovechki-dlya-prezentatsii-bez-fona-ska-113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117470"/>
      </p:ext>
    </p:extLst>
  </p:cSld>
  <p:clrMapOvr>
    <a:masterClrMapping/>
  </p:clrMapOvr>
  <p:transition>
    <p:dissolv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374</Words>
  <Application>Microsoft Macintosh PowerPoint</Application>
  <PresentationFormat>Экран (4:3)</PresentationFormat>
  <Paragraphs>61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Булева алгебра</vt:lpstr>
      <vt:lpstr>Определения</vt:lpstr>
      <vt:lpstr>Свойства</vt:lpstr>
      <vt:lpstr>Булевы операции</vt:lpstr>
      <vt:lpstr>Задача</vt:lpstr>
      <vt:lpstr>Основные функции библиотеки</vt:lpstr>
      <vt:lpstr>Основные функции библиотеки</vt:lpstr>
      <vt:lpstr>Основные функции библиотеки</vt:lpstr>
      <vt:lpstr>Основные функции библиотеки</vt:lpstr>
      <vt:lpstr>Основные функции библиотеки</vt:lpstr>
      <vt:lpstr>Основные функции библиотеки</vt:lpstr>
      <vt:lpstr>Основные функции библиотеки</vt:lpstr>
      <vt:lpstr>Примеры ипользования</vt:lpstr>
      <vt:lpstr>Сокращение сложной функции</vt:lpstr>
      <vt:lpstr>Пример сокращения сложных функций</vt:lpstr>
      <vt:lpstr>Пример переопределения и сокращения сложных функций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Булева алгебра</dc:title>
  <dc:creator>Dima</dc:creator>
  <cp:lastModifiedBy>Писарик Максим Владиславович</cp:lastModifiedBy>
  <cp:revision>29</cp:revision>
  <dcterms:created xsi:type="dcterms:W3CDTF">2023-11-28T20:20:51Z</dcterms:created>
  <dcterms:modified xsi:type="dcterms:W3CDTF">2023-12-13T10:38:22Z</dcterms:modified>
</cp:coreProperties>
</file>