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61" r:id="rId6"/>
    <p:sldId id="258" r:id="rId7"/>
    <p:sldId id="267" r:id="rId8"/>
    <p:sldId id="263" r:id="rId9"/>
    <p:sldId id="259" r:id="rId10"/>
    <p:sldId id="266" r:id="rId11"/>
    <p:sldId id="268" r:id="rId12"/>
    <p:sldId id="264" r:id="rId13"/>
    <p:sldId id="260"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6BF7-9BD8-44DF-8C13-7E2E722A1F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5C9827-AF4F-4905-B8AC-F258E3EC62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9B79E4-6E01-45D0-8ABD-82D12DDE15F1}"/>
              </a:ext>
            </a:extLst>
          </p:cNvPr>
          <p:cNvSpPr>
            <a:spLocks noGrp="1"/>
          </p:cNvSpPr>
          <p:nvPr>
            <p:ph type="dt" sz="half" idx="10"/>
          </p:nvPr>
        </p:nvSpPr>
        <p:spPr/>
        <p:txBody>
          <a:bodyPr/>
          <a:lstStyle/>
          <a:p>
            <a:fld id="{103DDDAE-9C39-486E-BA70-9BA39168CD8D}" type="datetimeFigureOut">
              <a:rPr lang="en-IN" smtClean="0"/>
              <a:t>01-11-2021</a:t>
            </a:fld>
            <a:endParaRPr lang="en-IN"/>
          </a:p>
        </p:txBody>
      </p:sp>
      <p:sp>
        <p:nvSpPr>
          <p:cNvPr id="5" name="Footer Placeholder 4">
            <a:extLst>
              <a:ext uri="{FF2B5EF4-FFF2-40B4-BE49-F238E27FC236}">
                <a16:creationId xmlns:a16="http://schemas.microsoft.com/office/drawing/2014/main" id="{6D6C658A-0F11-4438-A6C2-7F8DD546B7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0AD46-BC3D-429A-B10C-F223AE21E6C3}"/>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282586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34B8-3880-42DF-B0DD-2CE37582A9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4EF078-9461-42FE-9439-34CC91992A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C5A453-9F6C-4A2E-B0DC-646BDBE93850}"/>
              </a:ext>
            </a:extLst>
          </p:cNvPr>
          <p:cNvSpPr>
            <a:spLocks noGrp="1"/>
          </p:cNvSpPr>
          <p:nvPr>
            <p:ph type="dt" sz="half" idx="10"/>
          </p:nvPr>
        </p:nvSpPr>
        <p:spPr/>
        <p:txBody>
          <a:bodyPr/>
          <a:lstStyle/>
          <a:p>
            <a:fld id="{103DDDAE-9C39-486E-BA70-9BA39168CD8D}" type="datetimeFigureOut">
              <a:rPr lang="en-IN" smtClean="0"/>
              <a:t>01-11-2021</a:t>
            </a:fld>
            <a:endParaRPr lang="en-IN"/>
          </a:p>
        </p:txBody>
      </p:sp>
      <p:sp>
        <p:nvSpPr>
          <p:cNvPr id="5" name="Footer Placeholder 4">
            <a:extLst>
              <a:ext uri="{FF2B5EF4-FFF2-40B4-BE49-F238E27FC236}">
                <a16:creationId xmlns:a16="http://schemas.microsoft.com/office/drawing/2014/main" id="{19FBF804-8A3E-4FF4-B4D4-C128FB0455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A2AC01-1698-41AD-90AB-24262AD0FDA1}"/>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1683500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ED9A5D-BC5D-4D4E-97BC-100743AA8D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44E3C7-D1C5-479E-B68B-694BFFAEE8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B27DF0-9704-44C1-9C19-1C96B6AA28F2}"/>
              </a:ext>
            </a:extLst>
          </p:cNvPr>
          <p:cNvSpPr>
            <a:spLocks noGrp="1"/>
          </p:cNvSpPr>
          <p:nvPr>
            <p:ph type="dt" sz="half" idx="10"/>
          </p:nvPr>
        </p:nvSpPr>
        <p:spPr/>
        <p:txBody>
          <a:bodyPr/>
          <a:lstStyle/>
          <a:p>
            <a:fld id="{103DDDAE-9C39-486E-BA70-9BA39168CD8D}" type="datetimeFigureOut">
              <a:rPr lang="en-IN" smtClean="0"/>
              <a:t>01-11-2021</a:t>
            </a:fld>
            <a:endParaRPr lang="en-IN"/>
          </a:p>
        </p:txBody>
      </p:sp>
      <p:sp>
        <p:nvSpPr>
          <p:cNvPr id="5" name="Footer Placeholder 4">
            <a:extLst>
              <a:ext uri="{FF2B5EF4-FFF2-40B4-BE49-F238E27FC236}">
                <a16:creationId xmlns:a16="http://schemas.microsoft.com/office/drawing/2014/main" id="{75BCFA45-672E-4FCB-A09F-E8CF271E0B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262B4C-26C2-42DC-BC00-2FAEE43D69FD}"/>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353559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CCAD-A8E0-4D7F-A880-02C36A9C51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920992-9E33-44C6-ACED-F315A86370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F5BAE-881A-4C40-B5DB-059FF9E82BC0}"/>
              </a:ext>
            </a:extLst>
          </p:cNvPr>
          <p:cNvSpPr>
            <a:spLocks noGrp="1"/>
          </p:cNvSpPr>
          <p:nvPr>
            <p:ph type="dt" sz="half" idx="10"/>
          </p:nvPr>
        </p:nvSpPr>
        <p:spPr/>
        <p:txBody>
          <a:bodyPr/>
          <a:lstStyle/>
          <a:p>
            <a:fld id="{103DDDAE-9C39-486E-BA70-9BA39168CD8D}" type="datetimeFigureOut">
              <a:rPr lang="en-IN" smtClean="0"/>
              <a:t>01-11-2021</a:t>
            </a:fld>
            <a:endParaRPr lang="en-IN"/>
          </a:p>
        </p:txBody>
      </p:sp>
      <p:sp>
        <p:nvSpPr>
          <p:cNvPr id="5" name="Footer Placeholder 4">
            <a:extLst>
              <a:ext uri="{FF2B5EF4-FFF2-40B4-BE49-F238E27FC236}">
                <a16:creationId xmlns:a16="http://schemas.microsoft.com/office/drawing/2014/main" id="{EA0A56BB-4E9F-43AB-98AF-7E3FB8AA06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AEB49B-7B38-4DC1-9E5B-D5C25C008EE8}"/>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1855769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C7ED-1DDF-4E29-B589-D8CEB13A9B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48AF9B-5D14-4F9F-A581-F429D23E96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CDE16-B839-4448-9F0F-08E51FAED7E9}"/>
              </a:ext>
            </a:extLst>
          </p:cNvPr>
          <p:cNvSpPr>
            <a:spLocks noGrp="1"/>
          </p:cNvSpPr>
          <p:nvPr>
            <p:ph type="dt" sz="half" idx="10"/>
          </p:nvPr>
        </p:nvSpPr>
        <p:spPr/>
        <p:txBody>
          <a:bodyPr/>
          <a:lstStyle/>
          <a:p>
            <a:fld id="{103DDDAE-9C39-486E-BA70-9BA39168CD8D}" type="datetimeFigureOut">
              <a:rPr lang="en-IN" smtClean="0"/>
              <a:t>01-11-2021</a:t>
            </a:fld>
            <a:endParaRPr lang="en-IN"/>
          </a:p>
        </p:txBody>
      </p:sp>
      <p:sp>
        <p:nvSpPr>
          <p:cNvPr id="5" name="Footer Placeholder 4">
            <a:extLst>
              <a:ext uri="{FF2B5EF4-FFF2-40B4-BE49-F238E27FC236}">
                <a16:creationId xmlns:a16="http://schemas.microsoft.com/office/drawing/2014/main" id="{2E309F71-9E0B-4AC7-B945-5F286B2A59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013CC9-A220-43E5-B4E9-13ACD9CAF298}"/>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44438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E09BA-21AA-405C-A391-07551D826B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20D2A5-CA4A-408F-A1E3-F7B9B2E8C3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44B6FA-1923-413E-98F9-8BA56DBDC9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8E9408-FC71-4187-BE7E-46B859E4AF1D}"/>
              </a:ext>
            </a:extLst>
          </p:cNvPr>
          <p:cNvSpPr>
            <a:spLocks noGrp="1"/>
          </p:cNvSpPr>
          <p:nvPr>
            <p:ph type="dt" sz="half" idx="10"/>
          </p:nvPr>
        </p:nvSpPr>
        <p:spPr/>
        <p:txBody>
          <a:bodyPr/>
          <a:lstStyle/>
          <a:p>
            <a:fld id="{103DDDAE-9C39-486E-BA70-9BA39168CD8D}" type="datetimeFigureOut">
              <a:rPr lang="en-IN" smtClean="0"/>
              <a:t>01-11-2021</a:t>
            </a:fld>
            <a:endParaRPr lang="en-IN"/>
          </a:p>
        </p:txBody>
      </p:sp>
      <p:sp>
        <p:nvSpPr>
          <p:cNvPr id="6" name="Footer Placeholder 5">
            <a:extLst>
              <a:ext uri="{FF2B5EF4-FFF2-40B4-BE49-F238E27FC236}">
                <a16:creationId xmlns:a16="http://schemas.microsoft.com/office/drawing/2014/main" id="{9B3C159E-019B-45C2-A4B4-0B1BA3DFEE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5D35F5-E009-4245-8863-3B409E5E3CC2}"/>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128101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3B18-3BD2-4790-B54A-BF59780352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356E91-3F1E-4353-ABB8-673683E744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2B7B60-1B8F-402B-8DF0-40DF2E762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BF1839-DD7F-4647-8478-CBAFFDD55E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E42103-FA02-415E-99FB-F58648DCF5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22E2F7-C5F8-45E8-ABA0-365DE11DF81C}"/>
              </a:ext>
            </a:extLst>
          </p:cNvPr>
          <p:cNvSpPr>
            <a:spLocks noGrp="1"/>
          </p:cNvSpPr>
          <p:nvPr>
            <p:ph type="dt" sz="half" idx="10"/>
          </p:nvPr>
        </p:nvSpPr>
        <p:spPr/>
        <p:txBody>
          <a:bodyPr/>
          <a:lstStyle/>
          <a:p>
            <a:fld id="{103DDDAE-9C39-486E-BA70-9BA39168CD8D}" type="datetimeFigureOut">
              <a:rPr lang="en-IN" smtClean="0"/>
              <a:t>01-11-2021</a:t>
            </a:fld>
            <a:endParaRPr lang="en-IN"/>
          </a:p>
        </p:txBody>
      </p:sp>
      <p:sp>
        <p:nvSpPr>
          <p:cNvPr id="8" name="Footer Placeholder 7">
            <a:extLst>
              <a:ext uri="{FF2B5EF4-FFF2-40B4-BE49-F238E27FC236}">
                <a16:creationId xmlns:a16="http://schemas.microsoft.com/office/drawing/2014/main" id="{625F88B8-CB80-4506-B466-FEAE985E75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AE9749-2D3B-4128-84B1-14C0E906F704}"/>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1964479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0D677-C19F-47BE-8CE6-852E78100C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759790-E033-40BA-81E4-06285E99A970}"/>
              </a:ext>
            </a:extLst>
          </p:cNvPr>
          <p:cNvSpPr>
            <a:spLocks noGrp="1"/>
          </p:cNvSpPr>
          <p:nvPr>
            <p:ph type="dt" sz="half" idx="10"/>
          </p:nvPr>
        </p:nvSpPr>
        <p:spPr/>
        <p:txBody>
          <a:bodyPr/>
          <a:lstStyle/>
          <a:p>
            <a:fld id="{103DDDAE-9C39-486E-BA70-9BA39168CD8D}" type="datetimeFigureOut">
              <a:rPr lang="en-IN" smtClean="0"/>
              <a:t>01-11-2021</a:t>
            </a:fld>
            <a:endParaRPr lang="en-IN"/>
          </a:p>
        </p:txBody>
      </p:sp>
      <p:sp>
        <p:nvSpPr>
          <p:cNvPr id="4" name="Footer Placeholder 3">
            <a:extLst>
              <a:ext uri="{FF2B5EF4-FFF2-40B4-BE49-F238E27FC236}">
                <a16:creationId xmlns:a16="http://schemas.microsoft.com/office/drawing/2014/main" id="{93E6BE99-D080-4AC0-99B6-11100CE748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4D62A33-6ACD-4E7C-9CB7-35469D820535}"/>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197575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B4F754-2DAB-4283-91C8-203EAADC694F}"/>
              </a:ext>
            </a:extLst>
          </p:cNvPr>
          <p:cNvSpPr>
            <a:spLocks noGrp="1"/>
          </p:cNvSpPr>
          <p:nvPr>
            <p:ph type="dt" sz="half" idx="10"/>
          </p:nvPr>
        </p:nvSpPr>
        <p:spPr/>
        <p:txBody>
          <a:bodyPr/>
          <a:lstStyle/>
          <a:p>
            <a:fld id="{103DDDAE-9C39-486E-BA70-9BA39168CD8D}" type="datetimeFigureOut">
              <a:rPr lang="en-IN" smtClean="0"/>
              <a:t>01-11-2021</a:t>
            </a:fld>
            <a:endParaRPr lang="en-IN"/>
          </a:p>
        </p:txBody>
      </p:sp>
      <p:sp>
        <p:nvSpPr>
          <p:cNvPr id="3" name="Footer Placeholder 2">
            <a:extLst>
              <a:ext uri="{FF2B5EF4-FFF2-40B4-BE49-F238E27FC236}">
                <a16:creationId xmlns:a16="http://schemas.microsoft.com/office/drawing/2014/main" id="{D68A61A4-FA34-43F3-B311-C0E3DD15DA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2E51C4-B2A5-4F5D-A8DC-680E7DB54B7A}"/>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2078739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00C7-B45E-49C4-B312-8480032A90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0069E9-ACEF-4062-A771-9D583F7A32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A3F2F7-A525-49DA-9925-24C7CE91E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112F74-1056-4C8D-90E1-C3C0EFF5F454}"/>
              </a:ext>
            </a:extLst>
          </p:cNvPr>
          <p:cNvSpPr>
            <a:spLocks noGrp="1"/>
          </p:cNvSpPr>
          <p:nvPr>
            <p:ph type="dt" sz="half" idx="10"/>
          </p:nvPr>
        </p:nvSpPr>
        <p:spPr/>
        <p:txBody>
          <a:bodyPr/>
          <a:lstStyle/>
          <a:p>
            <a:fld id="{103DDDAE-9C39-486E-BA70-9BA39168CD8D}" type="datetimeFigureOut">
              <a:rPr lang="en-IN" smtClean="0"/>
              <a:t>01-11-2021</a:t>
            </a:fld>
            <a:endParaRPr lang="en-IN"/>
          </a:p>
        </p:txBody>
      </p:sp>
      <p:sp>
        <p:nvSpPr>
          <p:cNvPr id="6" name="Footer Placeholder 5">
            <a:extLst>
              <a:ext uri="{FF2B5EF4-FFF2-40B4-BE49-F238E27FC236}">
                <a16:creationId xmlns:a16="http://schemas.microsoft.com/office/drawing/2014/main" id="{B0BB97B9-D957-4026-892F-21B10F7301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FA8CCB-C47D-43FF-8676-B92D624034A0}"/>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311642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57D8-7E14-4AAC-938F-7424FE7A78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6EE221-A019-4D75-BBDF-D1A018AF1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4FB935-2198-4E3B-A4B1-B8DB72486B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9A6C93-0F18-4191-A3B5-F31995520985}"/>
              </a:ext>
            </a:extLst>
          </p:cNvPr>
          <p:cNvSpPr>
            <a:spLocks noGrp="1"/>
          </p:cNvSpPr>
          <p:nvPr>
            <p:ph type="dt" sz="half" idx="10"/>
          </p:nvPr>
        </p:nvSpPr>
        <p:spPr/>
        <p:txBody>
          <a:bodyPr/>
          <a:lstStyle/>
          <a:p>
            <a:fld id="{103DDDAE-9C39-486E-BA70-9BA39168CD8D}" type="datetimeFigureOut">
              <a:rPr lang="en-IN" smtClean="0"/>
              <a:t>01-11-2021</a:t>
            </a:fld>
            <a:endParaRPr lang="en-IN"/>
          </a:p>
        </p:txBody>
      </p:sp>
      <p:sp>
        <p:nvSpPr>
          <p:cNvPr id="6" name="Footer Placeholder 5">
            <a:extLst>
              <a:ext uri="{FF2B5EF4-FFF2-40B4-BE49-F238E27FC236}">
                <a16:creationId xmlns:a16="http://schemas.microsoft.com/office/drawing/2014/main" id="{945D82E2-8814-4677-8906-04C486B93D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97652D-5ABA-4156-8750-15A1D97B7EB7}"/>
              </a:ext>
            </a:extLst>
          </p:cNvPr>
          <p:cNvSpPr>
            <a:spLocks noGrp="1"/>
          </p:cNvSpPr>
          <p:nvPr>
            <p:ph type="sldNum" sz="quarter" idx="12"/>
          </p:nvPr>
        </p:nvSpPr>
        <p:spPr/>
        <p:txBody>
          <a:bodyPr/>
          <a:lstStyle/>
          <a:p>
            <a:fld id="{4C3145EB-C369-42A4-AE8A-0974A2E20134}" type="slidenum">
              <a:rPr lang="en-IN" smtClean="0"/>
              <a:t>‹#›</a:t>
            </a:fld>
            <a:endParaRPr lang="en-IN"/>
          </a:p>
        </p:txBody>
      </p:sp>
    </p:spTree>
    <p:extLst>
      <p:ext uri="{BB962C8B-B14F-4D97-AF65-F5344CB8AC3E}">
        <p14:creationId xmlns:p14="http://schemas.microsoft.com/office/powerpoint/2010/main" val="216074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771A91-47FB-4DF4-97C9-8B183577B2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64AFA4-F004-475E-972B-03A8E61138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6B873B-AE84-47F1-9D63-3501B3724A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DDDAE-9C39-486E-BA70-9BA39168CD8D}" type="datetimeFigureOut">
              <a:rPr lang="en-IN" smtClean="0"/>
              <a:t>01-11-2021</a:t>
            </a:fld>
            <a:endParaRPr lang="en-IN"/>
          </a:p>
        </p:txBody>
      </p:sp>
      <p:sp>
        <p:nvSpPr>
          <p:cNvPr id="5" name="Footer Placeholder 4">
            <a:extLst>
              <a:ext uri="{FF2B5EF4-FFF2-40B4-BE49-F238E27FC236}">
                <a16:creationId xmlns:a16="http://schemas.microsoft.com/office/drawing/2014/main" id="{D39A1653-A6E1-4907-A773-9CC862FD25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1F0780-2518-42FA-AEC3-0DB9DF1377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145EB-C369-42A4-AE8A-0974A2E20134}" type="slidenum">
              <a:rPr lang="en-IN" smtClean="0"/>
              <a:t>‹#›</a:t>
            </a:fld>
            <a:endParaRPr lang="en-IN"/>
          </a:p>
        </p:txBody>
      </p:sp>
    </p:spTree>
    <p:extLst>
      <p:ext uri="{BB962C8B-B14F-4D97-AF65-F5344CB8AC3E}">
        <p14:creationId xmlns:p14="http://schemas.microsoft.com/office/powerpoint/2010/main" val="1932091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66048-574E-444E-B561-32624EE02AAF}"/>
              </a:ext>
            </a:extLst>
          </p:cNvPr>
          <p:cNvSpPr>
            <a:spLocks noGrp="1"/>
          </p:cNvSpPr>
          <p:nvPr>
            <p:ph type="ctrTitle"/>
          </p:nvPr>
        </p:nvSpPr>
        <p:spPr/>
        <p:txBody>
          <a:bodyPr/>
          <a:lstStyle/>
          <a:p>
            <a:r>
              <a:rPr lang="en-IN" dirty="0"/>
              <a:t>NEWS CLASSIFIER</a:t>
            </a:r>
            <a:br>
              <a:rPr lang="en-IN" dirty="0"/>
            </a:br>
            <a:endParaRPr lang="en-IN" dirty="0"/>
          </a:p>
        </p:txBody>
      </p:sp>
      <p:sp>
        <p:nvSpPr>
          <p:cNvPr id="3" name="Subtitle 2">
            <a:extLst>
              <a:ext uri="{FF2B5EF4-FFF2-40B4-BE49-F238E27FC236}">
                <a16:creationId xmlns:a16="http://schemas.microsoft.com/office/drawing/2014/main" id="{D1CC1A13-3AF3-4171-A70C-E3C3216F60AE}"/>
              </a:ext>
            </a:extLst>
          </p:cNvPr>
          <p:cNvSpPr>
            <a:spLocks noGrp="1"/>
          </p:cNvSpPr>
          <p:nvPr>
            <p:ph type="subTitle" idx="1"/>
          </p:nvPr>
        </p:nvSpPr>
        <p:spPr>
          <a:xfrm>
            <a:off x="1895061" y="4907756"/>
            <a:ext cx="9144000" cy="1655762"/>
          </a:xfrm>
        </p:spPr>
        <p:txBody>
          <a:bodyPr>
            <a:normAutofit/>
          </a:bodyPr>
          <a:lstStyle/>
          <a:p>
            <a:pPr algn="r"/>
            <a:r>
              <a:rPr lang="en-IN" dirty="0"/>
              <a:t>Done by:</a:t>
            </a:r>
          </a:p>
          <a:p>
            <a:pPr algn="r"/>
            <a:r>
              <a:rPr lang="en-IN" dirty="0"/>
              <a:t>Kavya M</a:t>
            </a:r>
          </a:p>
          <a:p>
            <a:pPr algn="r"/>
            <a:r>
              <a:rPr lang="en-IN" dirty="0"/>
              <a:t>Aditi </a:t>
            </a:r>
            <a:r>
              <a:rPr lang="en-IN" dirty="0" err="1"/>
              <a:t>Shilke</a:t>
            </a:r>
            <a:endParaRPr lang="en-IN" dirty="0"/>
          </a:p>
        </p:txBody>
      </p:sp>
      <p:sp>
        <p:nvSpPr>
          <p:cNvPr id="4" name="TextBox 3">
            <a:extLst>
              <a:ext uri="{FF2B5EF4-FFF2-40B4-BE49-F238E27FC236}">
                <a16:creationId xmlns:a16="http://schemas.microsoft.com/office/drawing/2014/main" id="{2B9A8B2D-79D8-4B01-ACB9-E77E7CDFAD8D}"/>
              </a:ext>
            </a:extLst>
          </p:cNvPr>
          <p:cNvSpPr txBox="1"/>
          <p:nvPr/>
        </p:nvSpPr>
        <p:spPr>
          <a:xfrm>
            <a:off x="5115340" y="3685639"/>
            <a:ext cx="4094921" cy="523220"/>
          </a:xfrm>
          <a:prstGeom prst="rect">
            <a:avLst/>
          </a:prstGeom>
          <a:noFill/>
        </p:spPr>
        <p:txBody>
          <a:bodyPr wrap="square" rtlCol="0">
            <a:spAutoFit/>
          </a:bodyPr>
          <a:lstStyle/>
          <a:p>
            <a:r>
              <a:rPr lang="en-IN" sz="2800" dirty="0"/>
              <a:t>Group : Delta</a:t>
            </a:r>
          </a:p>
        </p:txBody>
      </p:sp>
    </p:spTree>
    <p:extLst>
      <p:ext uri="{BB962C8B-B14F-4D97-AF65-F5344CB8AC3E}">
        <p14:creationId xmlns:p14="http://schemas.microsoft.com/office/powerpoint/2010/main" val="2018575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2E2C-C924-4638-9056-9BD0F7696CA1}"/>
              </a:ext>
            </a:extLst>
          </p:cNvPr>
          <p:cNvSpPr>
            <a:spLocks noGrp="1"/>
          </p:cNvSpPr>
          <p:nvPr>
            <p:ph type="title"/>
          </p:nvPr>
        </p:nvSpPr>
        <p:spPr/>
        <p:txBody>
          <a:bodyPr/>
          <a:lstStyle/>
          <a:p>
            <a:pPr algn="ctr"/>
            <a:r>
              <a:rPr lang="en-IN" dirty="0"/>
              <a:t>UI</a:t>
            </a:r>
          </a:p>
        </p:txBody>
      </p:sp>
      <p:pic>
        <p:nvPicPr>
          <p:cNvPr id="4" name="Content Placeholder 3">
            <a:extLst>
              <a:ext uri="{FF2B5EF4-FFF2-40B4-BE49-F238E27FC236}">
                <a16:creationId xmlns:a16="http://schemas.microsoft.com/office/drawing/2014/main" id="{DC225DB3-41BA-4DD6-B0A9-3FEF96645CD5}"/>
              </a:ext>
            </a:extLst>
          </p:cNvPr>
          <p:cNvPicPr>
            <a:picLocks noGrp="1" noChangeAspect="1"/>
          </p:cNvPicPr>
          <p:nvPr>
            <p:ph idx="1"/>
          </p:nvPr>
        </p:nvPicPr>
        <p:blipFill>
          <a:blip r:embed="rId2"/>
          <a:stretch>
            <a:fillRect/>
          </a:stretch>
        </p:blipFill>
        <p:spPr>
          <a:xfrm>
            <a:off x="1046922" y="1322042"/>
            <a:ext cx="10098156" cy="4906479"/>
          </a:xfrm>
          <a:prstGeom prst="rect">
            <a:avLst/>
          </a:prstGeom>
        </p:spPr>
      </p:pic>
      <p:sp>
        <p:nvSpPr>
          <p:cNvPr id="5" name="TextBox 4">
            <a:extLst>
              <a:ext uri="{FF2B5EF4-FFF2-40B4-BE49-F238E27FC236}">
                <a16:creationId xmlns:a16="http://schemas.microsoft.com/office/drawing/2014/main" id="{BA6778DE-6389-4A84-8BC9-A64A5805121C}"/>
              </a:ext>
            </a:extLst>
          </p:cNvPr>
          <p:cNvSpPr txBox="1"/>
          <p:nvPr/>
        </p:nvSpPr>
        <p:spPr>
          <a:xfrm>
            <a:off x="8097078" y="57987"/>
            <a:ext cx="2875722" cy="923330"/>
          </a:xfrm>
          <a:prstGeom prst="rect">
            <a:avLst/>
          </a:prstGeom>
          <a:noFill/>
        </p:spPr>
        <p:txBody>
          <a:bodyPr wrap="square" rtlCol="0">
            <a:spAutoFit/>
          </a:bodyPr>
          <a:lstStyle/>
          <a:p>
            <a:r>
              <a:rPr lang="en-IN" dirty="0"/>
              <a:t>The text can be used to input either the web site of article or any text</a:t>
            </a:r>
          </a:p>
        </p:txBody>
      </p:sp>
    </p:spTree>
    <p:extLst>
      <p:ext uri="{BB962C8B-B14F-4D97-AF65-F5344CB8AC3E}">
        <p14:creationId xmlns:p14="http://schemas.microsoft.com/office/powerpoint/2010/main" val="358980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4CBBE-73EE-4019-A475-C376A6A0F3AA}"/>
              </a:ext>
            </a:extLst>
          </p:cNvPr>
          <p:cNvSpPr>
            <a:spLocks noGrp="1"/>
          </p:cNvSpPr>
          <p:nvPr>
            <p:ph type="title"/>
          </p:nvPr>
        </p:nvSpPr>
        <p:spPr/>
        <p:txBody>
          <a:bodyPr/>
          <a:lstStyle/>
          <a:p>
            <a:r>
              <a:rPr lang="en-IN" dirty="0"/>
              <a:t>UI to API interaction</a:t>
            </a:r>
          </a:p>
        </p:txBody>
      </p:sp>
      <p:pic>
        <p:nvPicPr>
          <p:cNvPr id="5" name="Content Placeholder 4">
            <a:extLst>
              <a:ext uri="{FF2B5EF4-FFF2-40B4-BE49-F238E27FC236}">
                <a16:creationId xmlns:a16="http://schemas.microsoft.com/office/drawing/2014/main" id="{54019D09-FEDC-4F1B-BC61-7CF490931949}"/>
              </a:ext>
            </a:extLst>
          </p:cNvPr>
          <p:cNvPicPr>
            <a:picLocks noGrp="1" noChangeAspect="1"/>
          </p:cNvPicPr>
          <p:nvPr>
            <p:ph idx="1"/>
          </p:nvPr>
        </p:nvPicPr>
        <p:blipFill>
          <a:blip r:embed="rId2"/>
          <a:stretch>
            <a:fillRect/>
          </a:stretch>
        </p:blipFill>
        <p:spPr>
          <a:xfrm>
            <a:off x="371062" y="1825625"/>
            <a:ext cx="10982738" cy="4351338"/>
          </a:xfrm>
        </p:spPr>
      </p:pic>
    </p:spTree>
    <p:extLst>
      <p:ext uri="{BB962C8B-B14F-4D97-AF65-F5344CB8AC3E}">
        <p14:creationId xmlns:p14="http://schemas.microsoft.com/office/powerpoint/2010/main" val="233996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EEF846-60D8-405C-86F8-4B87A471E242}"/>
              </a:ext>
            </a:extLst>
          </p:cNvPr>
          <p:cNvSpPr txBox="1"/>
          <p:nvPr/>
        </p:nvSpPr>
        <p:spPr>
          <a:xfrm>
            <a:off x="2372140" y="5665220"/>
            <a:ext cx="7366914" cy="1200329"/>
          </a:xfrm>
          <a:prstGeom prst="rect">
            <a:avLst/>
          </a:prstGeom>
          <a:noFill/>
        </p:spPr>
        <p:txBody>
          <a:bodyPr wrap="square" rtlCol="0">
            <a:spAutoFit/>
          </a:bodyPr>
          <a:lstStyle/>
          <a:p>
            <a:pPr algn="ctr"/>
            <a:r>
              <a:rPr lang="en-IN" dirty="0"/>
              <a:t>Docker containers and images</a:t>
            </a:r>
          </a:p>
          <a:p>
            <a:pPr algn="ctr"/>
            <a:endParaRPr lang="en-IN" dirty="0"/>
          </a:p>
          <a:p>
            <a:r>
              <a:rPr lang="en-IN" dirty="0"/>
              <a:t> (each rectangular box represents a separate image and arrows represent the direction of communication)</a:t>
            </a:r>
          </a:p>
        </p:txBody>
      </p:sp>
      <p:grpSp>
        <p:nvGrpSpPr>
          <p:cNvPr id="89" name="Group 88">
            <a:extLst>
              <a:ext uri="{FF2B5EF4-FFF2-40B4-BE49-F238E27FC236}">
                <a16:creationId xmlns:a16="http://schemas.microsoft.com/office/drawing/2014/main" id="{BED59311-8CD4-4810-94F1-AFDC585F648A}"/>
              </a:ext>
            </a:extLst>
          </p:cNvPr>
          <p:cNvGrpSpPr/>
          <p:nvPr/>
        </p:nvGrpSpPr>
        <p:grpSpPr>
          <a:xfrm>
            <a:off x="610223" y="126685"/>
            <a:ext cx="11427721" cy="5613610"/>
            <a:chOff x="610223" y="126685"/>
            <a:chExt cx="11427721" cy="5613610"/>
          </a:xfrm>
        </p:grpSpPr>
        <p:sp>
          <p:nvSpPr>
            <p:cNvPr id="5" name="Rectangle: Rounded Corners 4">
              <a:extLst>
                <a:ext uri="{FF2B5EF4-FFF2-40B4-BE49-F238E27FC236}">
                  <a16:creationId xmlns:a16="http://schemas.microsoft.com/office/drawing/2014/main" id="{E5536D02-6C8E-4C6B-9985-EA19ABF97C9F}"/>
                </a:ext>
              </a:extLst>
            </p:cNvPr>
            <p:cNvSpPr/>
            <p:nvPr/>
          </p:nvSpPr>
          <p:spPr>
            <a:xfrm>
              <a:off x="639833" y="2029756"/>
              <a:ext cx="2302565" cy="1842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producer</a:t>
              </a:r>
            </a:p>
          </p:txBody>
        </p:sp>
        <p:sp>
          <p:nvSpPr>
            <p:cNvPr id="6" name="Rectangle: Rounded Corners 5">
              <a:extLst>
                <a:ext uri="{FF2B5EF4-FFF2-40B4-BE49-F238E27FC236}">
                  <a16:creationId xmlns:a16="http://schemas.microsoft.com/office/drawing/2014/main" id="{90CB5DDF-7C2F-4EB8-B301-41A3FABDDCE9}"/>
                </a:ext>
              </a:extLst>
            </p:cNvPr>
            <p:cNvSpPr/>
            <p:nvPr/>
          </p:nvSpPr>
          <p:spPr>
            <a:xfrm>
              <a:off x="4028661" y="2453911"/>
              <a:ext cx="2302565" cy="11351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Kafka </a:t>
              </a:r>
            </a:p>
          </p:txBody>
        </p:sp>
        <p:sp>
          <p:nvSpPr>
            <p:cNvPr id="7" name="Cylinder 6">
              <a:extLst>
                <a:ext uri="{FF2B5EF4-FFF2-40B4-BE49-F238E27FC236}">
                  <a16:creationId xmlns:a16="http://schemas.microsoft.com/office/drawing/2014/main" id="{E5408D23-CF8D-4E1B-8E0B-6A9890736E7A}"/>
                </a:ext>
              </a:extLst>
            </p:cNvPr>
            <p:cNvSpPr/>
            <p:nvPr/>
          </p:nvSpPr>
          <p:spPr>
            <a:xfrm>
              <a:off x="10669655" y="2318008"/>
              <a:ext cx="1368289" cy="13255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 </a:t>
              </a:r>
              <a:r>
                <a:rPr lang="en-IN" dirty="0" err="1"/>
                <a:t>db</a:t>
              </a:r>
              <a:r>
                <a:rPr lang="en-IN" dirty="0"/>
                <a:t>(atlas)</a:t>
              </a:r>
            </a:p>
          </p:txBody>
        </p:sp>
        <p:sp>
          <p:nvSpPr>
            <p:cNvPr id="8" name="Rectangle 7">
              <a:extLst>
                <a:ext uri="{FF2B5EF4-FFF2-40B4-BE49-F238E27FC236}">
                  <a16:creationId xmlns:a16="http://schemas.microsoft.com/office/drawing/2014/main" id="{86D3492B-A04E-4491-881C-3E9A49D85E72}"/>
                </a:ext>
              </a:extLst>
            </p:cNvPr>
            <p:cNvSpPr/>
            <p:nvPr/>
          </p:nvSpPr>
          <p:spPr>
            <a:xfrm>
              <a:off x="994742" y="2248502"/>
              <a:ext cx="1581979" cy="4108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newsapi</a:t>
              </a:r>
              <a:endParaRPr lang="en-IN" dirty="0"/>
            </a:p>
          </p:txBody>
        </p:sp>
        <p:sp>
          <p:nvSpPr>
            <p:cNvPr id="9" name="Rectangle 8">
              <a:extLst>
                <a:ext uri="{FF2B5EF4-FFF2-40B4-BE49-F238E27FC236}">
                  <a16:creationId xmlns:a16="http://schemas.microsoft.com/office/drawing/2014/main" id="{428F082D-5062-4B49-A75B-ABD99B9D616E}"/>
                </a:ext>
              </a:extLst>
            </p:cNvPr>
            <p:cNvSpPr/>
            <p:nvPr/>
          </p:nvSpPr>
          <p:spPr>
            <a:xfrm>
              <a:off x="994741" y="3271500"/>
              <a:ext cx="1581979" cy="4108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rssfeed</a:t>
              </a:r>
              <a:endParaRPr lang="en-IN" dirty="0"/>
            </a:p>
          </p:txBody>
        </p:sp>
        <p:sp>
          <p:nvSpPr>
            <p:cNvPr id="10" name="Rectangle: Rounded Corners 9">
              <a:extLst>
                <a:ext uri="{FF2B5EF4-FFF2-40B4-BE49-F238E27FC236}">
                  <a16:creationId xmlns:a16="http://schemas.microsoft.com/office/drawing/2014/main" id="{23279C3E-E9D8-421C-B946-DA7B911622AE}"/>
                </a:ext>
              </a:extLst>
            </p:cNvPr>
            <p:cNvSpPr/>
            <p:nvPr/>
          </p:nvSpPr>
          <p:spPr>
            <a:xfrm>
              <a:off x="4087459" y="999644"/>
              <a:ext cx="2302565" cy="11463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Spark master </a:t>
              </a:r>
            </a:p>
          </p:txBody>
        </p:sp>
        <p:sp>
          <p:nvSpPr>
            <p:cNvPr id="11" name="Rectangle: Rounded Corners 10">
              <a:extLst>
                <a:ext uri="{FF2B5EF4-FFF2-40B4-BE49-F238E27FC236}">
                  <a16:creationId xmlns:a16="http://schemas.microsoft.com/office/drawing/2014/main" id="{FF7478FA-DF01-4728-9A4E-D509597B06F4}"/>
                </a:ext>
              </a:extLst>
            </p:cNvPr>
            <p:cNvSpPr/>
            <p:nvPr/>
          </p:nvSpPr>
          <p:spPr>
            <a:xfrm>
              <a:off x="4164489" y="126685"/>
              <a:ext cx="2148503" cy="7206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Spark worker</a:t>
              </a:r>
            </a:p>
          </p:txBody>
        </p:sp>
        <p:cxnSp>
          <p:nvCxnSpPr>
            <p:cNvPr id="13" name="Straight Arrow Connector 12">
              <a:extLst>
                <a:ext uri="{FF2B5EF4-FFF2-40B4-BE49-F238E27FC236}">
                  <a16:creationId xmlns:a16="http://schemas.microsoft.com/office/drawing/2014/main" id="{1E2F983C-408C-4D8A-9E3C-2A5A6D6939EE}"/>
                </a:ext>
              </a:extLst>
            </p:cNvPr>
            <p:cNvCxnSpPr>
              <a:cxnSpLocks/>
              <a:stCxn id="5" idx="3"/>
            </p:cNvCxnSpPr>
            <p:nvPr/>
          </p:nvCxnSpPr>
          <p:spPr>
            <a:xfrm>
              <a:off x="2942398" y="2950782"/>
              <a:ext cx="11140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79214CF6-9855-4A37-A613-B19982EEC947}"/>
                </a:ext>
              </a:extLst>
            </p:cNvPr>
            <p:cNvSpPr/>
            <p:nvPr/>
          </p:nvSpPr>
          <p:spPr>
            <a:xfrm>
              <a:off x="7240651" y="2379416"/>
              <a:ext cx="1368290" cy="1321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consumer</a:t>
              </a:r>
            </a:p>
          </p:txBody>
        </p:sp>
        <p:cxnSp>
          <p:nvCxnSpPr>
            <p:cNvPr id="17" name="Straight Arrow Connector 16">
              <a:extLst>
                <a:ext uri="{FF2B5EF4-FFF2-40B4-BE49-F238E27FC236}">
                  <a16:creationId xmlns:a16="http://schemas.microsoft.com/office/drawing/2014/main" id="{100A3969-6E90-4F8C-B6D7-20864F8A5777}"/>
                </a:ext>
              </a:extLst>
            </p:cNvPr>
            <p:cNvCxnSpPr>
              <a:stCxn id="10" idx="0"/>
              <a:endCxn id="11" idx="2"/>
            </p:cNvCxnSpPr>
            <p:nvPr/>
          </p:nvCxnSpPr>
          <p:spPr>
            <a:xfrm flipH="1" flipV="1">
              <a:off x="5238741" y="847374"/>
              <a:ext cx="1" cy="152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843A769-EE02-4D71-8B99-3632D17866E4}"/>
                </a:ext>
              </a:extLst>
            </p:cNvPr>
            <p:cNvCxnSpPr>
              <a:cxnSpLocks/>
            </p:cNvCxnSpPr>
            <p:nvPr/>
          </p:nvCxnSpPr>
          <p:spPr>
            <a:xfrm flipH="1" flipV="1">
              <a:off x="5238742" y="1962618"/>
              <a:ext cx="65019" cy="85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EC6CA8A-748E-4BDF-BE92-26F572119E84}"/>
                </a:ext>
              </a:extLst>
            </p:cNvPr>
            <p:cNvCxnSpPr>
              <a:stCxn id="15" idx="3"/>
              <a:endCxn id="7" idx="2"/>
            </p:cNvCxnSpPr>
            <p:nvPr/>
          </p:nvCxnSpPr>
          <p:spPr>
            <a:xfrm flipV="1">
              <a:off x="8608941" y="2980790"/>
              <a:ext cx="2060714" cy="59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056451D-F8E7-448E-AC52-1B3E3E880541}"/>
                </a:ext>
              </a:extLst>
            </p:cNvPr>
            <p:cNvSpPr/>
            <p:nvPr/>
          </p:nvSpPr>
          <p:spPr>
            <a:xfrm>
              <a:off x="8680174" y="4449360"/>
              <a:ext cx="2319130" cy="887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Preprocessor</a:t>
              </a:r>
              <a:r>
                <a:rPr lang="en-IN" dirty="0"/>
                <a:t> and model trainer</a:t>
              </a:r>
            </a:p>
          </p:txBody>
        </p:sp>
        <p:cxnSp>
          <p:nvCxnSpPr>
            <p:cNvPr id="32" name="Straight Arrow Connector 31">
              <a:extLst>
                <a:ext uri="{FF2B5EF4-FFF2-40B4-BE49-F238E27FC236}">
                  <a16:creationId xmlns:a16="http://schemas.microsoft.com/office/drawing/2014/main" id="{CB52AB8F-2FEA-42F0-A6CE-1BBA14931B0A}"/>
                </a:ext>
              </a:extLst>
            </p:cNvPr>
            <p:cNvCxnSpPr>
              <a:stCxn id="6" idx="3"/>
              <a:endCxn id="15" idx="1"/>
            </p:cNvCxnSpPr>
            <p:nvPr/>
          </p:nvCxnSpPr>
          <p:spPr>
            <a:xfrm>
              <a:off x="6331226" y="3021494"/>
              <a:ext cx="909425" cy="18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6A4296F-BA03-4100-96DD-54E10E920D63}"/>
                </a:ext>
              </a:extLst>
            </p:cNvPr>
            <p:cNvCxnSpPr>
              <a:stCxn id="15" idx="0"/>
              <a:endCxn id="10" idx="3"/>
            </p:cNvCxnSpPr>
            <p:nvPr/>
          </p:nvCxnSpPr>
          <p:spPr>
            <a:xfrm flipH="1" flipV="1">
              <a:off x="6390024" y="1572801"/>
              <a:ext cx="1534772" cy="806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311B269-BF79-4F6E-8112-ABE198F45F62}"/>
                </a:ext>
              </a:extLst>
            </p:cNvPr>
            <p:cNvCxnSpPr>
              <a:stCxn id="5" idx="3"/>
              <a:endCxn id="10" idx="1"/>
            </p:cNvCxnSpPr>
            <p:nvPr/>
          </p:nvCxnSpPr>
          <p:spPr>
            <a:xfrm flipV="1">
              <a:off x="2942398" y="1572801"/>
              <a:ext cx="1145061" cy="1377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756866E-5E93-49C6-8760-36441CBEBB07}"/>
                </a:ext>
              </a:extLst>
            </p:cNvPr>
            <p:cNvCxnSpPr>
              <a:cxnSpLocks/>
              <a:stCxn id="28" idx="1"/>
              <a:endCxn id="75" idx="0"/>
            </p:cNvCxnSpPr>
            <p:nvPr/>
          </p:nvCxnSpPr>
          <p:spPr>
            <a:xfrm flipH="1" flipV="1">
              <a:off x="7939737" y="4884520"/>
              <a:ext cx="740437" cy="8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C5E2F85-4DAC-4D16-BC2C-9B75174F4B29}"/>
                </a:ext>
              </a:extLst>
            </p:cNvPr>
            <p:cNvSpPr txBox="1"/>
            <p:nvPr/>
          </p:nvSpPr>
          <p:spPr>
            <a:xfrm>
              <a:off x="3273287" y="2885312"/>
              <a:ext cx="282004" cy="369332"/>
            </a:xfrm>
            <a:prstGeom prst="rect">
              <a:avLst/>
            </a:prstGeom>
            <a:noFill/>
          </p:spPr>
          <p:txBody>
            <a:bodyPr wrap="square" rtlCol="0">
              <a:spAutoFit/>
            </a:bodyPr>
            <a:lstStyle/>
            <a:p>
              <a:r>
                <a:rPr lang="en-IN" dirty="0"/>
                <a:t>1</a:t>
              </a:r>
            </a:p>
          </p:txBody>
        </p:sp>
        <p:sp>
          <p:nvSpPr>
            <p:cNvPr id="44" name="TextBox 43">
              <a:extLst>
                <a:ext uri="{FF2B5EF4-FFF2-40B4-BE49-F238E27FC236}">
                  <a16:creationId xmlns:a16="http://schemas.microsoft.com/office/drawing/2014/main" id="{2304A6D3-1AF9-42BD-A714-9C478AB92FFB}"/>
                </a:ext>
              </a:extLst>
            </p:cNvPr>
            <p:cNvSpPr txBox="1"/>
            <p:nvPr/>
          </p:nvSpPr>
          <p:spPr>
            <a:xfrm>
              <a:off x="6751972" y="2695430"/>
              <a:ext cx="244770" cy="369332"/>
            </a:xfrm>
            <a:prstGeom prst="rect">
              <a:avLst/>
            </a:prstGeom>
            <a:noFill/>
          </p:spPr>
          <p:txBody>
            <a:bodyPr wrap="square" rtlCol="0">
              <a:spAutoFit/>
            </a:bodyPr>
            <a:lstStyle/>
            <a:p>
              <a:r>
                <a:rPr lang="en-IN" dirty="0"/>
                <a:t>2</a:t>
              </a:r>
            </a:p>
          </p:txBody>
        </p:sp>
        <p:sp>
          <p:nvSpPr>
            <p:cNvPr id="45" name="TextBox 44">
              <a:extLst>
                <a:ext uri="{FF2B5EF4-FFF2-40B4-BE49-F238E27FC236}">
                  <a16:creationId xmlns:a16="http://schemas.microsoft.com/office/drawing/2014/main" id="{00D38208-F127-4F9C-A48B-A847578EA06E}"/>
                </a:ext>
              </a:extLst>
            </p:cNvPr>
            <p:cNvSpPr txBox="1"/>
            <p:nvPr/>
          </p:nvSpPr>
          <p:spPr>
            <a:xfrm>
              <a:off x="9383343" y="2712344"/>
              <a:ext cx="537584" cy="369332"/>
            </a:xfrm>
            <a:prstGeom prst="rect">
              <a:avLst/>
            </a:prstGeom>
            <a:noFill/>
          </p:spPr>
          <p:txBody>
            <a:bodyPr wrap="square" rtlCol="0">
              <a:spAutoFit/>
            </a:bodyPr>
            <a:lstStyle/>
            <a:p>
              <a:r>
                <a:rPr lang="en-IN" dirty="0"/>
                <a:t>3</a:t>
              </a:r>
            </a:p>
          </p:txBody>
        </p:sp>
        <p:cxnSp>
          <p:nvCxnSpPr>
            <p:cNvPr id="50" name="Connector: Elbow 49">
              <a:extLst>
                <a:ext uri="{FF2B5EF4-FFF2-40B4-BE49-F238E27FC236}">
                  <a16:creationId xmlns:a16="http://schemas.microsoft.com/office/drawing/2014/main" id="{FE17FDC6-F609-4AB3-8A97-85034EBE9197}"/>
                </a:ext>
              </a:extLst>
            </p:cNvPr>
            <p:cNvCxnSpPr>
              <a:stCxn id="7" idx="3"/>
              <a:endCxn id="28" idx="3"/>
            </p:cNvCxnSpPr>
            <p:nvPr/>
          </p:nvCxnSpPr>
          <p:spPr>
            <a:xfrm rot="5400000">
              <a:off x="10551684" y="4091192"/>
              <a:ext cx="1249736" cy="3544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37B2C5A-D25B-40FF-B617-DA44F9F001EF}"/>
                </a:ext>
              </a:extLst>
            </p:cNvPr>
            <p:cNvSpPr txBox="1"/>
            <p:nvPr/>
          </p:nvSpPr>
          <p:spPr>
            <a:xfrm>
              <a:off x="10864288" y="3780819"/>
              <a:ext cx="135016" cy="367111"/>
            </a:xfrm>
            <a:prstGeom prst="rect">
              <a:avLst/>
            </a:prstGeom>
            <a:noFill/>
          </p:spPr>
          <p:txBody>
            <a:bodyPr wrap="square" rtlCol="0">
              <a:spAutoFit/>
            </a:bodyPr>
            <a:lstStyle/>
            <a:p>
              <a:r>
                <a:rPr lang="en-IN" dirty="0"/>
                <a:t>4</a:t>
              </a:r>
            </a:p>
          </p:txBody>
        </p:sp>
        <p:sp>
          <p:nvSpPr>
            <p:cNvPr id="52" name="TextBox 51">
              <a:extLst>
                <a:ext uri="{FF2B5EF4-FFF2-40B4-BE49-F238E27FC236}">
                  <a16:creationId xmlns:a16="http://schemas.microsoft.com/office/drawing/2014/main" id="{C67776DF-4FA4-4394-AACC-798EB5C6A0D5}"/>
                </a:ext>
              </a:extLst>
            </p:cNvPr>
            <p:cNvSpPr txBox="1"/>
            <p:nvPr/>
          </p:nvSpPr>
          <p:spPr>
            <a:xfrm>
              <a:off x="7532205" y="4278954"/>
              <a:ext cx="546669" cy="369332"/>
            </a:xfrm>
            <a:prstGeom prst="rect">
              <a:avLst/>
            </a:prstGeom>
            <a:noFill/>
          </p:spPr>
          <p:txBody>
            <a:bodyPr wrap="square" rtlCol="0">
              <a:spAutoFit/>
            </a:bodyPr>
            <a:lstStyle/>
            <a:p>
              <a:r>
                <a:rPr lang="en-IN" dirty="0"/>
                <a:t>5</a:t>
              </a:r>
            </a:p>
          </p:txBody>
        </p:sp>
        <p:sp>
          <p:nvSpPr>
            <p:cNvPr id="54" name="Rectangle: Rounded Corners 53">
              <a:extLst>
                <a:ext uri="{FF2B5EF4-FFF2-40B4-BE49-F238E27FC236}">
                  <a16:creationId xmlns:a16="http://schemas.microsoft.com/office/drawing/2014/main" id="{F65B465D-E2B5-4731-8BAB-AC30A83DD79E}"/>
                </a:ext>
              </a:extLst>
            </p:cNvPr>
            <p:cNvSpPr/>
            <p:nvPr/>
          </p:nvSpPr>
          <p:spPr>
            <a:xfrm>
              <a:off x="4174417" y="4278954"/>
              <a:ext cx="1412574" cy="1191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 </a:t>
              </a:r>
              <a:r>
                <a:rPr lang="en-IN" dirty="0" err="1"/>
                <a:t>api</a:t>
              </a:r>
              <a:endParaRPr lang="en-IN" dirty="0"/>
            </a:p>
          </p:txBody>
        </p:sp>
        <p:cxnSp>
          <p:nvCxnSpPr>
            <p:cNvPr id="56" name="Straight Arrow Connector 55">
              <a:extLst>
                <a:ext uri="{FF2B5EF4-FFF2-40B4-BE49-F238E27FC236}">
                  <a16:creationId xmlns:a16="http://schemas.microsoft.com/office/drawing/2014/main" id="{74888D68-84FC-4DBE-884D-08E53BCCC01B}"/>
                </a:ext>
              </a:extLst>
            </p:cNvPr>
            <p:cNvCxnSpPr>
              <a:cxnSpLocks/>
              <a:stCxn id="75" idx="2"/>
              <a:endCxn id="54" idx="3"/>
            </p:cNvCxnSpPr>
            <p:nvPr/>
          </p:nvCxnSpPr>
          <p:spPr>
            <a:xfrm flipH="1" flipV="1">
              <a:off x="5586991" y="4874698"/>
              <a:ext cx="827908" cy="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15B7E447-4CA3-4211-B33C-652B894585C2}"/>
                </a:ext>
              </a:extLst>
            </p:cNvPr>
            <p:cNvSpPr/>
            <p:nvPr/>
          </p:nvSpPr>
          <p:spPr>
            <a:xfrm>
              <a:off x="610223" y="4009100"/>
              <a:ext cx="2770928" cy="1731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UI</a:t>
              </a:r>
            </a:p>
          </p:txBody>
        </p:sp>
        <p:cxnSp>
          <p:nvCxnSpPr>
            <p:cNvPr id="60" name="Straight Arrow Connector 59">
              <a:extLst>
                <a:ext uri="{FF2B5EF4-FFF2-40B4-BE49-F238E27FC236}">
                  <a16:creationId xmlns:a16="http://schemas.microsoft.com/office/drawing/2014/main" id="{8BA1BD28-A405-4A16-BC0F-7AFA38EF6B71}"/>
                </a:ext>
              </a:extLst>
            </p:cNvPr>
            <p:cNvCxnSpPr>
              <a:stCxn id="58" idx="3"/>
              <a:endCxn id="54" idx="1"/>
            </p:cNvCxnSpPr>
            <p:nvPr/>
          </p:nvCxnSpPr>
          <p:spPr>
            <a:xfrm>
              <a:off x="3381151" y="4874698"/>
              <a:ext cx="7932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C4B2EBA2-61F5-4569-BB2F-724474924BCB}"/>
                </a:ext>
              </a:extLst>
            </p:cNvPr>
            <p:cNvSpPr txBox="1"/>
            <p:nvPr/>
          </p:nvSpPr>
          <p:spPr>
            <a:xfrm>
              <a:off x="5579165" y="4534488"/>
              <a:ext cx="801092" cy="369332"/>
            </a:xfrm>
            <a:prstGeom prst="rect">
              <a:avLst/>
            </a:prstGeom>
            <a:noFill/>
          </p:spPr>
          <p:txBody>
            <a:bodyPr wrap="square" rtlCol="0">
              <a:spAutoFit/>
            </a:bodyPr>
            <a:lstStyle/>
            <a:p>
              <a:r>
                <a:rPr lang="en-IN" dirty="0"/>
                <a:t>6</a:t>
              </a:r>
            </a:p>
          </p:txBody>
        </p:sp>
        <p:sp>
          <p:nvSpPr>
            <p:cNvPr id="62" name="TextBox 61">
              <a:extLst>
                <a:ext uri="{FF2B5EF4-FFF2-40B4-BE49-F238E27FC236}">
                  <a16:creationId xmlns:a16="http://schemas.microsoft.com/office/drawing/2014/main" id="{02DC58B7-265A-464A-8565-0D47876F5265}"/>
                </a:ext>
              </a:extLst>
            </p:cNvPr>
            <p:cNvSpPr txBox="1"/>
            <p:nvPr/>
          </p:nvSpPr>
          <p:spPr>
            <a:xfrm>
              <a:off x="3410761" y="4441492"/>
              <a:ext cx="430689" cy="369331"/>
            </a:xfrm>
            <a:prstGeom prst="rect">
              <a:avLst/>
            </a:prstGeom>
            <a:noFill/>
          </p:spPr>
          <p:txBody>
            <a:bodyPr wrap="square" rtlCol="0">
              <a:spAutoFit/>
            </a:bodyPr>
            <a:lstStyle/>
            <a:p>
              <a:r>
                <a:rPr lang="en-IN" dirty="0"/>
                <a:t>7</a:t>
              </a:r>
            </a:p>
          </p:txBody>
        </p:sp>
        <p:sp>
          <p:nvSpPr>
            <p:cNvPr id="75" name="Rectangle: Single Corner Snipped 74">
              <a:extLst>
                <a:ext uri="{FF2B5EF4-FFF2-40B4-BE49-F238E27FC236}">
                  <a16:creationId xmlns:a16="http://schemas.microsoft.com/office/drawing/2014/main" id="{5137991D-1CE1-4497-A512-896DC2FE9DEB}"/>
                </a:ext>
              </a:extLst>
            </p:cNvPr>
            <p:cNvSpPr/>
            <p:nvPr/>
          </p:nvSpPr>
          <p:spPr>
            <a:xfrm>
              <a:off x="6414899" y="4353397"/>
              <a:ext cx="1524838" cy="106224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Model.pickle</a:t>
              </a:r>
              <a:endParaRPr lang="en-IN" dirty="0"/>
            </a:p>
          </p:txBody>
        </p:sp>
        <p:sp>
          <p:nvSpPr>
            <p:cNvPr id="86" name="TextBox 85">
              <a:extLst>
                <a:ext uri="{FF2B5EF4-FFF2-40B4-BE49-F238E27FC236}">
                  <a16:creationId xmlns:a16="http://schemas.microsoft.com/office/drawing/2014/main" id="{AC34ADEE-FAA5-44F1-B08C-C19D3B3BED29}"/>
                </a:ext>
              </a:extLst>
            </p:cNvPr>
            <p:cNvSpPr txBox="1"/>
            <p:nvPr/>
          </p:nvSpPr>
          <p:spPr>
            <a:xfrm>
              <a:off x="8078873" y="4704522"/>
              <a:ext cx="462163" cy="369332"/>
            </a:xfrm>
            <a:prstGeom prst="rect">
              <a:avLst/>
            </a:prstGeom>
            <a:noFill/>
          </p:spPr>
          <p:txBody>
            <a:bodyPr wrap="square" rtlCol="0">
              <a:spAutoFit/>
            </a:bodyPr>
            <a:lstStyle/>
            <a:p>
              <a:r>
                <a:rPr lang="en-IN" dirty="0"/>
                <a:t>5</a:t>
              </a:r>
            </a:p>
          </p:txBody>
        </p:sp>
      </p:grpSp>
      <p:sp>
        <p:nvSpPr>
          <p:cNvPr id="90" name="Title 87">
            <a:extLst>
              <a:ext uri="{FF2B5EF4-FFF2-40B4-BE49-F238E27FC236}">
                <a16:creationId xmlns:a16="http://schemas.microsoft.com/office/drawing/2014/main" id="{639C6F5E-E6D2-463A-B965-1E1442BFF13E}"/>
              </a:ext>
            </a:extLst>
          </p:cNvPr>
          <p:cNvSpPr>
            <a:spLocks noGrp="1"/>
          </p:cNvSpPr>
          <p:nvPr>
            <p:ph type="title"/>
          </p:nvPr>
        </p:nvSpPr>
        <p:spPr>
          <a:xfrm>
            <a:off x="92746" y="99993"/>
            <a:ext cx="10515600" cy="1325563"/>
          </a:xfrm>
        </p:spPr>
        <p:txBody>
          <a:bodyPr/>
          <a:lstStyle/>
          <a:p>
            <a:r>
              <a:rPr lang="en-IN" dirty="0"/>
              <a:t>Architecture</a:t>
            </a:r>
          </a:p>
        </p:txBody>
      </p:sp>
      <p:sp>
        <p:nvSpPr>
          <p:cNvPr id="91" name="TextBox 90">
            <a:extLst>
              <a:ext uri="{FF2B5EF4-FFF2-40B4-BE49-F238E27FC236}">
                <a16:creationId xmlns:a16="http://schemas.microsoft.com/office/drawing/2014/main" id="{11A348F9-56B1-48CA-8A20-EAC2D64FAFB9}"/>
              </a:ext>
            </a:extLst>
          </p:cNvPr>
          <p:cNvSpPr txBox="1"/>
          <p:nvPr/>
        </p:nvSpPr>
        <p:spPr>
          <a:xfrm>
            <a:off x="9275294" y="447222"/>
            <a:ext cx="2796208" cy="923330"/>
          </a:xfrm>
          <a:prstGeom prst="rect">
            <a:avLst/>
          </a:prstGeom>
          <a:noFill/>
        </p:spPr>
        <p:txBody>
          <a:bodyPr wrap="square" rtlCol="0">
            <a:spAutoFit/>
          </a:bodyPr>
          <a:lstStyle/>
          <a:p>
            <a:r>
              <a:rPr lang="en-IN" dirty="0"/>
              <a:t>Tools and Installation:</a:t>
            </a:r>
          </a:p>
          <a:p>
            <a:r>
              <a:rPr lang="en-IN" dirty="0"/>
              <a:t>1.Docker engine</a:t>
            </a:r>
          </a:p>
          <a:p>
            <a:r>
              <a:rPr lang="en-IN" dirty="0"/>
              <a:t>2. Docker compose</a:t>
            </a:r>
          </a:p>
        </p:txBody>
      </p:sp>
      <p:sp>
        <p:nvSpPr>
          <p:cNvPr id="92" name="TextBox 91">
            <a:extLst>
              <a:ext uri="{FF2B5EF4-FFF2-40B4-BE49-F238E27FC236}">
                <a16:creationId xmlns:a16="http://schemas.microsoft.com/office/drawing/2014/main" id="{6E258C72-D445-4869-978B-AF7B3F90B3E9}"/>
              </a:ext>
            </a:extLst>
          </p:cNvPr>
          <p:cNvSpPr txBox="1"/>
          <p:nvPr/>
        </p:nvSpPr>
        <p:spPr>
          <a:xfrm>
            <a:off x="6520069" y="847374"/>
            <a:ext cx="1419667" cy="369332"/>
          </a:xfrm>
          <a:prstGeom prst="rect">
            <a:avLst/>
          </a:prstGeom>
          <a:noFill/>
        </p:spPr>
        <p:txBody>
          <a:bodyPr wrap="square" rtlCol="0">
            <a:spAutoFit/>
          </a:bodyPr>
          <a:lstStyle/>
          <a:p>
            <a:r>
              <a:rPr lang="en-IN" dirty="0" err="1"/>
              <a:t>Mileston</a:t>
            </a:r>
            <a:r>
              <a:rPr lang="en-IN" dirty="0"/>
              <a:t> 4</a:t>
            </a:r>
          </a:p>
        </p:txBody>
      </p:sp>
    </p:spTree>
    <p:extLst>
      <p:ext uri="{BB962C8B-B14F-4D97-AF65-F5344CB8AC3E}">
        <p14:creationId xmlns:p14="http://schemas.microsoft.com/office/powerpoint/2010/main" val="3369225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5CBF-051E-4DA4-B71F-DA3BC9439DA5}"/>
              </a:ext>
            </a:extLst>
          </p:cNvPr>
          <p:cNvSpPr>
            <a:spLocks noGrp="1"/>
          </p:cNvSpPr>
          <p:nvPr>
            <p:ph type="title"/>
          </p:nvPr>
        </p:nvSpPr>
        <p:spPr/>
        <p:txBody>
          <a:bodyPr/>
          <a:lstStyle/>
          <a:p>
            <a:r>
              <a:rPr lang="en-IN" dirty="0"/>
              <a:t>Challenges in building UI and containers</a:t>
            </a:r>
          </a:p>
        </p:txBody>
      </p:sp>
      <p:sp>
        <p:nvSpPr>
          <p:cNvPr id="3" name="Content Placeholder 2">
            <a:extLst>
              <a:ext uri="{FF2B5EF4-FFF2-40B4-BE49-F238E27FC236}">
                <a16:creationId xmlns:a16="http://schemas.microsoft.com/office/drawing/2014/main" id="{E6BBAA5B-F69A-4CD5-BF75-4BDE23C9D716}"/>
              </a:ext>
            </a:extLst>
          </p:cNvPr>
          <p:cNvSpPr>
            <a:spLocks noGrp="1"/>
          </p:cNvSpPr>
          <p:nvPr>
            <p:ph idx="1"/>
          </p:nvPr>
        </p:nvSpPr>
        <p:spPr/>
        <p:txBody>
          <a:bodyPr/>
          <a:lstStyle/>
          <a:p>
            <a:pPr marL="0" indent="0" algn="l">
              <a:buNone/>
            </a:pPr>
            <a:r>
              <a:rPr lang="en-IN" b="0" i="0" dirty="0">
                <a:solidFill>
                  <a:srgbClr val="222222"/>
                </a:solidFill>
                <a:effectLst/>
                <a:latin typeface="Arial" panose="020B0604020202020204" pitchFamily="34" charset="0"/>
              </a:rPr>
              <a:t>Containerization:</a:t>
            </a:r>
          </a:p>
          <a:p>
            <a:pPr marL="0" indent="0" algn="l">
              <a:buNone/>
            </a:pPr>
            <a:r>
              <a:rPr lang="en-IN" b="0" i="0" dirty="0" err="1">
                <a:solidFill>
                  <a:srgbClr val="222222"/>
                </a:solidFill>
                <a:effectLst/>
                <a:latin typeface="Arial" panose="020B0604020202020204" pitchFamily="34" charset="0"/>
              </a:rPr>
              <a:t>kafka</a:t>
            </a:r>
            <a:r>
              <a:rPr lang="en-IN" b="0" i="0" dirty="0">
                <a:solidFill>
                  <a:srgbClr val="222222"/>
                </a:solidFill>
                <a:effectLst/>
                <a:latin typeface="Arial" panose="020B0604020202020204" pitchFamily="34" charset="0"/>
              </a:rPr>
              <a:t> , producer and consumer </a:t>
            </a:r>
            <a:r>
              <a:rPr lang="en-IN" b="0" i="0" dirty="0" err="1">
                <a:solidFill>
                  <a:srgbClr val="222222"/>
                </a:solidFill>
                <a:effectLst/>
                <a:latin typeface="Arial" panose="020B0604020202020204" pitchFamily="34" charset="0"/>
              </a:rPr>
              <a:t>dockerfile</a:t>
            </a:r>
            <a:r>
              <a:rPr lang="en-IN" b="0" i="0" dirty="0">
                <a:solidFill>
                  <a:srgbClr val="222222"/>
                </a:solidFill>
                <a:effectLst/>
                <a:latin typeface="Arial" panose="020B0604020202020204" pitchFamily="34" charset="0"/>
              </a:rPr>
              <a:t> were relatively easy build. Docker file for training and prediction took time as it needed both python ,java and right set of jars to be imported.</a:t>
            </a:r>
          </a:p>
          <a:p>
            <a:endParaRPr lang="en-IN" dirty="0"/>
          </a:p>
        </p:txBody>
      </p:sp>
    </p:spTree>
    <p:extLst>
      <p:ext uri="{BB962C8B-B14F-4D97-AF65-F5344CB8AC3E}">
        <p14:creationId xmlns:p14="http://schemas.microsoft.com/office/powerpoint/2010/main" val="1542789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879004-AFCA-436A-9C1A-DA4B8284A70E}"/>
              </a:ext>
            </a:extLst>
          </p:cNvPr>
          <p:cNvSpPr>
            <a:spLocks noGrp="1"/>
          </p:cNvSpPr>
          <p:nvPr>
            <p:ph idx="1"/>
          </p:nvPr>
        </p:nvSpPr>
        <p:spPr>
          <a:xfrm>
            <a:off x="5141842" y="3246783"/>
            <a:ext cx="2239619" cy="662608"/>
          </a:xfrm>
        </p:spPr>
        <p:txBody>
          <a:bodyPr/>
          <a:lstStyle/>
          <a:p>
            <a:pPr marL="0" indent="0">
              <a:buNone/>
            </a:pPr>
            <a:r>
              <a:rPr lang="en-IN" dirty="0"/>
              <a:t>Thank You</a:t>
            </a:r>
          </a:p>
        </p:txBody>
      </p:sp>
    </p:spTree>
    <p:extLst>
      <p:ext uri="{BB962C8B-B14F-4D97-AF65-F5344CB8AC3E}">
        <p14:creationId xmlns:p14="http://schemas.microsoft.com/office/powerpoint/2010/main" val="209618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91FAE-F926-4724-8E0E-28EADDFF409E}"/>
              </a:ext>
            </a:extLst>
          </p:cNvPr>
          <p:cNvSpPr>
            <a:spLocks noGrp="1"/>
          </p:cNvSpPr>
          <p:nvPr>
            <p:ph type="title"/>
          </p:nvPr>
        </p:nvSpPr>
        <p:spPr>
          <a:xfrm>
            <a:off x="195876" y="65157"/>
            <a:ext cx="10515600" cy="1325563"/>
          </a:xfrm>
        </p:spPr>
        <p:txBody>
          <a:bodyPr/>
          <a:lstStyle/>
          <a:p>
            <a:r>
              <a:rPr lang="en-IN" dirty="0"/>
              <a:t>Architecture</a:t>
            </a:r>
          </a:p>
        </p:txBody>
      </p:sp>
      <p:sp>
        <p:nvSpPr>
          <p:cNvPr id="46" name="TextBox 45">
            <a:extLst>
              <a:ext uri="{FF2B5EF4-FFF2-40B4-BE49-F238E27FC236}">
                <a16:creationId xmlns:a16="http://schemas.microsoft.com/office/drawing/2014/main" id="{AE2FC76C-3B90-4A89-88E2-416F5C03B43E}"/>
              </a:ext>
            </a:extLst>
          </p:cNvPr>
          <p:cNvSpPr txBox="1"/>
          <p:nvPr/>
        </p:nvSpPr>
        <p:spPr>
          <a:xfrm>
            <a:off x="4940376" y="5839139"/>
            <a:ext cx="4128052" cy="400110"/>
          </a:xfrm>
          <a:prstGeom prst="rect">
            <a:avLst/>
          </a:prstGeom>
          <a:noFill/>
        </p:spPr>
        <p:txBody>
          <a:bodyPr wrap="square" rtlCol="0">
            <a:spAutoFit/>
          </a:bodyPr>
          <a:lstStyle/>
          <a:p>
            <a:r>
              <a:rPr lang="en-IN" sz="2000" dirty="0"/>
              <a:t>Data Ingestion Architecture</a:t>
            </a:r>
          </a:p>
        </p:txBody>
      </p:sp>
      <p:grpSp>
        <p:nvGrpSpPr>
          <p:cNvPr id="52" name="Group 51">
            <a:extLst>
              <a:ext uri="{FF2B5EF4-FFF2-40B4-BE49-F238E27FC236}">
                <a16:creationId xmlns:a16="http://schemas.microsoft.com/office/drawing/2014/main" id="{BA6AB73A-53AD-4C57-83B9-520E8057E2C4}"/>
              </a:ext>
            </a:extLst>
          </p:cNvPr>
          <p:cNvGrpSpPr/>
          <p:nvPr/>
        </p:nvGrpSpPr>
        <p:grpSpPr>
          <a:xfrm>
            <a:off x="568390" y="2149425"/>
            <a:ext cx="11055219" cy="3012944"/>
            <a:chOff x="0" y="1687926"/>
            <a:chExt cx="11055219" cy="3012944"/>
          </a:xfrm>
        </p:grpSpPr>
        <p:grpSp>
          <p:nvGrpSpPr>
            <p:cNvPr id="45" name="Group 44">
              <a:extLst>
                <a:ext uri="{FF2B5EF4-FFF2-40B4-BE49-F238E27FC236}">
                  <a16:creationId xmlns:a16="http://schemas.microsoft.com/office/drawing/2014/main" id="{D2FF5993-8C11-423C-9A3B-D5FF7E61E224}"/>
                </a:ext>
              </a:extLst>
            </p:cNvPr>
            <p:cNvGrpSpPr/>
            <p:nvPr/>
          </p:nvGrpSpPr>
          <p:grpSpPr>
            <a:xfrm>
              <a:off x="0" y="1687926"/>
              <a:ext cx="11055219" cy="3012944"/>
              <a:chOff x="648532" y="1913697"/>
              <a:chExt cx="11800247" cy="3299791"/>
            </a:xfrm>
          </p:grpSpPr>
          <p:grpSp>
            <p:nvGrpSpPr>
              <p:cNvPr id="31" name="Group 30">
                <a:extLst>
                  <a:ext uri="{FF2B5EF4-FFF2-40B4-BE49-F238E27FC236}">
                    <a16:creationId xmlns:a16="http://schemas.microsoft.com/office/drawing/2014/main" id="{92C47FB8-A608-4FEF-976D-2CBA0CC53194}"/>
                  </a:ext>
                </a:extLst>
              </p:cNvPr>
              <p:cNvGrpSpPr/>
              <p:nvPr/>
            </p:nvGrpSpPr>
            <p:grpSpPr>
              <a:xfrm>
                <a:off x="648532" y="1913697"/>
                <a:ext cx="7798909" cy="3299791"/>
                <a:chOff x="1179443" y="2050703"/>
                <a:chExt cx="7798909" cy="3299791"/>
              </a:xfrm>
            </p:grpSpPr>
            <p:sp>
              <p:nvSpPr>
                <p:cNvPr id="4" name="Rectangle 3">
                  <a:extLst>
                    <a:ext uri="{FF2B5EF4-FFF2-40B4-BE49-F238E27FC236}">
                      <a16:creationId xmlns:a16="http://schemas.microsoft.com/office/drawing/2014/main" id="{4AF75DBE-C307-4C55-93BE-0EE5AD8C3C64}"/>
                    </a:ext>
                  </a:extLst>
                </p:cNvPr>
                <p:cNvSpPr/>
                <p:nvPr/>
              </p:nvSpPr>
              <p:spPr>
                <a:xfrm>
                  <a:off x="1179443" y="2498035"/>
                  <a:ext cx="2531166" cy="858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Newsapi</a:t>
                  </a:r>
                  <a:r>
                    <a:rPr lang="en-IN" dirty="0"/>
                    <a:t>(API)</a:t>
                  </a:r>
                </a:p>
              </p:txBody>
            </p:sp>
            <p:sp>
              <p:nvSpPr>
                <p:cNvPr id="5" name="Rectangle 4">
                  <a:extLst>
                    <a:ext uri="{FF2B5EF4-FFF2-40B4-BE49-F238E27FC236}">
                      <a16:creationId xmlns:a16="http://schemas.microsoft.com/office/drawing/2014/main" id="{432833CD-D5F2-416E-A064-161BAD453482}"/>
                    </a:ext>
                  </a:extLst>
                </p:cNvPr>
                <p:cNvSpPr/>
                <p:nvPr/>
              </p:nvSpPr>
              <p:spPr>
                <a:xfrm>
                  <a:off x="1179443" y="4174297"/>
                  <a:ext cx="2531166" cy="858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Gnewsclient</a:t>
                  </a:r>
                  <a:r>
                    <a:rPr lang="en-IN" dirty="0"/>
                    <a:t>( </a:t>
                  </a:r>
                  <a:r>
                    <a:rPr lang="en-IN" dirty="0" err="1"/>
                    <a:t>rssfeed</a:t>
                  </a:r>
                  <a:r>
                    <a:rPr lang="en-IN" dirty="0"/>
                    <a:t>)</a:t>
                  </a:r>
                </a:p>
              </p:txBody>
            </p:sp>
            <p:sp>
              <p:nvSpPr>
                <p:cNvPr id="6" name="Rectangle 5">
                  <a:extLst>
                    <a:ext uri="{FF2B5EF4-FFF2-40B4-BE49-F238E27FC236}">
                      <a16:creationId xmlns:a16="http://schemas.microsoft.com/office/drawing/2014/main" id="{CDDCFA41-04DB-461C-B5F0-AF18B04DED3C}"/>
                    </a:ext>
                  </a:extLst>
                </p:cNvPr>
                <p:cNvSpPr/>
                <p:nvPr/>
              </p:nvSpPr>
              <p:spPr>
                <a:xfrm>
                  <a:off x="6288160" y="2050703"/>
                  <a:ext cx="2690192" cy="3299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kafka</a:t>
                  </a:r>
                  <a:endParaRPr lang="en-IN" dirty="0"/>
                </a:p>
              </p:txBody>
            </p:sp>
            <p:sp>
              <p:nvSpPr>
                <p:cNvPr id="7" name="Rectangle 6">
                  <a:extLst>
                    <a:ext uri="{FF2B5EF4-FFF2-40B4-BE49-F238E27FC236}">
                      <a16:creationId xmlns:a16="http://schemas.microsoft.com/office/drawing/2014/main" id="{693CB640-E428-4BC8-9764-57131F249833}"/>
                    </a:ext>
                  </a:extLst>
                </p:cNvPr>
                <p:cNvSpPr/>
                <p:nvPr/>
              </p:nvSpPr>
              <p:spPr>
                <a:xfrm>
                  <a:off x="6589643" y="2570922"/>
                  <a:ext cx="1961322" cy="712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broker</a:t>
                  </a:r>
                </a:p>
              </p:txBody>
            </p:sp>
            <p:sp>
              <p:nvSpPr>
                <p:cNvPr id="8" name="Rectangle 7">
                  <a:extLst>
                    <a:ext uri="{FF2B5EF4-FFF2-40B4-BE49-F238E27FC236}">
                      <a16:creationId xmlns:a16="http://schemas.microsoft.com/office/drawing/2014/main" id="{BB7999A6-073E-49F0-A194-81C7EFCD33AA}"/>
                    </a:ext>
                  </a:extLst>
                </p:cNvPr>
                <p:cNvSpPr/>
                <p:nvPr/>
              </p:nvSpPr>
              <p:spPr>
                <a:xfrm>
                  <a:off x="6679096" y="4440859"/>
                  <a:ext cx="1961322" cy="712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zookeeper</a:t>
                  </a:r>
                </a:p>
              </p:txBody>
            </p:sp>
            <p:sp>
              <p:nvSpPr>
                <p:cNvPr id="9" name="Rectangle 8">
                  <a:extLst>
                    <a:ext uri="{FF2B5EF4-FFF2-40B4-BE49-F238E27FC236}">
                      <a16:creationId xmlns:a16="http://schemas.microsoft.com/office/drawing/2014/main" id="{441B6C95-5A8D-42ED-9C3D-9A38DE18BECC}"/>
                    </a:ext>
                  </a:extLst>
                </p:cNvPr>
                <p:cNvSpPr/>
                <p:nvPr/>
              </p:nvSpPr>
              <p:spPr>
                <a:xfrm>
                  <a:off x="4088297" y="3428999"/>
                  <a:ext cx="1484244" cy="543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queue</a:t>
                  </a:r>
                </a:p>
              </p:txBody>
            </p:sp>
            <p:cxnSp>
              <p:nvCxnSpPr>
                <p:cNvPr id="11" name="Straight Connector 10">
                  <a:extLst>
                    <a:ext uri="{FF2B5EF4-FFF2-40B4-BE49-F238E27FC236}">
                      <a16:creationId xmlns:a16="http://schemas.microsoft.com/office/drawing/2014/main" id="{6E88FA24-DA77-4695-90B6-3BDDC47B5036}"/>
                    </a:ext>
                  </a:extLst>
                </p:cNvPr>
                <p:cNvCxnSpPr/>
                <p:nvPr/>
              </p:nvCxnSpPr>
              <p:spPr>
                <a:xfrm>
                  <a:off x="4422913" y="3428999"/>
                  <a:ext cx="0" cy="543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D0F9E4D-FABF-4462-A223-237491FD16F4}"/>
                    </a:ext>
                  </a:extLst>
                </p:cNvPr>
                <p:cNvCxnSpPr/>
                <p:nvPr/>
              </p:nvCxnSpPr>
              <p:spPr>
                <a:xfrm>
                  <a:off x="4830419" y="3428999"/>
                  <a:ext cx="0" cy="543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70315C1F-5867-4422-9F56-2332033E8C4A}"/>
                    </a:ext>
                  </a:extLst>
                </p:cNvPr>
                <p:cNvCxnSpPr>
                  <a:stCxn id="4" idx="3"/>
                  <a:endCxn id="9" idx="1"/>
                </p:cNvCxnSpPr>
                <p:nvPr/>
              </p:nvCxnSpPr>
              <p:spPr>
                <a:xfrm>
                  <a:off x="3710609" y="2927074"/>
                  <a:ext cx="377688" cy="7735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F0748B63-23B2-4BB3-A076-C5F7DC1A77AA}"/>
                    </a:ext>
                  </a:extLst>
                </p:cNvPr>
                <p:cNvCxnSpPr>
                  <a:cxnSpLocks/>
                  <a:stCxn id="5" idx="3"/>
                  <a:endCxn id="9" idx="1"/>
                </p:cNvCxnSpPr>
                <p:nvPr/>
              </p:nvCxnSpPr>
              <p:spPr>
                <a:xfrm flipV="1">
                  <a:off x="3710609" y="3700600"/>
                  <a:ext cx="377688" cy="9027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32CCB6E-A53D-4C29-9447-93813F78F445}"/>
                    </a:ext>
                  </a:extLst>
                </p:cNvPr>
                <p:cNvCxnSpPr>
                  <a:cxnSpLocks/>
                  <a:stCxn id="9" idx="3"/>
                  <a:endCxn id="6" idx="1"/>
                </p:cNvCxnSpPr>
                <p:nvPr/>
              </p:nvCxnSpPr>
              <p:spPr>
                <a:xfrm flipV="1">
                  <a:off x="5572541" y="3700599"/>
                  <a:ext cx="7156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Cylinder 28">
                <a:extLst>
                  <a:ext uri="{FF2B5EF4-FFF2-40B4-BE49-F238E27FC236}">
                    <a16:creationId xmlns:a16="http://schemas.microsoft.com/office/drawing/2014/main" id="{0CE71D71-6771-43D0-8B1E-EA0F4BD9D5C6}"/>
                  </a:ext>
                </a:extLst>
              </p:cNvPr>
              <p:cNvSpPr/>
              <p:nvPr/>
            </p:nvSpPr>
            <p:spPr>
              <a:xfrm>
                <a:off x="11136814" y="2808774"/>
                <a:ext cx="1311965" cy="144089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mongodb</a:t>
                </a:r>
                <a:endParaRPr lang="en-IN" dirty="0"/>
              </a:p>
            </p:txBody>
          </p:sp>
          <p:sp>
            <p:nvSpPr>
              <p:cNvPr id="30" name="Rectangle 29">
                <a:extLst>
                  <a:ext uri="{FF2B5EF4-FFF2-40B4-BE49-F238E27FC236}">
                    <a16:creationId xmlns:a16="http://schemas.microsoft.com/office/drawing/2014/main" id="{D9140F0E-BC9D-4887-A445-21548C07BFEF}"/>
                  </a:ext>
                </a:extLst>
              </p:cNvPr>
              <p:cNvSpPr/>
              <p:nvPr/>
            </p:nvSpPr>
            <p:spPr>
              <a:xfrm>
                <a:off x="8852880" y="3146220"/>
                <a:ext cx="1878495" cy="809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consumer</a:t>
                </a:r>
              </a:p>
            </p:txBody>
          </p:sp>
          <p:cxnSp>
            <p:nvCxnSpPr>
              <p:cNvPr id="38" name="Straight Arrow Connector 37">
                <a:extLst>
                  <a:ext uri="{FF2B5EF4-FFF2-40B4-BE49-F238E27FC236}">
                    <a16:creationId xmlns:a16="http://schemas.microsoft.com/office/drawing/2014/main" id="{5057F2D6-B84B-4918-9BC2-0CD80F502BBA}"/>
                  </a:ext>
                </a:extLst>
              </p:cNvPr>
              <p:cNvCxnSpPr>
                <a:stCxn id="6" idx="3"/>
                <a:endCxn id="30" idx="1"/>
              </p:cNvCxnSpPr>
              <p:nvPr/>
            </p:nvCxnSpPr>
            <p:spPr>
              <a:xfrm flipV="1">
                <a:off x="8447441" y="3551102"/>
                <a:ext cx="405439" cy="12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335DA0B-839D-45F7-9D4B-F0E91EE151CF}"/>
                  </a:ext>
                </a:extLst>
              </p:cNvPr>
              <p:cNvCxnSpPr>
                <a:stCxn id="30" idx="3"/>
                <a:endCxn id="29" idx="2"/>
              </p:cNvCxnSpPr>
              <p:nvPr/>
            </p:nvCxnSpPr>
            <p:spPr>
              <a:xfrm flipV="1">
                <a:off x="10731375" y="3529223"/>
                <a:ext cx="405439" cy="21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343600F5-9949-49CB-BC05-1F15F8A59D25}"/>
                </a:ext>
              </a:extLst>
            </p:cNvPr>
            <p:cNvSpPr txBox="1"/>
            <p:nvPr/>
          </p:nvSpPr>
          <p:spPr>
            <a:xfrm>
              <a:off x="458568" y="3006425"/>
              <a:ext cx="1461460" cy="646331"/>
            </a:xfrm>
            <a:prstGeom prst="rect">
              <a:avLst/>
            </a:prstGeom>
            <a:noFill/>
          </p:spPr>
          <p:txBody>
            <a:bodyPr wrap="square" rtlCol="0">
              <a:spAutoFit/>
            </a:bodyPr>
            <a:lstStyle/>
            <a:p>
              <a:r>
                <a:rPr lang="en-IN" dirty="0"/>
                <a:t>Triggered every 15 min</a:t>
              </a:r>
            </a:p>
          </p:txBody>
        </p:sp>
      </p:grpSp>
      <p:sp>
        <p:nvSpPr>
          <p:cNvPr id="49" name="TextBox 48">
            <a:extLst>
              <a:ext uri="{FF2B5EF4-FFF2-40B4-BE49-F238E27FC236}">
                <a16:creationId xmlns:a16="http://schemas.microsoft.com/office/drawing/2014/main" id="{59A06B4E-CFCC-4191-A207-390FFDC13C38}"/>
              </a:ext>
            </a:extLst>
          </p:cNvPr>
          <p:cNvSpPr txBox="1"/>
          <p:nvPr/>
        </p:nvSpPr>
        <p:spPr>
          <a:xfrm>
            <a:off x="8732067" y="531441"/>
            <a:ext cx="3617844" cy="2585323"/>
          </a:xfrm>
          <a:prstGeom prst="rect">
            <a:avLst/>
          </a:prstGeom>
          <a:noFill/>
        </p:spPr>
        <p:txBody>
          <a:bodyPr wrap="square" rtlCol="0">
            <a:spAutoFit/>
          </a:bodyPr>
          <a:lstStyle/>
          <a:p>
            <a:r>
              <a:rPr lang="en-IN" dirty="0"/>
              <a:t>Tools and installation:</a:t>
            </a:r>
          </a:p>
          <a:p>
            <a:pPr marL="342900" indent="-342900">
              <a:buAutoNum type="arabicPeriod"/>
            </a:pPr>
            <a:r>
              <a:rPr lang="en-IN" dirty="0"/>
              <a:t>Kafka</a:t>
            </a:r>
          </a:p>
          <a:p>
            <a:pPr marL="342900" indent="-342900">
              <a:buAutoNum type="arabicPeriod"/>
            </a:pPr>
            <a:r>
              <a:rPr lang="en-IN" dirty="0"/>
              <a:t>Python</a:t>
            </a:r>
          </a:p>
          <a:p>
            <a:pPr marL="342900" indent="-342900">
              <a:buAutoNum type="arabicPeriod"/>
            </a:pPr>
            <a:r>
              <a:rPr lang="en-IN" dirty="0"/>
              <a:t>Atlas mongo </a:t>
            </a:r>
            <a:r>
              <a:rPr lang="en-IN" dirty="0" err="1"/>
              <a:t>db</a:t>
            </a:r>
            <a:r>
              <a:rPr lang="en-IN" dirty="0"/>
              <a:t> (database: newspaper , collection : </a:t>
            </a:r>
            <a:r>
              <a:rPr lang="en-IN" dirty="0" err="1"/>
              <a:t>newspaperFeed</a:t>
            </a:r>
            <a:r>
              <a:rPr lang="en-IN" dirty="0"/>
              <a:t>)</a:t>
            </a:r>
          </a:p>
          <a:p>
            <a:pPr marL="342900" indent="-342900">
              <a:buAutoNum type="arabicPeriod"/>
            </a:pPr>
            <a:r>
              <a:rPr lang="en-IN" dirty="0"/>
              <a:t>Zookeeper</a:t>
            </a:r>
          </a:p>
          <a:p>
            <a:pPr marL="342900" indent="-342900">
              <a:buAutoNum type="arabicPeriod"/>
            </a:pPr>
            <a:r>
              <a:rPr lang="en-IN" dirty="0"/>
              <a:t>vagrant</a:t>
            </a:r>
          </a:p>
          <a:p>
            <a:endParaRPr lang="en-IN" dirty="0"/>
          </a:p>
        </p:txBody>
      </p:sp>
      <p:sp>
        <p:nvSpPr>
          <p:cNvPr id="51" name="TextBox 50">
            <a:extLst>
              <a:ext uri="{FF2B5EF4-FFF2-40B4-BE49-F238E27FC236}">
                <a16:creationId xmlns:a16="http://schemas.microsoft.com/office/drawing/2014/main" id="{65157A0E-A5EF-493B-897A-A9744B9F0D42}"/>
              </a:ext>
            </a:extLst>
          </p:cNvPr>
          <p:cNvSpPr txBox="1"/>
          <p:nvPr/>
        </p:nvSpPr>
        <p:spPr>
          <a:xfrm>
            <a:off x="5152940" y="1241822"/>
            <a:ext cx="2973236" cy="461665"/>
          </a:xfrm>
          <a:prstGeom prst="rect">
            <a:avLst/>
          </a:prstGeom>
          <a:noFill/>
        </p:spPr>
        <p:txBody>
          <a:bodyPr wrap="square" rtlCol="0">
            <a:spAutoFit/>
          </a:bodyPr>
          <a:lstStyle/>
          <a:p>
            <a:r>
              <a:rPr lang="en-IN" sz="2400" dirty="0"/>
              <a:t>Milestone 1</a:t>
            </a:r>
          </a:p>
        </p:txBody>
      </p:sp>
    </p:spTree>
    <p:extLst>
      <p:ext uri="{BB962C8B-B14F-4D97-AF65-F5344CB8AC3E}">
        <p14:creationId xmlns:p14="http://schemas.microsoft.com/office/powerpoint/2010/main" val="264850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4660-DD58-45C2-A1E8-FCF29E9AA5BD}"/>
              </a:ext>
            </a:extLst>
          </p:cNvPr>
          <p:cNvSpPr>
            <a:spLocks noGrp="1"/>
          </p:cNvSpPr>
          <p:nvPr>
            <p:ph type="title"/>
          </p:nvPr>
        </p:nvSpPr>
        <p:spPr/>
        <p:txBody>
          <a:bodyPr/>
          <a:lstStyle/>
          <a:p>
            <a:r>
              <a:rPr lang="en-IN" dirty="0" err="1"/>
              <a:t>Mongodb</a:t>
            </a:r>
            <a:r>
              <a:rPr lang="en-IN" dirty="0"/>
              <a:t> Documents</a:t>
            </a:r>
          </a:p>
        </p:txBody>
      </p:sp>
      <p:pic>
        <p:nvPicPr>
          <p:cNvPr id="5" name="Content Placeholder 4">
            <a:extLst>
              <a:ext uri="{FF2B5EF4-FFF2-40B4-BE49-F238E27FC236}">
                <a16:creationId xmlns:a16="http://schemas.microsoft.com/office/drawing/2014/main" id="{6D3D9294-465D-4D8B-84CF-3F16652F2A71}"/>
              </a:ext>
            </a:extLst>
          </p:cNvPr>
          <p:cNvPicPr>
            <a:picLocks noGrp="1" noChangeAspect="1"/>
          </p:cNvPicPr>
          <p:nvPr>
            <p:ph idx="1"/>
          </p:nvPr>
        </p:nvPicPr>
        <p:blipFill>
          <a:blip r:embed="rId2"/>
          <a:stretch>
            <a:fillRect/>
          </a:stretch>
        </p:blipFill>
        <p:spPr>
          <a:xfrm>
            <a:off x="838200" y="1825625"/>
            <a:ext cx="10515600" cy="4351338"/>
          </a:xfrm>
        </p:spPr>
      </p:pic>
    </p:spTree>
    <p:extLst>
      <p:ext uri="{BB962C8B-B14F-4D97-AF65-F5344CB8AC3E}">
        <p14:creationId xmlns:p14="http://schemas.microsoft.com/office/powerpoint/2010/main" val="4024325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2A8D-E6B2-42D8-9EAD-73F469FDED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FBB52E-132F-4995-9119-9AB9B0FAC63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05230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5722-A1F1-4DCD-A00A-E52A2FCA34DC}"/>
              </a:ext>
            </a:extLst>
          </p:cNvPr>
          <p:cNvSpPr>
            <a:spLocks noGrp="1"/>
          </p:cNvSpPr>
          <p:nvPr>
            <p:ph type="title"/>
          </p:nvPr>
        </p:nvSpPr>
        <p:spPr/>
        <p:txBody>
          <a:bodyPr/>
          <a:lstStyle/>
          <a:p>
            <a:r>
              <a:rPr lang="en-IN" dirty="0"/>
              <a:t>Challenges for data ingestion</a:t>
            </a:r>
          </a:p>
        </p:txBody>
      </p:sp>
      <p:sp>
        <p:nvSpPr>
          <p:cNvPr id="4" name="Content Placeholder 3">
            <a:extLst>
              <a:ext uri="{FF2B5EF4-FFF2-40B4-BE49-F238E27FC236}">
                <a16:creationId xmlns:a16="http://schemas.microsoft.com/office/drawing/2014/main" id="{161FF9CF-5BBC-4F2A-AB1A-10747377CEAC}"/>
              </a:ext>
            </a:extLst>
          </p:cNvPr>
          <p:cNvSpPr txBox="1">
            <a:spLocks noGrp="1"/>
          </p:cNvSpPr>
          <p:nvPr>
            <p:ph idx="1"/>
          </p:nvPr>
        </p:nvSpPr>
        <p:spPr>
          <a:xfrm>
            <a:off x="573157" y="1507572"/>
            <a:ext cx="10515600" cy="5713359"/>
          </a:xfrm>
          <a:prstGeom prst="rect">
            <a:avLst/>
          </a:prstGeom>
          <a:noFill/>
        </p:spPr>
        <p:txBody>
          <a:bodyPr wrap="square" rtlCol="0">
            <a:spAutoFit/>
          </a:bodyPr>
          <a:lstStyle/>
          <a:p>
            <a:pPr marL="0" indent="0" algn="just">
              <a:buNone/>
            </a:pPr>
            <a:r>
              <a:rPr lang="en-IN" sz="1600" dirty="0">
                <a:solidFill>
                  <a:srgbClr val="222222"/>
                </a:solidFill>
                <a:latin typeface="Arial" panose="020B0604020202020204" pitchFamily="34" charset="0"/>
              </a:rPr>
              <a:t>1. Used online </a:t>
            </a:r>
            <a:r>
              <a:rPr lang="en-IN" sz="1600" dirty="0" err="1">
                <a:solidFill>
                  <a:srgbClr val="222222"/>
                </a:solidFill>
                <a:latin typeface="Arial" panose="020B0604020202020204" pitchFamily="34" charset="0"/>
              </a:rPr>
              <a:t>mongodb</a:t>
            </a:r>
            <a:r>
              <a:rPr lang="en-IN" sz="1600" dirty="0">
                <a:solidFill>
                  <a:srgbClr val="222222"/>
                </a:solidFill>
                <a:latin typeface="Arial" panose="020B0604020202020204" pitchFamily="34" charset="0"/>
              </a:rPr>
              <a:t> (atlas) so that no set up for mongo is required</a:t>
            </a:r>
          </a:p>
          <a:p>
            <a:pPr marL="0" indent="0" algn="just">
              <a:buNone/>
            </a:pPr>
            <a:r>
              <a:rPr lang="en-IN" sz="1600" dirty="0">
                <a:solidFill>
                  <a:srgbClr val="222222"/>
                </a:solidFill>
                <a:latin typeface="Arial" panose="020B0604020202020204" pitchFamily="34" charset="0"/>
              </a:rPr>
              <a:t>2. data :</a:t>
            </a:r>
          </a:p>
          <a:p>
            <a:pPr marL="0" indent="0" algn="just">
              <a:buNone/>
            </a:pPr>
            <a:r>
              <a:rPr lang="en-IN" sz="1600" dirty="0">
                <a:solidFill>
                  <a:srgbClr val="222222"/>
                </a:solidFill>
                <a:latin typeface="Arial" panose="020B0604020202020204" pitchFamily="34" charset="0"/>
              </a:rPr>
              <a:t>  </a:t>
            </a:r>
            <a:r>
              <a:rPr lang="en-IN" sz="1600" dirty="0" err="1">
                <a:solidFill>
                  <a:srgbClr val="222222"/>
                </a:solidFill>
                <a:latin typeface="Arial" panose="020B0604020202020204" pitchFamily="34" charset="0"/>
              </a:rPr>
              <a:t>i</a:t>
            </a:r>
            <a:r>
              <a:rPr lang="en-IN" sz="1600" dirty="0">
                <a:solidFill>
                  <a:srgbClr val="222222"/>
                </a:solidFill>
                <a:latin typeface="Arial" panose="020B0604020202020204" pitchFamily="34" charset="0"/>
              </a:rPr>
              <a:t>.  couldn't find appropriate </a:t>
            </a:r>
            <a:r>
              <a:rPr lang="en-IN" sz="1600" dirty="0" err="1">
                <a:solidFill>
                  <a:srgbClr val="222222"/>
                </a:solidFill>
                <a:latin typeface="Arial" panose="020B0604020202020204" pitchFamily="34" charset="0"/>
              </a:rPr>
              <a:t>api</a:t>
            </a:r>
            <a:r>
              <a:rPr lang="en-IN" sz="1600" dirty="0">
                <a:solidFill>
                  <a:srgbClr val="222222"/>
                </a:solidFill>
                <a:latin typeface="Arial" panose="020B0604020202020204" pitchFamily="34" charset="0"/>
              </a:rPr>
              <a:t> which gave the full data</a:t>
            </a:r>
          </a:p>
          <a:p>
            <a:pPr marL="0" indent="0" algn="just">
              <a:buNone/>
            </a:pPr>
            <a:r>
              <a:rPr lang="en-IN" sz="1600" dirty="0">
                <a:solidFill>
                  <a:srgbClr val="222222"/>
                </a:solidFill>
                <a:latin typeface="Arial" panose="020B0604020202020204" pitchFamily="34" charset="0"/>
              </a:rPr>
              <a:t>  ii.  couldn't find topic in the </a:t>
            </a:r>
            <a:r>
              <a:rPr lang="en-IN" sz="1600" dirty="0" err="1">
                <a:solidFill>
                  <a:srgbClr val="222222"/>
                </a:solidFill>
                <a:latin typeface="Arial" panose="020B0604020202020204" pitchFamily="34" charset="0"/>
              </a:rPr>
              <a:t>newsapi</a:t>
            </a:r>
            <a:r>
              <a:rPr lang="en-IN" sz="1600" dirty="0">
                <a:solidFill>
                  <a:srgbClr val="222222"/>
                </a:solidFill>
                <a:latin typeface="Arial" panose="020B0604020202020204" pitchFamily="34" charset="0"/>
              </a:rPr>
              <a:t> that we selected</a:t>
            </a:r>
          </a:p>
          <a:p>
            <a:pPr marL="0" indent="0" algn="just">
              <a:buNone/>
            </a:pPr>
            <a:r>
              <a:rPr lang="en-IN" sz="1600" dirty="0">
                <a:solidFill>
                  <a:srgbClr val="222222"/>
                </a:solidFill>
                <a:latin typeface="Arial" panose="020B0604020202020204" pitchFamily="34" charset="0"/>
              </a:rPr>
              <a:t>  </a:t>
            </a:r>
            <a:r>
              <a:rPr lang="en-IN" sz="1600" u="sng" dirty="0">
                <a:solidFill>
                  <a:srgbClr val="222222"/>
                </a:solidFill>
                <a:latin typeface="Arial" panose="020B0604020202020204" pitchFamily="34" charset="0"/>
              </a:rPr>
              <a:t>Solution</a:t>
            </a:r>
            <a:r>
              <a:rPr lang="en-IN" sz="1600" dirty="0">
                <a:solidFill>
                  <a:srgbClr val="222222"/>
                </a:solidFill>
                <a:latin typeface="Arial" panose="020B0604020202020204" pitchFamily="34" charset="0"/>
              </a:rPr>
              <a:t>:</a:t>
            </a:r>
          </a:p>
          <a:p>
            <a:pPr marL="0" indent="0" algn="just">
              <a:buNone/>
            </a:pPr>
            <a:r>
              <a:rPr lang="en-IN" sz="1600" dirty="0">
                <a:solidFill>
                  <a:srgbClr val="222222"/>
                </a:solidFill>
                <a:latin typeface="Arial" panose="020B0604020202020204" pitchFamily="34" charset="0"/>
              </a:rPr>
              <a:t>  I. to overcome the first challenge, instead of relying on </a:t>
            </a:r>
            <a:r>
              <a:rPr lang="en-IN" sz="1600" dirty="0" err="1">
                <a:solidFill>
                  <a:srgbClr val="222222"/>
                </a:solidFill>
                <a:latin typeface="Arial" panose="020B0604020202020204" pitchFamily="34" charset="0"/>
              </a:rPr>
              <a:t>teh</a:t>
            </a:r>
            <a:r>
              <a:rPr lang="en-IN" sz="1600" dirty="0">
                <a:solidFill>
                  <a:srgbClr val="222222"/>
                </a:solidFill>
                <a:latin typeface="Arial" panose="020B0604020202020204" pitchFamily="34" charset="0"/>
              </a:rPr>
              <a:t> data present in response. we used the link of the article in </a:t>
            </a:r>
            <a:r>
              <a:rPr lang="en-IN" sz="1600" dirty="0" err="1">
                <a:solidFill>
                  <a:srgbClr val="222222"/>
                </a:solidFill>
                <a:latin typeface="Arial" panose="020B0604020202020204" pitchFamily="34" charset="0"/>
              </a:rPr>
              <a:t>api</a:t>
            </a:r>
            <a:r>
              <a:rPr lang="en-IN" sz="1600" dirty="0">
                <a:solidFill>
                  <a:srgbClr val="222222"/>
                </a:solidFill>
                <a:latin typeface="Arial" panose="020B0604020202020204" pitchFamily="34" charset="0"/>
              </a:rPr>
              <a:t> response to retrieve the required data. The data from link was retrieved using 'newspaper3k' python library</a:t>
            </a:r>
          </a:p>
          <a:p>
            <a:pPr marL="0" indent="0" algn="just">
              <a:buNone/>
            </a:pPr>
            <a:r>
              <a:rPr lang="en-IN" sz="1600" dirty="0">
                <a:solidFill>
                  <a:srgbClr val="222222"/>
                </a:solidFill>
                <a:latin typeface="Arial" panose="020B0604020202020204" pitchFamily="34" charset="0"/>
              </a:rPr>
              <a:t> II. for the topic, instead of retrieving the entire without topic, we found the list of topics that was allowed to be send in request, and then called the </a:t>
            </a:r>
            <a:r>
              <a:rPr lang="en-IN" sz="1600" dirty="0" err="1">
                <a:solidFill>
                  <a:srgbClr val="222222"/>
                </a:solidFill>
                <a:latin typeface="Arial" panose="020B0604020202020204" pitchFamily="34" charset="0"/>
              </a:rPr>
              <a:t>api</a:t>
            </a:r>
            <a:r>
              <a:rPr lang="en-IN" sz="1600" dirty="0">
                <a:solidFill>
                  <a:srgbClr val="222222"/>
                </a:solidFill>
                <a:latin typeface="Arial" panose="020B0604020202020204" pitchFamily="34" charset="0"/>
              </a:rPr>
              <a:t> with the topic in list as category request param. </a:t>
            </a:r>
            <a:r>
              <a:rPr lang="en-IN" sz="1600" dirty="0" err="1">
                <a:solidFill>
                  <a:srgbClr val="222222"/>
                </a:solidFill>
                <a:latin typeface="Arial" panose="020B0604020202020204" pitchFamily="34" charset="0"/>
              </a:rPr>
              <a:t>i.e</a:t>
            </a:r>
            <a:r>
              <a:rPr lang="en-IN" sz="1600" dirty="0">
                <a:solidFill>
                  <a:srgbClr val="222222"/>
                </a:solidFill>
                <a:latin typeface="Arial" panose="020B0604020202020204" pitchFamily="34" charset="0"/>
              </a:rPr>
              <a:t> for every 15 min the </a:t>
            </a:r>
            <a:r>
              <a:rPr lang="en-IN" sz="1600" dirty="0" err="1">
                <a:solidFill>
                  <a:srgbClr val="222222"/>
                </a:solidFill>
                <a:latin typeface="Arial" panose="020B0604020202020204" pitchFamily="34" charset="0"/>
              </a:rPr>
              <a:t>newsapi</a:t>
            </a:r>
            <a:r>
              <a:rPr lang="en-IN" sz="1600" dirty="0">
                <a:solidFill>
                  <a:srgbClr val="222222"/>
                </a:solidFill>
                <a:latin typeface="Arial" panose="020B0604020202020204" pitchFamily="34" charset="0"/>
              </a:rPr>
              <a:t> was called with one topic from the list as param at a time in loop.</a:t>
            </a:r>
          </a:p>
          <a:p>
            <a:pPr marL="0" indent="0" algn="just">
              <a:buNone/>
            </a:pPr>
            <a:r>
              <a:rPr lang="en-IN" sz="1600" dirty="0">
                <a:solidFill>
                  <a:srgbClr val="222222"/>
                </a:solidFill>
                <a:latin typeface="Arial" panose="020B0604020202020204" pitchFamily="34" charset="0"/>
              </a:rPr>
              <a:t>3. Couldn't find proper source </a:t>
            </a:r>
            <a:r>
              <a:rPr lang="en-IN" sz="1600" dirty="0" err="1">
                <a:solidFill>
                  <a:srgbClr val="222222"/>
                </a:solidFill>
                <a:latin typeface="Arial" panose="020B0604020202020204" pitchFamily="34" charset="0"/>
              </a:rPr>
              <a:t>rssfeed</a:t>
            </a:r>
            <a:endParaRPr lang="en-IN" sz="1600" dirty="0">
              <a:solidFill>
                <a:srgbClr val="222222"/>
              </a:solidFill>
              <a:latin typeface="Arial" panose="020B0604020202020204" pitchFamily="34" charset="0"/>
            </a:endParaRPr>
          </a:p>
          <a:p>
            <a:pPr marL="0" indent="0" algn="just">
              <a:buNone/>
            </a:pPr>
            <a:r>
              <a:rPr lang="en-IN" sz="1600" u="sng" dirty="0">
                <a:solidFill>
                  <a:srgbClr val="222222"/>
                </a:solidFill>
                <a:latin typeface="Arial" panose="020B0604020202020204" pitchFamily="34" charset="0"/>
              </a:rPr>
              <a:t>Solution:</a:t>
            </a:r>
          </a:p>
          <a:p>
            <a:pPr marL="0" indent="0" algn="just">
              <a:buNone/>
            </a:pPr>
            <a:r>
              <a:rPr lang="en-IN" sz="1600" dirty="0">
                <a:solidFill>
                  <a:srgbClr val="222222"/>
                </a:solidFill>
                <a:latin typeface="Arial" panose="020B0604020202020204" pitchFamily="34" charset="0"/>
              </a:rPr>
              <a:t>   Found </a:t>
            </a:r>
            <a:r>
              <a:rPr lang="en-IN" sz="1600" dirty="0" err="1">
                <a:solidFill>
                  <a:srgbClr val="222222"/>
                </a:solidFill>
                <a:latin typeface="Arial" panose="020B0604020202020204" pitchFamily="34" charset="0"/>
              </a:rPr>
              <a:t>gnewsclient</a:t>
            </a:r>
            <a:r>
              <a:rPr lang="en-IN" sz="1600" dirty="0">
                <a:solidFill>
                  <a:srgbClr val="222222"/>
                </a:solidFill>
                <a:latin typeface="Arial" panose="020B0604020202020204" pitchFamily="34" charset="0"/>
              </a:rPr>
              <a:t> library, which provided the necessary feed. Same method as mentioned as solution for point 2.ii, was used to retrieve data specific to topic. other than link and title, no other data could be retrieved so only these data were stored in the db. While training the data, the link of the article was used to retrieve other necessary data</a:t>
            </a:r>
          </a:p>
          <a:p>
            <a:endParaRPr lang="en-IN" sz="1600" dirty="0"/>
          </a:p>
          <a:p>
            <a:endParaRPr lang="en-IN" sz="1600" dirty="0"/>
          </a:p>
        </p:txBody>
      </p:sp>
    </p:spTree>
    <p:extLst>
      <p:ext uri="{BB962C8B-B14F-4D97-AF65-F5344CB8AC3E}">
        <p14:creationId xmlns:p14="http://schemas.microsoft.com/office/powerpoint/2010/main" val="3015911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3496-491C-40E2-B47A-97B148E0D577}"/>
              </a:ext>
            </a:extLst>
          </p:cNvPr>
          <p:cNvSpPr>
            <a:spLocks noGrp="1"/>
          </p:cNvSpPr>
          <p:nvPr>
            <p:ph type="title"/>
          </p:nvPr>
        </p:nvSpPr>
        <p:spPr/>
        <p:txBody>
          <a:bodyPr/>
          <a:lstStyle/>
          <a:p>
            <a:r>
              <a:rPr lang="en-IN" dirty="0"/>
              <a:t>Architecture</a:t>
            </a:r>
          </a:p>
        </p:txBody>
      </p:sp>
      <p:grpSp>
        <p:nvGrpSpPr>
          <p:cNvPr id="20" name="Group 19">
            <a:extLst>
              <a:ext uri="{FF2B5EF4-FFF2-40B4-BE49-F238E27FC236}">
                <a16:creationId xmlns:a16="http://schemas.microsoft.com/office/drawing/2014/main" id="{453E8901-077A-4862-AB2B-DD187E6DFA5F}"/>
              </a:ext>
            </a:extLst>
          </p:cNvPr>
          <p:cNvGrpSpPr/>
          <p:nvPr/>
        </p:nvGrpSpPr>
        <p:grpSpPr>
          <a:xfrm>
            <a:off x="1044437" y="2170991"/>
            <a:ext cx="10103126" cy="4515769"/>
            <a:chOff x="543339" y="1587896"/>
            <a:chExt cx="10103126" cy="4515769"/>
          </a:xfrm>
        </p:grpSpPr>
        <p:sp>
          <p:nvSpPr>
            <p:cNvPr id="4" name="TextBox 3">
              <a:extLst>
                <a:ext uri="{FF2B5EF4-FFF2-40B4-BE49-F238E27FC236}">
                  <a16:creationId xmlns:a16="http://schemas.microsoft.com/office/drawing/2014/main" id="{C459B49E-31CA-4D48-AFD2-F935BDB225E2}"/>
                </a:ext>
              </a:extLst>
            </p:cNvPr>
            <p:cNvSpPr txBox="1"/>
            <p:nvPr/>
          </p:nvSpPr>
          <p:spPr>
            <a:xfrm>
              <a:off x="3631096" y="5734333"/>
              <a:ext cx="3233530" cy="369332"/>
            </a:xfrm>
            <a:prstGeom prst="rect">
              <a:avLst/>
            </a:prstGeom>
            <a:noFill/>
          </p:spPr>
          <p:txBody>
            <a:bodyPr wrap="square" rtlCol="0">
              <a:spAutoFit/>
            </a:bodyPr>
            <a:lstStyle/>
            <a:p>
              <a:r>
                <a:rPr lang="en-IN" dirty="0" err="1"/>
                <a:t>Preprocessor</a:t>
              </a:r>
              <a:r>
                <a:rPr lang="en-IN" dirty="0"/>
                <a:t> and model training</a:t>
              </a:r>
            </a:p>
          </p:txBody>
        </p:sp>
        <p:sp>
          <p:nvSpPr>
            <p:cNvPr id="5" name="Cylinder 4">
              <a:extLst>
                <a:ext uri="{FF2B5EF4-FFF2-40B4-BE49-F238E27FC236}">
                  <a16:creationId xmlns:a16="http://schemas.microsoft.com/office/drawing/2014/main" id="{B479DA9C-ECAA-47CC-91D1-7D194DD7A25B}"/>
                </a:ext>
              </a:extLst>
            </p:cNvPr>
            <p:cNvSpPr/>
            <p:nvPr/>
          </p:nvSpPr>
          <p:spPr>
            <a:xfrm>
              <a:off x="543339" y="3030814"/>
              <a:ext cx="1669773" cy="110987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Mongodb</a:t>
              </a:r>
              <a:endParaRPr lang="en-IN" dirty="0"/>
            </a:p>
          </p:txBody>
        </p:sp>
        <p:sp>
          <p:nvSpPr>
            <p:cNvPr id="6" name="Rectangle 5">
              <a:extLst>
                <a:ext uri="{FF2B5EF4-FFF2-40B4-BE49-F238E27FC236}">
                  <a16:creationId xmlns:a16="http://schemas.microsoft.com/office/drawing/2014/main" id="{344F3263-7CF8-462E-BEAD-ACB2FB4D366B}"/>
                </a:ext>
              </a:extLst>
            </p:cNvPr>
            <p:cNvSpPr/>
            <p:nvPr/>
          </p:nvSpPr>
          <p:spPr>
            <a:xfrm>
              <a:off x="3419059" y="1587896"/>
              <a:ext cx="3346175" cy="146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Preprocess</a:t>
              </a:r>
              <a:endParaRPr lang="en-IN" dirty="0"/>
            </a:p>
            <a:p>
              <a:pPr algn="ctr"/>
              <a:r>
                <a:rPr lang="en-IN" dirty="0"/>
                <a:t>( 1. converts to lower cases </a:t>
              </a:r>
            </a:p>
            <a:p>
              <a:pPr algn="ctr"/>
              <a:r>
                <a:rPr lang="en-IN" dirty="0"/>
                <a:t>2. removes stop words</a:t>
              </a:r>
            </a:p>
            <a:p>
              <a:pPr algn="ctr"/>
              <a:r>
                <a:rPr lang="en-IN" dirty="0"/>
                <a:t>3. </a:t>
              </a:r>
              <a:r>
                <a:rPr lang="en-IN" dirty="0" err="1"/>
                <a:t>lemmitization</a:t>
              </a:r>
              <a:r>
                <a:rPr lang="en-IN" dirty="0"/>
                <a:t>)</a:t>
              </a:r>
            </a:p>
          </p:txBody>
        </p:sp>
        <p:sp>
          <p:nvSpPr>
            <p:cNvPr id="7" name="Rectangle 6">
              <a:extLst>
                <a:ext uri="{FF2B5EF4-FFF2-40B4-BE49-F238E27FC236}">
                  <a16:creationId xmlns:a16="http://schemas.microsoft.com/office/drawing/2014/main" id="{F1975E6B-D55F-4440-A091-469EF022FE97}"/>
                </a:ext>
              </a:extLst>
            </p:cNvPr>
            <p:cNvSpPr/>
            <p:nvPr/>
          </p:nvSpPr>
          <p:spPr>
            <a:xfrm>
              <a:off x="3419059" y="4367626"/>
              <a:ext cx="3445567" cy="959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News_article</a:t>
              </a:r>
              <a:r>
                <a:rPr lang="en-IN" dirty="0"/>
                <a:t>(</a:t>
              </a:r>
              <a:r>
                <a:rPr lang="en-IN" dirty="0" err="1"/>
                <a:t>retriving</a:t>
              </a:r>
              <a:r>
                <a:rPr lang="en-IN" dirty="0"/>
                <a:t> data from article </a:t>
              </a:r>
              <a:r>
                <a:rPr lang="en-IN" dirty="0" err="1"/>
                <a:t>url</a:t>
              </a:r>
              <a:r>
                <a:rPr lang="en-IN" dirty="0"/>
                <a:t>(</a:t>
              </a:r>
            </a:p>
          </p:txBody>
        </p:sp>
        <p:sp>
          <p:nvSpPr>
            <p:cNvPr id="8" name="Rectangle 7">
              <a:extLst>
                <a:ext uri="{FF2B5EF4-FFF2-40B4-BE49-F238E27FC236}">
                  <a16:creationId xmlns:a16="http://schemas.microsoft.com/office/drawing/2014/main" id="{E95EFB24-D84E-443A-8989-019883BF7416}"/>
                </a:ext>
              </a:extLst>
            </p:cNvPr>
            <p:cNvSpPr/>
            <p:nvPr/>
          </p:nvSpPr>
          <p:spPr>
            <a:xfrm>
              <a:off x="3419059" y="3272245"/>
              <a:ext cx="3346175" cy="638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training using decision tree(</a:t>
              </a:r>
              <a:r>
                <a:rPr lang="en-IN" dirty="0" err="1"/>
                <a:t>pyspark</a:t>
              </a:r>
              <a:r>
                <a:rPr lang="en-IN" dirty="0"/>
                <a:t>)</a:t>
              </a:r>
            </a:p>
          </p:txBody>
        </p:sp>
        <p:sp>
          <p:nvSpPr>
            <p:cNvPr id="9" name="Rectangle 8">
              <a:extLst>
                <a:ext uri="{FF2B5EF4-FFF2-40B4-BE49-F238E27FC236}">
                  <a16:creationId xmlns:a16="http://schemas.microsoft.com/office/drawing/2014/main" id="{9B683121-CB09-4EDC-B76F-43DDFADB5985}"/>
                </a:ext>
              </a:extLst>
            </p:cNvPr>
            <p:cNvSpPr/>
            <p:nvPr/>
          </p:nvSpPr>
          <p:spPr>
            <a:xfrm>
              <a:off x="8335617" y="3234852"/>
              <a:ext cx="2310848" cy="76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saved as pickle file</a:t>
              </a:r>
            </a:p>
          </p:txBody>
        </p:sp>
        <p:cxnSp>
          <p:nvCxnSpPr>
            <p:cNvPr id="13" name="Straight Arrow Connector 12">
              <a:extLst>
                <a:ext uri="{FF2B5EF4-FFF2-40B4-BE49-F238E27FC236}">
                  <a16:creationId xmlns:a16="http://schemas.microsoft.com/office/drawing/2014/main" id="{4576D6BE-B599-4061-88AC-FC0EE940089F}"/>
                </a:ext>
              </a:extLst>
            </p:cNvPr>
            <p:cNvCxnSpPr>
              <a:stCxn id="5" idx="4"/>
              <a:endCxn id="8" idx="1"/>
            </p:cNvCxnSpPr>
            <p:nvPr/>
          </p:nvCxnSpPr>
          <p:spPr>
            <a:xfrm>
              <a:off x="2213112" y="3585749"/>
              <a:ext cx="1205947" cy="5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FE0B121-D045-41D3-B425-17AFDE6ABCA6}"/>
                </a:ext>
              </a:extLst>
            </p:cNvPr>
            <p:cNvCxnSpPr>
              <a:stCxn id="6" idx="2"/>
              <a:endCxn id="8" idx="0"/>
            </p:cNvCxnSpPr>
            <p:nvPr/>
          </p:nvCxnSpPr>
          <p:spPr>
            <a:xfrm>
              <a:off x="5092147" y="3050364"/>
              <a:ext cx="0" cy="2218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6EF4AD-0040-43DE-B922-CAC752467625}"/>
                </a:ext>
              </a:extLst>
            </p:cNvPr>
            <p:cNvCxnSpPr>
              <a:stCxn id="8" idx="2"/>
            </p:cNvCxnSpPr>
            <p:nvPr/>
          </p:nvCxnSpPr>
          <p:spPr>
            <a:xfrm>
              <a:off x="5092147" y="3910422"/>
              <a:ext cx="0" cy="5555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93B258B-5F9B-45F2-BDC7-57569F8C8687}"/>
                </a:ext>
              </a:extLst>
            </p:cNvPr>
            <p:cNvCxnSpPr>
              <a:stCxn id="8" idx="3"/>
            </p:cNvCxnSpPr>
            <p:nvPr/>
          </p:nvCxnSpPr>
          <p:spPr>
            <a:xfrm flipV="1">
              <a:off x="6765234" y="3585749"/>
              <a:ext cx="1570383" cy="5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D76DC9B7-B011-4D2C-84D4-5EEA0E525ACE}"/>
              </a:ext>
            </a:extLst>
          </p:cNvPr>
          <p:cNvSpPr txBox="1"/>
          <p:nvPr/>
        </p:nvSpPr>
        <p:spPr>
          <a:xfrm>
            <a:off x="3969853" y="1515116"/>
            <a:ext cx="3346174" cy="369332"/>
          </a:xfrm>
          <a:prstGeom prst="rect">
            <a:avLst/>
          </a:prstGeom>
          <a:noFill/>
        </p:spPr>
        <p:txBody>
          <a:bodyPr wrap="square" rtlCol="0">
            <a:spAutoFit/>
          </a:bodyPr>
          <a:lstStyle/>
          <a:p>
            <a:r>
              <a:rPr lang="en-IN" dirty="0"/>
              <a:t>Milestone 2 and Milestone 3</a:t>
            </a:r>
          </a:p>
        </p:txBody>
      </p:sp>
      <p:sp>
        <p:nvSpPr>
          <p:cNvPr id="22" name="TextBox 21">
            <a:extLst>
              <a:ext uri="{FF2B5EF4-FFF2-40B4-BE49-F238E27FC236}">
                <a16:creationId xmlns:a16="http://schemas.microsoft.com/office/drawing/2014/main" id="{46BE96E2-A0F4-4805-883C-848F3F700A3E}"/>
              </a:ext>
            </a:extLst>
          </p:cNvPr>
          <p:cNvSpPr txBox="1"/>
          <p:nvPr/>
        </p:nvSpPr>
        <p:spPr>
          <a:xfrm>
            <a:off x="8282608" y="622032"/>
            <a:ext cx="2758937" cy="2308324"/>
          </a:xfrm>
          <a:prstGeom prst="rect">
            <a:avLst/>
          </a:prstGeom>
          <a:noFill/>
        </p:spPr>
        <p:txBody>
          <a:bodyPr wrap="square" rtlCol="0">
            <a:spAutoFit/>
          </a:bodyPr>
          <a:lstStyle/>
          <a:p>
            <a:r>
              <a:rPr lang="en-IN" dirty="0"/>
              <a:t>Tools and Installation:</a:t>
            </a:r>
          </a:p>
          <a:p>
            <a:pPr marL="342900" indent="-342900">
              <a:buAutoNum type="arabicPeriod"/>
            </a:pPr>
            <a:r>
              <a:rPr lang="en-IN" dirty="0" err="1"/>
              <a:t>Pyspark</a:t>
            </a:r>
            <a:endParaRPr lang="en-IN" dirty="0"/>
          </a:p>
          <a:p>
            <a:pPr marL="342900" indent="-342900">
              <a:buAutoNum type="arabicPeriod"/>
            </a:pPr>
            <a:r>
              <a:rPr lang="en-IN" dirty="0"/>
              <a:t>Scala</a:t>
            </a:r>
          </a:p>
          <a:p>
            <a:pPr marL="342900" indent="-342900">
              <a:buAutoNum type="arabicPeriod"/>
            </a:pPr>
            <a:r>
              <a:rPr lang="en-IN" dirty="0"/>
              <a:t>Newspaper3k python library</a:t>
            </a:r>
          </a:p>
          <a:p>
            <a:pPr marL="342900" indent="-342900">
              <a:buAutoNum type="arabicPeriod"/>
            </a:pPr>
            <a:r>
              <a:rPr lang="en-IN" dirty="0"/>
              <a:t>Jar for </a:t>
            </a:r>
            <a:r>
              <a:rPr lang="en-IN" dirty="0" err="1"/>
              <a:t>pyspark</a:t>
            </a:r>
            <a:r>
              <a:rPr lang="en-IN" dirty="0"/>
              <a:t> </a:t>
            </a:r>
            <a:r>
              <a:rPr lang="en-IN" dirty="0" err="1"/>
              <a:t>mongodb</a:t>
            </a:r>
            <a:r>
              <a:rPr lang="en-IN" dirty="0"/>
              <a:t> connection</a:t>
            </a:r>
          </a:p>
          <a:p>
            <a:pPr marL="342900" indent="-342900">
              <a:buAutoNum type="arabicPeriod"/>
            </a:pPr>
            <a:r>
              <a:rPr lang="en-IN" dirty="0" err="1"/>
              <a:t>Fastapi</a:t>
            </a:r>
            <a:r>
              <a:rPr lang="en-IN" dirty="0"/>
              <a:t> python library</a:t>
            </a:r>
          </a:p>
        </p:txBody>
      </p:sp>
    </p:spTree>
    <p:extLst>
      <p:ext uri="{BB962C8B-B14F-4D97-AF65-F5344CB8AC3E}">
        <p14:creationId xmlns:p14="http://schemas.microsoft.com/office/powerpoint/2010/main" val="1720566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EC887-354C-48F4-B87E-0962EF50CE27}"/>
              </a:ext>
            </a:extLst>
          </p:cNvPr>
          <p:cNvSpPr>
            <a:spLocks noGrp="1"/>
          </p:cNvSpPr>
          <p:nvPr>
            <p:ph type="title"/>
          </p:nvPr>
        </p:nvSpPr>
        <p:spPr/>
        <p:txBody>
          <a:bodyPr/>
          <a:lstStyle/>
          <a:p>
            <a:r>
              <a:rPr lang="en-IN" dirty="0" err="1"/>
              <a:t>Preprocessing</a:t>
            </a:r>
            <a:r>
              <a:rPr lang="en-IN" dirty="0"/>
              <a:t> and Model training</a:t>
            </a:r>
          </a:p>
        </p:txBody>
      </p:sp>
      <p:pic>
        <p:nvPicPr>
          <p:cNvPr id="5" name="Content Placeholder 4">
            <a:extLst>
              <a:ext uri="{FF2B5EF4-FFF2-40B4-BE49-F238E27FC236}">
                <a16:creationId xmlns:a16="http://schemas.microsoft.com/office/drawing/2014/main" id="{756C1093-75EF-425A-B635-122F7DB41649}"/>
              </a:ext>
            </a:extLst>
          </p:cNvPr>
          <p:cNvPicPr>
            <a:picLocks noGrp="1" noChangeAspect="1"/>
          </p:cNvPicPr>
          <p:nvPr>
            <p:ph idx="1"/>
          </p:nvPr>
        </p:nvPicPr>
        <p:blipFill>
          <a:blip r:embed="rId2"/>
          <a:stretch>
            <a:fillRect/>
          </a:stretch>
        </p:blipFill>
        <p:spPr>
          <a:xfrm>
            <a:off x="5963478" y="1841363"/>
            <a:ext cx="6228522" cy="4651512"/>
          </a:xfrm>
        </p:spPr>
      </p:pic>
      <p:pic>
        <p:nvPicPr>
          <p:cNvPr id="7" name="Picture 6">
            <a:extLst>
              <a:ext uri="{FF2B5EF4-FFF2-40B4-BE49-F238E27FC236}">
                <a16:creationId xmlns:a16="http://schemas.microsoft.com/office/drawing/2014/main" id="{434E7B2D-1470-4807-9F42-A086FE8DD8D8}"/>
              </a:ext>
            </a:extLst>
          </p:cNvPr>
          <p:cNvPicPr>
            <a:picLocks noChangeAspect="1"/>
          </p:cNvPicPr>
          <p:nvPr/>
        </p:nvPicPr>
        <p:blipFill>
          <a:blip r:embed="rId3"/>
          <a:stretch>
            <a:fillRect/>
          </a:stretch>
        </p:blipFill>
        <p:spPr>
          <a:xfrm>
            <a:off x="375629" y="1841362"/>
            <a:ext cx="5720371" cy="4651513"/>
          </a:xfrm>
          <a:prstGeom prst="rect">
            <a:avLst/>
          </a:prstGeom>
        </p:spPr>
      </p:pic>
      <p:sp>
        <p:nvSpPr>
          <p:cNvPr id="8" name="TextBox 7">
            <a:extLst>
              <a:ext uri="{FF2B5EF4-FFF2-40B4-BE49-F238E27FC236}">
                <a16:creationId xmlns:a16="http://schemas.microsoft.com/office/drawing/2014/main" id="{7DBD5EB1-C678-41C7-8233-53ADE47B6C6C}"/>
              </a:ext>
            </a:extLst>
          </p:cNvPr>
          <p:cNvSpPr txBox="1"/>
          <p:nvPr/>
        </p:nvSpPr>
        <p:spPr>
          <a:xfrm>
            <a:off x="1102213" y="1472029"/>
            <a:ext cx="4741995" cy="369332"/>
          </a:xfrm>
          <a:prstGeom prst="rect">
            <a:avLst/>
          </a:prstGeom>
          <a:noFill/>
        </p:spPr>
        <p:txBody>
          <a:bodyPr wrap="square" rtlCol="0">
            <a:spAutoFit/>
          </a:bodyPr>
          <a:lstStyle/>
          <a:p>
            <a:r>
              <a:rPr lang="en-IN" dirty="0"/>
              <a:t>Model training initiated during </a:t>
            </a:r>
            <a:r>
              <a:rPr lang="en-IN" dirty="0" err="1"/>
              <a:t>api</a:t>
            </a:r>
            <a:r>
              <a:rPr lang="en-IN" dirty="0"/>
              <a:t> deployment</a:t>
            </a:r>
          </a:p>
        </p:txBody>
      </p:sp>
      <p:sp>
        <p:nvSpPr>
          <p:cNvPr id="9" name="TextBox 8">
            <a:extLst>
              <a:ext uri="{FF2B5EF4-FFF2-40B4-BE49-F238E27FC236}">
                <a16:creationId xmlns:a16="http://schemas.microsoft.com/office/drawing/2014/main" id="{1998C971-6DAB-4855-BC86-9C10315F5E00}"/>
              </a:ext>
            </a:extLst>
          </p:cNvPr>
          <p:cNvSpPr txBox="1"/>
          <p:nvPr/>
        </p:nvSpPr>
        <p:spPr>
          <a:xfrm>
            <a:off x="7739896" y="1405595"/>
            <a:ext cx="3204743" cy="369332"/>
          </a:xfrm>
          <a:prstGeom prst="rect">
            <a:avLst/>
          </a:prstGeom>
          <a:noFill/>
        </p:spPr>
        <p:txBody>
          <a:bodyPr wrap="square" rtlCol="0">
            <a:spAutoFit/>
          </a:bodyPr>
          <a:lstStyle/>
          <a:p>
            <a:r>
              <a:rPr lang="en-IN" dirty="0"/>
              <a:t>Model retraining </a:t>
            </a:r>
          </a:p>
        </p:txBody>
      </p:sp>
    </p:spTree>
    <p:extLst>
      <p:ext uri="{BB962C8B-B14F-4D97-AF65-F5344CB8AC3E}">
        <p14:creationId xmlns:p14="http://schemas.microsoft.com/office/powerpoint/2010/main" val="1336391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5722-A1F1-4DCD-A00A-E52A2FCA34DC}"/>
              </a:ext>
            </a:extLst>
          </p:cNvPr>
          <p:cNvSpPr>
            <a:spLocks noGrp="1"/>
          </p:cNvSpPr>
          <p:nvPr>
            <p:ph type="title"/>
          </p:nvPr>
        </p:nvSpPr>
        <p:spPr/>
        <p:txBody>
          <a:bodyPr/>
          <a:lstStyle/>
          <a:p>
            <a:r>
              <a:rPr lang="en-IN" dirty="0"/>
              <a:t>Challenges for </a:t>
            </a:r>
            <a:r>
              <a:rPr lang="en-IN" dirty="0" err="1"/>
              <a:t>Preprocessing</a:t>
            </a:r>
            <a:r>
              <a:rPr lang="en-IN" dirty="0"/>
              <a:t> and Model training</a:t>
            </a:r>
          </a:p>
        </p:txBody>
      </p:sp>
      <p:sp>
        <p:nvSpPr>
          <p:cNvPr id="4" name="Content Placeholder 3">
            <a:extLst>
              <a:ext uri="{FF2B5EF4-FFF2-40B4-BE49-F238E27FC236}">
                <a16:creationId xmlns:a16="http://schemas.microsoft.com/office/drawing/2014/main" id="{161FF9CF-5BBC-4F2A-AB1A-10747377CEAC}"/>
              </a:ext>
            </a:extLst>
          </p:cNvPr>
          <p:cNvSpPr txBox="1">
            <a:spLocks noGrp="1"/>
          </p:cNvSpPr>
          <p:nvPr>
            <p:ph idx="1"/>
          </p:nvPr>
        </p:nvSpPr>
        <p:spPr>
          <a:xfrm>
            <a:off x="599661" y="1801888"/>
            <a:ext cx="10515600" cy="3254224"/>
          </a:xfrm>
          <a:prstGeom prst="rect">
            <a:avLst/>
          </a:prstGeom>
          <a:noFill/>
        </p:spPr>
        <p:txBody>
          <a:bodyPr wrap="square" rtlCol="0">
            <a:spAutoFit/>
          </a:bodyPr>
          <a:lstStyle/>
          <a:p>
            <a:pPr marL="0" indent="0" algn="l">
              <a:buNone/>
            </a:pPr>
            <a:r>
              <a:rPr lang="en-IN" sz="1800" dirty="0">
                <a:solidFill>
                  <a:srgbClr val="222222"/>
                </a:solidFill>
                <a:latin typeface="Arial" panose="020B0604020202020204" pitchFamily="34" charset="0"/>
              </a:rPr>
              <a:t>1. T</a:t>
            </a:r>
            <a:r>
              <a:rPr lang="en-IN" sz="1800" b="0" i="0" dirty="0">
                <a:solidFill>
                  <a:srgbClr val="222222"/>
                </a:solidFill>
                <a:effectLst/>
                <a:latin typeface="Arial" panose="020B0604020202020204" pitchFamily="34" charset="0"/>
              </a:rPr>
              <a:t>raining model</a:t>
            </a:r>
          </a:p>
          <a:p>
            <a:pPr marL="0" indent="0" algn="l">
              <a:buNone/>
            </a:pPr>
            <a:r>
              <a:rPr lang="en-IN" sz="1800" b="0" i="0" dirty="0">
                <a:solidFill>
                  <a:srgbClr val="222222"/>
                </a:solidFill>
                <a:effectLst/>
                <a:latin typeface="Arial" panose="020B0604020202020204" pitchFamily="34" charset="0"/>
              </a:rPr>
              <a:t>Training data as such wasn't difficult. But found difficulty in finding the right set of jars of right versions to connect mongo </a:t>
            </a:r>
            <a:r>
              <a:rPr lang="en-IN" sz="1800" b="0" i="0" dirty="0" err="1">
                <a:solidFill>
                  <a:srgbClr val="222222"/>
                </a:solidFill>
                <a:effectLst/>
                <a:latin typeface="Arial" panose="020B0604020202020204" pitchFamily="34" charset="0"/>
              </a:rPr>
              <a:t>db</a:t>
            </a:r>
            <a:r>
              <a:rPr lang="en-IN" sz="1800" b="0" i="0" dirty="0">
                <a:solidFill>
                  <a:srgbClr val="222222"/>
                </a:solidFill>
                <a:effectLst/>
                <a:latin typeface="Arial" panose="020B0604020202020204" pitchFamily="34" charset="0"/>
              </a:rPr>
              <a:t> using </a:t>
            </a:r>
            <a:r>
              <a:rPr lang="en-IN" sz="1800" b="0" i="0" dirty="0" err="1">
                <a:solidFill>
                  <a:srgbClr val="222222"/>
                </a:solidFill>
                <a:effectLst/>
                <a:latin typeface="Arial" panose="020B0604020202020204" pitchFamily="34" charset="0"/>
              </a:rPr>
              <a:t>pyspark</a:t>
            </a:r>
            <a:r>
              <a:rPr lang="en-IN" sz="1800" b="0" i="0" dirty="0">
                <a:solidFill>
                  <a:srgbClr val="222222"/>
                </a:solidFill>
                <a:effectLst/>
                <a:latin typeface="Arial" panose="020B0604020202020204" pitchFamily="34" charset="0"/>
              </a:rPr>
              <a:t>. At then end, based on the version mongo </a:t>
            </a:r>
            <a:r>
              <a:rPr lang="en-IN" sz="1800" b="0" i="0" dirty="0" err="1">
                <a:solidFill>
                  <a:srgbClr val="222222"/>
                </a:solidFill>
                <a:effectLst/>
                <a:latin typeface="Arial" panose="020B0604020202020204" pitchFamily="34" charset="0"/>
              </a:rPr>
              <a:t>db</a:t>
            </a:r>
            <a:r>
              <a:rPr lang="en-IN" sz="1800" b="0" i="0" dirty="0">
                <a:solidFill>
                  <a:srgbClr val="222222"/>
                </a:solidFill>
                <a:effectLst/>
                <a:latin typeface="Arial" panose="020B0604020202020204" pitchFamily="34" charset="0"/>
              </a:rPr>
              <a:t> connector of version 2.11 or 2.12 based on </a:t>
            </a:r>
            <a:r>
              <a:rPr lang="en-IN" sz="1800" b="0" i="0" dirty="0" err="1">
                <a:solidFill>
                  <a:srgbClr val="222222"/>
                </a:solidFill>
                <a:effectLst/>
                <a:latin typeface="Arial" panose="020B0604020202020204" pitchFamily="34" charset="0"/>
              </a:rPr>
              <a:t>scala</a:t>
            </a:r>
            <a:r>
              <a:rPr lang="en-IN" sz="1800" b="0" i="0" dirty="0">
                <a:solidFill>
                  <a:srgbClr val="222222"/>
                </a:solidFill>
                <a:effectLst/>
                <a:latin typeface="Arial" panose="020B0604020202020204" pitchFamily="34" charset="0"/>
              </a:rPr>
              <a:t> and python version, it  worked.</a:t>
            </a:r>
          </a:p>
          <a:p>
            <a:pPr marL="0" indent="0" algn="l">
              <a:buNone/>
            </a:pPr>
            <a:br>
              <a:rPr lang="en-IN" sz="1800" b="0" i="0" dirty="0">
                <a:solidFill>
                  <a:srgbClr val="222222"/>
                </a:solidFill>
                <a:effectLst/>
                <a:latin typeface="Arial" panose="020B0604020202020204" pitchFamily="34" charset="0"/>
              </a:rPr>
            </a:br>
            <a:r>
              <a:rPr lang="en-IN" sz="1800" b="0" i="0" dirty="0">
                <a:solidFill>
                  <a:srgbClr val="222222"/>
                </a:solidFill>
                <a:effectLst/>
                <a:latin typeface="Arial" panose="020B0604020202020204" pitchFamily="34" charset="0"/>
              </a:rPr>
              <a:t>.2.Model registry </a:t>
            </a:r>
          </a:p>
          <a:p>
            <a:pPr algn="l"/>
            <a:r>
              <a:rPr lang="en-IN" sz="1800" b="0" i="0" dirty="0">
                <a:solidFill>
                  <a:srgbClr val="222222"/>
                </a:solidFill>
                <a:effectLst/>
                <a:latin typeface="Arial" panose="020B0604020202020204" pitchFamily="34" charset="0"/>
              </a:rPr>
              <a:t>Wasn't </a:t>
            </a:r>
            <a:r>
              <a:rPr lang="en-IN" sz="1800" b="0" i="0" dirty="0" err="1">
                <a:solidFill>
                  <a:srgbClr val="222222"/>
                </a:solidFill>
                <a:effectLst/>
                <a:latin typeface="Arial" panose="020B0604020202020204" pitchFamily="34" charset="0"/>
              </a:rPr>
              <a:t>successfull</a:t>
            </a:r>
            <a:r>
              <a:rPr lang="en-IN" sz="1800" b="0" i="0" dirty="0">
                <a:solidFill>
                  <a:srgbClr val="222222"/>
                </a:solidFill>
                <a:effectLst/>
                <a:latin typeface="Arial" panose="020B0604020202020204" pitchFamily="34" charset="0"/>
              </a:rPr>
              <a:t> in storing the model in </a:t>
            </a:r>
            <a:r>
              <a:rPr lang="en-IN" sz="1800" b="0" i="0" dirty="0" err="1">
                <a:solidFill>
                  <a:srgbClr val="222222"/>
                </a:solidFill>
                <a:effectLst/>
                <a:latin typeface="Arial" panose="020B0604020202020204" pitchFamily="34" charset="0"/>
              </a:rPr>
              <a:t>mlflow</a:t>
            </a:r>
            <a:r>
              <a:rPr lang="en-IN" sz="1800" b="0" i="0" dirty="0">
                <a:solidFill>
                  <a:srgbClr val="222222"/>
                </a:solidFill>
                <a:effectLst/>
                <a:latin typeface="Arial" panose="020B0604020202020204" pitchFamily="34" charset="0"/>
              </a:rPr>
              <a:t> registry hence stored it in pickle file.</a:t>
            </a:r>
          </a:p>
          <a:p>
            <a:endParaRPr lang="en-IN" dirty="0"/>
          </a:p>
          <a:p>
            <a:endParaRPr lang="en-IN" dirty="0"/>
          </a:p>
        </p:txBody>
      </p:sp>
    </p:spTree>
    <p:extLst>
      <p:ext uri="{BB962C8B-B14F-4D97-AF65-F5344CB8AC3E}">
        <p14:creationId xmlns:p14="http://schemas.microsoft.com/office/powerpoint/2010/main" val="4090834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7F618-364D-48A6-8D8D-7AF6CD62657C}"/>
              </a:ext>
            </a:extLst>
          </p:cNvPr>
          <p:cNvSpPr>
            <a:spLocks noGrp="1"/>
          </p:cNvSpPr>
          <p:nvPr>
            <p:ph type="title"/>
          </p:nvPr>
        </p:nvSpPr>
        <p:spPr/>
        <p:txBody>
          <a:bodyPr/>
          <a:lstStyle/>
          <a:p>
            <a:r>
              <a:rPr lang="en-IN" dirty="0"/>
              <a:t>Architecture</a:t>
            </a:r>
          </a:p>
        </p:txBody>
      </p:sp>
      <p:sp>
        <p:nvSpPr>
          <p:cNvPr id="4" name="Rectangle: Rounded Corners 3">
            <a:extLst>
              <a:ext uri="{FF2B5EF4-FFF2-40B4-BE49-F238E27FC236}">
                <a16:creationId xmlns:a16="http://schemas.microsoft.com/office/drawing/2014/main" id="{7834004C-065A-4CB6-BF8A-6F0661CB2D5E}"/>
              </a:ext>
            </a:extLst>
          </p:cNvPr>
          <p:cNvSpPr/>
          <p:nvPr/>
        </p:nvSpPr>
        <p:spPr>
          <a:xfrm>
            <a:off x="1338470" y="2822713"/>
            <a:ext cx="2239617" cy="1987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News classifier UI</a:t>
            </a:r>
          </a:p>
          <a:p>
            <a:pPr algn="ctr"/>
            <a:r>
              <a:rPr lang="en-IN" dirty="0"/>
              <a:t>(html, </a:t>
            </a:r>
            <a:r>
              <a:rPr lang="en-IN" dirty="0" err="1"/>
              <a:t>js</a:t>
            </a:r>
            <a:r>
              <a:rPr lang="en-IN" dirty="0"/>
              <a:t>)</a:t>
            </a:r>
          </a:p>
        </p:txBody>
      </p:sp>
      <p:cxnSp>
        <p:nvCxnSpPr>
          <p:cNvPr id="6" name="Straight Arrow Connector 5">
            <a:extLst>
              <a:ext uri="{FF2B5EF4-FFF2-40B4-BE49-F238E27FC236}">
                <a16:creationId xmlns:a16="http://schemas.microsoft.com/office/drawing/2014/main" id="{F03F245E-82BE-4365-8E78-F5FD1F20D3AA}"/>
              </a:ext>
            </a:extLst>
          </p:cNvPr>
          <p:cNvCxnSpPr>
            <a:cxnSpLocks/>
          </p:cNvCxnSpPr>
          <p:nvPr/>
        </p:nvCxnSpPr>
        <p:spPr>
          <a:xfrm>
            <a:off x="3578087" y="3678514"/>
            <a:ext cx="17724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137C465-1068-4884-8A02-BF2ED4F2C1C4}"/>
              </a:ext>
            </a:extLst>
          </p:cNvPr>
          <p:cNvSpPr txBox="1"/>
          <p:nvPr/>
        </p:nvSpPr>
        <p:spPr>
          <a:xfrm>
            <a:off x="3988077" y="3300666"/>
            <a:ext cx="861392" cy="646331"/>
          </a:xfrm>
          <a:prstGeom prst="rect">
            <a:avLst/>
          </a:prstGeom>
          <a:noFill/>
        </p:spPr>
        <p:txBody>
          <a:bodyPr wrap="square" rtlCol="0">
            <a:spAutoFit/>
          </a:bodyPr>
          <a:lstStyle/>
          <a:p>
            <a:r>
              <a:rPr lang="en-IN" dirty="0"/>
              <a:t>Article/</a:t>
            </a:r>
            <a:r>
              <a:rPr lang="en-IN" dirty="0" err="1"/>
              <a:t>url</a:t>
            </a:r>
            <a:endParaRPr lang="en-IN" dirty="0"/>
          </a:p>
        </p:txBody>
      </p:sp>
      <p:sp>
        <p:nvSpPr>
          <p:cNvPr id="8" name="Rectangle: Rounded Corners 7">
            <a:extLst>
              <a:ext uri="{FF2B5EF4-FFF2-40B4-BE49-F238E27FC236}">
                <a16:creationId xmlns:a16="http://schemas.microsoft.com/office/drawing/2014/main" id="{B17CEC89-AA24-4364-9A42-C25BF3FE3EE8}"/>
              </a:ext>
            </a:extLst>
          </p:cNvPr>
          <p:cNvSpPr/>
          <p:nvPr/>
        </p:nvSpPr>
        <p:spPr>
          <a:xfrm>
            <a:off x="5344766" y="2281553"/>
            <a:ext cx="4071734" cy="3245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API</a:t>
            </a:r>
          </a:p>
        </p:txBody>
      </p:sp>
      <p:sp>
        <p:nvSpPr>
          <p:cNvPr id="22" name="Rectangle: Rounded Corners 21">
            <a:extLst>
              <a:ext uri="{FF2B5EF4-FFF2-40B4-BE49-F238E27FC236}">
                <a16:creationId xmlns:a16="http://schemas.microsoft.com/office/drawing/2014/main" id="{5C90958E-A5AE-450B-9C50-F9393D6F379C}"/>
              </a:ext>
            </a:extLst>
          </p:cNvPr>
          <p:cNvSpPr/>
          <p:nvPr/>
        </p:nvSpPr>
        <p:spPr>
          <a:xfrm>
            <a:off x="5732392" y="2740311"/>
            <a:ext cx="3305590" cy="4059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 Extract data if its </a:t>
            </a:r>
            <a:r>
              <a:rPr lang="en-IN" dirty="0" err="1"/>
              <a:t>url</a:t>
            </a:r>
            <a:endParaRPr lang="en-IN" dirty="0"/>
          </a:p>
        </p:txBody>
      </p:sp>
      <p:sp>
        <p:nvSpPr>
          <p:cNvPr id="25" name="Rectangle: Rounded Corners 24">
            <a:extLst>
              <a:ext uri="{FF2B5EF4-FFF2-40B4-BE49-F238E27FC236}">
                <a16:creationId xmlns:a16="http://schemas.microsoft.com/office/drawing/2014/main" id="{0751147E-FFA1-4DB1-AD84-4BAAAC33A572}"/>
              </a:ext>
            </a:extLst>
          </p:cNvPr>
          <p:cNvSpPr/>
          <p:nvPr/>
        </p:nvSpPr>
        <p:spPr>
          <a:xfrm>
            <a:off x="5732392" y="3315121"/>
            <a:ext cx="3305590" cy="4059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2.Preprocess data</a:t>
            </a:r>
          </a:p>
        </p:txBody>
      </p:sp>
      <p:sp>
        <p:nvSpPr>
          <p:cNvPr id="26" name="Rectangle: Rounded Corners 25">
            <a:extLst>
              <a:ext uri="{FF2B5EF4-FFF2-40B4-BE49-F238E27FC236}">
                <a16:creationId xmlns:a16="http://schemas.microsoft.com/office/drawing/2014/main" id="{76661115-3670-4163-8ED4-7E65D7C80B04}"/>
              </a:ext>
            </a:extLst>
          </p:cNvPr>
          <p:cNvSpPr/>
          <p:nvPr/>
        </p:nvSpPr>
        <p:spPr>
          <a:xfrm>
            <a:off x="5732393" y="4184661"/>
            <a:ext cx="3411607" cy="8091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3.Extract model from pickle file .Predict and give back response</a:t>
            </a:r>
          </a:p>
        </p:txBody>
      </p:sp>
      <p:cxnSp>
        <p:nvCxnSpPr>
          <p:cNvPr id="28" name="Straight Arrow Connector 27">
            <a:extLst>
              <a:ext uri="{FF2B5EF4-FFF2-40B4-BE49-F238E27FC236}">
                <a16:creationId xmlns:a16="http://schemas.microsoft.com/office/drawing/2014/main" id="{0BF39E5A-6465-4963-B99B-16F24B0A8629}"/>
              </a:ext>
            </a:extLst>
          </p:cNvPr>
          <p:cNvCxnSpPr/>
          <p:nvPr/>
        </p:nvCxnSpPr>
        <p:spPr>
          <a:xfrm flipH="1">
            <a:off x="3578087" y="4184661"/>
            <a:ext cx="1772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0A10903-4C5D-4832-B7AC-A47DE8BB398F}"/>
              </a:ext>
            </a:extLst>
          </p:cNvPr>
          <p:cNvSpPr txBox="1"/>
          <p:nvPr/>
        </p:nvSpPr>
        <p:spPr>
          <a:xfrm>
            <a:off x="3988077" y="4086039"/>
            <a:ext cx="1065145" cy="369332"/>
          </a:xfrm>
          <a:prstGeom prst="rect">
            <a:avLst/>
          </a:prstGeom>
          <a:noFill/>
        </p:spPr>
        <p:txBody>
          <a:bodyPr wrap="square" rtlCol="0">
            <a:spAutoFit/>
          </a:bodyPr>
          <a:lstStyle/>
          <a:p>
            <a:r>
              <a:rPr lang="en-IN" dirty="0"/>
              <a:t>category</a:t>
            </a:r>
          </a:p>
        </p:txBody>
      </p:sp>
      <p:sp>
        <p:nvSpPr>
          <p:cNvPr id="30" name="TextBox 29">
            <a:extLst>
              <a:ext uri="{FF2B5EF4-FFF2-40B4-BE49-F238E27FC236}">
                <a16:creationId xmlns:a16="http://schemas.microsoft.com/office/drawing/2014/main" id="{7E0BD407-FB7E-478C-8B61-B7305A5374F3}"/>
              </a:ext>
            </a:extLst>
          </p:cNvPr>
          <p:cNvSpPr txBox="1"/>
          <p:nvPr/>
        </p:nvSpPr>
        <p:spPr>
          <a:xfrm>
            <a:off x="3869634" y="5595706"/>
            <a:ext cx="4174435" cy="369332"/>
          </a:xfrm>
          <a:prstGeom prst="rect">
            <a:avLst/>
          </a:prstGeom>
          <a:noFill/>
        </p:spPr>
        <p:txBody>
          <a:bodyPr wrap="square" rtlCol="0">
            <a:spAutoFit/>
          </a:bodyPr>
          <a:lstStyle/>
          <a:p>
            <a:r>
              <a:rPr lang="en-IN" dirty="0"/>
              <a:t>Prediction</a:t>
            </a:r>
          </a:p>
        </p:txBody>
      </p:sp>
      <p:sp>
        <p:nvSpPr>
          <p:cNvPr id="31" name="TextBox 30">
            <a:extLst>
              <a:ext uri="{FF2B5EF4-FFF2-40B4-BE49-F238E27FC236}">
                <a16:creationId xmlns:a16="http://schemas.microsoft.com/office/drawing/2014/main" id="{587FD850-304A-4387-8075-195690C501AF}"/>
              </a:ext>
            </a:extLst>
          </p:cNvPr>
          <p:cNvSpPr txBox="1"/>
          <p:nvPr/>
        </p:nvSpPr>
        <p:spPr>
          <a:xfrm>
            <a:off x="9144000" y="266222"/>
            <a:ext cx="2794553" cy="2585323"/>
          </a:xfrm>
          <a:prstGeom prst="rect">
            <a:avLst/>
          </a:prstGeom>
          <a:noFill/>
        </p:spPr>
        <p:txBody>
          <a:bodyPr wrap="square" rtlCol="0">
            <a:spAutoFit/>
          </a:bodyPr>
          <a:lstStyle/>
          <a:p>
            <a:r>
              <a:rPr lang="en-IN" dirty="0"/>
              <a:t>Tools and Installation</a:t>
            </a:r>
          </a:p>
          <a:p>
            <a:pPr marL="342900" indent="-342900">
              <a:buAutoNum type="arabicPeriod"/>
            </a:pPr>
            <a:r>
              <a:rPr lang="en-IN" dirty="0"/>
              <a:t>newspaper3k python library</a:t>
            </a:r>
          </a:p>
          <a:p>
            <a:pPr marL="342900" indent="-342900">
              <a:buAutoNum type="arabicPeriod"/>
            </a:pPr>
            <a:r>
              <a:rPr lang="en-IN" dirty="0"/>
              <a:t>Python </a:t>
            </a:r>
          </a:p>
          <a:p>
            <a:pPr marL="342900" indent="-342900">
              <a:buAutoNum type="arabicPeriod"/>
            </a:pPr>
            <a:r>
              <a:rPr lang="en-IN" dirty="0"/>
              <a:t>Flask python library for </a:t>
            </a:r>
            <a:r>
              <a:rPr lang="en-IN" dirty="0" err="1"/>
              <a:t>api</a:t>
            </a:r>
            <a:endParaRPr lang="en-IN" dirty="0"/>
          </a:p>
          <a:p>
            <a:pPr marL="342900" indent="-342900">
              <a:buAutoNum type="arabicPeriod"/>
            </a:pPr>
            <a:r>
              <a:rPr lang="en-IN" dirty="0"/>
              <a:t>HTML and </a:t>
            </a:r>
            <a:r>
              <a:rPr lang="en-IN" dirty="0" err="1"/>
              <a:t>javascript</a:t>
            </a:r>
            <a:r>
              <a:rPr lang="en-IN" dirty="0"/>
              <a:t> for UI</a:t>
            </a:r>
          </a:p>
          <a:p>
            <a:pPr marL="342900" indent="-342900">
              <a:buAutoNum type="arabicPeriod"/>
            </a:pPr>
            <a:endParaRPr lang="en-IN" dirty="0"/>
          </a:p>
        </p:txBody>
      </p:sp>
      <p:sp>
        <p:nvSpPr>
          <p:cNvPr id="32" name="TextBox 31">
            <a:extLst>
              <a:ext uri="{FF2B5EF4-FFF2-40B4-BE49-F238E27FC236}">
                <a16:creationId xmlns:a16="http://schemas.microsoft.com/office/drawing/2014/main" id="{A71FBE99-7FF0-43BA-982D-6B78FCEF53D3}"/>
              </a:ext>
            </a:extLst>
          </p:cNvPr>
          <p:cNvSpPr txBox="1"/>
          <p:nvPr/>
        </p:nvSpPr>
        <p:spPr>
          <a:xfrm>
            <a:off x="4281282" y="1719411"/>
            <a:ext cx="1975401" cy="369332"/>
          </a:xfrm>
          <a:prstGeom prst="rect">
            <a:avLst/>
          </a:prstGeom>
          <a:noFill/>
        </p:spPr>
        <p:txBody>
          <a:bodyPr wrap="square" rtlCol="0">
            <a:spAutoFit/>
          </a:bodyPr>
          <a:lstStyle/>
          <a:p>
            <a:r>
              <a:rPr lang="en-IN" dirty="0"/>
              <a:t>Milestone 4</a:t>
            </a:r>
          </a:p>
        </p:txBody>
      </p:sp>
    </p:spTree>
    <p:extLst>
      <p:ext uri="{BB962C8B-B14F-4D97-AF65-F5344CB8AC3E}">
        <p14:creationId xmlns:p14="http://schemas.microsoft.com/office/powerpoint/2010/main" val="48500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664</Words>
  <Application>Microsoft Office PowerPoint</Application>
  <PresentationFormat>Widescreen</PresentationFormat>
  <Paragraphs>111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NEWS CLASSIFIER </vt:lpstr>
      <vt:lpstr>Architecture</vt:lpstr>
      <vt:lpstr>Mongodb Documents</vt:lpstr>
      <vt:lpstr>PowerPoint Presentation</vt:lpstr>
      <vt:lpstr>Challenges for data ingestion</vt:lpstr>
      <vt:lpstr>Architecture</vt:lpstr>
      <vt:lpstr>Preprocessing and Model training</vt:lpstr>
      <vt:lpstr>Challenges for Preprocessing and Model training</vt:lpstr>
      <vt:lpstr>Architecture</vt:lpstr>
      <vt:lpstr>UI</vt:lpstr>
      <vt:lpstr>UI to API interaction</vt:lpstr>
      <vt:lpstr>Architecture</vt:lpstr>
      <vt:lpstr>Challenges in building UI and containers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CLASSIFIER</dc:title>
  <dc:creator>KAVYA</dc:creator>
  <cp:lastModifiedBy> </cp:lastModifiedBy>
  <cp:revision>22</cp:revision>
  <dcterms:created xsi:type="dcterms:W3CDTF">2021-11-01T15:54:25Z</dcterms:created>
  <dcterms:modified xsi:type="dcterms:W3CDTF">2021-11-01T17:45:22Z</dcterms:modified>
</cp:coreProperties>
</file>