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0" r:id="rId5"/>
    <p:sldId id="261" r:id="rId6"/>
    <p:sldId id="258" r:id="rId7"/>
    <p:sldId id="267" r:id="rId8"/>
    <p:sldId id="263" r:id="rId9"/>
    <p:sldId id="259" r:id="rId10"/>
    <p:sldId id="266" r:id="rId11"/>
    <p:sldId id="268" r:id="rId12"/>
    <p:sldId id="264" r:id="rId13"/>
    <p:sldId id="260"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66BF7-9BD8-44DF-8C13-7E2E722A1F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5C9827-AF4F-4905-B8AC-F258E3EC62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9B79E4-6E01-45D0-8ABD-82D12DDE15F1}"/>
              </a:ext>
            </a:extLst>
          </p:cNvPr>
          <p:cNvSpPr>
            <a:spLocks noGrp="1"/>
          </p:cNvSpPr>
          <p:nvPr>
            <p:ph type="dt" sz="half" idx="10"/>
          </p:nvPr>
        </p:nvSpPr>
        <p:spPr/>
        <p:txBody>
          <a:bodyPr/>
          <a:lstStyle/>
          <a:p>
            <a:fld id="{103DDDAE-9C39-486E-BA70-9BA39168CD8D}" type="datetimeFigureOut">
              <a:rPr lang="en-IN" smtClean="0"/>
              <a:t>01-11-2021</a:t>
            </a:fld>
            <a:endParaRPr lang="en-IN"/>
          </a:p>
        </p:txBody>
      </p:sp>
      <p:sp>
        <p:nvSpPr>
          <p:cNvPr id="5" name="Footer Placeholder 4">
            <a:extLst>
              <a:ext uri="{FF2B5EF4-FFF2-40B4-BE49-F238E27FC236}">
                <a16:creationId xmlns:a16="http://schemas.microsoft.com/office/drawing/2014/main" id="{6D6C658A-0F11-4438-A6C2-7F8DD546B7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D0AD46-BC3D-429A-B10C-F223AE21E6C3}"/>
              </a:ext>
            </a:extLst>
          </p:cNvPr>
          <p:cNvSpPr>
            <a:spLocks noGrp="1"/>
          </p:cNvSpPr>
          <p:nvPr>
            <p:ph type="sldNum" sz="quarter" idx="12"/>
          </p:nvPr>
        </p:nvSpPr>
        <p:spPr/>
        <p:txBody>
          <a:bodyPr/>
          <a:lstStyle/>
          <a:p>
            <a:fld id="{4C3145EB-C369-42A4-AE8A-0974A2E20134}" type="slidenum">
              <a:rPr lang="en-IN" smtClean="0"/>
              <a:t>‹#›</a:t>
            </a:fld>
            <a:endParaRPr lang="en-IN"/>
          </a:p>
        </p:txBody>
      </p:sp>
    </p:spTree>
    <p:extLst>
      <p:ext uri="{BB962C8B-B14F-4D97-AF65-F5344CB8AC3E}">
        <p14:creationId xmlns:p14="http://schemas.microsoft.com/office/powerpoint/2010/main" val="2825867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334B8-3880-42DF-B0DD-2CE37582A9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4EF078-9461-42FE-9439-34CC91992A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C5A453-9F6C-4A2E-B0DC-646BDBE93850}"/>
              </a:ext>
            </a:extLst>
          </p:cNvPr>
          <p:cNvSpPr>
            <a:spLocks noGrp="1"/>
          </p:cNvSpPr>
          <p:nvPr>
            <p:ph type="dt" sz="half" idx="10"/>
          </p:nvPr>
        </p:nvSpPr>
        <p:spPr/>
        <p:txBody>
          <a:bodyPr/>
          <a:lstStyle/>
          <a:p>
            <a:fld id="{103DDDAE-9C39-486E-BA70-9BA39168CD8D}" type="datetimeFigureOut">
              <a:rPr lang="en-IN" smtClean="0"/>
              <a:t>01-11-2021</a:t>
            </a:fld>
            <a:endParaRPr lang="en-IN"/>
          </a:p>
        </p:txBody>
      </p:sp>
      <p:sp>
        <p:nvSpPr>
          <p:cNvPr id="5" name="Footer Placeholder 4">
            <a:extLst>
              <a:ext uri="{FF2B5EF4-FFF2-40B4-BE49-F238E27FC236}">
                <a16:creationId xmlns:a16="http://schemas.microsoft.com/office/drawing/2014/main" id="{19FBF804-8A3E-4FF4-B4D4-C128FB0455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A2AC01-1698-41AD-90AB-24262AD0FDA1}"/>
              </a:ext>
            </a:extLst>
          </p:cNvPr>
          <p:cNvSpPr>
            <a:spLocks noGrp="1"/>
          </p:cNvSpPr>
          <p:nvPr>
            <p:ph type="sldNum" sz="quarter" idx="12"/>
          </p:nvPr>
        </p:nvSpPr>
        <p:spPr/>
        <p:txBody>
          <a:bodyPr/>
          <a:lstStyle/>
          <a:p>
            <a:fld id="{4C3145EB-C369-42A4-AE8A-0974A2E20134}" type="slidenum">
              <a:rPr lang="en-IN" smtClean="0"/>
              <a:t>‹#›</a:t>
            </a:fld>
            <a:endParaRPr lang="en-IN"/>
          </a:p>
        </p:txBody>
      </p:sp>
    </p:spTree>
    <p:extLst>
      <p:ext uri="{BB962C8B-B14F-4D97-AF65-F5344CB8AC3E}">
        <p14:creationId xmlns:p14="http://schemas.microsoft.com/office/powerpoint/2010/main" val="1683500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ED9A5D-BC5D-4D4E-97BC-100743AA8D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44E3C7-D1C5-479E-B68B-694BFFAEE8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B27DF0-9704-44C1-9C19-1C96B6AA28F2}"/>
              </a:ext>
            </a:extLst>
          </p:cNvPr>
          <p:cNvSpPr>
            <a:spLocks noGrp="1"/>
          </p:cNvSpPr>
          <p:nvPr>
            <p:ph type="dt" sz="half" idx="10"/>
          </p:nvPr>
        </p:nvSpPr>
        <p:spPr/>
        <p:txBody>
          <a:bodyPr/>
          <a:lstStyle/>
          <a:p>
            <a:fld id="{103DDDAE-9C39-486E-BA70-9BA39168CD8D}" type="datetimeFigureOut">
              <a:rPr lang="en-IN" smtClean="0"/>
              <a:t>01-11-2021</a:t>
            </a:fld>
            <a:endParaRPr lang="en-IN"/>
          </a:p>
        </p:txBody>
      </p:sp>
      <p:sp>
        <p:nvSpPr>
          <p:cNvPr id="5" name="Footer Placeholder 4">
            <a:extLst>
              <a:ext uri="{FF2B5EF4-FFF2-40B4-BE49-F238E27FC236}">
                <a16:creationId xmlns:a16="http://schemas.microsoft.com/office/drawing/2014/main" id="{75BCFA45-672E-4FCB-A09F-E8CF271E0B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262B4C-26C2-42DC-BC00-2FAEE43D69FD}"/>
              </a:ext>
            </a:extLst>
          </p:cNvPr>
          <p:cNvSpPr>
            <a:spLocks noGrp="1"/>
          </p:cNvSpPr>
          <p:nvPr>
            <p:ph type="sldNum" sz="quarter" idx="12"/>
          </p:nvPr>
        </p:nvSpPr>
        <p:spPr/>
        <p:txBody>
          <a:bodyPr/>
          <a:lstStyle/>
          <a:p>
            <a:fld id="{4C3145EB-C369-42A4-AE8A-0974A2E20134}" type="slidenum">
              <a:rPr lang="en-IN" smtClean="0"/>
              <a:t>‹#›</a:t>
            </a:fld>
            <a:endParaRPr lang="en-IN"/>
          </a:p>
        </p:txBody>
      </p:sp>
    </p:spTree>
    <p:extLst>
      <p:ext uri="{BB962C8B-B14F-4D97-AF65-F5344CB8AC3E}">
        <p14:creationId xmlns:p14="http://schemas.microsoft.com/office/powerpoint/2010/main" val="353559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DCCAD-A8E0-4D7F-A880-02C36A9C51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920992-9E33-44C6-ACED-F315A86370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FF5BAE-881A-4C40-B5DB-059FF9E82BC0}"/>
              </a:ext>
            </a:extLst>
          </p:cNvPr>
          <p:cNvSpPr>
            <a:spLocks noGrp="1"/>
          </p:cNvSpPr>
          <p:nvPr>
            <p:ph type="dt" sz="half" idx="10"/>
          </p:nvPr>
        </p:nvSpPr>
        <p:spPr/>
        <p:txBody>
          <a:bodyPr/>
          <a:lstStyle/>
          <a:p>
            <a:fld id="{103DDDAE-9C39-486E-BA70-9BA39168CD8D}" type="datetimeFigureOut">
              <a:rPr lang="en-IN" smtClean="0"/>
              <a:t>01-11-2021</a:t>
            </a:fld>
            <a:endParaRPr lang="en-IN"/>
          </a:p>
        </p:txBody>
      </p:sp>
      <p:sp>
        <p:nvSpPr>
          <p:cNvPr id="5" name="Footer Placeholder 4">
            <a:extLst>
              <a:ext uri="{FF2B5EF4-FFF2-40B4-BE49-F238E27FC236}">
                <a16:creationId xmlns:a16="http://schemas.microsoft.com/office/drawing/2014/main" id="{EA0A56BB-4E9F-43AB-98AF-7E3FB8AA06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AEB49B-7B38-4DC1-9E5B-D5C25C008EE8}"/>
              </a:ext>
            </a:extLst>
          </p:cNvPr>
          <p:cNvSpPr>
            <a:spLocks noGrp="1"/>
          </p:cNvSpPr>
          <p:nvPr>
            <p:ph type="sldNum" sz="quarter" idx="12"/>
          </p:nvPr>
        </p:nvSpPr>
        <p:spPr/>
        <p:txBody>
          <a:bodyPr/>
          <a:lstStyle/>
          <a:p>
            <a:fld id="{4C3145EB-C369-42A4-AE8A-0974A2E20134}" type="slidenum">
              <a:rPr lang="en-IN" smtClean="0"/>
              <a:t>‹#›</a:t>
            </a:fld>
            <a:endParaRPr lang="en-IN"/>
          </a:p>
        </p:txBody>
      </p:sp>
    </p:spTree>
    <p:extLst>
      <p:ext uri="{BB962C8B-B14F-4D97-AF65-F5344CB8AC3E}">
        <p14:creationId xmlns:p14="http://schemas.microsoft.com/office/powerpoint/2010/main" val="1855769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6C7ED-1DDF-4E29-B589-D8CEB13A9B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48AF9B-5D14-4F9F-A581-F429D23E96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CDE16-B839-4448-9F0F-08E51FAED7E9}"/>
              </a:ext>
            </a:extLst>
          </p:cNvPr>
          <p:cNvSpPr>
            <a:spLocks noGrp="1"/>
          </p:cNvSpPr>
          <p:nvPr>
            <p:ph type="dt" sz="half" idx="10"/>
          </p:nvPr>
        </p:nvSpPr>
        <p:spPr/>
        <p:txBody>
          <a:bodyPr/>
          <a:lstStyle/>
          <a:p>
            <a:fld id="{103DDDAE-9C39-486E-BA70-9BA39168CD8D}" type="datetimeFigureOut">
              <a:rPr lang="en-IN" smtClean="0"/>
              <a:t>01-11-2021</a:t>
            </a:fld>
            <a:endParaRPr lang="en-IN"/>
          </a:p>
        </p:txBody>
      </p:sp>
      <p:sp>
        <p:nvSpPr>
          <p:cNvPr id="5" name="Footer Placeholder 4">
            <a:extLst>
              <a:ext uri="{FF2B5EF4-FFF2-40B4-BE49-F238E27FC236}">
                <a16:creationId xmlns:a16="http://schemas.microsoft.com/office/drawing/2014/main" id="{2E309F71-9E0B-4AC7-B945-5F286B2A59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013CC9-A220-43E5-B4E9-13ACD9CAF298}"/>
              </a:ext>
            </a:extLst>
          </p:cNvPr>
          <p:cNvSpPr>
            <a:spLocks noGrp="1"/>
          </p:cNvSpPr>
          <p:nvPr>
            <p:ph type="sldNum" sz="quarter" idx="12"/>
          </p:nvPr>
        </p:nvSpPr>
        <p:spPr/>
        <p:txBody>
          <a:bodyPr/>
          <a:lstStyle/>
          <a:p>
            <a:fld id="{4C3145EB-C369-42A4-AE8A-0974A2E20134}" type="slidenum">
              <a:rPr lang="en-IN" smtClean="0"/>
              <a:t>‹#›</a:t>
            </a:fld>
            <a:endParaRPr lang="en-IN"/>
          </a:p>
        </p:txBody>
      </p:sp>
    </p:spTree>
    <p:extLst>
      <p:ext uri="{BB962C8B-B14F-4D97-AF65-F5344CB8AC3E}">
        <p14:creationId xmlns:p14="http://schemas.microsoft.com/office/powerpoint/2010/main" val="44438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E09BA-21AA-405C-A391-07551D826B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20D2A5-CA4A-408F-A1E3-F7B9B2E8C3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44B6FA-1923-413E-98F9-8BA56DBDC9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8E9408-FC71-4187-BE7E-46B859E4AF1D}"/>
              </a:ext>
            </a:extLst>
          </p:cNvPr>
          <p:cNvSpPr>
            <a:spLocks noGrp="1"/>
          </p:cNvSpPr>
          <p:nvPr>
            <p:ph type="dt" sz="half" idx="10"/>
          </p:nvPr>
        </p:nvSpPr>
        <p:spPr/>
        <p:txBody>
          <a:bodyPr/>
          <a:lstStyle/>
          <a:p>
            <a:fld id="{103DDDAE-9C39-486E-BA70-9BA39168CD8D}" type="datetimeFigureOut">
              <a:rPr lang="en-IN" smtClean="0"/>
              <a:t>01-11-2021</a:t>
            </a:fld>
            <a:endParaRPr lang="en-IN"/>
          </a:p>
        </p:txBody>
      </p:sp>
      <p:sp>
        <p:nvSpPr>
          <p:cNvPr id="6" name="Footer Placeholder 5">
            <a:extLst>
              <a:ext uri="{FF2B5EF4-FFF2-40B4-BE49-F238E27FC236}">
                <a16:creationId xmlns:a16="http://schemas.microsoft.com/office/drawing/2014/main" id="{9B3C159E-019B-45C2-A4B4-0B1BA3DFEE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5D35F5-E009-4245-8863-3B409E5E3CC2}"/>
              </a:ext>
            </a:extLst>
          </p:cNvPr>
          <p:cNvSpPr>
            <a:spLocks noGrp="1"/>
          </p:cNvSpPr>
          <p:nvPr>
            <p:ph type="sldNum" sz="quarter" idx="12"/>
          </p:nvPr>
        </p:nvSpPr>
        <p:spPr/>
        <p:txBody>
          <a:bodyPr/>
          <a:lstStyle/>
          <a:p>
            <a:fld id="{4C3145EB-C369-42A4-AE8A-0974A2E20134}" type="slidenum">
              <a:rPr lang="en-IN" smtClean="0"/>
              <a:t>‹#›</a:t>
            </a:fld>
            <a:endParaRPr lang="en-IN"/>
          </a:p>
        </p:txBody>
      </p:sp>
    </p:spTree>
    <p:extLst>
      <p:ext uri="{BB962C8B-B14F-4D97-AF65-F5344CB8AC3E}">
        <p14:creationId xmlns:p14="http://schemas.microsoft.com/office/powerpoint/2010/main" val="1281016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C3B18-3BD2-4790-B54A-BF59780352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356E91-3F1E-4353-ABB8-673683E744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2B7B60-1B8F-402B-8DF0-40DF2E762C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BF1839-DD7F-4647-8478-CBAFFDD55E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E42103-FA02-415E-99FB-F58648DCF5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22E2F7-C5F8-45E8-ABA0-365DE11DF81C}"/>
              </a:ext>
            </a:extLst>
          </p:cNvPr>
          <p:cNvSpPr>
            <a:spLocks noGrp="1"/>
          </p:cNvSpPr>
          <p:nvPr>
            <p:ph type="dt" sz="half" idx="10"/>
          </p:nvPr>
        </p:nvSpPr>
        <p:spPr/>
        <p:txBody>
          <a:bodyPr/>
          <a:lstStyle/>
          <a:p>
            <a:fld id="{103DDDAE-9C39-486E-BA70-9BA39168CD8D}" type="datetimeFigureOut">
              <a:rPr lang="en-IN" smtClean="0"/>
              <a:t>01-11-2021</a:t>
            </a:fld>
            <a:endParaRPr lang="en-IN"/>
          </a:p>
        </p:txBody>
      </p:sp>
      <p:sp>
        <p:nvSpPr>
          <p:cNvPr id="8" name="Footer Placeholder 7">
            <a:extLst>
              <a:ext uri="{FF2B5EF4-FFF2-40B4-BE49-F238E27FC236}">
                <a16:creationId xmlns:a16="http://schemas.microsoft.com/office/drawing/2014/main" id="{625F88B8-CB80-4506-B466-FEAE985E75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AE9749-2D3B-4128-84B1-14C0E906F704}"/>
              </a:ext>
            </a:extLst>
          </p:cNvPr>
          <p:cNvSpPr>
            <a:spLocks noGrp="1"/>
          </p:cNvSpPr>
          <p:nvPr>
            <p:ph type="sldNum" sz="quarter" idx="12"/>
          </p:nvPr>
        </p:nvSpPr>
        <p:spPr/>
        <p:txBody>
          <a:bodyPr/>
          <a:lstStyle/>
          <a:p>
            <a:fld id="{4C3145EB-C369-42A4-AE8A-0974A2E20134}" type="slidenum">
              <a:rPr lang="en-IN" smtClean="0"/>
              <a:t>‹#›</a:t>
            </a:fld>
            <a:endParaRPr lang="en-IN"/>
          </a:p>
        </p:txBody>
      </p:sp>
    </p:spTree>
    <p:extLst>
      <p:ext uri="{BB962C8B-B14F-4D97-AF65-F5344CB8AC3E}">
        <p14:creationId xmlns:p14="http://schemas.microsoft.com/office/powerpoint/2010/main" val="1964479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0D677-C19F-47BE-8CE6-852E78100C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759790-E033-40BA-81E4-06285E99A970}"/>
              </a:ext>
            </a:extLst>
          </p:cNvPr>
          <p:cNvSpPr>
            <a:spLocks noGrp="1"/>
          </p:cNvSpPr>
          <p:nvPr>
            <p:ph type="dt" sz="half" idx="10"/>
          </p:nvPr>
        </p:nvSpPr>
        <p:spPr/>
        <p:txBody>
          <a:bodyPr/>
          <a:lstStyle/>
          <a:p>
            <a:fld id="{103DDDAE-9C39-486E-BA70-9BA39168CD8D}" type="datetimeFigureOut">
              <a:rPr lang="en-IN" smtClean="0"/>
              <a:t>01-11-2021</a:t>
            </a:fld>
            <a:endParaRPr lang="en-IN"/>
          </a:p>
        </p:txBody>
      </p:sp>
      <p:sp>
        <p:nvSpPr>
          <p:cNvPr id="4" name="Footer Placeholder 3">
            <a:extLst>
              <a:ext uri="{FF2B5EF4-FFF2-40B4-BE49-F238E27FC236}">
                <a16:creationId xmlns:a16="http://schemas.microsoft.com/office/drawing/2014/main" id="{93E6BE99-D080-4AC0-99B6-11100CE748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4D62A33-6ACD-4E7C-9CB7-35469D820535}"/>
              </a:ext>
            </a:extLst>
          </p:cNvPr>
          <p:cNvSpPr>
            <a:spLocks noGrp="1"/>
          </p:cNvSpPr>
          <p:nvPr>
            <p:ph type="sldNum" sz="quarter" idx="12"/>
          </p:nvPr>
        </p:nvSpPr>
        <p:spPr/>
        <p:txBody>
          <a:bodyPr/>
          <a:lstStyle/>
          <a:p>
            <a:fld id="{4C3145EB-C369-42A4-AE8A-0974A2E20134}" type="slidenum">
              <a:rPr lang="en-IN" smtClean="0"/>
              <a:t>‹#›</a:t>
            </a:fld>
            <a:endParaRPr lang="en-IN"/>
          </a:p>
        </p:txBody>
      </p:sp>
    </p:spTree>
    <p:extLst>
      <p:ext uri="{BB962C8B-B14F-4D97-AF65-F5344CB8AC3E}">
        <p14:creationId xmlns:p14="http://schemas.microsoft.com/office/powerpoint/2010/main" val="1975757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B4F754-2DAB-4283-91C8-203EAADC694F}"/>
              </a:ext>
            </a:extLst>
          </p:cNvPr>
          <p:cNvSpPr>
            <a:spLocks noGrp="1"/>
          </p:cNvSpPr>
          <p:nvPr>
            <p:ph type="dt" sz="half" idx="10"/>
          </p:nvPr>
        </p:nvSpPr>
        <p:spPr/>
        <p:txBody>
          <a:bodyPr/>
          <a:lstStyle/>
          <a:p>
            <a:fld id="{103DDDAE-9C39-486E-BA70-9BA39168CD8D}" type="datetimeFigureOut">
              <a:rPr lang="en-IN" smtClean="0"/>
              <a:t>01-11-2021</a:t>
            </a:fld>
            <a:endParaRPr lang="en-IN"/>
          </a:p>
        </p:txBody>
      </p:sp>
      <p:sp>
        <p:nvSpPr>
          <p:cNvPr id="3" name="Footer Placeholder 2">
            <a:extLst>
              <a:ext uri="{FF2B5EF4-FFF2-40B4-BE49-F238E27FC236}">
                <a16:creationId xmlns:a16="http://schemas.microsoft.com/office/drawing/2014/main" id="{D68A61A4-FA34-43F3-B311-C0E3DD15DA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2E51C4-B2A5-4F5D-A8DC-680E7DB54B7A}"/>
              </a:ext>
            </a:extLst>
          </p:cNvPr>
          <p:cNvSpPr>
            <a:spLocks noGrp="1"/>
          </p:cNvSpPr>
          <p:nvPr>
            <p:ph type="sldNum" sz="quarter" idx="12"/>
          </p:nvPr>
        </p:nvSpPr>
        <p:spPr/>
        <p:txBody>
          <a:bodyPr/>
          <a:lstStyle/>
          <a:p>
            <a:fld id="{4C3145EB-C369-42A4-AE8A-0974A2E20134}" type="slidenum">
              <a:rPr lang="en-IN" smtClean="0"/>
              <a:t>‹#›</a:t>
            </a:fld>
            <a:endParaRPr lang="en-IN"/>
          </a:p>
        </p:txBody>
      </p:sp>
    </p:spTree>
    <p:extLst>
      <p:ext uri="{BB962C8B-B14F-4D97-AF65-F5344CB8AC3E}">
        <p14:creationId xmlns:p14="http://schemas.microsoft.com/office/powerpoint/2010/main" val="2078739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700C7-B45E-49C4-B312-8480032A90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0069E9-ACEF-4062-A771-9D583F7A32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A3F2F7-A525-49DA-9925-24C7CE91E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112F74-1056-4C8D-90E1-C3C0EFF5F454}"/>
              </a:ext>
            </a:extLst>
          </p:cNvPr>
          <p:cNvSpPr>
            <a:spLocks noGrp="1"/>
          </p:cNvSpPr>
          <p:nvPr>
            <p:ph type="dt" sz="half" idx="10"/>
          </p:nvPr>
        </p:nvSpPr>
        <p:spPr/>
        <p:txBody>
          <a:bodyPr/>
          <a:lstStyle/>
          <a:p>
            <a:fld id="{103DDDAE-9C39-486E-BA70-9BA39168CD8D}" type="datetimeFigureOut">
              <a:rPr lang="en-IN" smtClean="0"/>
              <a:t>01-11-2021</a:t>
            </a:fld>
            <a:endParaRPr lang="en-IN"/>
          </a:p>
        </p:txBody>
      </p:sp>
      <p:sp>
        <p:nvSpPr>
          <p:cNvPr id="6" name="Footer Placeholder 5">
            <a:extLst>
              <a:ext uri="{FF2B5EF4-FFF2-40B4-BE49-F238E27FC236}">
                <a16:creationId xmlns:a16="http://schemas.microsoft.com/office/drawing/2014/main" id="{B0BB97B9-D957-4026-892F-21B10F7301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FA8CCB-C47D-43FF-8676-B92D624034A0}"/>
              </a:ext>
            </a:extLst>
          </p:cNvPr>
          <p:cNvSpPr>
            <a:spLocks noGrp="1"/>
          </p:cNvSpPr>
          <p:nvPr>
            <p:ph type="sldNum" sz="quarter" idx="12"/>
          </p:nvPr>
        </p:nvSpPr>
        <p:spPr/>
        <p:txBody>
          <a:bodyPr/>
          <a:lstStyle/>
          <a:p>
            <a:fld id="{4C3145EB-C369-42A4-AE8A-0974A2E20134}" type="slidenum">
              <a:rPr lang="en-IN" smtClean="0"/>
              <a:t>‹#›</a:t>
            </a:fld>
            <a:endParaRPr lang="en-IN"/>
          </a:p>
        </p:txBody>
      </p:sp>
    </p:spTree>
    <p:extLst>
      <p:ext uri="{BB962C8B-B14F-4D97-AF65-F5344CB8AC3E}">
        <p14:creationId xmlns:p14="http://schemas.microsoft.com/office/powerpoint/2010/main" val="3116422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57D8-7E14-4AAC-938F-7424FE7A78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F6EE221-A019-4D75-BBDF-D1A018AF1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64FB935-2198-4E3B-A4B1-B8DB72486B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9A6C93-0F18-4191-A3B5-F31995520985}"/>
              </a:ext>
            </a:extLst>
          </p:cNvPr>
          <p:cNvSpPr>
            <a:spLocks noGrp="1"/>
          </p:cNvSpPr>
          <p:nvPr>
            <p:ph type="dt" sz="half" idx="10"/>
          </p:nvPr>
        </p:nvSpPr>
        <p:spPr/>
        <p:txBody>
          <a:bodyPr/>
          <a:lstStyle/>
          <a:p>
            <a:fld id="{103DDDAE-9C39-486E-BA70-9BA39168CD8D}" type="datetimeFigureOut">
              <a:rPr lang="en-IN" smtClean="0"/>
              <a:t>01-11-2021</a:t>
            </a:fld>
            <a:endParaRPr lang="en-IN"/>
          </a:p>
        </p:txBody>
      </p:sp>
      <p:sp>
        <p:nvSpPr>
          <p:cNvPr id="6" name="Footer Placeholder 5">
            <a:extLst>
              <a:ext uri="{FF2B5EF4-FFF2-40B4-BE49-F238E27FC236}">
                <a16:creationId xmlns:a16="http://schemas.microsoft.com/office/drawing/2014/main" id="{945D82E2-8814-4677-8906-04C486B93D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97652D-5ABA-4156-8750-15A1D97B7EB7}"/>
              </a:ext>
            </a:extLst>
          </p:cNvPr>
          <p:cNvSpPr>
            <a:spLocks noGrp="1"/>
          </p:cNvSpPr>
          <p:nvPr>
            <p:ph type="sldNum" sz="quarter" idx="12"/>
          </p:nvPr>
        </p:nvSpPr>
        <p:spPr/>
        <p:txBody>
          <a:bodyPr/>
          <a:lstStyle/>
          <a:p>
            <a:fld id="{4C3145EB-C369-42A4-AE8A-0974A2E20134}" type="slidenum">
              <a:rPr lang="en-IN" smtClean="0"/>
              <a:t>‹#›</a:t>
            </a:fld>
            <a:endParaRPr lang="en-IN"/>
          </a:p>
        </p:txBody>
      </p:sp>
    </p:spTree>
    <p:extLst>
      <p:ext uri="{BB962C8B-B14F-4D97-AF65-F5344CB8AC3E}">
        <p14:creationId xmlns:p14="http://schemas.microsoft.com/office/powerpoint/2010/main" val="216074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771A91-47FB-4DF4-97C9-8B183577B2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64AFA4-F004-475E-972B-03A8E61138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6B873B-AE84-47F1-9D63-3501B3724A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3DDDAE-9C39-486E-BA70-9BA39168CD8D}" type="datetimeFigureOut">
              <a:rPr lang="en-IN" smtClean="0"/>
              <a:t>01-11-2021</a:t>
            </a:fld>
            <a:endParaRPr lang="en-IN"/>
          </a:p>
        </p:txBody>
      </p:sp>
      <p:sp>
        <p:nvSpPr>
          <p:cNvPr id="5" name="Footer Placeholder 4">
            <a:extLst>
              <a:ext uri="{FF2B5EF4-FFF2-40B4-BE49-F238E27FC236}">
                <a16:creationId xmlns:a16="http://schemas.microsoft.com/office/drawing/2014/main" id="{D39A1653-A6E1-4907-A773-9CC862FD25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F1F0780-2518-42FA-AEC3-0DB9DF1377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3145EB-C369-42A4-AE8A-0974A2E20134}" type="slidenum">
              <a:rPr lang="en-IN" smtClean="0"/>
              <a:t>‹#›</a:t>
            </a:fld>
            <a:endParaRPr lang="en-IN"/>
          </a:p>
        </p:txBody>
      </p:sp>
    </p:spTree>
    <p:extLst>
      <p:ext uri="{BB962C8B-B14F-4D97-AF65-F5344CB8AC3E}">
        <p14:creationId xmlns:p14="http://schemas.microsoft.com/office/powerpoint/2010/main" val="1932091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66048-574E-444E-B561-32624EE02AAF}"/>
              </a:ext>
            </a:extLst>
          </p:cNvPr>
          <p:cNvSpPr>
            <a:spLocks noGrp="1"/>
          </p:cNvSpPr>
          <p:nvPr>
            <p:ph type="ctrTitle"/>
          </p:nvPr>
        </p:nvSpPr>
        <p:spPr/>
        <p:txBody>
          <a:bodyPr/>
          <a:lstStyle/>
          <a:p>
            <a:r>
              <a:rPr lang="en-IN" dirty="0"/>
              <a:t>NEWS CLASSIFIER</a:t>
            </a:r>
            <a:br>
              <a:rPr lang="en-IN" dirty="0"/>
            </a:br>
            <a:endParaRPr lang="en-IN" dirty="0"/>
          </a:p>
        </p:txBody>
      </p:sp>
      <p:sp>
        <p:nvSpPr>
          <p:cNvPr id="3" name="Subtitle 2">
            <a:extLst>
              <a:ext uri="{FF2B5EF4-FFF2-40B4-BE49-F238E27FC236}">
                <a16:creationId xmlns:a16="http://schemas.microsoft.com/office/drawing/2014/main" id="{D1CC1A13-3AF3-4171-A70C-E3C3216F60AE}"/>
              </a:ext>
            </a:extLst>
          </p:cNvPr>
          <p:cNvSpPr>
            <a:spLocks noGrp="1"/>
          </p:cNvSpPr>
          <p:nvPr>
            <p:ph type="subTitle" idx="1"/>
          </p:nvPr>
        </p:nvSpPr>
        <p:spPr>
          <a:xfrm>
            <a:off x="1895061" y="4907756"/>
            <a:ext cx="9144000" cy="1655762"/>
          </a:xfrm>
        </p:spPr>
        <p:txBody>
          <a:bodyPr>
            <a:normAutofit/>
          </a:bodyPr>
          <a:lstStyle/>
          <a:p>
            <a:pPr algn="r"/>
            <a:r>
              <a:rPr lang="en-IN" dirty="0"/>
              <a:t>Done by:</a:t>
            </a:r>
          </a:p>
          <a:p>
            <a:pPr algn="r"/>
            <a:r>
              <a:rPr lang="en-IN" dirty="0"/>
              <a:t>Kavya M</a:t>
            </a:r>
          </a:p>
          <a:p>
            <a:pPr algn="r"/>
            <a:r>
              <a:rPr lang="en-IN" dirty="0"/>
              <a:t>Aditi </a:t>
            </a:r>
            <a:r>
              <a:rPr lang="en-IN" dirty="0" err="1"/>
              <a:t>Shilke</a:t>
            </a:r>
            <a:endParaRPr lang="en-IN" dirty="0"/>
          </a:p>
        </p:txBody>
      </p:sp>
      <p:sp>
        <p:nvSpPr>
          <p:cNvPr id="4" name="TextBox 3">
            <a:extLst>
              <a:ext uri="{FF2B5EF4-FFF2-40B4-BE49-F238E27FC236}">
                <a16:creationId xmlns:a16="http://schemas.microsoft.com/office/drawing/2014/main" id="{2B9A8B2D-79D8-4B01-ACB9-E77E7CDFAD8D}"/>
              </a:ext>
            </a:extLst>
          </p:cNvPr>
          <p:cNvSpPr txBox="1"/>
          <p:nvPr/>
        </p:nvSpPr>
        <p:spPr>
          <a:xfrm>
            <a:off x="5115340" y="3685639"/>
            <a:ext cx="4094921" cy="523220"/>
          </a:xfrm>
          <a:prstGeom prst="rect">
            <a:avLst/>
          </a:prstGeom>
          <a:noFill/>
        </p:spPr>
        <p:txBody>
          <a:bodyPr wrap="square" rtlCol="0">
            <a:spAutoFit/>
          </a:bodyPr>
          <a:lstStyle/>
          <a:p>
            <a:r>
              <a:rPr lang="en-IN" sz="2800" dirty="0"/>
              <a:t>Group : Delta</a:t>
            </a:r>
          </a:p>
        </p:txBody>
      </p:sp>
      <p:sp>
        <p:nvSpPr>
          <p:cNvPr id="5" name="TextBox 4">
            <a:extLst>
              <a:ext uri="{FF2B5EF4-FFF2-40B4-BE49-F238E27FC236}">
                <a16:creationId xmlns:a16="http://schemas.microsoft.com/office/drawing/2014/main" id="{5DF4A8B1-23C4-416F-8DB6-1DED1CB45879}"/>
              </a:ext>
            </a:extLst>
          </p:cNvPr>
          <p:cNvSpPr txBox="1"/>
          <p:nvPr/>
        </p:nvSpPr>
        <p:spPr>
          <a:xfrm>
            <a:off x="3392557" y="4373217"/>
            <a:ext cx="6016486" cy="369332"/>
          </a:xfrm>
          <a:prstGeom prst="rect">
            <a:avLst/>
          </a:prstGeom>
          <a:noFill/>
        </p:spPr>
        <p:txBody>
          <a:bodyPr wrap="square" rtlCol="0">
            <a:spAutoFit/>
          </a:bodyPr>
          <a:lstStyle/>
          <a:p>
            <a:r>
              <a:rPr lang="en-IN" dirty="0"/>
              <a:t>Git link: https://github.com/mmrkavya/newspaper/tree/TEST</a:t>
            </a:r>
          </a:p>
        </p:txBody>
      </p:sp>
    </p:spTree>
    <p:extLst>
      <p:ext uri="{BB962C8B-B14F-4D97-AF65-F5344CB8AC3E}">
        <p14:creationId xmlns:p14="http://schemas.microsoft.com/office/powerpoint/2010/main" val="2018575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2E2C-C924-4638-9056-9BD0F7696CA1}"/>
              </a:ext>
            </a:extLst>
          </p:cNvPr>
          <p:cNvSpPr>
            <a:spLocks noGrp="1"/>
          </p:cNvSpPr>
          <p:nvPr>
            <p:ph type="title"/>
          </p:nvPr>
        </p:nvSpPr>
        <p:spPr/>
        <p:txBody>
          <a:bodyPr/>
          <a:lstStyle/>
          <a:p>
            <a:pPr algn="ctr"/>
            <a:r>
              <a:rPr lang="en-IN" dirty="0"/>
              <a:t>UI</a:t>
            </a:r>
          </a:p>
        </p:txBody>
      </p:sp>
      <p:pic>
        <p:nvPicPr>
          <p:cNvPr id="4" name="Content Placeholder 3">
            <a:extLst>
              <a:ext uri="{FF2B5EF4-FFF2-40B4-BE49-F238E27FC236}">
                <a16:creationId xmlns:a16="http://schemas.microsoft.com/office/drawing/2014/main" id="{DC225DB3-41BA-4DD6-B0A9-3FEF96645CD5}"/>
              </a:ext>
            </a:extLst>
          </p:cNvPr>
          <p:cNvPicPr>
            <a:picLocks noGrp="1" noChangeAspect="1"/>
          </p:cNvPicPr>
          <p:nvPr>
            <p:ph idx="1"/>
          </p:nvPr>
        </p:nvPicPr>
        <p:blipFill>
          <a:blip r:embed="rId2"/>
          <a:stretch>
            <a:fillRect/>
          </a:stretch>
        </p:blipFill>
        <p:spPr>
          <a:xfrm>
            <a:off x="1046922" y="1322042"/>
            <a:ext cx="10098156" cy="4906479"/>
          </a:xfrm>
          <a:prstGeom prst="rect">
            <a:avLst/>
          </a:prstGeom>
        </p:spPr>
      </p:pic>
      <p:sp>
        <p:nvSpPr>
          <p:cNvPr id="5" name="TextBox 4">
            <a:extLst>
              <a:ext uri="{FF2B5EF4-FFF2-40B4-BE49-F238E27FC236}">
                <a16:creationId xmlns:a16="http://schemas.microsoft.com/office/drawing/2014/main" id="{BA6778DE-6389-4A84-8BC9-A64A5805121C}"/>
              </a:ext>
            </a:extLst>
          </p:cNvPr>
          <p:cNvSpPr txBox="1"/>
          <p:nvPr/>
        </p:nvSpPr>
        <p:spPr>
          <a:xfrm>
            <a:off x="8097078" y="57987"/>
            <a:ext cx="2875722" cy="923330"/>
          </a:xfrm>
          <a:prstGeom prst="rect">
            <a:avLst/>
          </a:prstGeom>
          <a:noFill/>
        </p:spPr>
        <p:txBody>
          <a:bodyPr wrap="square" rtlCol="0">
            <a:spAutoFit/>
          </a:bodyPr>
          <a:lstStyle/>
          <a:p>
            <a:r>
              <a:rPr lang="en-IN" dirty="0"/>
              <a:t>The text can be used to input either the web site of article or any text</a:t>
            </a:r>
          </a:p>
        </p:txBody>
      </p:sp>
    </p:spTree>
    <p:extLst>
      <p:ext uri="{BB962C8B-B14F-4D97-AF65-F5344CB8AC3E}">
        <p14:creationId xmlns:p14="http://schemas.microsoft.com/office/powerpoint/2010/main" val="3589805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4CBBE-73EE-4019-A475-C376A6A0F3AA}"/>
              </a:ext>
            </a:extLst>
          </p:cNvPr>
          <p:cNvSpPr>
            <a:spLocks noGrp="1"/>
          </p:cNvSpPr>
          <p:nvPr>
            <p:ph type="title"/>
          </p:nvPr>
        </p:nvSpPr>
        <p:spPr/>
        <p:txBody>
          <a:bodyPr/>
          <a:lstStyle/>
          <a:p>
            <a:r>
              <a:rPr lang="en-IN" dirty="0"/>
              <a:t>UI to API interaction</a:t>
            </a:r>
          </a:p>
        </p:txBody>
      </p:sp>
      <p:pic>
        <p:nvPicPr>
          <p:cNvPr id="5" name="Content Placeholder 4">
            <a:extLst>
              <a:ext uri="{FF2B5EF4-FFF2-40B4-BE49-F238E27FC236}">
                <a16:creationId xmlns:a16="http://schemas.microsoft.com/office/drawing/2014/main" id="{54019D09-FEDC-4F1B-BC61-7CF490931949}"/>
              </a:ext>
            </a:extLst>
          </p:cNvPr>
          <p:cNvPicPr>
            <a:picLocks noGrp="1" noChangeAspect="1"/>
          </p:cNvPicPr>
          <p:nvPr>
            <p:ph idx="1"/>
          </p:nvPr>
        </p:nvPicPr>
        <p:blipFill>
          <a:blip r:embed="rId2"/>
          <a:stretch>
            <a:fillRect/>
          </a:stretch>
        </p:blipFill>
        <p:spPr>
          <a:xfrm>
            <a:off x="371062" y="1825625"/>
            <a:ext cx="10982738" cy="4351338"/>
          </a:xfrm>
        </p:spPr>
      </p:pic>
    </p:spTree>
    <p:extLst>
      <p:ext uri="{BB962C8B-B14F-4D97-AF65-F5344CB8AC3E}">
        <p14:creationId xmlns:p14="http://schemas.microsoft.com/office/powerpoint/2010/main" val="233996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EEF846-60D8-405C-86F8-4B87A471E242}"/>
              </a:ext>
            </a:extLst>
          </p:cNvPr>
          <p:cNvSpPr txBox="1"/>
          <p:nvPr/>
        </p:nvSpPr>
        <p:spPr>
          <a:xfrm>
            <a:off x="2372140" y="5665220"/>
            <a:ext cx="7366914" cy="1200329"/>
          </a:xfrm>
          <a:prstGeom prst="rect">
            <a:avLst/>
          </a:prstGeom>
          <a:noFill/>
        </p:spPr>
        <p:txBody>
          <a:bodyPr wrap="square" rtlCol="0">
            <a:spAutoFit/>
          </a:bodyPr>
          <a:lstStyle/>
          <a:p>
            <a:pPr algn="ctr"/>
            <a:r>
              <a:rPr lang="en-IN" dirty="0"/>
              <a:t>Docker containers and images</a:t>
            </a:r>
          </a:p>
          <a:p>
            <a:pPr algn="ctr"/>
            <a:endParaRPr lang="en-IN" dirty="0"/>
          </a:p>
          <a:p>
            <a:r>
              <a:rPr lang="en-IN" dirty="0"/>
              <a:t> (each rectangular box represents a separate image and arrows represent the direction of communication)</a:t>
            </a:r>
          </a:p>
        </p:txBody>
      </p:sp>
      <p:grpSp>
        <p:nvGrpSpPr>
          <p:cNvPr id="89" name="Group 88">
            <a:extLst>
              <a:ext uri="{FF2B5EF4-FFF2-40B4-BE49-F238E27FC236}">
                <a16:creationId xmlns:a16="http://schemas.microsoft.com/office/drawing/2014/main" id="{BED59311-8CD4-4810-94F1-AFDC585F648A}"/>
              </a:ext>
            </a:extLst>
          </p:cNvPr>
          <p:cNvGrpSpPr/>
          <p:nvPr/>
        </p:nvGrpSpPr>
        <p:grpSpPr>
          <a:xfrm>
            <a:off x="610223" y="126685"/>
            <a:ext cx="11427721" cy="5613610"/>
            <a:chOff x="610223" y="126685"/>
            <a:chExt cx="11427721" cy="5613610"/>
          </a:xfrm>
        </p:grpSpPr>
        <p:sp>
          <p:nvSpPr>
            <p:cNvPr id="5" name="Rectangle: Rounded Corners 4">
              <a:extLst>
                <a:ext uri="{FF2B5EF4-FFF2-40B4-BE49-F238E27FC236}">
                  <a16:creationId xmlns:a16="http://schemas.microsoft.com/office/drawing/2014/main" id="{E5536D02-6C8E-4C6B-9985-EA19ABF97C9F}"/>
                </a:ext>
              </a:extLst>
            </p:cNvPr>
            <p:cNvSpPr/>
            <p:nvPr/>
          </p:nvSpPr>
          <p:spPr>
            <a:xfrm>
              <a:off x="639833" y="2029756"/>
              <a:ext cx="2302565" cy="1842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producer</a:t>
              </a:r>
            </a:p>
          </p:txBody>
        </p:sp>
        <p:sp>
          <p:nvSpPr>
            <p:cNvPr id="6" name="Rectangle: Rounded Corners 5">
              <a:extLst>
                <a:ext uri="{FF2B5EF4-FFF2-40B4-BE49-F238E27FC236}">
                  <a16:creationId xmlns:a16="http://schemas.microsoft.com/office/drawing/2014/main" id="{90CB5DDF-7C2F-4EB8-B301-41A3FABDDCE9}"/>
                </a:ext>
              </a:extLst>
            </p:cNvPr>
            <p:cNvSpPr/>
            <p:nvPr/>
          </p:nvSpPr>
          <p:spPr>
            <a:xfrm>
              <a:off x="4028661" y="2453911"/>
              <a:ext cx="2302565" cy="11351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Kafka </a:t>
              </a:r>
            </a:p>
          </p:txBody>
        </p:sp>
        <p:sp>
          <p:nvSpPr>
            <p:cNvPr id="7" name="Cylinder 6">
              <a:extLst>
                <a:ext uri="{FF2B5EF4-FFF2-40B4-BE49-F238E27FC236}">
                  <a16:creationId xmlns:a16="http://schemas.microsoft.com/office/drawing/2014/main" id="{E5408D23-CF8D-4E1B-8E0B-6A9890736E7A}"/>
                </a:ext>
              </a:extLst>
            </p:cNvPr>
            <p:cNvSpPr/>
            <p:nvPr/>
          </p:nvSpPr>
          <p:spPr>
            <a:xfrm>
              <a:off x="10669655" y="2318008"/>
              <a:ext cx="1368289" cy="13255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Mongo </a:t>
              </a:r>
              <a:r>
                <a:rPr lang="en-IN" dirty="0" err="1"/>
                <a:t>db</a:t>
              </a:r>
              <a:r>
                <a:rPr lang="en-IN" dirty="0"/>
                <a:t>(atlas)</a:t>
              </a:r>
            </a:p>
          </p:txBody>
        </p:sp>
        <p:sp>
          <p:nvSpPr>
            <p:cNvPr id="8" name="Rectangle 7">
              <a:extLst>
                <a:ext uri="{FF2B5EF4-FFF2-40B4-BE49-F238E27FC236}">
                  <a16:creationId xmlns:a16="http://schemas.microsoft.com/office/drawing/2014/main" id="{86D3492B-A04E-4491-881C-3E9A49D85E72}"/>
                </a:ext>
              </a:extLst>
            </p:cNvPr>
            <p:cNvSpPr/>
            <p:nvPr/>
          </p:nvSpPr>
          <p:spPr>
            <a:xfrm>
              <a:off x="994742" y="2248502"/>
              <a:ext cx="1581979" cy="4108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newsapi</a:t>
              </a:r>
              <a:endParaRPr lang="en-IN" dirty="0"/>
            </a:p>
          </p:txBody>
        </p:sp>
        <p:sp>
          <p:nvSpPr>
            <p:cNvPr id="9" name="Rectangle 8">
              <a:extLst>
                <a:ext uri="{FF2B5EF4-FFF2-40B4-BE49-F238E27FC236}">
                  <a16:creationId xmlns:a16="http://schemas.microsoft.com/office/drawing/2014/main" id="{428F082D-5062-4B49-A75B-ABD99B9D616E}"/>
                </a:ext>
              </a:extLst>
            </p:cNvPr>
            <p:cNvSpPr/>
            <p:nvPr/>
          </p:nvSpPr>
          <p:spPr>
            <a:xfrm>
              <a:off x="994741" y="3271500"/>
              <a:ext cx="1581979" cy="4108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rssfeed</a:t>
              </a:r>
              <a:endParaRPr lang="en-IN" dirty="0"/>
            </a:p>
          </p:txBody>
        </p:sp>
        <p:sp>
          <p:nvSpPr>
            <p:cNvPr id="10" name="Rectangle: Rounded Corners 9">
              <a:extLst>
                <a:ext uri="{FF2B5EF4-FFF2-40B4-BE49-F238E27FC236}">
                  <a16:creationId xmlns:a16="http://schemas.microsoft.com/office/drawing/2014/main" id="{23279C3E-E9D8-421C-B946-DA7B911622AE}"/>
                </a:ext>
              </a:extLst>
            </p:cNvPr>
            <p:cNvSpPr/>
            <p:nvPr/>
          </p:nvSpPr>
          <p:spPr>
            <a:xfrm>
              <a:off x="4087459" y="999644"/>
              <a:ext cx="2302565" cy="11463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Spark master </a:t>
              </a:r>
            </a:p>
          </p:txBody>
        </p:sp>
        <p:sp>
          <p:nvSpPr>
            <p:cNvPr id="11" name="Rectangle: Rounded Corners 10">
              <a:extLst>
                <a:ext uri="{FF2B5EF4-FFF2-40B4-BE49-F238E27FC236}">
                  <a16:creationId xmlns:a16="http://schemas.microsoft.com/office/drawing/2014/main" id="{FF7478FA-DF01-4728-9A4E-D509597B06F4}"/>
                </a:ext>
              </a:extLst>
            </p:cNvPr>
            <p:cNvSpPr/>
            <p:nvPr/>
          </p:nvSpPr>
          <p:spPr>
            <a:xfrm>
              <a:off x="4164489" y="126685"/>
              <a:ext cx="2148503" cy="7206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Spark worker</a:t>
              </a:r>
            </a:p>
          </p:txBody>
        </p:sp>
        <p:cxnSp>
          <p:nvCxnSpPr>
            <p:cNvPr id="13" name="Straight Arrow Connector 12">
              <a:extLst>
                <a:ext uri="{FF2B5EF4-FFF2-40B4-BE49-F238E27FC236}">
                  <a16:creationId xmlns:a16="http://schemas.microsoft.com/office/drawing/2014/main" id="{1E2F983C-408C-4D8A-9E3C-2A5A6D6939EE}"/>
                </a:ext>
              </a:extLst>
            </p:cNvPr>
            <p:cNvCxnSpPr>
              <a:cxnSpLocks/>
              <a:stCxn id="5" idx="3"/>
            </p:cNvCxnSpPr>
            <p:nvPr/>
          </p:nvCxnSpPr>
          <p:spPr>
            <a:xfrm>
              <a:off x="2942398" y="2950782"/>
              <a:ext cx="11140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79214CF6-9855-4A37-A613-B19982EEC947}"/>
                </a:ext>
              </a:extLst>
            </p:cNvPr>
            <p:cNvSpPr/>
            <p:nvPr/>
          </p:nvSpPr>
          <p:spPr>
            <a:xfrm>
              <a:off x="7240651" y="2379416"/>
              <a:ext cx="1368290" cy="1321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consumer</a:t>
              </a:r>
            </a:p>
          </p:txBody>
        </p:sp>
        <p:cxnSp>
          <p:nvCxnSpPr>
            <p:cNvPr id="17" name="Straight Arrow Connector 16">
              <a:extLst>
                <a:ext uri="{FF2B5EF4-FFF2-40B4-BE49-F238E27FC236}">
                  <a16:creationId xmlns:a16="http://schemas.microsoft.com/office/drawing/2014/main" id="{100A3969-6E90-4F8C-B6D7-20864F8A5777}"/>
                </a:ext>
              </a:extLst>
            </p:cNvPr>
            <p:cNvCxnSpPr>
              <a:stCxn id="10" idx="0"/>
              <a:endCxn id="11" idx="2"/>
            </p:cNvCxnSpPr>
            <p:nvPr/>
          </p:nvCxnSpPr>
          <p:spPr>
            <a:xfrm flipH="1" flipV="1">
              <a:off x="5238741" y="847374"/>
              <a:ext cx="1" cy="152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843A769-EE02-4D71-8B99-3632D17866E4}"/>
                </a:ext>
              </a:extLst>
            </p:cNvPr>
            <p:cNvCxnSpPr>
              <a:cxnSpLocks/>
            </p:cNvCxnSpPr>
            <p:nvPr/>
          </p:nvCxnSpPr>
          <p:spPr>
            <a:xfrm flipH="1" flipV="1">
              <a:off x="5238742" y="1962618"/>
              <a:ext cx="65019" cy="855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EC6CA8A-748E-4BDF-BE92-26F572119E84}"/>
                </a:ext>
              </a:extLst>
            </p:cNvPr>
            <p:cNvCxnSpPr>
              <a:stCxn id="15" idx="3"/>
              <a:endCxn id="7" idx="2"/>
            </p:cNvCxnSpPr>
            <p:nvPr/>
          </p:nvCxnSpPr>
          <p:spPr>
            <a:xfrm flipV="1">
              <a:off x="8608941" y="2980790"/>
              <a:ext cx="2060714" cy="59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F056451D-F8E7-448E-AC52-1B3E3E880541}"/>
                </a:ext>
              </a:extLst>
            </p:cNvPr>
            <p:cNvSpPr/>
            <p:nvPr/>
          </p:nvSpPr>
          <p:spPr>
            <a:xfrm>
              <a:off x="8680174" y="4449360"/>
              <a:ext cx="2319130" cy="8878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Preprocessor</a:t>
              </a:r>
              <a:r>
                <a:rPr lang="en-IN" dirty="0"/>
                <a:t> and model trainer</a:t>
              </a:r>
            </a:p>
          </p:txBody>
        </p:sp>
        <p:cxnSp>
          <p:nvCxnSpPr>
            <p:cNvPr id="32" name="Straight Arrow Connector 31">
              <a:extLst>
                <a:ext uri="{FF2B5EF4-FFF2-40B4-BE49-F238E27FC236}">
                  <a16:creationId xmlns:a16="http://schemas.microsoft.com/office/drawing/2014/main" id="{CB52AB8F-2FEA-42F0-A6CE-1BBA14931B0A}"/>
                </a:ext>
              </a:extLst>
            </p:cNvPr>
            <p:cNvCxnSpPr>
              <a:stCxn id="6" idx="3"/>
              <a:endCxn id="15" idx="1"/>
            </p:cNvCxnSpPr>
            <p:nvPr/>
          </p:nvCxnSpPr>
          <p:spPr>
            <a:xfrm>
              <a:off x="6331226" y="3021494"/>
              <a:ext cx="909425" cy="18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6A4296F-BA03-4100-96DD-54E10E920D63}"/>
                </a:ext>
              </a:extLst>
            </p:cNvPr>
            <p:cNvCxnSpPr>
              <a:stCxn id="15" idx="0"/>
              <a:endCxn id="10" idx="3"/>
            </p:cNvCxnSpPr>
            <p:nvPr/>
          </p:nvCxnSpPr>
          <p:spPr>
            <a:xfrm flipH="1" flipV="1">
              <a:off x="6390024" y="1572801"/>
              <a:ext cx="1534772" cy="806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311B269-BF79-4F6E-8112-ABE198F45F62}"/>
                </a:ext>
              </a:extLst>
            </p:cNvPr>
            <p:cNvCxnSpPr>
              <a:stCxn id="5" idx="3"/>
              <a:endCxn id="10" idx="1"/>
            </p:cNvCxnSpPr>
            <p:nvPr/>
          </p:nvCxnSpPr>
          <p:spPr>
            <a:xfrm flipV="1">
              <a:off x="2942398" y="1572801"/>
              <a:ext cx="1145061" cy="1377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756866E-5E93-49C6-8760-36441CBEBB07}"/>
                </a:ext>
              </a:extLst>
            </p:cNvPr>
            <p:cNvCxnSpPr>
              <a:cxnSpLocks/>
              <a:stCxn id="28" idx="1"/>
              <a:endCxn id="75" idx="0"/>
            </p:cNvCxnSpPr>
            <p:nvPr/>
          </p:nvCxnSpPr>
          <p:spPr>
            <a:xfrm flipH="1" flipV="1">
              <a:off x="7939737" y="4884520"/>
              <a:ext cx="740437" cy="8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DC5E2F85-4DAC-4D16-BC2C-9B75174F4B29}"/>
                </a:ext>
              </a:extLst>
            </p:cNvPr>
            <p:cNvSpPr txBox="1"/>
            <p:nvPr/>
          </p:nvSpPr>
          <p:spPr>
            <a:xfrm>
              <a:off x="3273287" y="2885312"/>
              <a:ext cx="282004" cy="369332"/>
            </a:xfrm>
            <a:prstGeom prst="rect">
              <a:avLst/>
            </a:prstGeom>
            <a:noFill/>
          </p:spPr>
          <p:txBody>
            <a:bodyPr wrap="square" rtlCol="0">
              <a:spAutoFit/>
            </a:bodyPr>
            <a:lstStyle/>
            <a:p>
              <a:r>
                <a:rPr lang="en-IN" dirty="0"/>
                <a:t>1</a:t>
              </a:r>
            </a:p>
          </p:txBody>
        </p:sp>
        <p:sp>
          <p:nvSpPr>
            <p:cNvPr id="44" name="TextBox 43">
              <a:extLst>
                <a:ext uri="{FF2B5EF4-FFF2-40B4-BE49-F238E27FC236}">
                  <a16:creationId xmlns:a16="http://schemas.microsoft.com/office/drawing/2014/main" id="{2304A6D3-1AF9-42BD-A714-9C478AB92FFB}"/>
                </a:ext>
              </a:extLst>
            </p:cNvPr>
            <p:cNvSpPr txBox="1"/>
            <p:nvPr/>
          </p:nvSpPr>
          <p:spPr>
            <a:xfrm>
              <a:off x="6751972" y="2695430"/>
              <a:ext cx="244770" cy="369332"/>
            </a:xfrm>
            <a:prstGeom prst="rect">
              <a:avLst/>
            </a:prstGeom>
            <a:noFill/>
          </p:spPr>
          <p:txBody>
            <a:bodyPr wrap="square" rtlCol="0">
              <a:spAutoFit/>
            </a:bodyPr>
            <a:lstStyle/>
            <a:p>
              <a:r>
                <a:rPr lang="en-IN" dirty="0"/>
                <a:t>2</a:t>
              </a:r>
            </a:p>
          </p:txBody>
        </p:sp>
        <p:sp>
          <p:nvSpPr>
            <p:cNvPr id="45" name="TextBox 44">
              <a:extLst>
                <a:ext uri="{FF2B5EF4-FFF2-40B4-BE49-F238E27FC236}">
                  <a16:creationId xmlns:a16="http://schemas.microsoft.com/office/drawing/2014/main" id="{00D38208-F127-4F9C-A48B-A847578EA06E}"/>
                </a:ext>
              </a:extLst>
            </p:cNvPr>
            <p:cNvSpPr txBox="1"/>
            <p:nvPr/>
          </p:nvSpPr>
          <p:spPr>
            <a:xfrm>
              <a:off x="9383343" y="2712344"/>
              <a:ext cx="537584" cy="369332"/>
            </a:xfrm>
            <a:prstGeom prst="rect">
              <a:avLst/>
            </a:prstGeom>
            <a:noFill/>
          </p:spPr>
          <p:txBody>
            <a:bodyPr wrap="square" rtlCol="0">
              <a:spAutoFit/>
            </a:bodyPr>
            <a:lstStyle/>
            <a:p>
              <a:r>
                <a:rPr lang="en-IN" dirty="0"/>
                <a:t>3</a:t>
              </a:r>
            </a:p>
          </p:txBody>
        </p:sp>
        <p:cxnSp>
          <p:nvCxnSpPr>
            <p:cNvPr id="50" name="Connector: Elbow 49">
              <a:extLst>
                <a:ext uri="{FF2B5EF4-FFF2-40B4-BE49-F238E27FC236}">
                  <a16:creationId xmlns:a16="http://schemas.microsoft.com/office/drawing/2014/main" id="{FE17FDC6-F609-4AB3-8A97-85034EBE9197}"/>
                </a:ext>
              </a:extLst>
            </p:cNvPr>
            <p:cNvCxnSpPr>
              <a:stCxn id="7" idx="3"/>
              <a:endCxn id="28" idx="3"/>
            </p:cNvCxnSpPr>
            <p:nvPr/>
          </p:nvCxnSpPr>
          <p:spPr>
            <a:xfrm rot="5400000">
              <a:off x="10551684" y="4091192"/>
              <a:ext cx="1249736" cy="3544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A37B2C5A-D25B-40FF-B617-DA44F9F001EF}"/>
                </a:ext>
              </a:extLst>
            </p:cNvPr>
            <p:cNvSpPr txBox="1"/>
            <p:nvPr/>
          </p:nvSpPr>
          <p:spPr>
            <a:xfrm>
              <a:off x="10864288" y="3780819"/>
              <a:ext cx="135016" cy="367111"/>
            </a:xfrm>
            <a:prstGeom prst="rect">
              <a:avLst/>
            </a:prstGeom>
            <a:noFill/>
          </p:spPr>
          <p:txBody>
            <a:bodyPr wrap="square" rtlCol="0">
              <a:spAutoFit/>
            </a:bodyPr>
            <a:lstStyle/>
            <a:p>
              <a:r>
                <a:rPr lang="en-IN" dirty="0"/>
                <a:t>4</a:t>
              </a:r>
            </a:p>
          </p:txBody>
        </p:sp>
        <p:sp>
          <p:nvSpPr>
            <p:cNvPr id="52" name="TextBox 51">
              <a:extLst>
                <a:ext uri="{FF2B5EF4-FFF2-40B4-BE49-F238E27FC236}">
                  <a16:creationId xmlns:a16="http://schemas.microsoft.com/office/drawing/2014/main" id="{C67776DF-4FA4-4394-AACC-798EB5C6A0D5}"/>
                </a:ext>
              </a:extLst>
            </p:cNvPr>
            <p:cNvSpPr txBox="1"/>
            <p:nvPr/>
          </p:nvSpPr>
          <p:spPr>
            <a:xfrm>
              <a:off x="7532205" y="4278954"/>
              <a:ext cx="546669" cy="369332"/>
            </a:xfrm>
            <a:prstGeom prst="rect">
              <a:avLst/>
            </a:prstGeom>
            <a:noFill/>
          </p:spPr>
          <p:txBody>
            <a:bodyPr wrap="square" rtlCol="0">
              <a:spAutoFit/>
            </a:bodyPr>
            <a:lstStyle/>
            <a:p>
              <a:r>
                <a:rPr lang="en-IN" dirty="0"/>
                <a:t>5</a:t>
              </a:r>
            </a:p>
          </p:txBody>
        </p:sp>
        <p:sp>
          <p:nvSpPr>
            <p:cNvPr id="54" name="Rectangle: Rounded Corners 53">
              <a:extLst>
                <a:ext uri="{FF2B5EF4-FFF2-40B4-BE49-F238E27FC236}">
                  <a16:creationId xmlns:a16="http://schemas.microsoft.com/office/drawing/2014/main" id="{F65B465D-E2B5-4731-8BAB-AC30A83DD79E}"/>
                </a:ext>
              </a:extLst>
            </p:cNvPr>
            <p:cNvSpPr/>
            <p:nvPr/>
          </p:nvSpPr>
          <p:spPr>
            <a:xfrm>
              <a:off x="4174417" y="4278954"/>
              <a:ext cx="1412574" cy="11914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Predict </a:t>
              </a:r>
              <a:r>
                <a:rPr lang="en-IN" dirty="0" err="1"/>
                <a:t>api</a:t>
              </a:r>
              <a:endParaRPr lang="en-IN" dirty="0"/>
            </a:p>
          </p:txBody>
        </p:sp>
        <p:cxnSp>
          <p:nvCxnSpPr>
            <p:cNvPr id="56" name="Straight Arrow Connector 55">
              <a:extLst>
                <a:ext uri="{FF2B5EF4-FFF2-40B4-BE49-F238E27FC236}">
                  <a16:creationId xmlns:a16="http://schemas.microsoft.com/office/drawing/2014/main" id="{74888D68-84FC-4DBE-884D-08E53BCCC01B}"/>
                </a:ext>
              </a:extLst>
            </p:cNvPr>
            <p:cNvCxnSpPr>
              <a:cxnSpLocks/>
              <a:stCxn id="75" idx="2"/>
              <a:endCxn id="54" idx="3"/>
            </p:cNvCxnSpPr>
            <p:nvPr/>
          </p:nvCxnSpPr>
          <p:spPr>
            <a:xfrm flipH="1" flipV="1">
              <a:off x="5586991" y="4874698"/>
              <a:ext cx="827908" cy="9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15B7E447-4CA3-4211-B33C-652B894585C2}"/>
                </a:ext>
              </a:extLst>
            </p:cNvPr>
            <p:cNvSpPr/>
            <p:nvPr/>
          </p:nvSpPr>
          <p:spPr>
            <a:xfrm>
              <a:off x="610223" y="4009100"/>
              <a:ext cx="2770928" cy="17311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UI</a:t>
              </a:r>
            </a:p>
          </p:txBody>
        </p:sp>
        <p:cxnSp>
          <p:nvCxnSpPr>
            <p:cNvPr id="60" name="Straight Arrow Connector 59">
              <a:extLst>
                <a:ext uri="{FF2B5EF4-FFF2-40B4-BE49-F238E27FC236}">
                  <a16:creationId xmlns:a16="http://schemas.microsoft.com/office/drawing/2014/main" id="{8BA1BD28-A405-4A16-BC0F-7AFA38EF6B71}"/>
                </a:ext>
              </a:extLst>
            </p:cNvPr>
            <p:cNvCxnSpPr>
              <a:stCxn id="58" idx="3"/>
              <a:endCxn id="54" idx="1"/>
            </p:cNvCxnSpPr>
            <p:nvPr/>
          </p:nvCxnSpPr>
          <p:spPr>
            <a:xfrm>
              <a:off x="3381151" y="4874698"/>
              <a:ext cx="7932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C4B2EBA2-61F5-4569-BB2F-724474924BCB}"/>
                </a:ext>
              </a:extLst>
            </p:cNvPr>
            <p:cNvSpPr txBox="1"/>
            <p:nvPr/>
          </p:nvSpPr>
          <p:spPr>
            <a:xfrm>
              <a:off x="5579165" y="4534488"/>
              <a:ext cx="801092" cy="369332"/>
            </a:xfrm>
            <a:prstGeom prst="rect">
              <a:avLst/>
            </a:prstGeom>
            <a:noFill/>
          </p:spPr>
          <p:txBody>
            <a:bodyPr wrap="square" rtlCol="0">
              <a:spAutoFit/>
            </a:bodyPr>
            <a:lstStyle/>
            <a:p>
              <a:r>
                <a:rPr lang="en-IN" dirty="0"/>
                <a:t>6</a:t>
              </a:r>
            </a:p>
          </p:txBody>
        </p:sp>
        <p:sp>
          <p:nvSpPr>
            <p:cNvPr id="62" name="TextBox 61">
              <a:extLst>
                <a:ext uri="{FF2B5EF4-FFF2-40B4-BE49-F238E27FC236}">
                  <a16:creationId xmlns:a16="http://schemas.microsoft.com/office/drawing/2014/main" id="{02DC58B7-265A-464A-8565-0D47876F5265}"/>
                </a:ext>
              </a:extLst>
            </p:cNvPr>
            <p:cNvSpPr txBox="1"/>
            <p:nvPr/>
          </p:nvSpPr>
          <p:spPr>
            <a:xfrm>
              <a:off x="3410761" y="4441492"/>
              <a:ext cx="430689" cy="369331"/>
            </a:xfrm>
            <a:prstGeom prst="rect">
              <a:avLst/>
            </a:prstGeom>
            <a:noFill/>
          </p:spPr>
          <p:txBody>
            <a:bodyPr wrap="square" rtlCol="0">
              <a:spAutoFit/>
            </a:bodyPr>
            <a:lstStyle/>
            <a:p>
              <a:r>
                <a:rPr lang="en-IN" dirty="0"/>
                <a:t>7</a:t>
              </a:r>
            </a:p>
          </p:txBody>
        </p:sp>
        <p:sp>
          <p:nvSpPr>
            <p:cNvPr id="75" name="Rectangle: Single Corner Snipped 74">
              <a:extLst>
                <a:ext uri="{FF2B5EF4-FFF2-40B4-BE49-F238E27FC236}">
                  <a16:creationId xmlns:a16="http://schemas.microsoft.com/office/drawing/2014/main" id="{5137991D-1CE1-4497-A512-896DC2FE9DEB}"/>
                </a:ext>
              </a:extLst>
            </p:cNvPr>
            <p:cNvSpPr/>
            <p:nvPr/>
          </p:nvSpPr>
          <p:spPr>
            <a:xfrm>
              <a:off x="6414899" y="4353397"/>
              <a:ext cx="1524838" cy="106224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Model.pickle</a:t>
              </a:r>
              <a:endParaRPr lang="en-IN" dirty="0"/>
            </a:p>
          </p:txBody>
        </p:sp>
        <p:sp>
          <p:nvSpPr>
            <p:cNvPr id="86" name="TextBox 85">
              <a:extLst>
                <a:ext uri="{FF2B5EF4-FFF2-40B4-BE49-F238E27FC236}">
                  <a16:creationId xmlns:a16="http://schemas.microsoft.com/office/drawing/2014/main" id="{AC34ADEE-FAA5-44F1-B08C-C19D3B3BED29}"/>
                </a:ext>
              </a:extLst>
            </p:cNvPr>
            <p:cNvSpPr txBox="1"/>
            <p:nvPr/>
          </p:nvSpPr>
          <p:spPr>
            <a:xfrm>
              <a:off x="8078873" y="4704522"/>
              <a:ext cx="462163" cy="369332"/>
            </a:xfrm>
            <a:prstGeom prst="rect">
              <a:avLst/>
            </a:prstGeom>
            <a:noFill/>
          </p:spPr>
          <p:txBody>
            <a:bodyPr wrap="square" rtlCol="0">
              <a:spAutoFit/>
            </a:bodyPr>
            <a:lstStyle/>
            <a:p>
              <a:r>
                <a:rPr lang="en-IN" dirty="0"/>
                <a:t>5</a:t>
              </a:r>
            </a:p>
          </p:txBody>
        </p:sp>
      </p:grpSp>
      <p:sp>
        <p:nvSpPr>
          <p:cNvPr id="90" name="Title 87">
            <a:extLst>
              <a:ext uri="{FF2B5EF4-FFF2-40B4-BE49-F238E27FC236}">
                <a16:creationId xmlns:a16="http://schemas.microsoft.com/office/drawing/2014/main" id="{639C6F5E-E6D2-463A-B965-1E1442BFF13E}"/>
              </a:ext>
            </a:extLst>
          </p:cNvPr>
          <p:cNvSpPr>
            <a:spLocks noGrp="1"/>
          </p:cNvSpPr>
          <p:nvPr>
            <p:ph type="title"/>
          </p:nvPr>
        </p:nvSpPr>
        <p:spPr>
          <a:xfrm>
            <a:off x="92746" y="99993"/>
            <a:ext cx="10515600" cy="1325563"/>
          </a:xfrm>
        </p:spPr>
        <p:txBody>
          <a:bodyPr/>
          <a:lstStyle/>
          <a:p>
            <a:r>
              <a:rPr lang="en-IN" dirty="0"/>
              <a:t>Architecture</a:t>
            </a:r>
          </a:p>
        </p:txBody>
      </p:sp>
      <p:sp>
        <p:nvSpPr>
          <p:cNvPr id="91" name="TextBox 90">
            <a:extLst>
              <a:ext uri="{FF2B5EF4-FFF2-40B4-BE49-F238E27FC236}">
                <a16:creationId xmlns:a16="http://schemas.microsoft.com/office/drawing/2014/main" id="{11A348F9-56B1-48CA-8A20-EAC2D64FAFB9}"/>
              </a:ext>
            </a:extLst>
          </p:cNvPr>
          <p:cNvSpPr txBox="1"/>
          <p:nvPr/>
        </p:nvSpPr>
        <p:spPr>
          <a:xfrm>
            <a:off x="9275294" y="447222"/>
            <a:ext cx="2796208" cy="923330"/>
          </a:xfrm>
          <a:prstGeom prst="rect">
            <a:avLst/>
          </a:prstGeom>
          <a:noFill/>
        </p:spPr>
        <p:txBody>
          <a:bodyPr wrap="square" rtlCol="0">
            <a:spAutoFit/>
          </a:bodyPr>
          <a:lstStyle/>
          <a:p>
            <a:r>
              <a:rPr lang="en-IN" dirty="0"/>
              <a:t>Tools and Installation:</a:t>
            </a:r>
          </a:p>
          <a:p>
            <a:r>
              <a:rPr lang="en-IN" dirty="0"/>
              <a:t>1.Docker engine</a:t>
            </a:r>
          </a:p>
          <a:p>
            <a:r>
              <a:rPr lang="en-IN" dirty="0"/>
              <a:t>2. Docker compose</a:t>
            </a:r>
          </a:p>
        </p:txBody>
      </p:sp>
      <p:sp>
        <p:nvSpPr>
          <p:cNvPr id="92" name="TextBox 91">
            <a:extLst>
              <a:ext uri="{FF2B5EF4-FFF2-40B4-BE49-F238E27FC236}">
                <a16:creationId xmlns:a16="http://schemas.microsoft.com/office/drawing/2014/main" id="{6E258C72-D445-4869-978B-AF7B3F90B3E9}"/>
              </a:ext>
            </a:extLst>
          </p:cNvPr>
          <p:cNvSpPr txBox="1"/>
          <p:nvPr/>
        </p:nvSpPr>
        <p:spPr>
          <a:xfrm>
            <a:off x="6520069" y="847374"/>
            <a:ext cx="1419667" cy="369332"/>
          </a:xfrm>
          <a:prstGeom prst="rect">
            <a:avLst/>
          </a:prstGeom>
          <a:noFill/>
        </p:spPr>
        <p:txBody>
          <a:bodyPr wrap="square" rtlCol="0">
            <a:spAutoFit/>
          </a:bodyPr>
          <a:lstStyle/>
          <a:p>
            <a:r>
              <a:rPr lang="en-IN" dirty="0" err="1"/>
              <a:t>Mileston</a:t>
            </a:r>
            <a:r>
              <a:rPr lang="en-IN" dirty="0"/>
              <a:t> 4</a:t>
            </a:r>
          </a:p>
        </p:txBody>
      </p:sp>
    </p:spTree>
    <p:extLst>
      <p:ext uri="{BB962C8B-B14F-4D97-AF65-F5344CB8AC3E}">
        <p14:creationId xmlns:p14="http://schemas.microsoft.com/office/powerpoint/2010/main" val="3369225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5CBF-051E-4DA4-B71F-DA3BC9439DA5}"/>
              </a:ext>
            </a:extLst>
          </p:cNvPr>
          <p:cNvSpPr>
            <a:spLocks noGrp="1"/>
          </p:cNvSpPr>
          <p:nvPr>
            <p:ph type="title"/>
          </p:nvPr>
        </p:nvSpPr>
        <p:spPr/>
        <p:txBody>
          <a:bodyPr/>
          <a:lstStyle/>
          <a:p>
            <a:r>
              <a:rPr lang="en-IN" dirty="0"/>
              <a:t>Challenges in building UI and containers</a:t>
            </a:r>
          </a:p>
        </p:txBody>
      </p:sp>
      <p:sp>
        <p:nvSpPr>
          <p:cNvPr id="3" name="Content Placeholder 2">
            <a:extLst>
              <a:ext uri="{FF2B5EF4-FFF2-40B4-BE49-F238E27FC236}">
                <a16:creationId xmlns:a16="http://schemas.microsoft.com/office/drawing/2014/main" id="{E6BBAA5B-F69A-4CD5-BF75-4BDE23C9D716}"/>
              </a:ext>
            </a:extLst>
          </p:cNvPr>
          <p:cNvSpPr>
            <a:spLocks noGrp="1"/>
          </p:cNvSpPr>
          <p:nvPr>
            <p:ph idx="1"/>
          </p:nvPr>
        </p:nvSpPr>
        <p:spPr/>
        <p:txBody>
          <a:bodyPr/>
          <a:lstStyle/>
          <a:p>
            <a:pPr marL="0" indent="0" algn="l">
              <a:buNone/>
            </a:pPr>
            <a:r>
              <a:rPr lang="en-IN" b="0" i="0" dirty="0">
                <a:solidFill>
                  <a:srgbClr val="222222"/>
                </a:solidFill>
                <a:effectLst/>
                <a:latin typeface="Arial" panose="020B0604020202020204" pitchFamily="34" charset="0"/>
              </a:rPr>
              <a:t>Containerization:</a:t>
            </a:r>
          </a:p>
          <a:p>
            <a:pPr marL="0" indent="0" algn="l">
              <a:buNone/>
            </a:pPr>
            <a:r>
              <a:rPr lang="en-IN" b="0" i="0" dirty="0" err="1">
                <a:solidFill>
                  <a:srgbClr val="222222"/>
                </a:solidFill>
                <a:effectLst/>
                <a:latin typeface="Arial" panose="020B0604020202020204" pitchFamily="34" charset="0"/>
              </a:rPr>
              <a:t>kafka</a:t>
            </a:r>
            <a:r>
              <a:rPr lang="en-IN" b="0" i="0" dirty="0">
                <a:solidFill>
                  <a:srgbClr val="222222"/>
                </a:solidFill>
                <a:effectLst/>
                <a:latin typeface="Arial" panose="020B0604020202020204" pitchFamily="34" charset="0"/>
              </a:rPr>
              <a:t> , producer and consumer </a:t>
            </a:r>
            <a:r>
              <a:rPr lang="en-IN" b="0" i="0" dirty="0" err="1">
                <a:solidFill>
                  <a:srgbClr val="222222"/>
                </a:solidFill>
                <a:effectLst/>
                <a:latin typeface="Arial" panose="020B0604020202020204" pitchFamily="34" charset="0"/>
              </a:rPr>
              <a:t>dockerfile</a:t>
            </a:r>
            <a:r>
              <a:rPr lang="en-IN" b="0" i="0" dirty="0">
                <a:solidFill>
                  <a:srgbClr val="222222"/>
                </a:solidFill>
                <a:effectLst/>
                <a:latin typeface="Arial" panose="020B0604020202020204" pitchFamily="34" charset="0"/>
              </a:rPr>
              <a:t> were relatively easy build. Docker file for training and prediction took time as it needed both python ,java and right set of jars to be imported.</a:t>
            </a:r>
          </a:p>
          <a:p>
            <a:endParaRPr lang="en-IN" dirty="0"/>
          </a:p>
        </p:txBody>
      </p:sp>
    </p:spTree>
    <p:extLst>
      <p:ext uri="{BB962C8B-B14F-4D97-AF65-F5344CB8AC3E}">
        <p14:creationId xmlns:p14="http://schemas.microsoft.com/office/powerpoint/2010/main" val="1542789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879004-AFCA-436A-9C1A-DA4B8284A70E}"/>
              </a:ext>
            </a:extLst>
          </p:cNvPr>
          <p:cNvSpPr>
            <a:spLocks noGrp="1"/>
          </p:cNvSpPr>
          <p:nvPr>
            <p:ph idx="1"/>
          </p:nvPr>
        </p:nvSpPr>
        <p:spPr>
          <a:xfrm>
            <a:off x="5141842" y="3246783"/>
            <a:ext cx="2239619" cy="662608"/>
          </a:xfrm>
        </p:spPr>
        <p:txBody>
          <a:bodyPr/>
          <a:lstStyle/>
          <a:p>
            <a:pPr marL="0" indent="0">
              <a:buNone/>
            </a:pPr>
            <a:r>
              <a:rPr lang="en-IN" dirty="0"/>
              <a:t>Thank You</a:t>
            </a:r>
          </a:p>
        </p:txBody>
      </p:sp>
    </p:spTree>
    <p:extLst>
      <p:ext uri="{BB962C8B-B14F-4D97-AF65-F5344CB8AC3E}">
        <p14:creationId xmlns:p14="http://schemas.microsoft.com/office/powerpoint/2010/main" val="2096187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91FAE-F926-4724-8E0E-28EADDFF409E}"/>
              </a:ext>
            </a:extLst>
          </p:cNvPr>
          <p:cNvSpPr>
            <a:spLocks noGrp="1"/>
          </p:cNvSpPr>
          <p:nvPr>
            <p:ph type="title"/>
          </p:nvPr>
        </p:nvSpPr>
        <p:spPr>
          <a:xfrm>
            <a:off x="195876" y="65157"/>
            <a:ext cx="10515600" cy="1325563"/>
          </a:xfrm>
        </p:spPr>
        <p:txBody>
          <a:bodyPr/>
          <a:lstStyle/>
          <a:p>
            <a:r>
              <a:rPr lang="en-IN" dirty="0"/>
              <a:t>Architecture</a:t>
            </a:r>
          </a:p>
        </p:txBody>
      </p:sp>
      <p:sp>
        <p:nvSpPr>
          <p:cNvPr id="46" name="TextBox 45">
            <a:extLst>
              <a:ext uri="{FF2B5EF4-FFF2-40B4-BE49-F238E27FC236}">
                <a16:creationId xmlns:a16="http://schemas.microsoft.com/office/drawing/2014/main" id="{AE2FC76C-3B90-4A89-88E2-416F5C03B43E}"/>
              </a:ext>
            </a:extLst>
          </p:cNvPr>
          <p:cNvSpPr txBox="1"/>
          <p:nvPr/>
        </p:nvSpPr>
        <p:spPr>
          <a:xfrm>
            <a:off x="4940376" y="5839139"/>
            <a:ext cx="4128052" cy="400110"/>
          </a:xfrm>
          <a:prstGeom prst="rect">
            <a:avLst/>
          </a:prstGeom>
          <a:noFill/>
        </p:spPr>
        <p:txBody>
          <a:bodyPr wrap="square" rtlCol="0">
            <a:spAutoFit/>
          </a:bodyPr>
          <a:lstStyle/>
          <a:p>
            <a:r>
              <a:rPr lang="en-IN" sz="2000" dirty="0"/>
              <a:t>Data Ingestion Architecture</a:t>
            </a:r>
          </a:p>
        </p:txBody>
      </p:sp>
      <p:grpSp>
        <p:nvGrpSpPr>
          <p:cNvPr id="52" name="Group 51">
            <a:extLst>
              <a:ext uri="{FF2B5EF4-FFF2-40B4-BE49-F238E27FC236}">
                <a16:creationId xmlns:a16="http://schemas.microsoft.com/office/drawing/2014/main" id="{BA6AB73A-53AD-4C57-83B9-520E8057E2C4}"/>
              </a:ext>
            </a:extLst>
          </p:cNvPr>
          <p:cNvGrpSpPr/>
          <p:nvPr/>
        </p:nvGrpSpPr>
        <p:grpSpPr>
          <a:xfrm>
            <a:off x="568390" y="2149425"/>
            <a:ext cx="11055219" cy="3012944"/>
            <a:chOff x="0" y="1687926"/>
            <a:chExt cx="11055219" cy="3012944"/>
          </a:xfrm>
        </p:grpSpPr>
        <p:grpSp>
          <p:nvGrpSpPr>
            <p:cNvPr id="45" name="Group 44">
              <a:extLst>
                <a:ext uri="{FF2B5EF4-FFF2-40B4-BE49-F238E27FC236}">
                  <a16:creationId xmlns:a16="http://schemas.microsoft.com/office/drawing/2014/main" id="{D2FF5993-8C11-423C-9A3B-D5FF7E61E224}"/>
                </a:ext>
              </a:extLst>
            </p:cNvPr>
            <p:cNvGrpSpPr/>
            <p:nvPr/>
          </p:nvGrpSpPr>
          <p:grpSpPr>
            <a:xfrm>
              <a:off x="0" y="1687926"/>
              <a:ext cx="11055219" cy="3012944"/>
              <a:chOff x="648532" y="1913697"/>
              <a:chExt cx="11800247" cy="3299791"/>
            </a:xfrm>
          </p:grpSpPr>
          <p:grpSp>
            <p:nvGrpSpPr>
              <p:cNvPr id="31" name="Group 30">
                <a:extLst>
                  <a:ext uri="{FF2B5EF4-FFF2-40B4-BE49-F238E27FC236}">
                    <a16:creationId xmlns:a16="http://schemas.microsoft.com/office/drawing/2014/main" id="{92C47FB8-A608-4FEF-976D-2CBA0CC53194}"/>
                  </a:ext>
                </a:extLst>
              </p:cNvPr>
              <p:cNvGrpSpPr/>
              <p:nvPr/>
            </p:nvGrpSpPr>
            <p:grpSpPr>
              <a:xfrm>
                <a:off x="648532" y="1913697"/>
                <a:ext cx="7798909" cy="3299791"/>
                <a:chOff x="1179443" y="2050703"/>
                <a:chExt cx="7798909" cy="3299791"/>
              </a:xfrm>
            </p:grpSpPr>
            <p:sp>
              <p:nvSpPr>
                <p:cNvPr id="4" name="Rectangle 3">
                  <a:extLst>
                    <a:ext uri="{FF2B5EF4-FFF2-40B4-BE49-F238E27FC236}">
                      <a16:creationId xmlns:a16="http://schemas.microsoft.com/office/drawing/2014/main" id="{4AF75DBE-C307-4C55-93BE-0EE5AD8C3C64}"/>
                    </a:ext>
                  </a:extLst>
                </p:cNvPr>
                <p:cNvSpPr/>
                <p:nvPr/>
              </p:nvSpPr>
              <p:spPr>
                <a:xfrm>
                  <a:off x="1179443" y="2498035"/>
                  <a:ext cx="2531166" cy="858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Newsapi</a:t>
                  </a:r>
                  <a:r>
                    <a:rPr lang="en-IN" dirty="0"/>
                    <a:t>(API)</a:t>
                  </a:r>
                </a:p>
              </p:txBody>
            </p:sp>
            <p:sp>
              <p:nvSpPr>
                <p:cNvPr id="5" name="Rectangle 4">
                  <a:extLst>
                    <a:ext uri="{FF2B5EF4-FFF2-40B4-BE49-F238E27FC236}">
                      <a16:creationId xmlns:a16="http://schemas.microsoft.com/office/drawing/2014/main" id="{432833CD-D5F2-416E-A064-161BAD453482}"/>
                    </a:ext>
                  </a:extLst>
                </p:cNvPr>
                <p:cNvSpPr/>
                <p:nvPr/>
              </p:nvSpPr>
              <p:spPr>
                <a:xfrm>
                  <a:off x="1179443" y="4174297"/>
                  <a:ext cx="2531166" cy="858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Gnewsclient</a:t>
                  </a:r>
                  <a:r>
                    <a:rPr lang="en-IN" dirty="0"/>
                    <a:t>( </a:t>
                  </a:r>
                  <a:r>
                    <a:rPr lang="en-IN" dirty="0" err="1"/>
                    <a:t>rssfeed</a:t>
                  </a:r>
                  <a:r>
                    <a:rPr lang="en-IN" dirty="0"/>
                    <a:t>)</a:t>
                  </a:r>
                </a:p>
              </p:txBody>
            </p:sp>
            <p:sp>
              <p:nvSpPr>
                <p:cNvPr id="6" name="Rectangle 5">
                  <a:extLst>
                    <a:ext uri="{FF2B5EF4-FFF2-40B4-BE49-F238E27FC236}">
                      <a16:creationId xmlns:a16="http://schemas.microsoft.com/office/drawing/2014/main" id="{CDDCFA41-04DB-461C-B5F0-AF18B04DED3C}"/>
                    </a:ext>
                  </a:extLst>
                </p:cNvPr>
                <p:cNvSpPr/>
                <p:nvPr/>
              </p:nvSpPr>
              <p:spPr>
                <a:xfrm>
                  <a:off x="6288160" y="2050703"/>
                  <a:ext cx="2690192" cy="3299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kafka</a:t>
                  </a:r>
                  <a:endParaRPr lang="en-IN" dirty="0"/>
                </a:p>
              </p:txBody>
            </p:sp>
            <p:sp>
              <p:nvSpPr>
                <p:cNvPr id="7" name="Rectangle 6">
                  <a:extLst>
                    <a:ext uri="{FF2B5EF4-FFF2-40B4-BE49-F238E27FC236}">
                      <a16:creationId xmlns:a16="http://schemas.microsoft.com/office/drawing/2014/main" id="{693CB640-E428-4BC8-9764-57131F249833}"/>
                    </a:ext>
                  </a:extLst>
                </p:cNvPr>
                <p:cNvSpPr/>
                <p:nvPr/>
              </p:nvSpPr>
              <p:spPr>
                <a:xfrm>
                  <a:off x="6589643" y="2570922"/>
                  <a:ext cx="1961322" cy="712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broker</a:t>
                  </a:r>
                </a:p>
              </p:txBody>
            </p:sp>
            <p:sp>
              <p:nvSpPr>
                <p:cNvPr id="8" name="Rectangle 7">
                  <a:extLst>
                    <a:ext uri="{FF2B5EF4-FFF2-40B4-BE49-F238E27FC236}">
                      <a16:creationId xmlns:a16="http://schemas.microsoft.com/office/drawing/2014/main" id="{BB7999A6-073E-49F0-A194-81C7EFCD33AA}"/>
                    </a:ext>
                  </a:extLst>
                </p:cNvPr>
                <p:cNvSpPr/>
                <p:nvPr/>
              </p:nvSpPr>
              <p:spPr>
                <a:xfrm>
                  <a:off x="6679096" y="4440859"/>
                  <a:ext cx="1961322" cy="712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zookeeper</a:t>
                  </a:r>
                </a:p>
              </p:txBody>
            </p:sp>
            <p:sp>
              <p:nvSpPr>
                <p:cNvPr id="9" name="Rectangle 8">
                  <a:extLst>
                    <a:ext uri="{FF2B5EF4-FFF2-40B4-BE49-F238E27FC236}">
                      <a16:creationId xmlns:a16="http://schemas.microsoft.com/office/drawing/2014/main" id="{441B6C95-5A8D-42ED-9C3D-9A38DE18BECC}"/>
                    </a:ext>
                  </a:extLst>
                </p:cNvPr>
                <p:cNvSpPr/>
                <p:nvPr/>
              </p:nvSpPr>
              <p:spPr>
                <a:xfrm>
                  <a:off x="4088297" y="3428999"/>
                  <a:ext cx="1484244" cy="543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queue</a:t>
                  </a:r>
                </a:p>
              </p:txBody>
            </p:sp>
            <p:cxnSp>
              <p:nvCxnSpPr>
                <p:cNvPr id="11" name="Straight Connector 10">
                  <a:extLst>
                    <a:ext uri="{FF2B5EF4-FFF2-40B4-BE49-F238E27FC236}">
                      <a16:creationId xmlns:a16="http://schemas.microsoft.com/office/drawing/2014/main" id="{6E88FA24-DA77-4695-90B6-3BDDC47B5036}"/>
                    </a:ext>
                  </a:extLst>
                </p:cNvPr>
                <p:cNvCxnSpPr/>
                <p:nvPr/>
              </p:nvCxnSpPr>
              <p:spPr>
                <a:xfrm>
                  <a:off x="4422913" y="3428999"/>
                  <a:ext cx="0" cy="543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D0F9E4D-FABF-4462-A223-237491FD16F4}"/>
                    </a:ext>
                  </a:extLst>
                </p:cNvPr>
                <p:cNvCxnSpPr/>
                <p:nvPr/>
              </p:nvCxnSpPr>
              <p:spPr>
                <a:xfrm>
                  <a:off x="4830419" y="3428999"/>
                  <a:ext cx="0" cy="543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70315C1F-5867-4422-9F56-2332033E8C4A}"/>
                    </a:ext>
                  </a:extLst>
                </p:cNvPr>
                <p:cNvCxnSpPr>
                  <a:stCxn id="4" idx="3"/>
                  <a:endCxn id="9" idx="1"/>
                </p:cNvCxnSpPr>
                <p:nvPr/>
              </p:nvCxnSpPr>
              <p:spPr>
                <a:xfrm>
                  <a:off x="3710609" y="2927074"/>
                  <a:ext cx="377688" cy="7735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F0748B63-23B2-4BB3-A076-C5F7DC1A77AA}"/>
                    </a:ext>
                  </a:extLst>
                </p:cNvPr>
                <p:cNvCxnSpPr>
                  <a:cxnSpLocks/>
                  <a:stCxn id="5" idx="3"/>
                  <a:endCxn id="9" idx="1"/>
                </p:cNvCxnSpPr>
                <p:nvPr/>
              </p:nvCxnSpPr>
              <p:spPr>
                <a:xfrm flipV="1">
                  <a:off x="3710609" y="3700600"/>
                  <a:ext cx="377688" cy="90273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32CCB6E-A53D-4C29-9447-93813F78F445}"/>
                    </a:ext>
                  </a:extLst>
                </p:cNvPr>
                <p:cNvCxnSpPr>
                  <a:cxnSpLocks/>
                  <a:stCxn id="9" idx="3"/>
                  <a:endCxn id="6" idx="1"/>
                </p:cNvCxnSpPr>
                <p:nvPr/>
              </p:nvCxnSpPr>
              <p:spPr>
                <a:xfrm flipV="1">
                  <a:off x="5572541" y="3700599"/>
                  <a:ext cx="71561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Cylinder 28">
                <a:extLst>
                  <a:ext uri="{FF2B5EF4-FFF2-40B4-BE49-F238E27FC236}">
                    <a16:creationId xmlns:a16="http://schemas.microsoft.com/office/drawing/2014/main" id="{0CE71D71-6771-43D0-8B1E-EA0F4BD9D5C6}"/>
                  </a:ext>
                </a:extLst>
              </p:cNvPr>
              <p:cNvSpPr/>
              <p:nvPr/>
            </p:nvSpPr>
            <p:spPr>
              <a:xfrm>
                <a:off x="11136814" y="2808774"/>
                <a:ext cx="1311965" cy="144089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mongodb</a:t>
                </a:r>
                <a:endParaRPr lang="en-IN" dirty="0"/>
              </a:p>
            </p:txBody>
          </p:sp>
          <p:sp>
            <p:nvSpPr>
              <p:cNvPr id="30" name="Rectangle 29">
                <a:extLst>
                  <a:ext uri="{FF2B5EF4-FFF2-40B4-BE49-F238E27FC236}">
                    <a16:creationId xmlns:a16="http://schemas.microsoft.com/office/drawing/2014/main" id="{D9140F0E-BC9D-4887-A445-21548C07BFEF}"/>
                  </a:ext>
                </a:extLst>
              </p:cNvPr>
              <p:cNvSpPr/>
              <p:nvPr/>
            </p:nvSpPr>
            <p:spPr>
              <a:xfrm>
                <a:off x="8852880" y="3146220"/>
                <a:ext cx="1878495" cy="809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consumer</a:t>
                </a:r>
              </a:p>
            </p:txBody>
          </p:sp>
          <p:cxnSp>
            <p:nvCxnSpPr>
              <p:cNvPr id="38" name="Straight Arrow Connector 37">
                <a:extLst>
                  <a:ext uri="{FF2B5EF4-FFF2-40B4-BE49-F238E27FC236}">
                    <a16:creationId xmlns:a16="http://schemas.microsoft.com/office/drawing/2014/main" id="{5057F2D6-B84B-4918-9BC2-0CD80F502BBA}"/>
                  </a:ext>
                </a:extLst>
              </p:cNvPr>
              <p:cNvCxnSpPr>
                <a:stCxn id="6" idx="3"/>
                <a:endCxn id="30" idx="1"/>
              </p:cNvCxnSpPr>
              <p:nvPr/>
            </p:nvCxnSpPr>
            <p:spPr>
              <a:xfrm flipV="1">
                <a:off x="8447441" y="3551102"/>
                <a:ext cx="405439" cy="12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335DA0B-839D-45F7-9D4B-F0E91EE151CF}"/>
                  </a:ext>
                </a:extLst>
              </p:cNvPr>
              <p:cNvCxnSpPr>
                <a:stCxn id="30" idx="3"/>
                <a:endCxn id="29" idx="2"/>
              </p:cNvCxnSpPr>
              <p:nvPr/>
            </p:nvCxnSpPr>
            <p:spPr>
              <a:xfrm flipV="1">
                <a:off x="10731375" y="3529223"/>
                <a:ext cx="405439" cy="21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7" name="TextBox 46">
              <a:extLst>
                <a:ext uri="{FF2B5EF4-FFF2-40B4-BE49-F238E27FC236}">
                  <a16:creationId xmlns:a16="http://schemas.microsoft.com/office/drawing/2014/main" id="{343600F5-9949-49CB-BC05-1F15F8A59D25}"/>
                </a:ext>
              </a:extLst>
            </p:cNvPr>
            <p:cNvSpPr txBox="1"/>
            <p:nvPr/>
          </p:nvSpPr>
          <p:spPr>
            <a:xfrm>
              <a:off x="458568" y="3006425"/>
              <a:ext cx="1461460" cy="646331"/>
            </a:xfrm>
            <a:prstGeom prst="rect">
              <a:avLst/>
            </a:prstGeom>
            <a:noFill/>
          </p:spPr>
          <p:txBody>
            <a:bodyPr wrap="square" rtlCol="0">
              <a:spAutoFit/>
            </a:bodyPr>
            <a:lstStyle/>
            <a:p>
              <a:r>
                <a:rPr lang="en-IN" dirty="0"/>
                <a:t>Triggered every 15 min</a:t>
              </a:r>
            </a:p>
          </p:txBody>
        </p:sp>
      </p:grpSp>
      <p:sp>
        <p:nvSpPr>
          <p:cNvPr id="49" name="TextBox 48">
            <a:extLst>
              <a:ext uri="{FF2B5EF4-FFF2-40B4-BE49-F238E27FC236}">
                <a16:creationId xmlns:a16="http://schemas.microsoft.com/office/drawing/2014/main" id="{59A06B4E-CFCC-4191-A207-390FFDC13C38}"/>
              </a:ext>
            </a:extLst>
          </p:cNvPr>
          <p:cNvSpPr txBox="1"/>
          <p:nvPr/>
        </p:nvSpPr>
        <p:spPr>
          <a:xfrm>
            <a:off x="8732067" y="531441"/>
            <a:ext cx="3617844" cy="2585323"/>
          </a:xfrm>
          <a:prstGeom prst="rect">
            <a:avLst/>
          </a:prstGeom>
          <a:noFill/>
        </p:spPr>
        <p:txBody>
          <a:bodyPr wrap="square" rtlCol="0">
            <a:spAutoFit/>
          </a:bodyPr>
          <a:lstStyle/>
          <a:p>
            <a:r>
              <a:rPr lang="en-IN" dirty="0"/>
              <a:t>Tools and installation:</a:t>
            </a:r>
          </a:p>
          <a:p>
            <a:pPr marL="342900" indent="-342900">
              <a:buAutoNum type="arabicPeriod"/>
            </a:pPr>
            <a:r>
              <a:rPr lang="en-IN" dirty="0"/>
              <a:t>Kafka</a:t>
            </a:r>
          </a:p>
          <a:p>
            <a:pPr marL="342900" indent="-342900">
              <a:buAutoNum type="arabicPeriod"/>
            </a:pPr>
            <a:r>
              <a:rPr lang="en-IN" dirty="0"/>
              <a:t>Python</a:t>
            </a:r>
          </a:p>
          <a:p>
            <a:pPr marL="342900" indent="-342900">
              <a:buAutoNum type="arabicPeriod"/>
            </a:pPr>
            <a:r>
              <a:rPr lang="en-IN" dirty="0"/>
              <a:t>Atlas mongo </a:t>
            </a:r>
            <a:r>
              <a:rPr lang="en-IN" dirty="0" err="1"/>
              <a:t>db</a:t>
            </a:r>
            <a:r>
              <a:rPr lang="en-IN" dirty="0"/>
              <a:t> (database: newspaper , collection : </a:t>
            </a:r>
            <a:r>
              <a:rPr lang="en-IN" dirty="0" err="1"/>
              <a:t>newspaperFeed</a:t>
            </a:r>
            <a:r>
              <a:rPr lang="en-IN" dirty="0"/>
              <a:t>)</a:t>
            </a:r>
          </a:p>
          <a:p>
            <a:pPr marL="342900" indent="-342900">
              <a:buAutoNum type="arabicPeriod"/>
            </a:pPr>
            <a:r>
              <a:rPr lang="en-IN" dirty="0"/>
              <a:t>Zookeeper</a:t>
            </a:r>
          </a:p>
          <a:p>
            <a:pPr marL="342900" indent="-342900">
              <a:buAutoNum type="arabicPeriod"/>
            </a:pPr>
            <a:r>
              <a:rPr lang="en-IN" dirty="0"/>
              <a:t>vagrant</a:t>
            </a:r>
          </a:p>
          <a:p>
            <a:endParaRPr lang="en-IN" dirty="0"/>
          </a:p>
        </p:txBody>
      </p:sp>
      <p:sp>
        <p:nvSpPr>
          <p:cNvPr id="51" name="TextBox 50">
            <a:extLst>
              <a:ext uri="{FF2B5EF4-FFF2-40B4-BE49-F238E27FC236}">
                <a16:creationId xmlns:a16="http://schemas.microsoft.com/office/drawing/2014/main" id="{65157A0E-A5EF-493B-897A-A9744B9F0D42}"/>
              </a:ext>
            </a:extLst>
          </p:cNvPr>
          <p:cNvSpPr txBox="1"/>
          <p:nvPr/>
        </p:nvSpPr>
        <p:spPr>
          <a:xfrm>
            <a:off x="5152940" y="1241822"/>
            <a:ext cx="2973236" cy="461665"/>
          </a:xfrm>
          <a:prstGeom prst="rect">
            <a:avLst/>
          </a:prstGeom>
          <a:noFill/>
        </p:spPr>
        <p:txBody>
          <a:bodyPr wrap="square" rtlCol="0">
            <a:spAutoFit/>
          </a:bodyPr>
          <a:lstStyle/>
          <a:p>
            <a:r>
              <a:rPr lang="en-IN" sz="2400" dirty="0"/>
              <a:t>Milestone 1</a:t>
            </a:r>
          </a:p>
        </p:txBody>
      </p:sp>
    </p:spTree>
    <p:extLst>
      <p:ext uri="{BB962C8B-B14F-4D97-AF65-F5344CB8AC3E}">
        <p14:creationId xmlns:p14="http://schemas.microsoft.com/office/powerpoint/2010/main" val="2648505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E4660-DD58-45C2-A1E8-FCF29E9AA5BD}"/>
              </a:ext>
            </a:extLst>
          </p:cNvPr>
          <p:cNvSpPr>
            <a:spLocks noGrp="1"/>
          </p:cNvSpPr>
          <p:nvPr>
            <p:ph type="title"/>
          </p:nvPr>
        </p:nvSpPr>
        <p:spPr/>
        <p:txBody>
          <a:bodyPr/>
          <a:lstStyle/>
          <a:p>
            <a:r>
              <a:rPr lang="en-IN" dirty="0" err="1"/>
              <a:t>Mongodb</a:t>
            </a:r>
            <a:r>
              <a:rPr lang="en-IN" dirty="0"/>
              <a:t> Documents</a:t>
            </a:r>
          </a:p>
        </p:txBody>
      </p:sp>
      <p:pic>
        <p:nvPicPr>
          <p:cNvPr id="5" name="Content Placeholder 4">
            <a:extLst>
              <a:ext uri="{FF2B5EF4-FFF2-40B4-BE49-F238E27FC236}">
                <a16:creationId xmlns:a16="http://schemas.microsoft.com/office/drawing/2014/main" id="{6D3D9294-465D-4D8B-84CF-3F16652F2A71}"/>
              </a:ext>
            </a:extLst>
          </p:cNvPr>
          <p:cNvPicPr>
            <a:picLocks noGrp="1" noChangeAspect="1"/>
          </p:cNvPicPr>
          <p:nvPr>
            <p:ph idx="1"/>
          </p:nvPr>
        </p:nvPicPr>
        <p:blipFill>
          <a:blip r:embed="rId2"/>
          <a:stretch>
            <a:fillRect/>
          </a:stretch>
        </p:blipFill>
        <p:spPr>
          <a:xfrm>
            <a:off x="838200" y="1825625"/>
            <a:ext cx="10515600" cy="4351338"/>
          </a:xfrm>
        </p:spPr>
      </p:pic>
    </p:spTree>
    <p:extLst>
      <p:ext uri="{BB962C8B-B14F-4D97-AF65-F5344CB8AC3E}">
        <p14:creationId xmlns:p14="http://schemas.microsoft.com/office/powerpoint/2010/main" val="4024325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B2A8D-E6B2-42D8-9EAD-73F469FDED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7FBB52E-132F-4995-9119-9AB9B0FAC63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05230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5722-A1F1-4DCD-A00A-E52A2FCA34DC}"/>
              </a:ext>
            </a:extLst>
          </p:cNvPr>
          <p:cNvSpPr>
            <a:spLocks noGrp="1"/>
          </p:cNvSpPr>
          <p:nvPr>
            <p:ph type="title"/>
          </p:nvPr>
        </p:nvSpPr>
        <p:spPr/>
        <p:txBody>
          <a:bodyPr/>
          <a:lstStyle/>
          <a:p>
            <a:r>
              <a:rPr lang="en-IN" dirty="0"/>
              <a:t>Challenges for data ingestion</a:t>
            </a:r>
          </a:p>
        </p:txBody>
      </p:sp>
      <p:sp>
        <p:nvSpPr>
          <p:cNvPr id="4" name="Content Placeholder 3">
            <a:extLst>
              <a:ext uri="{FF2B5EF4-FFF2-40B4-BE49-F238E27FC236}">
                <a16:creationId xmlns:a16="http://schemas.microsoft.com/office/drawing/2014/main" id="{161FF9CF-5BBC-4F2A-AB1A-10747377CEAC}"/>
              </a:ext>
            </a:extLst>
          </p:cNvPr>
          <p:cNvSpPr txBox="1">
            <a:spLocks noGrp="1"/>
          </p:cNvSpPr>
          <p:nvPr>
            <p:ph idx="1"/>
          </p:nvPr>
        </p:nvSpPr>
        <p:spPr>
          <a:xfrm>
            <a:off x="573157" y="1507572"/>
            <a:ext cx="10515600" cy="5713359"/>
          </a:xfrm>
          <a:prstGeom prst="rect">
            <a:avLst/>
          </a:prstGeom>
          <a:noFill/>
        </p:spPr>
        <p:txBody>
          <a:bodyPr wrap="square" rtlCol="0">
            <a:spAutoFit/>
          </a:bodyPr>
          <a:lstStyle/>
          <a:p>
            <a:pPr marL="0" indent="0" algn="just">
              <a:buNone/>
            </a:pPr>
            <a:r>
              <a:rPr lang="en-IN" sz="1600" dirty="0">
                <a:solidFill>
                  <a:srgbClr val="222222"/>
                </a:solidFill>
                <a:latin typeface="Arial" panose="020B0604020202020204" pitchFamily="34" charset="0"/>
              </a:rPr>
              <a:t>1. Used online </a:t>
            </a:r>
            <a:r>
              <a:rPr lang="en-IN" sz="1600" dirty="0" err="1">
                <a:solidFill>
                  <a:srgbClr val="222222"/>
                </a:solidFill>
                <a:latin typeface="Arial" panose="020B0604020202020204" pitchFamily="34" charset="0"/>
              </a:rPr>
              <a:t>mongodb</a:t>
            </a:r>
            <a:r>
              <a:rPr lang="en-IN" sz="1600" dirty="0">
                <a:solidFill>
                  <a:srgbClr val="222222"/>
                </a:solidFill>
                <a:latin typeface="Arial" panose="020B0604020202020204" pitchFamily="34" charset="0"/>
              </a:rPr>
              <a:t> (atlas) so that no set up for mongo is required</a:t>
            </a:r>
          </a:p>
          <a:p>
            <a:pPr marL="0" indent="0" algn="just">
              <a:buNone/>
            </a:pPr>
            <a:r>
              <a:rPr lang="en-IN" sz="1600" dirty="0">
                <a:solidFill>
                  <a:srgbClr val="222222"/>
                </a:solidFill>
                <a:latin typeface="Arial" panose="020B0604020202020204" pitchFamily="34" charset="0"/>
              </a:rPr>
              <a:t>2. data :</a:t>
            </a:r>
          </a:p>
          <a:p>
            <a:pPr marL="0" indent="0" algn="just">
              <a:buNone/>
            </a:pPr>
            <a:r>
              <a:rPr lang="en-IN" sz="1600" dirty="0">
                <a:solidFill>
                  <a:srgbClr val="222222"/>
                </a:solidFill>
                <a:latin typeface="Arial" panose="020B0604020202020204" pitchFamily="34" charset="0"/>
              </a:rPr>
              <a:t>  </a:t>
            </a:r>
            <a:r>
              <a:rPr lang="en-IN" sz="1600" dirty="0" err="1">
                <a:solidFill>
                  <a:srgbClr val="222222"/>
                </a:solidFill>
                <a:latin typeface="Arial" panose="020B0604020202020204" pitchFamily="34" charset="0"/>
              </a:rPr>
              <a:t>i</a:t>
            </a:r>
            <a:r>
              <a:rPr lang="en-IN" sz="1600" dirty="0">
                <a:solidFill>
                  <a:srgbClr val="222222"/>
                </a:solidFill>
                <a:latin typeface="Arial" panose="020B0604020202020204" pitchFamily="34" charset="0"/>
              </a:rPr>
              <a:t>.  couldn't find appropriate </a:t>
            </a:r>
            <a:r>
              <a:rPr lang="en-IN" sz="1600" dirty="0" err="1">
                <a:solidFill>
                  <a:srgbClr val="222222"/>
                </a:solidFill>
                <a:latin typeface="Arial" panose="020B0604020202020204" pitchFamily="34" charset="0"/>
              </a:rPr>
              <a:t>api</a:t>
            </a:r>
            <a:r>
              <a:rPr lang="en-IN" sz="1600" dirty="0">
                <a:solidFill>
                  <a:srgbClr val="222222"/>
                </a:solidFill>
                <a:latin typeface="Arial" panose="020B0604020202020204" pitchFamily="34" charset="0"/>
              </a:rPr>
              <a:t> which gave the full data</a:t>
            </a:r>
          </a:p>
          <a:p>
            <a:pPr marL="0" indent="0" algn="just">
              <a:buNone/>
            </a:pPr>
            <a:r>
              <a:rPr lang="en-IN" sz="1600" dirty="0">
                <a:solidFill>
                  <a:srgbClr val="222222"/>
                </a:solidFill>
                <a:latin typeface="Arial" panose="020B0604020202020204" pitchFamily="34" charset="0"/>
              </a:rPr>
              <a:t>  ii.  couldn't find topic in the </a:t>
            </a:r>
            <a:r>
              <a:rPr lang="en-IN" sz="1600" dirty="0" err="1">
                <a:solidFill>
                  <a:srgbClr val="222222"/>
                </a:solidFill>
                <a:latin typeface="Arial" panose="020B0604020202020204" pitchFamily="34" charset="0"/>
              </a:rPr>
              <a:t>newsapi</a:t>
            </a:r>
            <a:r>
              <a:rPr lang="en-IN" sz="1600" dirty="0">
                <a:solidFill>
                  <a:srgbClr val="222222"/>
                </a:solidFill>
                <a:latin typeface="Arial" panose="020B0604020202020204" pitchFamily="34" charset="0"/>
              </a:rPr>
              <a:t> that we selected</a:t>
            </a:r>
          </a:p>
          <a:p>
            <a:pPr marL="0" indent="0" algn="just">
              <a:buNone/>
            </a:pPr>
            <a:r>
              <a:rPr lang="en-IN" sz="1600" dirty="0">
                <a:solidFill>
                  <a:srgbClr val="222222"/>
                </a:solidFill>
                <a:latin typeface="Arial" panose="020B0604020202020204" pitchFamily="34" charset="0"/>
              </a:rPr>
              <a:t>  </a:t>
            </a:r>
            <a:r>
              <a:rPr lang="en-IN" sz="1600" u="sng" dirty="0">
                <a:solidFill>
                  <a:srgbClr val="222222"/>
                </a:solidFill>
                <a:latin typeface="Arial" panose="020B0604020202020204" pitchFamily="34" charset="0"/>
              </a:rPr>
              <a:t>Solution</a:t>
            </a:r>
            <a:r>
              <a:rPr lang="en-IN" sz="1600" dirty="0">
                <a:solidFill>
                  <a:srgbClr val="222222"/>
                </a:solidFill>
                <a:latin typeface="Arial" panose="020B0604020202020204" pitchFamily="34" charset="0"/>
              </a:rPr>
              <a:t>:</a:t>
            </a:r>
          </a:p>
          <a:p>
            <a:pPr marL="0" indent="0" algn="just">
              <a:buNone/>
            </a:pPr>
            <a:r>
              <a:rPr lang="en-IN" sz="1600" dirty="0">
                <a:solidFill>
                  <a:srgbClr val="222222"/>
                </a:solidFill>
                <a:latin typeface="Arial" panose="020B0604020202020204" pitchFamily="34" charset="0"/>
              </a:rPr>
              <a:t>  I. to overcome the first challenge, instead of relying on </a:t>
            </a:r>
            <a:r>
              <a:rPr lang="en-IN" sz="1600" dirty="0" err="1">
                <a:solidFill>
                  <a:srgbClr val="222222"/>
                </a:solidFill>
                <a:latin typeface="Arial" panose="020B0604020202020204" pitchFamily="34" charset="0"/>
              </a:rPr>
              <a:t>teh</a:t>
            </a:r>
            <a:r>
              <a:rPr lang="en-IN" sz="1600" dirty="0">
                <a:solidFill>
                  <a:srgbClr val="222222"/>
                </a:solidFill>
                <a:latin typeface="Arial" panose="020B0604020202020204" pitchFamily="34" charset="0"/>
              </a:rPr>
              <a:t> data present in response. we used the link of the article in </a:t>
            </a:r>
            <a:r>
              <a:rPr lang="en-IN" sz="1600" dirty="0" err="1">
                <a:solidFill>
                  <a:srgbClr val="222222"/>
                </a:solidFill>
                <a:latin typeface="Arial" panose="020B0604020202020204" pitchFamily="34" charset="0"/>
              </a:rPr>
              <a:t>api</a:t>
            </a:r>
            <a:r>
              <a:rPr lang="en-IN" sz="1600" dirty="0">
                <a:solidFill>
                  <a:srgbClr val="222222"/>
                </a:solidFill>
                <a:latin typeface="Arial" panose="020B0604020202020204" pitchFamily="34" charset="0"/>
              </a:rPr>
              <a:t> response to retrieve the required data. The data from link was retrieved using 'newspaper3k' python library</a:t>
            </a:r>
          </a:p>
          <a:p>
            <a:pPr marL="0" indent="0" algn="just">
              <a:buNone/>
            </a:pPr>
            <a:r>
              <a:rPr lang="en-IN" sz="1600" dirty="0">
                <a:solidFill>
                  <a:srgbClr val="222222"/>
                </a:solidFill>
                <a:latin typeface="Arial" panose="020B0604020202020204" pitchFamily="34" charset="0"/>
              </a:rPr>
              <a:t> II. for the topic, instead of retrieving the entire without topic, we found the list of topics that was allowed to be send in request, and then called the </a:t>
            </a:r>
            <a:r>
              <a:rPr lang="en-IN" sz="1600" dirty="0" err="1">
                <a:solidFill>
                  <a:srgbClr val="222222"/>
                </a:solidFill>
                <a:latin typeface="Arial" panose="020B0604020202020204" pitchFamily="34" charset="0"/>
              </a:rPr>
              <a:t>api</a:t>
            </a:r>
            <a:r>
              <a:rPr lang="en-IN" sz="1600" dirty="0">
                <a:solidFill>
                  <a:srgbClr val="222222"/>
                </a:solidFill>
                <a:latin typeface="Arial" panose="020B0604020202020204" pitchFamily="34" charset="0"/>
              </a:rPr>
              <a:t> with the topic in list as category request param. </a:t>
            </a:r>
            <a:r>
              <a:rPr lang="en-IN" sz="1600" dirty="0" err="1">
                <a:solidFill>
                  <a:srgbClr val="222222"/>
                </a:solidFill>
                <a:latin typeface="Arial" panose="020B0604020202020204" pitchFamily="34" charset="0"/>
              </a:rPr>
              <a:t>i.e</a:t>
            </a:r>
            <a:r>
              <a:rPr lang="en-IN" sz="1600" dirty="0">
                <a:solidFill>
                  <a:srgbClr val="222222"/>
                </a:solidFill>
                <a:latin typeface="Arial" panose="020B0604020202020204" pitchFamily="34" charset="0"/>
              </a:rPr>
              <a:t> for every 15 min the </a:t>
            </a:r>
            <a:r>
              <a:rPr lang="en-IN" sz="1600" dirty="0" err="1">
                <a:solidFill>
                  <a:srgbClr val="222222"/>
                </a:solidFill>
                <a:latin typeface="Arial" panose="020B0604020202020204" pitchFamily="34" charset="0"/>
              </a:rPr>
              <a:t>newsapi</a:t>
            </a:r>
            <a:r>
              <a:rPr lang="en-IN" sz="1600" dirty="0">
                <a:solidFill>
                  <a:srgbClr val="222222"/>
                </a:solidFill>
                <a:latin typeface="Arial" panose="020B0604020202020204" pitchFamily="34" charset="0"/>
              </a:rPr>
              <a:t> was called with one topic from the list as param at a time in loop.</a:t>
            </a:r>
          </a:p>
          <a:p>
            <a:pPr marL="0" indent="0" algn="just">
              <a:buNone/>
            </a:pPr>
            <a:r>
              <a:rPr lang="en-IN" sz="1600" dirty="0">
                <a:solidFill>
                  <a:srgbClr val="222222"/>
                </a:solidFill>
                <a:latin typeface="Arial" panose="020B0604020202020204" pitchFamily="34" charset="0"/>
              </a:rPr>
              <a:t>3. Couldn't find proper source </a:t>
            </a:r>
            <a:r>
              <a:rPr lang="en-IN" sz="1600" dirty="0" err="1">
                <a:solidFill>
                  <a:srgbClr val="222222"/>
                </a:solidFill>
                <a:latin typeface="Arial" panose="020B0604020202020204" pitchFamily="34" charset="0"/>
              </a:rPr>
              <a:t>rssfeed</a:t>
            </a:r>
            <a:endParaRPr lang="en-IN" sz="1600" dirty="0">
              <a:solidFill>
                <a:srgbClr val="222222"/>
              </a:solidFill>
              <a:latin typeface="Arial" panose="020B0604020202020204" pitchFamily="34" charset="0"/>
            </a:endParaRPr>
          </a:p>
          <a:p>
            <a:pPr marL="0" indent="0" algn="just">
              <a:buNone/>
            </a:pPr>
            <a:r>
              <a:rPr lang="en-IN" sz="1600" u="sng" dirty="0">
                <a:solidFill>
                  <a:srgbClr val="222222"/>
                </a:solidFill>
                <a:latin typeface="Arial" panose="020B0604020202020204" pitchFamily="34" charset="0"/>
              </a:rPr>
              <a:t>Solution:</a:t>
            </a:r>
          </a:p>
          <a:p>
            <a:pPr marL="0" indent="0" algn="just">
              <a:buNone/>
            </a:pPr>
            <a:r>
              <a:rPr lang="en-IN" sz="1600" dirty="0">
                <a:solidFill>
                  <a:srgbClr val="222222"/>
                </a:solidFill>
                <a:latin typeface="Arial" panose="020B0604020202020204" pitchFamily="34" charset="0"/>
              </a:rPr>
              <a:t>   Found </a:t>
            </a:r>
            <a:r>
              <a:rPr lang="en-IN" sz="1600" dirty="0" err="1">
                <a:solidFill>
                  <a:srgbClr val="222222"/>
                </a:solidFill>
                <a:latin typeface="Arial" panose="020B0604020202020204" pitchFamily="34" charset="0"/>
              </a:rPr>
              <a:t>gnewsclient</a:t>
            </a:r>
            <a:r>
              <a:rPr lang="en-IN" sz="1600" dirty="0">
                <a:solidFill>
                  <a:srgbClr val="222222"/>
                </a:solidFill>
                <a:latin typeface="Arial" panose="020B0604020202020204" pitchFamily="34" charset="0"/>
              </a:rPr>
              <a:t> library, which provided the necessary feed. Same method as mentioned as solution for point 2.ii, was used to retrieve data specific to topic. other than link and title, no other data could be retrieved so only these data were stored in the db. While training the data, the link of the article was used to retrieve other necessary data</a:t>
            </a:r>
          </a:p>
          <a:p>
            <a:endParaRPr lang="en-IN" sz="1600" dirty="0"/>
          </a:p>
          <a:p>
            <a:endParaRPr lang="en-IN" sz="1600" dirty="0"/>
          </a:p>
        </p:txBody>
      </p:sp>
    </p:spTree>
    <p:extLst>
      <p:ext uri="{BB962C8B-B14F-4D97-AF65-F5344CB8AC3E}">
        <p14:creationId xmlns:p14="http://schemas.microsoft.com/office/powerpoint/2010/main" val="3015911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3496-491C-40E2-B47A-97B148E0D577}"/>
              </a:ext>
            </a:extLst>
          </p:cNvPr>
          <p:cNvSpPr>
            <a:spLocks noGrp="1"/>
          </p:cNvSpPr>
          <p:nvPr>
            <p:ph type="title"/>
          </p:nvPr>
        </p:nvSpPr>
        <p:spPr/>
        <p:txBody>
          <a:bodyPr/>
          <a:lstStyle/>
          <a:p>
            <a:r>
              <a:rPr lang="en-IN" dirty="0"/>
              <a:t>Architecture</a:t>
            </a:r>
          </a:p>
        </p:txBody>
      </p:sp>
      <p:grpSp>
        <p:nvGrpSpPr>
          <p:cNvPr id="20" name="Group 19">
            <a:extLst>
              <a:ext uri="{FF2B5EF4-FFF2-40B4-BE49-F238E27FC236}">
                <a16:creationId xmlns:a16="http://schemas.microsoft.com/office/drawing/2014/main" id="{453E8901-077A-4862-AB2B-DD187E6DFA5F}"/>
              </a:ext>
            </a:extLst>
          </p:cNvPr>
          <p:cNvGrpSpPr/>
          <p:nvPr/>
        </p:nvGrpSpPr>
        <p:grpSpPr>
          <a:xfrm>
            <a:off x="1044437" y="2170991"/>
            <a:ext cx="10103126" cy="4515769"/>
            <a:chOff x="543339" y="1587896"/>
            <a:chExt cx="10103126" cy="4515769"/>
          </a:xfrm>
        </p:grpSpPr>
        <p:sp>
          <p:nvSpPr>
            <p:cNvPr id="4" name="TextBox 3">
              <a:extLst>
                <a:ext uri="{FF2B5EF4-FFF2-40B4-BE49-F238E27FC236}">
                  <a16:creationId xmlns:a16="http://schemas.microsoft.com/office/drawing/2014/main" id="{C459B49E-31CA-4D48-AFD2-F935BDB225E2}"/>
                </a:ext>
              </a:extLst>
            </p:cNvPr>
            <p:cNvSpPr txBox="1"/>
            <p:nvPr/>
          </p:nvSpPr>
          <p:spPr>
            <a:xfrm>
              <a:off x="3631096" y="5734333"/>
              <a:ext cx="3233530" cy="369332"/>
            </a:xfrm>
            <a:prstGeom prst="rect">
              <a:avLst/>
            </a:prstGeom>
            <a:noFill/>
          </p:spPr>
          <p:txBody>
            <a:bodyPr wrap="square" rtlCol="0">
              <a:spAutoFit/>
            </a:bodyPr>
            <a:lstStyle/>
            <a:p>
              <a:r>
                <a:rPr lang="en-IN" dirty="0" err="1"/>
                <a:t>Preprocessor</a:t>
              </a:r>
              <a:r>
                <a:rPr lang="en-IN" dirty="0"/>
                <a:t> and model training</a:t>
              </a:r>
            </a:p>
          </p:txBody>
        </p:sp>
        <p:sp>
          <p:nvSpPr>
            <p:cNvPr id="5" name="Cylinder 4">
              <a:extLst>
                <a:ext uri="{FF2B5EF4-FFF2-40B4-BE49-F238E27FC236}">
                  <a16:creationId xmlns:a16="http://schemas.microsoft.com/office/drawing/2014/main" id="{B479DA9C-ECAA-47CC-91D1-7D194DD7A25B}"/>
                </a:ext>
              </a:extLst>
            </p:cNvPr>
            <p:cNvSpPr/>
            <p:nvPr/>
          </p:nvSpPr>
          <p:spPr>
            <a:xfrm>
              <a:off x="543339" y="3030814"/>
              <a:ext cx="1669773" cy="110987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Mongodb</a:t>
              </a:r>
              <a:endParaRPr lang="en-IN" dirty="0"/>
            </a:p>
          </p:txBody>
        </p:sp>
        <p:sp>
          <p:nvSpPr>
            <p:cNvPr id="6" name="Rectangle 5">
              <a:extLst>
                <a:ext uri="{FF2B5EF4-FFF2-40B4-BE49-F238E27FC236}">
                  <a16:creationId xmlns:a16="http://schemas.microsoft.com/office/drawing/2014/main" id="{344F3263-7CF8-462E-BEAD-ACB2FB4D366B}"/>
                </a:ext>
              </a:extLst>
            </p:cNvPr>
            <p:cNvSpPr/>
            <p:nvPr/>
          </p:nvSpPr>
          <p:spPr>
            <a:xfrm>
              <a:off x="3419059" y="1587896"/>
              <a:ext cx="3346175" cy="146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Preprocess</a:t>
              </a:r>
              <a:endParaRPr lang="en-IN" dirty="0"/>
            </a:p>
            <a:p>
              <a:pPr algn="ctr"/>
              <a:r>
                <a:rPr lang="en-IN" dirty="0"/>
                <a:t>( 1. converts to lower cases </a:t>
              </a:r>
            </a:p>
            <a:p>
              <a:pPr algn="ctr"/>
              <a:r>
                <a:rPr lang="en-IN" dirty="0"/>
                <a:t>2. removes stop words</a:t>
              </a:r>
            </a:p>
            <a:p>
              <a:pPr algn="ctr"/>
              <a:r>
                <a:rPr lang="en-IN" dirty="0"/>
                <a:t>3. </a:t>
              </a:r>
              <a:r>
                <a:rPr lang="en-IN" dirty="0" err="1"/>
                <a:t>lemmitization</a:t>
              </a:r>
              <a:r>
                <a:rPr lang="en-IN" dirty="0"/>
                <a:t>)</a:t>
              </a:r>
            </a:p>
          </p:txBody>
        </p:sp>
        <p:sp>
          <p:nvSpPr>
            <p:cNvPr id="7" name="Rectangle 6">
              <a:extLst>
                <a:ext uri="{FF2B5EF4-FFF2-40B4-BE49-F238E27FC236}">
                  <a16:creationId xmlns:a16="http://schemas.microsoft.com/office/drawing/2014/main" id="{F1975E6B-D55F-4440-A091-469EF022FE97}"/>
                </a:ext>
              </a:extLst>
            </p:cNvPr>
            <p:cNvSpPr/>
            <p:nvPr/>
          </p:nvSpPr>
          <p:spPr>
            <a:xfrm>
              <a:off x="3419059" y="4367626"/>
              <a:ext cx="3445567" cy="959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News_article</a:t>
              </a:r>
              <a:r>
                <a:rPr lang="en-IN" dirty="0"/>
                <a:t>(</a:t>
              </a:r>
              <a:r>
                <a:rPr lang="en-IN" dirty="0" err="1"/>
                <a:t>retriving</a:t>
              </a:r>
              <a:r>
                <a:rPr lang="en-IN" dirty="0"/>
                <a:t> data from article </a:t>
              </a:r>
              <a:r>
                <a:rPr lang="en-IN" dirty="0" err="1"/>
                <a:t>url</a:t>
              </a:r>
              <a:r>
                <a:rPr lang="en-IN" dirty="0"/>
                <a:t>(</a:t>
              </a:r>
            </a:p>
          </p:txBody>
        </p:sp>
        <p:sp>
          <p:nvSpPr>
            <p:cNvPr id="8" name="Rectangle 7">
              <a:extLst>
                <a:ext uri="{FF2B5EF4-FFF2-40B4-BE49-F238E27FC236}">
                  <a16:creationId xmlns:a16="http://schemas.microsoft.com/office/drawing/2014/main" id="{E95EFB24-D84E-443A-8989-019883BF7416}"/>
                </a:ext>
              </a:extLst>
            </p:cNvPr>
            <p:cNvSpPr/>
            <p:nvPr/>
          </p:nvSpPr>
          <p:spPr>
            <a:xfrm>
              <a:off x="3419059" y="3272245"/>
              <a:ext cx="3346175" cy="638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training using decision tree(</a:t>
              </a:r>
              <a:r>
                <a:rPr lang="en-IN" dirty="0" err="1"/>
                <a:t>pyspark</a:t>
              </a:r>
              <a:r>
                <a:rPr lang="en-IN" dirty="0"/>
                <a:t>)</a:t>
              </a:r>
            </a:p>
          </p:txBody>
        </p:sp>
        <p:sp>
          <p:nvSpPr>
            <p:cNvPr id="9" name="Rectangle 8">
              <a:extLst>
                <a:ext uri="{FF2B5EF4-FFF2-40B4-BE49-F238E27FC236}">
                  <a16:creationId xmlns:a16="http://schemas.microsoft.com/office/drawing/2014/main" id="{9B683121-CB09-4EDC-B76F-43DDFADB5985}"/>
                </a:ext>
              </a:extLst>
            </p:cNvPr>
            <p:cNvSpPr/>
            <p:nvPr/>
          </p:nvSpPr>
          <p:spPr>
            <a:xfrm>
              <a:off x="8335617" y="3234852"/>
              <a:ext cx="2310848" cy="76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saved as pickle file</a:t>
              </a:r>
            </a:p>
          </p:txBody>
        </p:sp>
        <p:cxnSp>
          <p:nvCxnSpPr>
            <p:cNvPr id="13" name="Straight Arrow Connector 12">
              <a:extLst>
                <a:ext uri="{FF2B5EF4-FFF2-40B4-BE49-F238E27FC236}">
                  <a16:creationId xmlns:a16="http://schemas.microsoft.com/office/drawing/2014/main" id="{4576D6BE-B599-4061-88AC-FC0EE940089F}"/>
                </a:ext>
              </a:extLst>
            </p:cNvPr>
            <p:cNvCxnSpPr>
              <a:stCxn id="5" idx="4"/>
              <a:endCxn id="8" idx="1"/>
            </p:cNvCxnSpPr>
            <p:nvPr/>
          </p:nvCxnSpPr>
          <p:spPr>
            <a:xfrm>
              <a:off x="2213112" y="3585749"/>
              <a:ext cx="1205947" cy="5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FE0B121-D045-41D3-B425-17AFDE6ABCA6}"/>
                </a:ext>
              </a:extLst>
            </p:cNvPr>
            <p:cNvCxnSpPr>
              <a:stCxn id="6" idx="2"/>
              <a:endCxn id="8" idx="0"/>
            </p:cNvCxnSpPr>
            <p:nvPr/>
          </p:nvCxnSpPr>
          <p:spPr>
            <a:xfrm>
              <a:off x="5092147" y="3050364"/>
              <a:ext cx="0" cy="22188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6EF4AD-0040-43DE-B922-CAC752467625}"/>
                </a:ext>
              </a:extLst>
            </p:cNvPr>
            <p:cNvCxnSpPr>
              <a:stCxn id="8" idx="2"/>
            </p:cNvCxnSpPr>
            <p:nvPr/>
          </p:nvCxnSpPr>
          <p:spPr>
            <a:xfrm>
              <a:off x="5092147" y="3910422"/>
              <a:ext cx="0" cy="5555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93B258B-5F9B-45F2-BDC7-57569F8C8687}"/>
                </a:ext>
              </a:extLst>
            </p:cNvPr>
            <p:cNvCxnSpPr>
              <a:stCxn id="8" idx="3"/>
            </p:cNvCxnSpPr>
            <p:nvPr/>
          </p:nvCxnSpPr>
          <p:spPr>
            <a:xfrm flipV="1">
              <a:off x="6765234" y="3585749"/>
              <a:ext cx="1570383" cy="5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D76DC9B7-B011-4D2C-84D4-5EEA0E525ACE}"/>
              </a:ext>
            </a:extLst>
          </p:cNvPr>
          <p:cNvSpPr txBox="1"/>
          <p:nvPr/>
        </p:nvSpPr>
        <p:spPr>
          <a:xfrm>
            <a:off x="3969853" y="1515116"/>
            <a:ext cx="3346174" cy="369332"/>
          </a:xfrm>
          <a:prstGeom prst="rect">
            <a:avLst/>
          </a:prstGeom>
          <a:noFill/>
        </p:spPr>
        <p:txBody>
          <a:bodyPr wrap="square" rtlCol="0">
            <a:spAutoFit/>
          </a:bodyPr>
          <a:lstStyle/>
          <a:p>
            <a:r>
              <a:rPr lang="en-IN" dirty="0"/>
              <a:t>Milestone 2 and Milestone 3</a:t>
            </a:r>
          </a:p>
        </p:txBody>
      </p:sp>
      <p:sp>
        <p:nvSpPr>
          <p:cNvPr id="22" name="TextBox 21">
            <a:extLst>
              <a:ext uri="{FF2B5EF4-FFF2-40B4-BE49-F238E27FC236}">
                <a16:creationId xmlns:a16="http://schemas.microsoft.com/office/drawing/2014/main" id="{46BE96E2-A0F4-4805-883C-848F3F700A3E}"/>
              </a:ext>
            </a:extLst>
          </p:cNvPr>
          <p:cNvSpPr txBox="1"/>
          <p:nvPr/>
        </p:nvSpPr>
        <p:spPr>
          <a:xfrm>
            <a:off x="8282608" y="622032"/>
            <a:ext cx="2758937" cy="2308324"/>
          </a:xfrm>
          <a:prstGeom prst="rect">
            <a:avLst/>
          </a:prstGeom>
          <a:noFill/>
        </p:spPr>
        <p:txBody>
          <a:bodyPr wrap="square" rtlCol="0">
            <a:spAutoFit/>
          </a:bodyPr>
          <a:lstStyle/>
          <a:p>
            <a:r>
              <a:rPr lang="en-IN" dirty="0"/>
              <a:t>Tools and Installation:</a:t>
            </a:r>
          </a:p>
          <a:p>
            <a:pPr marL="342900" indent="-342900">
              <a:buAutoNum type="arabicPeriod"/>
            </a:pPr>
            <a:r>
              <a:rPr lang="en-IN" dirty="0" err="1"/>
              <a:t>Pyspark</a:t>
            </a:r>
            <a:endParaRPr lang="en-IN" dirty="0"/>
          </a:p>
          <a:p>
            <a:pPr marL="342900" indent="-342900">
              <a:buAutoNum type="arabicPeriod"/>
            </a:pPr>
            <a:r>
              <a:rPr lang="en-IN" dirty="0"/>
              <a:t>Scala</a:t>
            </a:r>
          </a:p>
          <a:p>
            <a:pPr marL="342900" indent="-342900">
              <a:buAutoNum type="arabicPeriod"/>
            </a:pPr>
            <a:r>
              <a:rPr lang="en-IN" dirty="0"/>
              <a:t>Newspaper3k python library</a:t>
            </a:r>
          </a:p>
          <a:p>
            <a:pPr marL="342900" indent="-342900">
              <a:buAutoNum type="arabicPeriod"/>
            </a:pPr>
            <a:r>
              <a:rPr lang="en-IN" dirty="0"/>
              <a:t>Jar for </a:t>
            </a:r>
            <a:r>
              <a:rPr lang="en-IN" dirty="0" err="1"/>
              <a:t>pyspark</a:t>
            </a:r>
            <a:r>
              <a:rPr lang="en-IN" dirty="0"/>
              <a:t> </a:t>
            </a:r>
            <a:r>
              <a:rPr lang="en-IN" dirty="0" err="1"/>
              <a:t>mongodb</a:t>
            </a:r>
            <a:r>
              <a:rPr lang="en-IN" dirty="0"/>
              <a:t> connection</a:t>
            </a:r>
          </a:p>
          <a:p>
            <a:pPr marL="342900" indent="-342900">
              <a:buAutoNum type="arabicPeriod"/>
            </a:pPr>
            <a:r>
              <a:rPr lang="en-IN" dirty="0" err="1"/>
              <a:t>Fastapi</a:t>
            </a:r>
            <a:r>
              <a:rPr lang="en-IN" dirty="0"/>
              <a:t> python library</a:t>
            </a:r>
          </a:p>
        </p:txBody>
      </p:sp>
    </p:spTree>
    <p:extLst>
      <p:ext uri="{BB962C8B-B14F-4D97-AF65-F5344CB8AC3E}">
        <p14:creationId xmlns:p14="http://schemas.microsoft.com/office/powerpoint/2010/main" val="1720566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EC887-354C-48F4-B87E-0962EF50CE27}"/>
              </a:ext>
            </a:extLst>
          </p:cNvPr>
          <p:cNvSpPr>
            <a:spLocks noGrp="1"/>
          </p:cNvSpPr>
          <p:nvPr>
            <p:ph type="title"/>
          </p:nvPr>
        </p:nvSpPr>
        <p:spPr/>
        <p:txBody>
          <a:bodyPr/>
          <a:lstStyle/>
          <a:p>
            <a:r>
              <a:rPr lang="en-IN" dirty="0" err="1"/>
              <a:t>Preprocessing</a:t>
            </a:r>
            <a:r>
              <a:rPr lang="en-IN" dirty="0"/>
              <a:t> and Model training</a:t>
            </a:r>
          </a:p>
        </p:txBody>
      </p:sp>
      <p:pic>
        <p:nvPicPr>
          <p:cNvPr id="5" name="Content Placeholder 4">
            <a:extLst>
              <a:ext uri="{FF2B5EF4-FFF2-40B4-BE49-F238E27FC236}">
                <a16:creationId xmlns:a16="http://schemas.microsoft.com/office/drawing/2014/main" id="{756C1093-75EF-425A-B635-122F7DB41649}"/>
              </a:ext>
            </a:extLst>
          </p:cNvPr>
          <p:cNvPicPr>
            <a:picLocks noGrp="1" noChangeAspect="1"/>
          </p:cNvPicPr>
          <p:nvPr>
            <p:ph idx="1"/>
          </p:nvPr>
        </p:nvPicPr>
        <p:blipFill>
          <a:blip r:embed="rId2"/>
          <a:stretch>
            <a:fillRect/>
          </a:stretch>
        </p:blipFill>
        <p:spPr>
          <a:xfrm>
            <a:off x="5963478" y="1841363"/>
            <a:ext cx="6228522" cy="4651512"/>
          </a:xfrm>
        </p:spPr>
      </p:pic>
      <p:pic>
        <p:nvPicPr>
          <p:cNvPr id="7" name="Picture 6">
            <a:extLst>
              <a:ext uri="{FF2B5EF4-FFF2-40B4-BE49-F238E27FC236}">
                <a16:creationId xmlns:a16="http://schemas.microsoft.com/office/drawing/2014/main" id="{434E7B2D-1470-4807-9F42-A086FE8DD8D8}"/>
              </a:ext>
            </a:extLst>
          </p:cNvPr>
          <p:cNvPicPr>
            <a:picLocks noChangeAspect="1"/>
          </p:cNvPicPr>
          <p:nvPr/>
        </p:nvPicPr>
        <p:blipFill>
          <a:blip r:embed="rId3"/>
          <a:stretch>
            <a:fillRect/>
          </a:stretch>
        </p:blipFill>
        <p:spPr>
          <a:xfrm>
            <a:off x="375629" y="1841362"/>
            <a:ext cx="5720371" cy="4651513"/>
          </a:xfrm>
          <a:prstGeom prst="rect">
            <a:avLst/>
          </a:prstGeom>
        </p:spPr>
      </p:pic>
      <p:sp>
        <p:nvSpPr>
          <p:cNvPr id="8" name="TextBox 7">
            <a:extLst>
              <a:ext uri="{FF2B5EF4-FFF2-40B4-BE49-F238E27FC236}">
                <a16:creationId xmlns:a16="http://schemas.microsoft.com/office/drawing/2014/main" id="{7DBD5EB1-C678-41C7-8233-53ADE47B6C6C}"/>
              </a:ext>
            </a:extLst>
          </p:cNvPr>
          <p:cNvSpPr txBox="1"/>
          <p:nvPr/>
        </p:nvSpPr>
        <p:spPr>
          <a:xfrm>
            <a:off x="1102213" y="1472029"/>
            <a:ext cx="4741995" cy="369332"/>
          </a:xfrm>
          <a:prstGeom prst="rect">
            <a:avLst/>
          </a:prstGeom>
          <a:noFill/>
        </p:spPr>
        <p:txBody>
          <a:bodyPr wrap="square" rtlCol="0">
            <a:spAutoFit/>
          </a:bodyPr>
          <a:lstStyle/>
          <a:p>
            <a:r>
              <a:rPr lang="en-IN" dirty="0"/>
              <a:t>Model training initiated during </a:t>
            </a:r>
            <a:r>
              <a:rPr lang="en-IN" dirty="0" err="1"/>
              <a:t>api</a:t>
            </a:r>
            <a:r>
              <a:rPr lang="en-IN" dirty="0"/>
              <a:t> deployment</a:t>
            </a:r>
          </a:p>
        </p:txBody>
      </p:sp>
      <p:sp>
        <p:nvSpPr>
          <p:cNvPr id="9" name="TextBox 8">
            <a:extLst>
              <a:ext uri="{FF2B5EF4-FFF2-40B4-BE49-F238E27FC236}">
                <a16:creationId xmlns:a16="http://schemas.microsoft.com/office/drawing/2014/main" id="{1998C971-6DAB-4855-BC86-9C10315F5E00}"/>
              </a:ext>
            </a:extLst>
          </p:cNvPr>
          <p:cNvSpPr txBox="1"/>
          <p:nvPr/>
        </p:nvSpPr>
        <p:spPr>
          <a:xfrm>
            <a:off x="7739896" y="1405595"/>
            <a:ext cx="3204743" cy="369332"/>
          </a:xfrm>
          <a:prstGeom prst="rect">
            <a:avLst/>
          </a:prstGeom>
          <a:noFill/>
        </p:spPr>
        <p:txBody>
          <a:bodyPr wrap="square" rtlCol="0">
            <a:spAutoFit/>
          </a:bodyPr>
          <a:lstStyle/>
          <a:p>
            <a:r>
              <a:rPr lang="en-IN" dirty="0"/>
              <a:t>Model retraining </a:t>
            </a:r>
          </a:p>
        </p:txBody>
      </p:sp>
    </p:spTree>
    <p:extLst>
      <p:ext uri="{BB962C8B-B14F-4D97-AF65-F5344CB8AC3E}">
        <p14:creationId xmlns:p14="http://schemas.microsoft.com/office/powerpoint/2010/main" val="1336391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5722-A1F1-4DCD-A00A-E52A2FCA34DC}"/>
              </a:ext>
            </a:extLst>
          </p:cNvPr>
          <p:cNvSpPr>
            <a:spLocks noGrp="1"/>
          </p:cNvSpPr>
          <p:nvPr>
            <p:ph type="title"/>
          </p:nvPr>
        </p:nvSpPr>
        <p:spPr/>
        <p:txBody>
          <a:bodyPr/>
          <a:lstStyle/>
          <a:p>
            <a:r>
              <a:rPr lang="en-IN" dirty="0"/>
              <a:t>Challenges for </a:t>
            </a:r>
            <a:r>
              <a:rPr lang="en-IN" dirty="0" err="1"/>
              <a:t>Preprocessing</a:t>
            </a:r>
            <a:r>
              <a:rPr lang="en-IN" dirty="0"/>
              <a:t> and Model training</a:t>
            </a:r>
          </a:p>
        </p:txBody>
      </p:sp>
      <p:sp>
        <p:nvSpPr>
          <p:cNvPr id="4" name="Content Placeholder 3">
            <a:extLst>
              <a:ext uri="{FF2B5EF4-FFF2-40B4-BE49-F238E27FC236}">
                <a16:creationId xmlns:a16="http://schemas.microsoft.com/office/drawing/2014/main" id="{161FF9CF-5BBC-4F2A-AB1A-10747377CEAC}"/>
              </a:ext>
            </a:extLst>
          </p:cNvPr>
          <p:cNvSpPr txBox="1">
            <a:spLocks noGrp="1"/>
          </p:cNvSpPr>
          <p:nvPr>
            <p:ph idx="1"/>
          </p:nvPr>
        </p:nvSpPr>
        <p:spPr>
          <a:xfrm>
            <a:off x="599661" y="1801888"/>
            <a:ext cx="10515600" cy="3254224"/>
          </a:xfrm>
          <a:prstGeom prst="rect">
            <a:avLst/>
          </a:prstGeom>
          <a:noFill/>
        </p:spPr>
        <p:txBody>
          <a:bodyPr wrap="square" rtlCol="0">
            <a:spAutoFit/>
          </a:bodyPr>
          <a:lstStyle/>
          <a:p>
            <a:pPr marL="0" indent="0" algn="l">
              <a:buNone/>
            </a:pPr>
            <a:r>
              <a:rPr lang="en-IN" sz="1800" dirty="0">
                <a:solidFill>
                  <a:srgbClr val="222222"/>
                </a:solidFill>
                <a:latin typeface="Arial" panose="020B0604020202020204" pitchFamily="34" charset="0"/>
              </a:rPr>
              <a:t>1. T</a:t>
            </a:r>
            <a:r>
              <a:rPr lang="en-IN" sz="1800" b="0" i="0" dirty="0">
                <a:solidFill>
                  <a:srgbClr val="222222"/>
                </a:solidFill>
                <a:effectLst/>
                <a:latin typeface="Arial" panose="020B0604020202020204" pitchFamily="34" charset="0"/>
              </a:rPr>
              <a:t>raining model</a:t>
            </a:r>
          </a:p>
          <a:p>
            <a:pPr marL="0" indent="0" algn="l">
              <a:buNone/>
            </a:pPr>
            <a:r>
              <a:rPr lang="en-IN" sz="1800" b="0" i="0" dirty="0">
                <a:solidFill>
                  <a:srgbClr val="222222"/>
                </a:solidFill>
                <a:effectLst/>
                <a:latin typeface="Arial" panose="020B0604020202020204" pitchFamily="34" charset="0"/>
              </a:rPr>
              <a:t>Training data as such wasn't difficult. But found difficulty in finding the right set of jars of right versions to connect mongo </a:t>
            </a:r>
            <a:r>
              <a:rPr lang="en-IN" sz="1800" b="0" i="0" dirty="0" err="1">
                <a:solidFill>
                  <a:srgbClr val="222222"/>
                </a:solidFill>
                <a:effectLst/>
                <a:latin typeface="Arial" panose="020B0604020202020204" pitchFamily="34" charset="0"/>
              </a:rPr>
              <a:t>db</a:t>
            </a:r>
            <a:r>
              <a:rPr lang="en-IN" sz="1800" b="0" i="0" dirty="0">
                <a:solidFill>
                  <a:srgbClr val="222222"/>
                </a:solidFill>
                <a:effectLst/>
                <a:latin typeface="Arial" panose="020B0604020202020204" pitchFamily="34" charset="0"/>
              </a:rPr>
              <a:t> using </a:t>
            </a:r>
            <a:r>
              <a:rPr lang="en-IN" sz="1800" b="0" i="0" dirty="0" err="1">
                <a:solidFill>
                  <a:srgbClr val="222222"/>
                </a:solidFill>
                <a:effectLst/>
                <a:latin typeface="Arial" panose="020B0604020202020204" pitchFamily="34" charset="0"/>
              </a:rPr>
              <a:t>pyspark</a:t>
            </a:r>
            <a:r>
              <a:rPr lang="en-IN" sz="1800" b="0" i="0" dirty="0">
                <a:solidFill>
                  <a:srgbClr val="222222"/>
                </a:solidFill>
                <a:effectLst/>
                <a:latin typeface="Arial" panose="020B0604020202020204" pitchFamily="34" charset="0"/>
              </a:rPr>
              <a:t>. At then end, based on the version mongo </a:t>
            </a:r>
            <a:r>
              <a:rPr lang="en-IN" sz="1800" b="0" i="0" dirty="0" err="1">
                <a:solidFill>
                  <a:srgbClr val="222222"/>
                </a:solidFill>
                <a:effectLst/>
                <a:latin typeface="Arial" panose="020B0604020202020204" pitchFamily="34" charset="0"/>
              </a:rPr>
              <a:t>db</a:t>
            </a:r>
            <a:r>
              <a:rPr lang="en-IN" sz="1800" b="0" i="0" dirty="0">
                <a:solidFill>
                  <a:srgbClr val="222222"/>
                </a:solidFill>
                <a:effectLst/>
                <a:latin typeface="Arial" panose="020B0604020202020204" pitchFamily="34" charset="0"/>
              </a:rPr>
              <a:t> connector of version 2.11 or 2.12 based on </a:t>
            </a:r>
            <a:r>
              <a:rPr lang="en-IN" sz="1800" b="0" i="0" dirty="0" err="1">
                <a:solidFill>
                  <a:srgbClr val="222222"/>
                </a:solidFill>
                <a:effectLst/>
                <a:latin typeface="Arial" panose="020B0604020202020204" pitchFamily="34" charset="0"/>
              </a:rPr>
              <a:t>scala</a:t>
            </a:r>
            <a:r>
              <a:rPr lang="en-IN" sz="1800" b="0" i="0" dirty="0">
                <a:solidFill>
                  <a:srgbClr val="222222"/>
                </a:solidFill>
                <a:effectLst/>
                <a:latin typeface="Arial" panose="020B0604020202020204" pitchFamily="34" charset="0"/>
              </a:rPr>
              <a:t> and python version, it  worked.</a:t>
            </a:r>
          </a:p>
          <a:p>
            <a:pPr marL="0" indent="0" algn="l">
              <a:buNone/>
            </a:pPr>
            <a:br>
              <a:rPr lang="en-IN" sz="1800" b="0" i="0" dirty="0">
                <a:solidFill>
                  <a:srgbClr val="222222"/>
                </a:solidFill>
                <a:effectLst/>
                <a:latin typeface="Arial" panose="020B0604020202020204" pitchFamily="34" charset="0"/>
              </a:rPr>
            </a:br>
            <a:r>
              <a:rPr lang="en-IN" sz="1800" b="0" i="0" dirty="0">
                <a:solidFill>
                  <a:srgbClr val="222222"/>
                </a:solidFill>
                <a:effectLst/>
                <a:latin typeface="Arial" panose="020B0604020202020204" pitchFamily="34" charset="0"/>
              </a:rPr>
              <a:t>.2.Model registry </a:t>
            </a:r>
          </a:p>
          <a:p>
            <a:pPr algn="l"/>
            <a:r>
              <a:rPr lang="en-IN" sz="1800" b="0" i="0" dirty="0">
                <a:solidFill>
                  <a:srgbClr val="222222"/>
                </a:solidFill>
                <a:effectLst/>
                <a:latin typeface="Arial" panose="020B0604020202020204" pitchFamily="34" charset="0"/>
              </a:rPr>
              <a:t>Wasn't </a:t>
            </a:r>
            <a:r>
              <a:rPr lang="en-IN" sz="1800" b="0" i="0" dirty="0" err="1">
                <a:solidFill>
                  <a:srgbClr val="222222"/>
                </a:solidFill>
                <a:effectLst/>
                <a:latin typeface="Arial" panose="020B0604020202020204" pitchFamily="34" charset="0"/>
              </a:rPr>
              <a:t>successfull</a:t>
            </a:r>
            <a:r>
              <a:rPr lang="en-IN" sz="1800" b="0" i="0" dirty="0">
                <a:solidFill>
                  <a:srgbClr val="222222"/>
                </a:solidFill>
                <a:effectLst/>
                <a:latin typeface="Arial" panose="020B0604020202020204" pitchFamily="34" charset="0"/>
              </a:rPr>
              <a:t> in storing the model in </a:t>
            </a:r>
            <a:r>
              <a:rPr lang="en-IN" sz="1800" b="0" i="0" dirty="0" err="1">
                <a:solidFill>
                  <a:srgbClr val="222222"/>
                </a:solidFill>
                <a:effectLst/>
                <a:latin typeface="Arial" panose="020B0604020202020204" pitchFamily="34" charset="0"/>
              </a:rPr>
              <a:t>mlflow</a:t>
            </a:r>
            <a:r>
              <a:rPr lang="en-IN" sz="1800" b="0" i="0" dirty="0">
                <a:solidFill>
                  <a:srgbClr val="222222"/>
                </a:solidFill>
                <a:effectLst/>
                <a:latin typeface="Arial" panose="020B0604020202020204" pitchFamily="34" charset="0"/>
              </a:rPr>
              <a:t> registry hence stored it in pickle file.</a:t>
            </a:r>
          </a:p>
          <a:p>
            <a:endParaRPr lang="en-IN" dirty="0"/>
          </a:p>
          <a:p>
            <a:endParaRPr lang="en-IN" dirty="0"/>
          </a:p>
        </p:txBody>
      </p:sp>
    </p:spTree>
    <p:extLst>
      <p:ext uri="{BB962C8B-B14F-4D97-AF65-F5344CB8AC3E}">
        <p14:creationId xmlns:p14="http://schemas.microsoft.com/office/powerpoint/2010/main" val="4090834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7F618-364D-48A6-8D8D-7AF6CD62657C}"/>
              </a:ext>
            </a:extLst>
          </p:cNvPr>
          <p:cNvSpPr>
            <a:spLocks noGrp="1"/>
          </p:cNvSpPr>
          <p:nvPr>
            <p:ph type="title"/>
          </p:nvPr>
        </p:nvSpPr>
        <p:spPr/>
        <p:txBody>
          <a:bodyPr/>
          <a:lstStyle/>
          <a:p>
            <a:r>
              <a:rPr lang="en-IN" dirty="0"/>
              <a:t>Architecture</a:t>
            </a:r>
          </a:p>
        </p:txBody>
      </p:sp>
      <p:sp>
        <p:nvSpPr>
          <p:cNvPr id="4" name="Rectangle: Rounded Corners 3">
            <a:extLst>
              <a:ext uri="{FF2B5EF4-FFF2-40B4-BE49-F238E27FC236}">
                <a16:creationId xmlns:a16="http://schemas.microsoft.com/office/drawing/2014/main" id="{7834004C-065A-4CB6-BF8A-6F0661CB2D5E}"/>
              </a:ext>
            </a:extLst>
          </p:cNvPr>
          <p:cNvSpPr/>
          <p:nvPr/>
        </p:nvSpPr>
        <p:spPr>
          <a:xfrm>
            <a:off x="1338470" y="2822713"/>
            <a:ext cx="2239617" cy="1987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News classifier UI</a:t>
            </a:r>
          </a:p>
          <a:p>
            <a:pPr algn="ctr"/>
            <a:r>
              <a:rPr lang="en-IN" dirty="0"/>
              <a:t>(html, </a:t>
            </a:r>
            <a:r>
              <a:rPr lang="en-IN" dirty="0" err="1"/>
              <a:t>js</a:t>
            </a:r>
            <a:r>
              <a:rPr lang="en-IN" dirty="0"/>
              <a:t>)</a:t>
            </a:r>
          </a:p>
        </p:txBody>
      </p:sp>
      <p:cxnSp>
        <p:nvCxnSpPr>
          <p:cNvPr id="6" name="Straight Arrow Connector 5">
            <a:extLst>
              <a:ext uri="{FF2B5EF4-FFF2-40B4-BE49-F238E27FC236}">
                <a16:creationId xmlns:a16="http://schemas.microsoft.com/office/drawing/2014/main" id="{F03F245E-82BE-4365-8E78-F5FD1F20D3AA}"/>
              </a:ext>
            </a:extLst>
          </p:cNvPr>
          <p:cNvCxnSpPr>
            <a:cxnSpLocks/>
          </p:cNvCxnSpPr>
          <p:nvPr/>
        </p:nvCxnSpPr>
        <p:spPr>
          <a:xfrm>
            <a:off x="3578087" y="3678514"/>
            <a:ext cx="17724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137C465-1068-4884-8A02-BF2ED4F2C1C4}"/>
              </a:ext>
            </a:extLst>
          </p:cNvPr>
          <p:cNvSpPr txBox="1"/>
          <p:nvPr/>
        </p:nvSpPr>
        <p:spPr>
          <a:xfrm>
            <a:off x="3988077" y="3300666"/>
            <a:ext cx="861392" cy="646331"/>
          </a:xfrm>
          <a:prstGeom prst="rect">
            <a:avLst/>
          </a:prstGeom>
          <a:noFill/>
        </p:spPr>
        <p:txBody>
          <a:bodyPr wrap="square" rtlCol="0">
            <a:spAutoFit/>
          </a:bodyPr>
          <a:lstStyle/>
          <a:p>
            <a:r>
              <a:rPr lang="en-IN" dirty="0"/>
              <a:t>Article/</a:t>
            </a:r>
            <a:r>
              <a:rPr lang="en-IN" dirty="0" err="1"/>
              <a:t>url</a:t>
            </a:r>
            <a:endParaRPr lang="en-IN" dirty="0"/>
          </a:p>
        </p:txBody>
      </p:sp>
      <p:sp>
        <p:nvSpPr>
          <p:cNvPr id="8" name="Rectangle: Rounded Corners 7">
            <a:extLst>
              <a:ext uri="{FF2B5EF4-FFF2-40B4-BE49-F238E27FC236}">
                <a16:creationId xmlns:a16="http://schemas.microsoft.com/office/drawing/2014/main" id="{B17CEC89-AA24-4364-9A42-C25BF3FE3EE8}"/>
              </a:ext>
            </a:extLst>
          </p:cNvPr>
          <p:cNvSpPr/>
          <p:nvPr/>
        </p:nvSpPr>
        <p:spPr>
          <a:xfrm>
            <a:off x="5344766" y="2281553"/>
            <a:ext cx="4071734" cy="3245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API</a:t>
            </a:r>
          </a:p>
        </p:txBody>
      </p:sp>
      <p:sp>
        <p:nvSpPr>
          <p:cNvPr id="22" name="Rectangle: Rounded Corners 21">
            <a:extLst>
              <a:ext uri="{FF2B5EF4-FFF2-40B4-BE49-F238E27FC236}">
                <a16:creationId xmlns:a16="http://schemas.microsoft.com/office/drawing/2014/main" id="{5C90958E-A5AE-450B-9C50-F9393D6F379C}"/>
              </a:ext>
            </a:extLst>
          </p:cNvPr>
          <p:cNvSpPr/>
          <p:nvPr/>
        </p:nvSpPr>
        <p:spPr>
          <a:xfrm>
            <a:off x="5732392" y="2740311"/>
            <a:ext cx="3305590" cy="4059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1. Extract data if its </a:t>
            </a:r>
            <a:r>
              <a:rPr lang="en-IN" dirty="0" err="1"/>
              <a:t>url</a:t>
            </a:r>
            <a:endParaRPr lang="en-IN" dirty="0"/>
          </a:p>
        </p:txBody>
      </p:sp>
      <p:sp>
        <p:nvSpPr>
          <p:cNvPr id="25" name="Rectangle: Rounded Corners 24">
            <a:extLst>
              <a:ext uri="{FF2B5EF4-FFF2-40B4-BE49-F238E27FC236}">
                <a16:creationId xmlns:a16="http://schemas.microsoft.com/office/drawing/2014/main" id="{0751147E-FFA1-4DB1-AD84-4BAAAC33A572}"/>
              </a:ext>
            </a:extLst>
          </p:cNvPr>
          <p:cNvSpPr/>
          <p:nvPr/>
        </p:nvSpPr>
        <p:spPr>
          <a:xfrm>
            <a:off x="5732392" y="3315121"/>
            <a:ext cx="3305590" cy="4059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2.Preprocess data</a:t>
            </a:r>
          </a:p>
        </p:txBody>
      </p:sp>
      <p:sp>
        <p:nvSpPr>
          <p:cNvPr id="26" name="Rectangle: Rounded Corners 25">
            <a:extLst>
              <a:ext uri="{FF2B5EF4-FFF2-40B4-BE49-F238E27FC236}">
                <a16:creationId xmlns:a16="http://schemas.microsoft.com/office/drawing/2014/main" id="{76661115-3670-4163-8ED4-7E65D7C80B04}"/>
              </a:ext>
            </a:extLst>
          </p:cNvPr>
          <p:cNvSpPr/>
          <p:nvPr/>
        </p:nvSpPr>
        <p:spPr>
          <a:xfrm>
            <a:off x="5732393" y="4184661"/>
            <a:ext cx="3411607" cy="8091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3.Extract model from pickle file .Predict and give back response</a:t>
            </a:r>
          </a:p>
        </p:txBody>
      </p:sp>
      <p:cxnSp>
        <p:nvCxnSpPr>
          <p:cNvPr id="28" name="Straight Arrow Connector 27">
            <a:extLst>
              <a:ext uri="{FF2B5EF4-FFF2-40B4-BE49-F238E27FC236}">
                <a16:creationId xmlns:a16="http://schemas.microsoft.com/office/drawing/2014/main" id="{0BF39E5A-6465-4963-B99B-16F24B0A8629}"/>
              </a:ext>
            </a:extLst>
          </p:cNvPr>
          <p:cNvCxnSpPr/>
          <p:nvPr/>
        </p:nvCxnSpPr>
        <p:spPr>
          <a:xfrm flipH="1">
            <a:off x="3578087" y="4184661"/>
            <a:ext cx="1772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0A10903-4C5D-4832-B7AC-A47DE8BB398F}"/>
              </a:ext>
            </a:extLst>
          </p:cNvPr>
          <p:cNvSpPr txBox="1"/>
          <p:nvPr/>
        </p:nvSpPr>
        <p:spPr>
          <a:xfrm>
            <a:off x="3988077" y="4086039"/>
            <a:ext cx="1065145" cy="369332"/>
          </a:xfrm>
          <a:prstGeom prst="rect">
            <a:avLst/>
          </a:prstGeom>
          <a:noFill/>
        </p:spPr>
        <p:txBody>
          <a:bodyPr wrap="square" rtlCol="0">
            <a:spAutoFit/>
          </a:bodyPr>
          <a:lstStyle/>
          <a:p>
            <a:r>
              <a:rPr lang="en-IN" dirty="0"/>
              <a:t>category</a:t>
            </a:r>
          </a:p>
        </p:txBody>
      </p:sp>
      <p:sp>
        <p:nvSpPr>
          <p:cNvPr id="30" name="TextBox 29">
            <a:extLst>
              <a:ext uri="{FF2B5EF4-FFF2-40B4-BE49-F238E27FC236}">
                <a16:creationId xmlns:a16="http://schemas.microsoft.com/office/drawing/2014/main" id="{7E0BD407-FB7E-478C-8B61-B7305A5374F3}"/>
              </a:ext>
            </a:extLst>
          </p:cNvPr>
          <p:cNvSpPr txBox="1"/>
          <p:nvPr/>
        </p:nvSpPr>
        <p:spPr>
          <a:xfrm>
            <a:off x="3869634" y="5595706"/>
            <a:ext cx="4174435" cy="369332"/>
          </a:xfrm>
          <a:prstGeom prst="rect">
            <a:avLst/>
          </a:prstGeom>
          <a:noFill/>
        </p:spPr>
        <p:txBody>
          <a:bodyPr wrap="square" rtlCol="0">
            <a:spAutoFit/>
          </a:bodyPr>
          <a:lstStyle/>
          <a:p>
            <a:r>
              <a:rPr lang="en-IN" dirty="0"/>
              <a:t>Prediction</a:t>
            </a:r>
          </a:p>
        </p:txBody>
      </p:sp>
      <p:sp>
        <p:nvSpPr>
          <p:cNvPr id="31" name="TextBox 30">
            <a:extLst>
              <a:ext uri="{FF2B5EF4-FFF2-40B4-BE49-F238E27FC236}">
                <a16:creationId xmlns:a16="http://schemas.microsoft.com/office/drawing/2014/main" id="{587FD850-304A-4387-8075-195690C501AF}"/>
              </a:ext>
            </a:extLst>
          </p:cNvPr>
          <p:cNvSpPr txBox="1"/>
          <p:nvPr/>
        </p:nvSpPr>
        <p:spPr>
          <a:xfrm>
            <a:off x="9144000" y="266222"/>
            <a:ext cx="2794553" cy="2585323"/>
          </a:xfrm>
          <a:prstGeom prst="rect">
            <a:avLst/>
          </a:prstGeom>
          <a:noFill/>
        </p:spPr>
        <p:txBody>
          <a:bodyPr wrap="square" rtlCol="0">
            <a:spAutoFit/>
          </a:bodyPr>
          <a:lstStyle/>
          <a:p>
            <a:r>
              <a:rPr lang="en-IN" dirty="0"/>
              <a:t>Tools and Installation</a:t>
            </a:r>
          </a:p>
          <a:p>
            <a:pPr marL="342900" indent="-342900">
              <a:buAutoNum type="arabicPeriod"/>
            </a:pPr>
            <a:r>
              <a:rPr lang="en-IN" dirty="0"/>
              <a:t>newspaper3k python library</a:t>
            </a:r>
          </a:p>
          <a:p>
            <a:pPr marL="342900" indent="-342900">
              <a:buAutoNum type="arabicPeriod"/>
            </a:pPr>
            <a:r>
              <a:rPr lang="en-IN" dirty="0"/>
              <a:t>Python </a:t>
            </a:r>
          </a:p>
          <a:p>
            <a:pPr marL="342900" indent="-342900">
              <a:buAutoNum type="arabicPeriod"/>
            </a:pPr>
            <a:r>
              <a:rPr lang="en-IN" dirty="0"/>
              <a:t>Flask python library for </a:t>
            </a:r>
            <a:r>
              <a:rPr lang="en-IN" dirty="0" err="1"/>
              <a:t>api</a:t>
            </a:r>
            <a:endParaRPr lang="en-IN" dirty="0"/>
          </a:p>
          <a:p>
            <a:pPr marL="342900" indent="-342900">
              <a:buAutoNum type="arabicPeriod"/>
            </a:pPr>
            <a:r>
              <a:rPr lang="en-IN" dirty="0"/>
              <a:t>HTML and </a:t>
            </a:r>
            <a:r>
              <a:rPr lang="en-IN" dirty="0" err="1"/>
              <a:t>javascript</a:t>
            </a:r>
            <a:r>
              <a:rPr lang="en-IN" dirty="0"/>
              <a:t> for UI</a:t>
            </a:r>
          </a:p>
          <a:p>
            <a:pPr marL="342900" indent="-342900">
              <a:buAutoNum type="arabicPeriod"/>
            </a:pPr>
            <a:endParaRPr lang="en-IN" dirty="0"/>
          </a:p>
        </p:txBody>
      </p:sp>
      <p:sp>
        <p:nvSpPr>
          <p:cNvPr id="32" name="TextBox 31">
            <a:extLst>
              <a:ext uri="{FF2B5EF4-FFF2-40B4-BE49-F238E27FC236}">
                <a16:creationId xmlns:a16="http://schemas.microsoft.com/office/drawing/2014/main" id="{A71FBE99-7FF0-43BA-982D-6B78FCEF53D3}"/>
              </a:ext>
            </a:extLst>
          </p:cNvPr>
          <p:cNvSpPr txBox="1"/>
          <p:nvPr/>
        </p:nvSpPr>
        <p:spPr>
          <a:xfrm>
            <a:off x="4281282" y="1719411"/>
            <a:ext cx="1975401" cy="369332"/>
          </a:xfrm>
          <a:prstGeom prst="rect">
            <a:avLst/>
          </a:prstGeom>
          <a:noFill/>
        </p:spPr>
        <p:txBody>
          <a:bodyPr wrap="square" rtlCol="0">
            <a:spAutoFit/>
          </a:bodyPr>
          <a:lstStyle/>
          <a:p>
            <a:r>
              <a:rPr lang="en-IN" dirty="0"/>
              <a:t>Milestone 4</a:t>
            </a:r>
          </a:p>
        </p:txBody>
      </p:sp>
    </p:spTree>
    <p:extLst>
      <p:ext uri="{BB962C8B-B14F-4D97-AF65-F5344CB8AC3E}">
        <p14:creationId xmlns:p14="http://schemas.microsoft.com/office/powerpoint/2010/main" val="48500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680</Words>
  <Application>Microsoft Office PowerPoint</Application>
  <PresentationFormat>Widescreen</PresentationFormat>
  <Paragraphs>112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NEWS CLASSIFIER </vt:lpstr>
      <vt:lpstr>Architecture</vt:lpstr>
      <vt:lpstr>Mongodb Documents</vt:lpstr>
      <vt:lpstr>PowerPoint Presentation</vt:lpstr>
      <vt:lpstr>Challenges for data ingestion</vt:lpstr>
      <vt:lpstr>Architecture</vt:lpstr>
      <vt:lpstr>Preprocessing and Model training</vt:lpstr>
      <vt:lpstr>Challenges for Preprocessing and Model training</vt:lpstr>
      <vt:lpstr>Architecture</vt:lpstr>
      <vt:lpstr>UI</vt:lpstr>
      <vt:lpstr>UI to API interaction</vt:lpstr>
      <vt:lpstr>Architecture</vt:lpstr>
      <vt:lpstr>Challenges in building UI and containers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CLASSIFIER</dc:title>
  <dc:creator>KAVYA</dc:creator>
  <cp:lastModifiedBy> </cp:lastModifiedBy>
  <cp:revision>24</cp:revision>
  <dcterms:created xsi:type="dcterms:W3CDTF">2021-11-01T15:54:25Z</dcterms:created>
  <dcterms:modified xsi:type="dcterms:W3CDTF">2021-11-01T17:57:06Z</dcterms:modified>
</cp:coreProperties>
</file>