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57" r:id="rId8"/>
    <p:sldId id="263" r:id="rId9"/>
    <p:sldId id="264" r:id="rId10"/>
    <p:sldId id="273" r:id="rId11"/>
    <p:sldId id="268" r:id="rId12"/>
    <p:sldId id="269" r:id="rId13"/>
    <p:sldId id="271" r:id="rId14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37" d="100"/>
          <a:sy n="37" d="100"/>
        </p:scale>
        <p:origin x="3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8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9B424-ED28-4BEC-8A28-BF427314F3CE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AFD1E2-5833-A50A-4DB9-BBC5AC07A1FE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BE461-1854-E54A-B63D-BB466EDBE541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37181-97F7-9F3D-2EE5-C123ED642B1C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82C9EC9F-BE46-B234-6FB4-DE7EDF6BBCE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376B66-A61E-EB67-CDA1-0D13ECFEFA2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B2042-90D9-023A-FFBF-62BC2B09794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4862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429DED-1582-7DE0-59E4-21F3A5213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9E9B1-B03F-9370-5D5B-D36F155A4FC1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DFB50-A06B-339C-0EC4-0551F674C052}"/>
              </a:ext>
            </a:extLst>
          </p:cNvPr>
          <p:cNvSpPr/>
          <p:nvPr/>
        </p:nvSpPr>
        <p:spPr>
          <a:xfrm>
            <a:off x="0" y="550945"/>
            <a:ext cx="18287999" cy="429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7C21D-4064-8291-50A9-974C19D4D22A}"/>
              </a:ext>
            </a:extLst>
          </p:cNvPr>
          <p:cNvSpPr/>
          <p:nvPr/>
        </p:nvSpPr>
        <p:spPr>
          <a:xfrm>
            <a:off x="0" y="948906"/>
            <a:ext cx="18288000" cy="603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17A8837-2D64-CCFB-610D-CF805B71B88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83218" y="-68358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07B7B9-D454-5CCD-EA99-2E7D3219F94B}"/>
              </a:ext>
            </a:extLst>
          </p:cNvPr>
          <p:cNvSpPr txBox="1"/>
          <p:nvPr/>
        </p:nvSpPr>
        <p:spPr>
          <a:xfrm>
            <a:off x="815332" y="-22127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3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A2CF0-BA98-E97B-E7A9-C05A7D79E97B}"/>
              </a:ext>
            </a:extLst>
          </p:cNvPr>
          <p:cNvSpPr txBox="1"/>
          <p:nvPr/>
        </p:nvSpPr>
        <p:spPr>
          <a:xfrm>
            <a:off x="140099" y="1168441"/>
            <a:ext cx="284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Performance Review Year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F7CC74-C150-702A-F2B4-A4A37DDEDEB5}"/>
              </a:ext>
            </a:extLst>
          </p:cNvPr>
          <p:cNvSpPr/>
          <p:nvPr/>
        </p:nvSpPr>
        <p:spPr>
          <a:xfrm>
            <a:off x="815331" y="2282527"/>
            <a:ext cx="4136231" cy="3591221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A2195-2983-8B0B-3615-741B50CDB008}"/>
              </a:ext>
            </a:extLst>
          </p:cNvPr>
          <p:cNvSpPr txBox="1"/>
          <p:nvPr/>
        </p:nvSpPr>
        <p:spPr>
          <a:xfrm>
            <a:off x="9368287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C26AF-9058-C4F5-D6C7-DFB637E20DCE}"/>
              </a:ext>
            </a:extLst>
          </p:cNvPr>
          <p:cNvSpPr txBox="1"/>
          <p:nvPr/>
        </p:nvSpPr>
        <p:spPr>
          <a:xfrm>
            <a:off x="14064817" y="118142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D7CF1A-11A6-E1EC-F0A5-B22CC0D57BEF}"/>
              </a:ext>
            </a:extLst>
          </p:cNvPr>
          <p:cNvSpPr/>
          <p:nvPr/>
        </p:nvSpPr>
        <p:spPr>
          <a:xfrm>
            <a:off x="15044468" y="1789983"/>
            <a:ext cx="3103433" cy="4576311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F025E5-4D40-9688-51BE-1C7DC18BA3CE}"/>
              </a:ext>
            </a:extLst>
          </p:cNvPr>
          <p:cNvSpPr/>
          <p:nvPr/>
        </p:nvSpPr>
        <p:spPr>
          <a:xfrm>
            <a:off x="15044468" y="6573328"/>
            <a:ext cx="3103433" cy="3591022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B9C98B-16E4-5D8A-ABE7-756A1D338F4D}"/>
              </a:ext>
            </a:extLst>
          </p:cNvPr>
          <p:cNvSpPr/>
          <p:nvPr/>
        </p:nvSpPr>
        <p:spPr>
          <a:xfrm>
            <a:off x="5179028" y="1968525"/>
            <a:ext cx="9527080" cy="7624049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4DD1A6A-E647-C890-A690-AA018987DB03}"/>
              </a:ext>
            </a:extLst>
          </p:cNvPr>
          <p:cNvSpPr/>
          <p:nvPr/>
        </p:nvSpPr>
        <p:spPr>
          <a:xfrm>
            <a:off x="815331" y="6366294"/>
            <a:ext cx="4136231" cy="322628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DD3CA9-7D60-27FC-C689-8271BF4530A1}"/>
              </a:ext>
            </a:extLst>
          </p:cNvPr>
          <p:cNvSpPr txBox="1"/>
          <p:nvPr/>
        </p:nvSpPr>
        <p:spPr>
          <a:xfrm>
            <a:off x="2135581" y="1874615"/>
            <a:ext cx="170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Distinct Count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A4E85-F60D-B568-E4A6-6774EFD438CC}"/>
              </a:ext>
            </a:extLst>
          </p:cNvPr>
          <p:cNvSpPr txBox="1"/>
          <p:nvPr/>
        </p:nvSpPr>
        <p:spPr>
          <a:xfrm>
            <a:off x="2144381" y="5919802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:p14="http://schemas.microsoft.com/office/powerpoint/2010/main" val="372599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108572" y="1757362"/>
            <a:ext cx="6479352" cy="842217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6829032" y="1854200"/>
            <a:ext cx="6029718" cy="227826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3099857" y="1810087"/>
            <a:ext cx="4977126" cy="4098162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3099858" y="6231764"/>
            <a:ext cx="4977126" cy="3947777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3"/>
            <a:ext cx="176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FBC524-4359-E64B-649E-69D8D4E45383}"/>
              </a:ext>
            </a:extLst>
          </p:cNvPr>
          <p:cNvSpPr/>
          <p:nvPr/>
        </p:nvSpPr>
        <p:spPr>
          <a:xfrm>
            <a:off x="6829032" y="4334637"/>
            <a:ext cx="6029718" cy="58449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32092-458A-770A-C1D3-4B504494B8B5}"/>
              </a:ext>
            </a:extLst>
          </p:cNvPr>
          <p:cNvSpPr txBox="1"/>
          <p:nvPr/>
        </p:nvSpPr>
        <p:spPr>
          <a:xfrm>
            <a:off x="7374958" y="1933018"/>
            <a:ext cx="298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Status Insight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A433D-3A4B-CCA9-C2CA-CB2EF83F2232}"/>
              </a:ext>
            </a:extLst>
          </p:cNvPr>
          <p:cNvSpPr txBox="1"/>
          <p:nvPr/>
        </p:nvSpPr>
        <p:spPr>
          <a:xfrm>
            <a:off x="711988" y="1846262"/>
            <a:ext cx="388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Days on Leave by Age range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7D70F-029B-7409-2697-F8222FB476B5}"/>
              </a:ext>
            </a:extLst>
          </p:cNvPr>
          <p:cNvSpPr txBox="1"/>
          <p:nvPr/>
        </p:nvSpPr>
        <p:spPr>
          <a:xfrm>
            <a:off x="782004" y="5862432"/>
            <a:ext cx="402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Utilization by Ethnicity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6A722-F322-B3AA-F6EE-700FA8A68B7B}"/>
              </a:ext>
            </a:extLst>
          </p:cNvPr>
          <p:cNvSpPr txBox="1"/>
          <p:nvPr/>
        </p:nvSpPr>
        <p:spPr>
          <a:xfrm>
            <a:off x="7227613" y="4488414"/>
            <a:ext cx="544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Cost of Remaining Annual Leave by Dept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5E8066-695D-0137-7578-298B6BCADEB6}"/>
              </a:ext>
            </a:extLst>
          </p:cNvPr>
          <p:cNvSpPr txBox="1"/>
          <p:nvPr/>
        </p:nvSpPr>
        <p:spPr>
          <a:xfrm>
            <a:off x="13463899" y="2216665"/>
            <a:ext cx="279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Total Leave Days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B408C-B1DB-5DE1-2683-79C4B2ED7BE9}"/>
              </a:ext>
            </a:extLst>
          </p:cNvPr>
          <p:cNvSpPr txBox="1"/>
          <p:nvPr/>
        </p:nvSpPr>
        <p:spPr>
          <a:xfrm>
            <a:off x="13591113" y="652386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98FB06-AEE8-C4F6-5E54-D70DEAF419FA}"/>
              </a:ext>
            </a:extLst>
          </p:cNvPr>
          <p:cNvSpPr txBox="1"/>
          <p:nvPr/>
        </p:nvSpPr>
        <p:spPr>
          <a:xfrm>
            <a:off x="13511835" y="4700836"/>
            <a:ext cx="2483565" cy="66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Annual Leave Liability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45901-6D56-6B42-B022-297B5AD190D4}"/>
              </a:ext>
            </a:extLst>
          </p:cNvPr>
          <p:cNvSpPr txBox="1"/>
          <p:nvPr/>
        </p:nvSpPr>
        <p:spPr>
          <a:xfrm>
            <a:off x="13511835" y="3823015"/>
            <a:ext cx="246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Liability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53B3B-9599-CA10-3813-65219650BD51}"/>
              </a:ext>
            </a:extLst>
          </p:cNvPr>
          <p:cNvSpPr txBox="1"/>
          <p:nvPr/>
        </p:nvSpPr>
        <p:spPr>
          <a:xfrm>
            <a:off x="13511835" y="3030918"/>
            <a:ext cx="248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Balance</a:t>
            </a:r>
          </a:p>
        </p:txBody>
      </p:sp>
    </p:spTree>
    <p:extLst>
      <p:ext uri="{BB962C8B-B14F-4D97-AF65-F5344CB8AC3E}">
        <p14:creationId xmlns:p14="http://schemas.microsoft.com/office/powerpoint/2010/main" val="190922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108571" y="1754192"/>
            <a:ext cx="11224969" cy="842217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11499136" y="6121264"/>
            <a:ext cx="4504453" cy="396758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1499136" y="1751568"/>
            <a:ext cx="4504453" cy="414227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6169185" y="1776356"/>
            <a:ext cx="1977524" cy="831248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3"/>
            <a:ext cx="176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32092-458A-770A-C1D3-4B504494B8B5}"/>
              </a:ext>
            </a:extLst>
          </p:cNvPr>
          <p:cNvSpPr txBox="1"/>
          <p:nvPr/>
        </p:nvSpPr>
        <p:spPr>
          <a:xfrm>
            <a:off x="6828189" y="5751932"/>
            <a:ext cx="40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Availability Rate by Tenure Band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A433D-3A4B-CCA9-C2CA-CB2EF83F2232}"/>
              </a:ext>
            </a:extLst>
          </p:cNvPr>
          <p:cNvSpPr txBox="1"/>
          <p:nvPr/>
        </p:nvSpPr>
        <p:spPr>
          <a:xfrm>
            <a:off x="711988" y="1846262"/>
            <a:ext cx="370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Department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7D70F-029B-7409-2697-F8222FB476B5}"/>
              </a:ext>
            </a:extLst>
          </p:cNvPr>
          <p:cNvSpPr txBox="1"/>
          <p:nvPr/>
        </p:nvSpPr>
        <p:spPr>
          <a:xfrm>
            <a:off x="718432" y="5780615"/>
            <a:ext cx="49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Organizational Level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6A722-F322-B3AA-F6EE-700FA8A68B7B}"/>
              </a:ext>
            </a:extLst>
          </p:cNvPr>
          <p:cNvSpPr txBox="1"/>
          <p:nvPr/>
        </p:nvSpPr>
        <p:spPr>
          <a:xfrm>
            <a:off x="11907246" y="6259422"/>
            <a:ext cx="255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Availability Rate Trend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5E8066-695D-0137-7578-298B6BCADEB6}"/>
              </a:ext>
            </a:extLst>
          </p:cNvPr>
          <p:cNvSpPr txBox="1"/>
          <p:nvPr/>
        </p:nvSpPr>
        <p:spPr>
          <a:xfrm>
            <a:off x="11754829" y="2215594"/>
            <a:ext cx="18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Availability Rate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B408C-B1DB-5DE1-2683-79C4B2ED7BE9}"/>
              </a:ext>
            </a:extLst>
          </p:cNvPr>
          <p:cNvSpPr txBox="1"/>
          <p:nvPr/>
        </p:nvSpPr>
        <p:spPr>
          <a:xfrm>
            <a:off x="16267538" y="4999696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98FB06-AEE8-C4F6-5E54-D70DEAF419FA}"/>
              </a:ext>
            </a:extLst>
          </p:cNvPr>
          <p:cNvSpPr txBox="1"/>
          <p:nvPr/>
        </p:nvSpPr>
        <p:spPr>
          <a:xfrm>
            <a:off x="11754829" y="4672575"/>
            <a:ext cx="231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 Leave Days Taken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45901-6D56-6B42-B022-297B5AD190D4}"/>
              </a:ext>
            </a:extLst>
          </p:cNvPr>
          <p:cNvSpPr txBox="1"/>
          <p:nvPr/>
        </p:nvSpPr>
        <p:spPr>
          <a:xfrm>
            <a:off x="11740984" y="3820829"/>
            <a:ext cx="266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Absenteeism Cost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53B3B-9599-CA10-3813-65219650BD51}"/>
              </a:ext>
            </a:extLst>
          </p:cNvPr>
          <p:cNvSpPr txBox="1"/>
          <p:nvPr/>
        </p:nvSpPr>
        <p:spPr>
          <a:xfrm>
            <a:off x="11754829" y="3015201"/>
            <a:ext cx="209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B2B0F-3D1E-8BD5-A54C-4486B4CA7A8A}"/>
              </a:ext>
            </a:extLst>
          </p:cNvPr>
          <p:cNvSpPr txBox="1"/>
          <p:nvPr/>
        </p:nvSpPr>
        <p:spPr>
          <a:xfrm>
            <a:off x="6732192" y="1839917"/>
            <a:ext cx="402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Absenteeism Rate by Age Range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5B944-8046-7AA1-783C-FD91605A6B7D}"/>
              </a:ext>
            </a:extLst>
          </p:cNvPr>
          <p:cNvSpPr txBox="1"/>
          <p:nvPr/>
        </p:nvSpPr>
        <p:spPr>
          <a:xfrm>
            <a:off x="16267538" y="2030928"/>
            <a:ext cx="171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Organizational Level </a:t>
            </a:r>
          </a:p>
        </p:txBody>
      </p:sp>
    </p:spTree>
    <p:extLst>
      <p:ext uri="{BB962C8B-B14F-4D97-AF65-F5344CB8AC3E}">
        <p14:creationId xmlns:p14="http://schemas.microsoft.com/office/powerpoint/2010/main" val="253429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191291" y="1709503"/>
            <a:ext cx="7809709" cy="2422957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8237588" y="1813595"/>
            <a:ext cx="4616643" cy="388620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3099857" y="1810087"/>
            <a:ext cx="4977126" cy="385445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3162582" y="5952364"/>
            <a:ext cx="4914401" cy="422717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3"/>
            <a:ext cx="176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FBC524-4359-E64B-649E-69D8D4E45383}"/>
              </a:ext>
            </a:extLst>
          </p:cNvPr>
          <p:cNvSpPr/>
          <p:nvPr/>
        </p:nvSpPr>
        <p:spPr>
          <a:xfrm>
            <a:off x="8300312" y="5908249"/>
            <a:ext cx="4616643" cy="4271291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32092-458A-770A-C1D3-4B504494B8B5}"/>
              </a:ext>
            </a:extLst>
          </p:cNvPr>
          <p:cNvSpPr txBox="1"/>
          <p:nvPr/>
        </p:nvSpPr>
        <p:spPr>
          <a:xfrm>
            <a:off x="8517633" y="2094518"/>
            <a:ext cx="4065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Leave Taken by Department and Gender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A433D-3A4B-CCA9-C2CA-CB2EF83F2232}"/>
              </a:ext>
            </a:extLst>
          </p:cNvPr>
          <p:cNvSpPr txBox="1"/>
          <p:nvPr/>
        </p:nvSpPr>
        <p:spPr>
          <a:xfrm>
            <a:off x="711988" y="1846262"/>
            <a:ext cx="415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Days on Leave by Department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6A722-F322-B3AA-F6EE-700FA8A68B7B}"/>
              </a:ext>
            </a:extLst>
          </p:cNvPr>
          <p:cNvSpPr txBox="1"/>
          <p:nvPr/>
        </p:nvSpPr>
        <p:spPr>
          <a:xfrm>
            <a:off x="8719862" y="6321695"/>
            <a:ext cx="25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Leave Days Trend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B408C-B1DB-5DE1-2683-79C4B2ED7BE9}"/>
              </a:ext>
            </a:extLst>
          </p:cNvPr>
          <p:cNvSpPr txBox="1"/>
          <p:nvPr/>
        </p:nvSpPr>
        <p:spPr>
          <a:xfrm>
            <a:off x="13591113" y="6321695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Forecast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45901-6D56-6B42-B022-297B5AD190D4}"/>
              </a:ext>
            </a:extLst>
          </p:cNvPr>
          <p:cNvSpPr txBox="1"/>
          <p:nvPr/>
        </p:nvSpPr>
        <p:spPr>
          <a:xfrm>
            <a:off x="13591113" y="2094518"/>
            <a:ext cx="223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Leave Liability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F0C1DA-3D49-AE19-3B08-566C54CB0BDD}"/>
              </a:ext>
            </a:extLst>
          </p:cNvPr>
          <p:cNvSpPr/>
          <p:nvPr/>
        </p:nvSpPr>
        <p:spPr>
          <a:xfrm>
            <a:off x="186772" y="4267161"/>
            <a:ext cx="7809709" cy="279086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39420D-F76D-0181-5F66-1BE257446E18}"/>
              </a:ext>
            </a:extLst>
          </p:cNvPr>
          <p:cNvSpPr/>
          <p:nvPr/>
        </p:nvSpPr>
        <p:spPr>
          <a:xfrm>
            <a:off x="211016" y="7229475"/>
            <a:ext cx="7809709" cy="2950066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2E6FD-0D47-B01B-7084-A1437EC9ED1B}"/>
              </a:ext>
            </a:extLst>
          </p:cNvPr>
          <p:cNvSpPr txBox="1"/>
          <p:nvPr/>
        </p:nvSpPr>
        <p:spPr>
          <a:xfrm>
            <a:off x="718432" y="7500937"/>
            <a:ext cx="567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and Average Leave Days by Category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BBCD3A-C9EF-C7BF-CF88-B380DEF07ACC}"/>
              </a:ext>
            </a:extLst>
          </p:cNvPr>
          <p:cNvSpPr txBox="1"/>
          <p:nvPr/>
        </p:nvSpPr>
        <p:spPr>
          <a:xfrm>
            <a:off x="844062" y="4487149"/>
            <a:ext cx="53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Type Cost by Department</a:t>
            </a:r>
          </a:p>
        </p:txBody>
      </p:sp>
    </p:spTree>
    <p:extLst>
      <p:ext uri="{BB962C8B-B14F-4D97-AF65-F5344CB8AC3E}">
        <p14:creationId xmlns:p14="http://schemas.microsoft.com/office/powerpoint/2010/main" val="105707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211015" y="1934309"/>
            <a:ext cx="10374923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211014" y="6471138"/>
            <a:ext cx="10374924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0D863-6497-2033-5AD9-DFA780CEF6A3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79095C-BD81-281B-A03D-DDD4E6768A1C}"/>
              </a:ext>
            </a:extLst>
          </p:cNvPr>
          <p:cNvSpPr txBox="1"/>
          <p:nvPr/>
        </p:nvSpPr>
        <p:spPr>
          <a:xfrm>
            <a:off x="5152291" y="1574800"/>
            <a:ext cx="25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Reason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8C13F-43B2-BA7C-C7B9-2766C2664027}"/>
              </a:ext>
            </a:extLst>
          </p:cNvPr>
          <p:cNvSpPr txBox="1"/>
          <p:nvPr/>
        </p:nvSpPr>
        <p:spPr>
          <a:xfrm>
            <a:off x="11333541" y="1574800"/>
            <a:ext cx="254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Gender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0977778" y="1934309"/>
            <a:ext cx="7099207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0977777" y="6471137"/>
            <a:ext cx="7099207" cy="370840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16858-9887-1309-0EAD-AEFE7A0EDF0F}"/>
              </a:ext>
            </a:extLst>
          </p:cNvPr>
          <p:cNvSpPr txBox="1"/>
          <p:nvPr/>
        </p:nvSpPr>
        <p:spPr>
          <a:xfrm>
            <a:off x="14804644" y="1574800"/>
            <a:ext cx="225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6755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8A6D6-3D03-8404-43F3-F9C133EFF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76BCF9-D7DD-9DAB-0D1A-724999677BBF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F78D0-BD85-F76C-8AA7-6B9F998CD28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C410E6-1FB9-28CA-5B81-9702D17F1D4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A9E87E-117F-AB4C-A5E4-64D8AE5C90A6}"/>
              </a:ext>
            </a:extLst>
          </p:cNvPr>
          <p:cNvSpPr/>
          <p:nvPr/>
        </p:nvSpPr>
        <p:spPr>
          <a:xfrm>
            <a:off x="211015" y="1934309"/>
            <a:ext cx="17865969" cy="2783272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C04B42-B374-8C62-B8D6-6F4F9B9F1ADE}"/>
              </a:ext>
            </a:extLst>
          </p:cNvPr>
          <p:cNvSpPr/>
          <p:nvPr/>
        </p:nvSpPr>
        <p:spPr>
          <a:xfrm>
            <a:off x="211014" y="8047435"/>
            <a:ext cx="17865968" cy="2132106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3087F-42C0-F5F8-B32E-906BBE18B282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49EF9-2260-28C2-2BBE-BBA029D810EF}"/>
              </a:ext>
            </a:extLst>
          </p:cNvPr>
          <p:cNvSpPr txBox="1"/>
          <p:nvPr/>
        </p:nvSpPr>
        <p:spPr>
          <a:xfrm>
            <a:off x="3446585" y="1574800"/>
            <a:ext cx="317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Gender-Based Resignation Trends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04092-64C4-6FF9-808C-5F5F512908B6}"/>
              </a:ext>
            </a:extLst>
          </p:cNvPr>
          <p:cNvSpPr txBox="1"/>
          <p:nvPr/>
        </p:nvSpPr>
        <p:spPr>
          <a:xfrm>
            <a:off x="12431614" y="1574800"/>
            <a:ext cx="515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Resignation by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Organizational Level and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8425331-F12A-FCA5-FB3F-1F8050FBEBF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6EE43B-BBF0-3D23-88ED-9CC2F0A505FF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12CCC-1797-B6CC-2B91-83C9D250EC0F}"/>
              </a:ext>
            </a:extLst>
          </p:cNvPr>
          <p:cNvSpPr txBox="1"/>
          <p:nvPr/>
        </p:nvSpPr>
        <p:spPr>
          <a:xfrm>
            <a:off x="602855" y="7618061"/>
            <a:ext cx="27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Age Band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1FCCD-1B5A-940F-5DE8-C0AD5D34C345}"/>
              </a:ext>
            </a:extLst>
          </p:cNvPr>
          <p:cNvSpPr/>
          <p:nvPr/>
        </p:nvSpPr>
        <p:spPr>
          <a:xfrm>
            <a:off x="211014" y="5178676"/>
            <a:ext cx="17865969" cy="237934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8FA16-E403-D4C1-AADA-67C7686DCCB0}"/>
              </a:ext>
            </a:extLst>
          </p:cNvPr>
          <p:cNvSpPr txBox="1"/>
          <p:nvPr/>
        </p:nvSpPr>
        <p:spPr>
          <a:xfrm>
            <a:off x="602855" y="4763462"/>
            <a:ext cx="465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(Current Year vs Previous Year)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19284-BA38-5E26-7391-5343BE850965}"/>
              </a:ext>
            </a:extLst>
          </p:cNvPr>
          <p:cNvSpPr txBox="1"/>
          <p:nvPr/>
        </p:nvSpPr>
        <p:spPr>
          <a:xfrm>
            <a:off x="9143998" y="4763462"/>
            <a:ext cx="23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vs Hires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1C2DF-7889-5CAD-B892-8B95F507F6F8}"/>
              </a:ext>
            </a:extLst>
          </p:cNvPr>
          <p:cNvSpPr txBox="1"/>
          <p:nvPr/>
        </p:nvSpPr>
        <p:spPr>
          <a:xfrm>
            <a:off x="6055315" y="7618061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( Years)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69F93-6627-8A3D-34DF-C65539848132}"/>
              </a:ext>
            </a:extLst>
          </p:cNvPr>
          <p:cNvSpPr txBox="1"/>
          <p:nvPr/>
        </p:nvSpPr>
        <p:spPr>
          <a:xfrm>
            <a:off x="13657752" y="7618061"/>
            <a:ext cx="270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Location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67CD4-52A3-0911-BDD7-DA1B23858FC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76D9D6-354A-88D7-BBEE-F7D5FC9098DA}"/>
              </a:ext>
            </a:extLst>
          </p:cNvPr>
          <p:cNvSpPr txBox="1"/>
          <p:nvPr/>
        </p:nvSpPr>
        <p:spPr>
          <a:xfrm>
            <a:off x="501098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357620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F954C-76DE-ACE0-2210-AA2C50F0E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B00961-A5BA-83B2-4BC7-CE521209C0E4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6316A-F1FC-81B8-5244-9DF444949794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5FE81-94B1-45C5-C481-FD5A2B14514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C99D70-B52C-DE5B-510D-A8F705813EF6}"/>
              </a:ext>
            </a:extLst>
          </p:cNvPr>
          <p:cNvSpPr/>
          <p:nvPr/>
        </p:nvSpPr>
        <p:spPr>
          <a:xfrm>
            <a:off x="211015" y="2245948"/>
            <a:ext cx="17865969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789F25-EDF1-2DCC-5997-C02F414640F8}"/>
              </a:ext>
            </a:extLst>
          </p:cNvPr>
          <p:cNvSpPr/>
          <p:nvPr/>
        </p:nvSpPr>
        <p:spPr>
          <a:xfrm>
            <a:off x="211014" y="6471138"/>
            <a:ext cx="17865968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A557C-7DB0-0CD7-DF83-A3155EB126C7}"/>
              </a:ext>
            </a:extLst>
          </p:cNvPr>
          <p:cNvSpPr txBox="1"/>
          <p:nvPr/>
        </p:nvSpPr>
        <p:spPr>
          <a:xfrm>
            <a:off x="602855" y="1725708"/>
            <a:ext cx="26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8EF1A-C30E-A780-1AA6-6682DEACFFB7}"/>
              </a:ext>
            </a:extLst>
          </p:cNvPr>
          <p:cNvSpPr txBox="1"/>
          <p:nvPr/>
        </p:nvSpPr>
        <p:spPr>
          <a:xfrm>
            <a:off x="3806678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6CA31221-3D79-FF0A-A6BF-3886BD8C0B3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958C71-696A-817C-3EC0-00062052F429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1707F-CB16-79A2-3009-10CB2B172EF4}"/>
              </a:ext>
            </a:extLst>
          </p:cNvPr>
          <p:cNvSpPr txBox="1"/>
          <p:nvPr/>
        </p:nvSpPr>
        <p:spPr>
          <a:xfrm>
            <a:off x="644915" y="6108184"/>
            <a:ext cx="334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Gender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B304F-E838-3344-68D7-352ACDFB406E}"/>
              </a:ext>
            </a:extLst>
          </p:cNvPr>
          <p:cNvSpPr txBox="1"/>
          <p:nvPr/>
        </p:nvSpPr>
        <p:spPr>
          <a:xfrm>
            <a:off x="9645418" y="6108184"/>
            <a:ext cx="38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Overall and Voluntary Attrition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CC182-7315-3805-0335-430932EB1BF3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CB702-3094-E8B3-4D1D-CF69D0242639}"/>
              </a:ext>
            </a:extLst>
          </p:cNvPr>
          <p:cNvSpPr txBox="1"/>
          <p:nvPr/>
        </p:nvSpPr>
        <p:spPr>
          <a:xfrm>
            <a:off x="11119379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AEB14-9BED-AFE3-96FA-214E837A2DB5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41DC6-7A00-10D3-553F-AD7A27B41A63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78540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6021D-EDB7-A8C2-DE7D-3904E4453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BD3DE-4C55-39F9-20A0-24CBC8B9B986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696E0-9CEF-3DDC-AF5A-8D50F29758CA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19F542-54DC-7CB7-FE55-BA0581228A7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6558C6-2850-A99D-4832-9B83C5C2154F}"/>
              </a:ext>
            </a:extLst>
          </p:cNvPr>
          <p:cNvSpPr/>
          <p:nvPr/>
        </p:nvSpPr>
        <p:spPr>
          <a:xfrm>
            <a:off x="211016" y="1937753"/>
            <a:ext cx="2992808" cy="5837781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901443-1539-A9C7-FC47-7B1929B8B02B}"/>
              </a:ext>
            </a:extLst>
          </p:cNvPr>
          <p:cNvSpPr/>
          <p:nvPr/>
        </p:nvSpPr>
        <p:spPr>
          <a:xfrm>
            <a:off x="3446584" y="1937754"/>
            <a:ext cx="14630397" cy="8241787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51B53-6D55-C4B8-6C10-5A585E43EC96}"/>
              </a:ext>
            </a:extLst>
          </p:cNvPr>
          <p:cNvSpPr txBox="1"/>
          <p:nvPr/>
        </p:nvSpPr>
        <p:spPr>
          <a:xfrm>
            <a:off x="478005" y="1571611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Result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790C7AA-6092-4E85-0CF1-C31D3323262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3D55D8-8B2C-5106-D909-AF735C9F227B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1ED3F-642F-0297-3237-886F2AF2816D}"/>
              </a:ext>
            </a:extLst>
          </p:cNvPr>
          <p:cNvSpPr txBox="1"/>
          <p:nvPr/>
        </p:nvSpPr>
        <p:spPr>
          <a:xfrm>
            <a:off x="478005" y="1181422"/>
            <a:ext cx="150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ID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ACBE52-2E53-10DB-E86A-DBD90D98BC0F}"/>
              </a:ext>
            </a:extLst>
          </p:cNvPr>
          <p:cNvSpPr/>
          <p:nvPr/>
        </p:nvSpPr>
        <p:spPr>
          <a:xfrm>
            <a:off x="211016" y="8141677"/>
            <a:ext cx="2992808" cy="203786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2BEC2-6FE2-EB0F-1950-2425185213A1}"/>
              </a:ext>
            </a:extLst>
          </p:cNvPr>
          <p:cNvSpPr txBox="1"/>
          <p:nvPr/>
        </p:nvSpPr>
        <p:spPr>
          <a:xfrm>
            <a:off x="478005" y="7766022"/>
            <a:ext cx="228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Accuracy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5BE1A-D504-BED5-F90D-E039E3A1098B}"/>
              </a:ext>
            </a:extLst>
          </p:cNvPr>
          <p:cNvSpPr txBox="1"/>
          <p:nvPr/>
        </p:nvSpPr>
        <p:spPr>
          <a:xfrm>
            <a:off x="3681829" y="1571611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Likelihood of Resignation and Risk Probability</a:t>
            </a:r>
          </a:p>
        </p:txBody>
      </p:sp>
    </p:spTree>
    <p:extLst>
      <p:ext uri="{BB962C8B-B14F-4D97-AF65-F5344CB8AC3E}">
        <p14:creationId xmlns:p14="http://schemas.microsoft.com/office/powerpoint/2010/main" val="424450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C9299-81DF-29AF-0C0B-AAE25BED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4B30C7-4004-CF87-0A7F-678B02EBF202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D1ED4-CC6E-48E7-0C68-5A15B4FE8818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B8AB6-6588-4C54-864B-9DC25B3FE4B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59CF6B-A6BD-70AC-C30B-08707F0B043D}"/>
              </a:ext>
            </a:extLst>
          </p:cNvPr>
          <p:cNvSpPr/>
          <p:nvPr/>
        </p:nvSpPr>
        <p:spPr>
          <a:xfrm>
            <a:off x="211016" y="1937753"/>
            <a:ext cx="17865965" cy="1192309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64CC56-322C-CF12-4B4D-8DB9523A92EC}"/>
              </a:ext>
            </a:extLst>
          </p:cNvPr>
          <p:cNvSpPr/>
          <p:nvPr/>
        </p:nvSpPr>
        <p:spPr>
          <a:xfrm>
            <a:off x="211016" y="3493015"/>
            <a:ext cx="17865965" cy="6686526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98846-12CD-E55C-D2AD-C25AF863E879}"/>
              </a:ext>
            </a:extLst>
          </p:cNvPr>
          <p:cNvSpPr txBox="1"/>
          <p:nvPr/>
        </p:nvSpPr>
        <p:spPr>
          <a:xfrm>
            <a:off x="478005" y="1571611"/>
            <a:ext cx="330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Job Title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7B2B5DC-32C5-F0B5-6690-AE9D6A35961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052C79-4692-8F82-CC56-583001ED200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0CBB9-B8E2-08CC-25A9-054140365016}"/>
              </a:ext>
            </a:extLst>
          </p:cNvPr>
          <p:cNvSpPr txBox="1"/>
          <p:nvPr/>
        </p:nvSpPr>
        <p:spPr>
          <a:xfrm>
            <a:off x="47800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DD816-C081-BB2E-DE23-BE8B1833797F}"/>
              </a:ext>
            </a:extLst>
          </p:cNvPr>
          <p:cNvSpPr txBox="1"/>
          <p:nvPr/>
        </p:nvSpPr>
        <p:spPr>
          <a:xfrm>
            <a:off x="478005" y="3126873"/>
            <a:ext cx="263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Rate</a:t>
            </a:r>
          </a:p>
        </p:txBody>
      </p:sp>
    </p:spTree>
    <p:extLst>
      <p:ext uri="{BB962C8B-B14F-4D97-AF65-F5344CB8AC3E}">
        <p14:creationId xmlns:p14="http://schemas.microsoft.com/office/powerpoint/2010/main" val="294226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0F32-A3EC-DC66-E4D0-02D01EF4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4FC5-81D6-812B-6E7D-7EA839CF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C91382-B813-2FFD-449D-D280BD2A8A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744"/>
            <a:ext cx="18288000" cy="102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150CE-44B2-9CA5-F46E-E2CBF01F6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BD898C-71E3-FD64-4241-016AECEA664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9D690-436E-9433-BA7E-01775D7D042C}"/>
              </a:ext>
            </a:extLst>
          </p:cNvPr>
          <p:cNvSpPr/>
          <p:nvPr/>
        </p:nvSpPr>
        <p:spPr>
          <a:xfrm>
            <a:off x="0" y="514416"/>
            <a:ext cx="18288000" cy="429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243D1-2A22-7412-F747-BF785D58864D}"/>
              </a:ext>
            </a:extLst>
          </p:cNvPr>
          <p:cNvSpPr/>
          <p:nvPr/>
        </p:nvSpPr>
        <p:spPr>
          <a:xfrm>
            <a:off x="0" y="945564"/>
            <a:ext cx="18288000" cy="6676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FAAFCA-22A1-64D0-4BE3-5ED8F5E0EDFE}"/>
              </a:ext>
            </a:extLst>
          </p:cNvPr>
          <p:cNvSpPr/>
          <p:nvPr/>
        </p:nvSpPr>
        <p:spPr>
          <a:xfrm>
            <a:off x="111949" y="4637314"/>
            <a:ext cx="2992808" cy="547284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434103E1-AF0D-8F99-74A6-86A9594EEC4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0" y="-34239"/>
            <a:ext cx="920871" cy="6155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FA5FEB-E621-669E-24FB-E58A3F9A75BB}"/>
              </a:ext>
            </a:extLst>
          </p:cNvPr>
          <p:cNvSpPr txBox="1"/>
          <p:nvPr/>
        </p:nvSpPr>
        <p:spPr>
          <a:xfrm>
            <a:off x="815332" y="-22127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3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6A3F1-E625-8049-4C4E-7DDEA7C4F481}"/>
              </a:ext>
            </a:extLst>
          </p:cNvPr>
          <p:cNvSpPr txBox="1"/>
          <p:nvPr/>
        </p:nvSpPr>
        <p:spPr>
          <a:xfrm>
            <a:off x="140099" y="1168441"/>
            <a:ext cx="296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Performance Review Years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FF4E1F-A5B7-6E1C-876E-D744C4701EF4}"/>
              </a:ext>
            </a:extLst>
          </p:cNvPr>
          <p:cNvSpPr/>
          <p:nvPr/>
        </p:nvSpPr>
        <p:spPr>
          <a:xfrm>
            <a:off x="111949" y="1613222"/>
            <a:ext cx="2992808" cy="2828149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5EF2CB-C0F8-39C9-6726-3CD58C95A509}"/>
              </a:ext>
            </a:extLst>
          </p:cNvPr>
          <p:cNvSpPr/>
          <p:nvPr/>
        </p:nvSpPr>
        <p:spPr>
          <a:xfrm>
            <a:off x="3221134" y="1613221"/>
            <a:ext cx="9752993" cy="8496937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2994B-1F7C-40C5-22BC-934CD7DD3611}"/>
              </a:ext>
            </a:extLst>
          </p:cNvPr>
          <p:cNvSpPr txBox="1"/>
          <p:nvPr/>
        </p:nvSpPr>
        <p:spPr>
          <a:xfrm>
            <a:off x="13094898" y="1168441"/>
            <a:ext cx="150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0793E-9622-E086-946B-9071564EF9FC}"/>
              </a:ext>
            </a:extLst>
          </p:cNvPr>
          <p:cNvSpPr txBox="1"/>
          <p:nvPr/>
        </p:nvSpPr>
        <p:spPr>
          <a:xfrm>
            <a:off x="15901931" y="1168441"/>
            <a:ext cx="12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Full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EAB3DE-77F5-33C1-56DC-1141763A5E75}"/>
              </a:ext>
            </a:extLst>
          </p:cNvPr>
          <p:cNvSpPr/>
          <p:nvPr/>
        </p:nvSpPr>
        <p:spPr>
          <a:xfrm>
            <a:off x="13094898" y="1613222"/>
            <a:ext cx="4917057" cy="8496936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3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573E6B-C7CD-ADD3-F171-5A4BE33CE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4FF89A-C39A-6A04-BA28-114412170F68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87175-78C1-3EBC-3965-4D801C800653}"/>
              </a:ext>
            </a:extLst>
          </p:cNvPr>
          <p:cNvSpPr/>
          <p:nvPr/>
        </p:nvSpPr>
        <p:spPr>
          <a:xfrm>
            <a:off x="0" y="485137"/>
            <a:ext cx="18288000" cy="429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AA6A7-B2DE-B595-7405-9D326F5CE4C6}"/>
              </a:ext>
            </a:extLst>
          </p:cNvPr>
          <p:cNvSpPr/>
          <p:nvPr/>
        </p:nvSpPr>
        <p:spPr>
          <a:xfrm>
            <a:off x="0" y="950003"/>
            <a:ext cx="18288000" cy="62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FF9A20-0844-D115-C039-8A996832B426}"/>
              </a:ext>
            </a:extLst>
          </p:cNvPr>
          <p:cNvSpPr/>
          <p:nvPr/>
        </p:nvSpPr>
        <p:spPr>
          <a:xfrm>
            <a:off x="1742536" y="2245948"/>
            <a:ext cx="16334448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9D40BF-7DA5-B296-42D8-83DE43E1CD4B}"/>
              </a:ext>
            </a:extLst>
          </p:cNvPr>
          <p:cNvSpPr/>
          <p:nvPr/>
        </p:nvSpPr>
        <p:spPr>
          <a:xfrm>
            <a:off x="1720552" y="6471138"/>
            <a:ext cx="16356430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E794C-B731-F795-F3EC-6429EDF01C4E}"/>
              </a:ext>
            </a:extLst>
          </p:cNvPr>
          <p:cNvSpPr txBox="1"/>
          <p:nvPr/>
        </p:nvSpPr>
        <p:spPr>
          <a:xfrm>
            <a:off x="1699209" y="1796733"/>
            <a:ext cx="617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Distinct  ID by Organization Level &amp; Performance Rating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7B3B71A6-0CD1-5749-D39E-20B085C4483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39"/>
            <a:ext cx="732113" cy="6155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F232C5-4844-306F-FC83-CDE14DCA5006}"/>
              </a:ext>
            </a:extLst>
          </p:cNvPr>
          <p:cNvSpPr txBox="1"/>
          <p:nvPr/>
        </p:nvSpPr>
        <p:spPr>
          <a:xfrm>
            <a:off x="815332" y="-22127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3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F2CFAC-1182-F216-401C-7EF4AD1C42B9}"/>
              </a:ext>
            </a:extLst>
          </p:cNvPr>
          <p:cNvSpPr txBox="1"/>
          <p:nvPr/>
        </p:nvSpPr>
        <p:spPr>
          <a:xfrm>
            <a:off x="1931892" y="6103199"/>
            <a:ext cx="628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Distinct Count of ID by Age Category &amp; Performance Rating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188731-E3D6-4A79-BCE1-AF150E249E2A}"/>
              </a:ext>
            </a:extLst>
          </p:cNvPr>
          <p:cNvSpPr txBox="1"/>
          <p:nvPr/>
        </p:nvSpPr>
        <p:spPr>
          <a:xfrm>
            <a:off x="10214761" y="6091836"/>
            <a:ext cx="616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Distinct Count of ID by Department &amp; Performance Rating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5EA4A-1E02-2C79-E54F-4FB797D4979D}"/>
              </a:ext>
            </a:extLst>
          </p:cNvPr>
          <p:cNvSpPr txBox="1"/>
          <p:nvPr/>
        </p:nvSpPr>
        <p:spPr>
          <a:xfrm>
            <a:off x="602855" y="1181422"/>
            <a:ext cx="296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Performance Review Years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DE241-E92F-80F4-3A77-7B51909B0DF4}"/>
              </a:ext>
            </a:extLst>
          </p:cNvPr>
          <p:cNvSpPr txBox="1"/>
          <p:nvPr/>
        </p:nvSpPr>
        <p:spPr>
          <a:xfrm>
            <a:off x="10214761" y="1725708"/>
            <a:ext cx="53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Distinct ID by Gender &amp; Performance Rating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5A54F8-FE26-EBB1-FD27-18444BF92EB2}"/>
              </a:ext>
            </a:extLst>
          </p:cNvPr>
          <p:cNvSpPr/>
          <p:nvPr/>
        </p:nvSpPr>
        <p:spPr>
          <a:xfrm>
            <a:off x="111949" y="4178816"/>
            <a:ext cx="1587260" cy="3708403"/>
          </a:xfrm>
          <a:prstGeom prst="roundRect">
            <a:avLst>
              <a:gd name="adj" fmla="val 1371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19D603-D3D1-6B3C-0482-59BC648104E2}"/>
              </a:ext>
            </a:extLst>
          </p:cNvPr>
          <p:cNvSpPr txBox="1"/>
          <p:nvPr/>
        </p:nvSpPr>
        <p:spPr>
          <a:xfrm>
            <a:off x="167923" y="4307387"/>
            <a:ext cx="147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Distinct ID (Year)</a:t>
            </a:r>
          </a:p>
        </p:txBody>
      </p:sp>
    </p:spTree>
    <p:extLst>
      <p:ext uri="{BB962C8B-B14F-4D97-AF65-F5344CB8AC3E}">
        <p14:creationId xmlns:p14="http://schemas.microsoft.com/office/powerpoint/2010/main" val="360235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1015</TotalTime>
  <Words>325</Words>
  <Application>Microsoft Office PowerPoint</Application>
  <PresentationFormat>Custom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Bahnschrift SemiBold SemiConden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Mizanur Rahman</dc:creator>
  <cp:lastModifiedBy>Tasmin Akter Tripty</cp:lastModifiedBy>
  <cp:revision>44</cp:revision>
  <dcterms:created xsi:type="dcterms:W3CDTF">2025-01-17T12:28:25Z</dcterms:created>
  <dcterms:modified xsi:type="dcterms:W3CDTF">2025-01-22T11:14:31Z</dcterms:modified>
</cp:coreProperties>
</file>