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0" r:id="rId3"/>
    <p:sldId id="258" r:id="rId4"/>
    <p:sldId id="259" r:id="rId5"/>
    <p:sldId id="261" r:id="rId6"/>
    <p:sldId id="262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1" r:id="rId15"/>
    <p:sldId id="282" r:id="rId16"/>
    <p:sldId id="257" r:id="rId17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0" d="100"/>
          <a:sy n="50" d="100"/>
        </p:scale>
        <p:origin x="26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30752-513D-44A0-81D0-95D194C0B629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BE9C7-5227-40EC-9F7D-1882895FD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2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44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BF0B-D750-D5E1-7B4D-ABF0E35E7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7D82A-6C57-C2AB-A3B6-32E15DCE1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38AFEF-A79C-8D42-82F3-49AD82956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488F-FA5B-51B3-AE99-F560078A4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092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92CE-98E2-A0C2-CB52-1ECD388F8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73BFFB-58E3-6CC9-95FF-593853599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2F7DCD-51EE-3A85-E0F2-9390D82CF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05155-1B5E-F3D8-D0CD-0E7E83EFA6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2A764-E395-E5EF-C9BE-A08BEE0AF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F1804-C22B-E607-44BE-D382B456D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F339-69F2-3BEA-B747-9831E5E1E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4049D-E959-EC98-6D65-26A5044D11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86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DF8C-D5DB-303C-FFF0-E193C7C07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B703A-FB34-929A-CDB5-B989F9AEC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55F73-92BE-C6F6-69CE-CB6F594F81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C192C-240C-A0C2-B714-4177413E2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15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EDABA-E461-5945-3D20-6CE89B36D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130C8-4D22-E2D4-7AA6-A62B95E25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1352E-5A19-EDED-45ED-D02CE046A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A570CA-E00F-B095-A5B1-7C6C33CB9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582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53A00-93B0-D485-1BA3-A4E195A8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FAEC23-2FFF-A24E-4A58-099AC853E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A1EB2E-C330-244A-2581-CD6EF01CD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EA3B-16E6-C6BA-112A-219674CEE1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71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17C3B-15CD-C759-BE13-75BB1B80E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D3679-1207-2F0E-0CC8-D5F39FA04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3E42E-4059-4543-6819-9754ED94F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B34A7-3576-48EC-F07B-A0D94D4472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29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D657-7639-B4B6-590F-D3A5916E4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88375-ED14-1DE8-4B51-FEE2405E3F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111203-61B2-CB2D-20D4-1478A511E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F029E-7AB7-541C-C9FB-3D5DBA9CB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BE9C7-5227-40EC-9F7D-1882895FD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A495C-D8DF-E8FB-51F5-F38E77BDE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5B2A04D-6701-499E-8FCC-056B15377F8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CBF9AA-FEB0-2744-4919-98B1C5171F9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AD5C93-16DA-4DC8-FBE3-2076E3C29F1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3E62C9-966B-7AE2-2AD8-A9DF1548F84B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081821-CD1B-4450-8697-FBA06AC89DAE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A4B46-E659-0D68-0924-E8141515CD86}"/>
              </a:ext>
            </a:extLst>
          </p:cNvPr>
          <p:cNvSpPr txBox="1"/>
          <p:nvPr/>
        </p:nvSpPr>
        <p:spPr>
          <a:xfrm>
            <a:off x="478005" y="1676933"/>
            <a:ext cx="2590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DBAF6F90-957F-7601-50CD-6C4CBABEC7B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B7C22F-CC1A-0C38-2048-C4DA5DB83148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7FEF1-8D79-9896-B306-A76734991DBD}"/>
              </a:ext>
            </a:extLst>
          </p:cNvPr>
          <p:cNvSpPr txBox="1"/>
          <p:nvPr/>
        </p:nvSpPr>
        <p:spPr>
          <a:xfrm>
            <a:off x="478005" y="6370957"/>
            <a:ext cx="5161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Org Level and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C1B5-FA65-4343-E6DC-D750EA56B0B0}"/>
              </a:ext>
            </a:extLst>
          </p:cNvPr>
          <p:cNvSpPr txBox="1"/>
          <p:nvPr/>
        </p:nvSpPr>
        <p:spPr>
          <a:xfrm>
            <a:off x="4487466" y="1676933"/>
            <a:ext cx="284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Trends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5529E0-4063-2D67-C93C-ABB66BB88B62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05A8A8-DCBD-DC78-80FD-829753297B1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0AC530-6EE5-FCF2-9099-0C37D785E44C}"/>
              </a:ext>
            </a:extLst>
          </p:cNvPr>
          <p:cNvSpPr txBox="1"/>
          <p:nvPr/>
        </p:nvSpPr>
        <p:spPr>
          <a:xfrm>
            <a:off x="11699187" y="1676933"/>
            <a:ext cx="37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Tenure Band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C46B4-320F-44C2-15C8-B4422A46934D}"/>
              </a:ext>
            </a:extLst>
          </p:cNvPr>
          <p:cNvSpPr txBox="1"/>
          <p:nvPr/>
        </p:nvSpPr>
        <p:spPr>
          <a:xfrm>
            <a:off x="11699187" y="6370957"/>
            <a:ext cx="340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Absenteeism Rate by Age Band</a:t>
            </a:r>
          </a:p>
        </p:txBody>
      </p:sp>
    </p:spTree>
    <p:extLst>
      <p:ext uri="{BB962C8B-B14F-4D97-AF65-F5344CB8AC3E}">
        <p14:creationId xmlns:p14="http://schemas.microsoft.com/office/powerpoint/2010/main" val="338054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7BEDA-4E69-579C-C2D9-48139E359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EF4F8B-6E16-CD7A-9105-BADBE423609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6049E-5D27-E92A-5128-9AEC1662E80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8D20FB-D2DD-7CF6-07DB-6624E6D2000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2B9849-EA6A-6F57-F327-9B6D5295D237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323B0FB-DEF7-294E-8A9E-CD7AC0FF31C5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5CA7F-1B29-EC7B-BCD8-4E3AD45D2051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CFDD1655-C92E-2604-18CB-DBA87C16C42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2A0D85-05F5-26B5-244B-E8F29340705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E3B5B7-77CB-2AC1-B57D-E9E0042F9A20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E3ACC9-FF9E-A9A5-E1C7-7FBEAC6C1FEB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2E5F14-25FC-6FCE-7AC3-12A55B4A8755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995086-8AD2-0221-849B-64043FF35FA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CD5DA-9505-376A-CE2C-F1048B743F19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DF85AC-A6C8-5678-3D86-0E1714809410}"/>
              </a:ext>
            </a:extLst>
          </p:cNvPr>
          <p:cNvSpPr txBox="1"/>
          <p:nvPr/>
        </p:nvSpPr>
        <p:spPr>
          <a:xfrm>
            <a:off x="11460497" y="1676933"/>
            <a:ext cx="2638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Forecast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879B5-4D67-9E1C-08B8-C783710E5379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A87A74-C8BD-04C9-E634-C84EFEE8834B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306326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7E3E2-7272-6DE9-9ABF-4A5E9579E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065B97C-47FB-7683-6395-DDDD0362421D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0D454F-6540-CBA7-B40E-23285759BA1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63650D-47F4-FAE2-7A69-80DF935ED203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2924540-6AB5-80DB-898A-C823FBFD6E31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B4EB2D-82BB-161B-EB0A-EEE0BF9A1E82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5D6A7A-B3F3-D56A-B489-9471DF5C2AD5}"/>
              </a:ext>
            </a:extLst>
          </p:cNvPr>
          <p:cNvSpPr txBox="1"/>
          <p:nvPr/>
        </p:nvSpPr>
        <p:spPr>
          <a:xfrm>
            <a:off x="478005" y="1676933"/>
            <a:ext cx="798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B9587D1-98E1-E073-583D-62A7525A470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1BC479-D31E-3E9C-1A7A-90BE646ED83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5CC4FE6-10D9-7E10-4FFD-9F01AD304B2C}"/>
              </a:ext>
            </a:extLst>
          </p:cNvPr>
          <p:cNvSpPr txBox="1"/>
          <p:nvPr/>
        </p:nvSpPr>
        <p:spPr>
          <a:xfrm>
            <a:off x="478005" y="6370957"/>
            <a:ext cx="6758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Annual Leave Days Taken by Department and Educational Level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C71E7-8E99-0CCD-F211-D5A94C183885}"/>
              </a:ext>
            </a:extLst>
          </p:cNvPr>
          <p:cNvSpPr txBox="1"/>
          <p:nvPr/>
        </p:nvSpPr>
        <p:spPr>
          <a:xfrm>
            <a:off x="5998072" y="1676933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Trends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CFC951-1CE0-E1A1-66A4-49A389A0A8A9}"/>
              </a:ext>
            </a:extLst>
          </p:cNvPr>
          <p:cNvSpPr txBox="1"/>
          <p:nvPr/>
        </p:nvSpPr>
        <p:spPr>
          <a:xfrm>
            <a:off x="11460497" y="6370957"/>
            <a:ext cx="298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9560EE-5580-AEED-150E-4CC959BAED3B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E4B200-607F-6906-ED8F-F3CF9F446AE2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58ACC7-06D6-012C-5E5B-2AEA5E874454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5C7E07-74C8-ED33-41D7-DD658E4BDCAF}"/>
              </a:ext>
            </a:extLst>
          </p:cNvPr>
          <p:cNvSpPr txBox="1"/>
          <p:nvPr/>
        </p:nvSpPr>
        <p:spPr>
          <a:xfrm>
            <a:off x="11460497" y="1676933"/>
            <a:ext cx="242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Liability Trends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9443B-DAF0-B23D-70C7-9A076CD4B9ED}"/>
              </a:ext>
            </a:extLst>
          </p:cNvPr>
          <p:cNvSpPr txBox="1"/>
          <p:nvPr/>
        </p:nvSpPr>
        <p:spPr>
          <a:xfrm>
            <a:off x="478005" y="2173813"/>
            <a:ext cx="294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Cost by 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C1CF0-D8B2-90B7-A729-13130F247F46}"/>
              </a:ext>
            </a:extLst>
          </p:cNvPr>
          <p:cNvSpPr txBox="1"/>
          <p:nvPr/>
        </p:nvSpPr>
        <p:spPr>
          <a:xfrm>
            <a:off x="478005" y="4033377"/>
            <a:ext cx="163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Leave Reason</a:t>
            </a:r>
          </a:p>
        </p:txBody>
      </p:sp>
    </p:spTree>
    <p:extLst>
      <p:ext uri="{BB962C8B-B14F-4D97-AF65-F5344CB8AC3E}">
        <p14:creationId xmlns:p14="http://schemas.microsoft.com/office/powerpoint/2010/main" val="3020735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DEBA-B8E8-1382-3320-ECFBC037D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C04E45F-1590-3711-9DBC-54CBDFE47E00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195B24-6245-99D8-B686-B8E5B28BFCF3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89ECF8-88F1-590A-4AD1-75F837454F8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AED348-DA09-2D8D-9892-F5B23DE7B5BD}"/>
              </a:ext>
            </a:extLst>
          </p:cNvPr>
          <p:cNvSpPr/>
          <p:nvPr/>
        </p:nvSpPr>
        <p:spPr>
          <a:xfrm>
            <a:off x="211017" y="2148396"/>
            <a:ext cx="11691424" cy="8031143"/>
          </a:xfrm>
          <a:prstGeom prst="roundRect">
            <a:avLst>
              <a:gd name="adj" fmla="val 193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E7583FD-4861-5FF8-F7D3-0BC52D06EB47}"/>
              </a:ext>
            </a:extLst>
          </p:cNvPr>
          <p:cNvSpPr/>
          <p:nvPr/>
        </p:nvSpPr>
        <p:spPr>
          <a:xfrm>
            <a:off x="12039600" y="2148397"/>
            <a:ext cx="6037381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6721E-7993-0913-B57F-61D091F27651}"/>
              </a:ext>
            </a:extLst>
          </p:cNvPr>
          <p:cNvSpPr txBox="1"/>
          <p:nvPr/>
        </p:nvSpPr>
        <p:spPr>
          <a:xfrm>
            <a:off x="478005" y="1676933"/>
            <a:ext cx="17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Project Details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34A3CA74-2563-D905-78E4-014B504D035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1E3D92-8C3B-E424-5CF8-872321F6F68C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AA30E-DCB1-8614-BCC0-918D9AF863BA}"/>
              </a:ext>
            </a:extLst>
          </p:cNvPr>
          <p:cNvSpPr txBox="1"/>
          <p:nvPr/>
        </p:nvSpPr>
        <p:spPr>
          <a:xfrm>
            <a:off x="12273765" y="1676933"/>
            <a:ext cx="2021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bg2">
                    <a:lumMod val="25000"/>
                  </a:schemeClr>
                </a:solidFill>
              </a:rPr>
              <a:t>Employee Details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B5DDA9-C870-05DD-AB44-3689599A87D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FADA54-0484-7CEC-08E5-6C61598FE8A3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4899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C8EC5-2C8D-C654-45A0-605764F8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57CB5D3-FF09-2C48-11CC-B7F44BA560B7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3A4A59-B5E0-CDAD-069F-EFF9A886A08C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18D96A-C1E8-918C-76AB-5B393A7629D2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EC1C09F-62E2-EF50-F9B0-FC177C8A238B}"/>
              </a:ext>
            </a:extLst>
          </p:cNvPr>
          <p:cNvSpPr/>
          <p:nvPr/>
        </p:nvSpPr>
        <p:spPr>
          <a:xfrm>
            <a:off x="211016" y="2148396"/>
            <a:ext cx="13962183" cy="8031143"/>
          </a:xfrm>
          <a:prstGeom prst="roundRect">
            <a:avLst>
              <a:gd name="adj" fmla="val 1368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E1E079-B376-D2F6-2B6C-B24ADC616356}"/>
              </a:ext>
            </a:extLst>
          </p:cNvPr>
          <p:cNvSpPr/>
          <p:nvPr/>
        </p:nvSpPr>
        <p:spPr>
          <a:xfrm>
            <a:off x="14295472" y="2148397"/>
            <a:ext cx="3781509" cy="8031142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4DFEDE-2112-C147-EB56-ECFC041E2C8A}"/>
              </a:ext>
            </a:extLst>
          </p:cNvPr>
          <p:cNvSpPr txBox="1"/>
          <p:nvPr/>
        </p:nvSpPr>
        <p:spPr>
          <a:xfrm>
            <a:off x="478005" y="1676933"/>
            <a:ext cx="3625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Performance Category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B64CFAD-47A2-02B3-4C25-F1D665F2A1A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5961638-58E0-87DF-DD24-ADF39AF849B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CDA129-7CD9-4B61-D59A-EFA3A2F7DA8E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FB7FB-D38D-FA2A-6358-500C354596C7}"/>
              </a:ext>
            </a:extLst>
          </p:cNvPr>
          <p:cNvSpPr txBox="1"/>
          <p:nvPr/>
        </p:nvSpPr>
        <p:spPr>
          <a:xfrm>
            <a:off x="272040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81460-AD1C-D7D1-100E-20EC34AE5420}"/>
              </a:ext>
            </a:extLst>
          </p:cNvPr>
          <p:cNvSpPr txBox="1"/>
          <p:nvPr/>
        </p:nvSpPr>
        <p:spPr>
          <a:xfrm>
            <a:off x="1440736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A5B816A2-E03D-F0A8-F620-7B012596DAD2}"/>
              </a:ext>
            </a:extLst>
          </p:cNvPr>
          <p:cNvSpPr/>
          <p:nvPr/>
        </p:nvSpPr>
        <p:spPr>
          <a:xfrm>
            <a:off x="256736" y="2301578"/>
            <a:ext cx="914400" cy="7321869"/>
          </a:xfrm>
          <a:prstGeom prst="up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/>
              <a:t>Potential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BFEB892-299A-FEFC-8F44-E01621B57E68}"/>
              </a:ext>
            </a:extLst>
          </p:cNvPr>
          <p:cNvSpPr/>
          <p:nvPr/>
        </p:nvSpPr>
        <p:spPr>
          <a:xfrm>
            <a:off x="494127" y="9219419"/>
            <a:ext cx="13515890" cy="9144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50753B-62AC-6AB8-96BB-1B6210C98018}"/>
              </a:ext>
            </a:extLst>
          </p:cNvPr>
          <p:cNvSpPr/>
          <p:nvPr/>
        </p:nvSpPr>
        <p:spPr>
          <a:xfrm>
            <a:off x="1226100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B6C6A1-3065-DDC7-4DB6-9F2305B6F5E6}"/>
              </a:ext>
            </a:extLst>
          </p:cNvPr>
          <p:cNvSpPr/>
          <p:nvPr/>
        </p:nvSpPr>
        <p:spPr>
          <a:xfrm>
            <a:off x="1226100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9C66B14-C370-B262-926E-2066099EE068}"/>
              </a:ext>
            </a:extLst>
          </p:cNvPr>
          <p:cNvSpPr/>
          <p:nvPr/>
        </p:nvSpPr>
        <p:spPr>
          <a:xfrm>
            <a:off x="1226100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A0999D-8EF9-9140-883F-270F73DD8005}"/>
              </a:ext>
            </a:extLst>
          </p:cNvPr>
          <p:cNvSpPr/>
          <p:nvPr/>
        </p:nvSpPr>
        <p:spPr>
          <a:xfrm>
            <a:off x="9986657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82CF723-4D92-4398-F737-98942733F0A1}"/>
              </a:ext>
            </a:extLst>
          </p:cNvPr>
          <p:cNvSpPr/>
          <p:nvPr/>
        </p:nvSpPr>
        <p:spPr>
          <a:xfrm>
            <a:off x="9986657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77FBA4-76EC-4BBC-3FAF-D28BBCC61B9F}"/>
              </a:ext>
            </a:extLst>
          </p:cNvPr>
          <p:cNvSpPr/>
          <p:nvPr/>
        </p:nvSpPr>
        <p:spPr>
          <a:xfrm>
            <a:off x="9986657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2F8A9E1-EC34-74DD-FDE5-6F7253256E79}"/>
              </a:ext>
            </a:extLst>
          </p:cNvPr>
          <p:cNvSpPr/>
          <p:nvPr/>
        </p:nvSpPr>
        <p:spPr>
          <a:xfrm>
            <a:off x="5606378" y="2301578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677DD3-9241-46E5-2F96-F8A65CEB2FE4}"/>
              </a:ext>
            </a:extLst>
          </p:cNvPr>
          <p:cNvSpPr/>
          <p:nvPr/>
        </p:nvSpPr>
        <p:spPr>
          <a:xfrm>
            <a:off x="5606378" y="6982292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D5914BC-07E6-0B5D-2202-08DAD57D7C55}"/>
              </a:ext>
            </a:extLst>
          </p:cNvPr>
          <p:cNvSpPr/>
          <p:nvPr/>
        </p:nvSpPr>
        <p:spPr>
          <a:xfrm>
            <a:off x="5606378" y="4641935"/>
            <a:ext cx="4023360" cy="2194560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B9CF15-F9EF-AEDF-7301-AB9393BA778D}"/>
              </a:ext>
            </a:extLst>
          </p:cNvPr>
          <p:cNvSpPr txBox="1"/>
          <p:nvPr/>
        </p:nvSpPr>
        <p:spPr>
          <a:xfrm>
            <a:off x="1288116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Aspiring Performer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272B117-43FF-2B20-3EB4-A52B17A97B05}"/>
              </a:ext>
            </a:extLst>
          </p:cNvPr>
          <p:cNvSpPr txBox="1"/>
          <p:nvPr/>
        </p:nvSpPr>
        <p:spPr>
          <a:xfrm>
            <a:off x="1288116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Emerging Contributor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AEFFD2-05AF-9E76-88FA-14E674AA0568}"/>
              </a:ext>
            </a:extLst>
          </p:cNvPr>
          <p:cNvSpPr txBox="1"/>
          <p:nvPr/>
        </p:nvSpPr>
        <p:spPr>
          <a:xfrm>
            <a:off x="1288116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Did not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Growth Opportunity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5525AC-CD76-FAE4-E167-CAB27D49C71B}"/>
              </a:ext>
            </a:extLst>
          </p:cNvPr>
          <p:cNvSpPr txBox="1"/>
          <p:nvPr/>
        </p:nvSpPr>
        <p:spPr>
          <a:xfrm>
            <a:off x="5682578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High Achiever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2A0618-FE4F-C781-2FD3-8AD9DE2BA520}"/>
              </a:ext>
            </a:extLst>
          </p:cNvPr>
          <p:cNvSpPr txBox="1"/>
          <p:nvPr/>
        </p:nvSpPr>
        <p:spPr>
          <a:xfrm>
            <a:off x="10062857" y="3050332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Expectation</a:t>
            </a:r>
            <a:br>
              <a:rPr lang="en-US" sz="1500" dirty="0"/>
            </a:br>
            <a:r>
              <a:rPr lang="en-US" sz="1500" dirty="0"/>
              <a:t>Potential: High</a:t>
            </a:r>
          </a:p>
          <a:p>
            <a:endParaRPr lang="en-US" sz="1100" dirty="0"/>
          </a:p>
          <a:p>
            <a:r>
              <a:rPr lang="en-US" sz="2400" dirty="0"/>
              <a:t>Top Talent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84D52-7302-0E89-8C0F-682757126485}"/>
              </a:ext>
            </a:extLst>
          </p:cNvPr>
          <p:cNvSpPr txBox="1"/>
          <p:nvPr/>
        </p:nvSpPr>
        <p:spPr>
          <a:xfrm>
            <a:off x="5682578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Core Performer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F6AA9FC-D57B-AC0E-9D2A-FBCB1ADDAEEA}"/>
              </a:ext>
            </a:extLst>
          </p:cNvPr>
          <p:cNvSpPr txBox="1"/>
          <p:nvPr/>
        </p:nvSpPr>
        <p:spPr>
          <a:xfrm>
            <a:off x="5682578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Meet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Reliable Contributor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DCAAD3-C012-C975-3697-90850998E8C1}"/>
              </a:ext>
            </a:extLst>
          </p:cNvPr>
          <p:cNvSpPr txBox="1"/>
          <p:nvPr/>
        </p:nvSpPr>
        <p:spPr>
          <a:xfrm>
            <a:off x="10062857" y="5390689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Moderate</a:t>
            </a:r>
          </a:p>
          <a:p>
            <a:endParaRPr lang="en-US" sz="1100" dirty="0"/>
          </a:p>
          <a:p>
            <a:r>
              <a:rPr lang="en-US" sz="2400" dirty="0"/>
              <a:t>Rising Potential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3D22F2-322B-1679-DB0B-C4127B73739A}"/>
              </a:ext>
            </a:extLst>
          </p:cNvPr>
          <p:cNvSpPr txBox="1"/>
          <p:nvPr/>
        </p:nvSpPr>
        <p:spPr>
          <a:xfrm>
            <a:off x="10062857" y="7731046"/>
            <a:ext cx="3596640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of Employee: </a:t>
            </a:r>
          </a:p>
          <a:p>
            <a:r>
              <a:rPr lang="en-US" sz="1500" dirty="0"/>
              <a:t>Performance: Exceeded  Expectation</a:t>
            </a:r>
            <a:br>
              <a:rPr lang="en-US" sz="1500" dirty="0"/>
            </a:br>
            <a:r>
              <a:rPr lang="en-US" sz="1500" dirty="0"/>
              <a:t>Potential: Low</a:t>
            </a:r>
          </a:p>
          <a:p>
            <a:endParaRPr lang="en-US" sz="1100" dirty="0"/>
          </a:p>
          <a:p>
            <a:r>
              <a:rPr lang="en-US" sz="2400" dirty="0"/>
              <a:t>Consistent Performer</a:t>
            </a:r>
          </a:p>
        </p:txBody>
      </p:sp>
    </p:spTree>
    <p:extLst>
      <p:ext uri="{BB962C8B-B14F-4D97-AF65-F5344CB8AC3E}">
        <p14:creationId xmlns:p14="http://schemas.microsoft.com/office/powerpoint/2010/main" val="26516582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CA384-7EDF-08FA-C2A9-47070EA96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245483E-8CBB-786B-D839-67E506EDEE9A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EAE819-8FAF-F256-48A0-C821D9D24EA9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0AE39-D241-A74B-9602-FDD6B234CCB1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176FB6-32CF-CE26-E121-31C0FB202C61}"/>
              </a:ext>
            </a:extLst>
          </p:cNvPr>
          <p:cNvSpPr/>
          <p:nvPr/>
        </p:nvSpPr>
        <p:spPr>
          <a:xfrm>
            <a:off x="211016" y="2148397"/>
            <a:ext cx="17865965" cy="2438843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49ED03-C622-C774-FF17-05F07487F95B}"/>
              </a:ext>
            </a:extLst>
          </p:cNvPr>
          <p:cNvSpPr/>
          <p:nvPr/>
        </p:nvSpPr>
        <p:spPr>
          <a:xfrm>
            <a:off x="211016" y="5143500"/>
            <a:ext cx="17865965" cy="503604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28981D-3240-06CB-055B-1FBA0C041689}"/>
              </a:ext>
            </a:extLst>
          </p:cNvPr>
          <p:cNvSpPr txBox="1"/>
          <p:nvPr/>
        </p:nvSpPr>
        <p:spPr>
          <a:xfrm>
            <a:off x="478005" y="16769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Overview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066B58F0-E529-637A-FA91-76D44600C6F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940DCA-12F6-3DA1-5130-32D3780421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B1ED5-1C46-99B4-8209-70B76B3F5B0C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347CB5-DF9C-DD56-4259-46E287C3A484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7593CF-5F0F-90B4-65C9-E2415D5BCA1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2BDB1D-B3FB-C3DF-5AEA-B9BECE116E35}"/>
              </a:ext>
            </a:extLst>
          </p:cNvPr>
          <p:cNvSpPr txBox="1"/>
          <p:nvPr/>
        </p:nvSpPr>
        <p:spPr>
          <a:xfrm>
            <a:off x="478005" y="4689372"/>
            <a:ext cx="31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Sales Growth Trends by Year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2A0AD-BB2B-AB99-0B50-AEBE9580294A}"/>
              </a:ext>
            </a:extLst>
          </p:cNvPr>
          <p:cNvSpPr txBox="1"/>
          <p:nvPr/>
        </p:nvSpPr>
        <p:spPr>
          <a:xfrm>
            <a:off x="478005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Payable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F5B3FB-982E-4218-8D44-C49C01CAB593}"/>
              </a:ext>
            </a:extLst>
          </p:cNvPr>
          <p:cNvSpPr txBox="1"/>
          <p:nvPr/>
        </p:nvSpPr>
        <p:spPr>
          <a:xfrm>
            <a:off x="15133320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Payroll Cost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DA3DEB-B891-EF47-90AF-27DF6EB34965}"/>
              </a:ext>
            </a:extLst>
          </p:cNvPr>
          <p:cNvSpPr txBox="1"/>
          <p:nvPr/>
        </p:nvSpPr>
        <p:spPr>
          <a:xfrm>
            <a:off x="12202257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TAX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1F49FC6-3174-B186-593C-72F64F86EBA3}"/>
              </a:ext>
            </a:extLst>
          </p:cNvPr>
          <p:cNvSpPr txBox="1"/>
          <p:nvPr/>
        </p:nvSpPr>
        <p:spPr>
          <a:xfrm>
            <a:off x="9271194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Provident Fund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A7E057-3A0E-74D2-8025-60E15F6E6377}"/>
              </a:ext>
            </a:extLst>
          </p:cNvPr>
          <p:cNvSpPr txBox="1"/>
          <p:nvPr/>
        </p:nvSpPr>
        <p:spPr>
          <a:xfrm>
            <a:off x="6340131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Overtime Cost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F4E2D4-D205-A654-91EF-1EE011AF1E88}"/>
              </a:ext>
            </a:extLst>
          </p:cNvPr>
          <p:cNvSpPr txBox="1"/>
          <p:nvPr/>
        </p:nvSpPr>
        <p:spPr>
          <a:xfrm>
            <a:off x="3409068" y="2159090"/>
            <a:ext cx="267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House Rent</a:t>
            </a:r>
          </a:p>
        </p:txBody>
      </p:sp>
    </p:spTree>
    <p:extLst>
      <p:ext uri="{BB962C8B-B14F-4D97-AF65-F5344CB8AC3E}">
        <p14:creationId xmlns:p14="http://schemas.microsoft.com/office/powerpoint/2010/main" val="1552212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D2498-1DED-A2BE-8D6E-70456D4B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F67D872-9B73-49FE-2B72-CD28EFBB4D71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B5B9C-D612-72AC-9CD5-A26C81111C4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9E201-A9F0-FEA5-9277-C2232EFC8998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E9241B8-2945-3894-4647-5DF098F95878}"/>
              </a:ext>
            </a:extLst>
          </p:cNvPr>
          <p:cNvSpPr/>
          <p:nvPr/>
        </p:nvSpPr>
        <p:spPr>
          <a:xfrm>
            <a:off x="211016" y="1937753"/>
            <a:ext cx="17865965" cy="3441596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95B927-D297-C0F8-74A8-4E8C5CC733C3}"/>
              </a:ext>
            </a:extLst>
          </p:cNvPr>
          <p:cNvSpPr/>
          <p:nvPr/>
        </p:nvSpPr>
        <p:spPr>
          <a:xfrm>
            <a:off x="211016" y="5873261"/>
            <a:ext cx="17865965" cy="4306279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7872C4-8DA2-A4B3-D22C-4E78057891EA}"/>
              </a:ext>
            </a:extLst>
          </p:cNvPr>
          <p:cNvSpPr txBox="1"/>
          <p:nvPr/>
        </p:nvSpPr>
        <p:spPr>
          <a:xfrm>
            <a:off x="478005" y="1571611"/>
            <a:ext cx="2346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0DC44C7-965D-7ADB-E8BC-01758367B70D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E2A8C4-59E0-E7BF-B4D4-5BFEBB648A8E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57677B-67A3-BA18-4515-102348E3E7DB}"/>
              </a:ext>
            </a:extLst>
          </p:cNvPr>
          <p:cNvSpPr txBox="1"/>
          <p:nvPr/>
        </p:nvSpPr>
        <p:spPr>
          <a:xfrm>
            <a:off x="478005" y="5486809"/>
            <a:ext cx="226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Gender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83477-75D7-BFFA-7B32-A1165E916492}"/>
              </a:ext>
            </a:extLst>
          </p:cNvPr>
          <p:cNvSpPr txBox="1"/>
          <p:nvPr/>
        </p:nvSpPr>
        <p:spPr>
          <a:xfrm>
            <a:off x="6400168" y="1571611"/>
            <a:ext cx="3953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of Female Leaders by Department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92F53-CAF5-F7EB-90D5-EAAFA2D42B8C}"/>
              </a:ext>
            </a:extLst>
          </p:cNvPr>
          <p:cNvSpPr txBox="1"/>
          <p:nvPr/>
        </p:nvSpPr>
        <p:spPr>
          <a:xfrm>
            <a:off x="12986171" y="1571611"/>
            <a:ext cx="3925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Org Level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A9D92D-B60A-EDAA-ED96-25EFDDA4976F}"/>
              </a:ext>
            </a:extLst>
          </p:cNvPr>
          <p:cNvSpPr txBox="1"/>
          <p:nvPr/>
        </p:nvSpPr>
        <p:spPr>
          <a:xfrm>
            <a:off x="7302309" y="5486809"/>
            <a:ext cx="3683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Department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EB1EB9-98A7-2AFC-7345-B3E19BA04CBF}"/>
              </a:ext>
            </a:extLst>
          </p:cNvPr>
          <p:cNvSpPr txBox="1"/>
          <p:nvPr/>
        </p:nvSpPr>
        <p:spPr>
          <a:xfrm>
            <a:off x="12986171" y="5486809"/>
            <a:ext cx="339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Ethnicity Diversity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87DB3-E833-FD4B-3324-93CE1698B6B7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0A403B-1578-EB97-DD19-EB1564DAB9FF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12A77B-D20C-EB47-03D0-BBF7E76298DF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4166289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584CC0-215D-F0CC-ABE7-BDF6ABC1D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1F4FE1-BB3E-8D06-1E40-C704DD262BC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CAEB6-760F-43B2-5346-DDCE49096507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4B2559-D203-A93A-89FF-9F9CA8C49A24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359A64-6C1D-CEAF-9055-30EEF52F28BB}"/>
              </a:ext>
            </a:extLst>
          </p:cNvPr>
          <p:cNvSpPr/>
          <p:nvPr/>
        </p:nvSpPr>
        <p:spPr>
          <a:xfrm>
            <a:off x="211016" y="2148397"/>
            <a:ext cx="17865965" cy="4389120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E85EF9-3F9F-2AC5-5780-92F49A25512D}"/>
              </a:ext>
            </a:extLst>
          </p:cNvPr>
          <p:cNvSpPr/>
          <p:nvPr/>
        </p:nvSpPr>
        <p:spPr>
          <a:xfrm>
            <a:off x="211016" y="7121769"/>
            <a:ext cx="17865965" cy="3057771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6C630-C96B-3FFD-1957-A40341E7E76D}"/>
              </a:ext>
            </a:extLst>
          </p:cNvPr>
          <p:cNvSpPr txBox="1"/>
          <p:nvPr/>
        </p:nvSpPr>
        <p:spPr>
          <a:xfrm>
            <a:off x="478005" y="1676933"/>
            <a:ext cx="1594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Demographic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FE7CAA6-37C3-EB9D-546F-90C4575E725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720BBE7-32F2-A1C2-6BAB-DC1296E93710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BA6E3-460C-8ECB-E506-F46669F5EC6E}"/>
              </a:ext>
            </a:extLst>
          </p:cNvPr>
          <p:cNvSpPr txBox="1"/>
          <p:nvPr/>
        </p:nvSpPr>
        <p:spPr>
          <a:xfrm>
            <a:off x="478005" y="6644977"/>
            <a:ext cx="211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Salary Diversity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9537C5-E72E-750E-3680-84E2660AA21F}"/>
              </a:ext>
            </a:extLst>
          </p:cNvPr>
          <p:cNvSpPr txBox="1"/>
          <p:nvPr/>
        </p:nvSpPr>
        <p:spPr>
          <a:xfrm>
            <a:off x="6241904" y="1676933"/>
            <a:ext cx="4939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Country and Employment Type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904CB1-1F91-CC0A-9412-A8D55546A420}"/>
              </a:ext>
            </a:extLst>
          </p:cNvPr>
          <p:cNvSpPr txBox="1"/>
          <p:nvPr/>
        </p:nvSpPr>
        <p:spPr>
          <a:xfrm>
            <a:off x="7302309" y="664497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15058B7-409D-CC64-FEE4-B82E12B1508C}"/>
              </a:ext>
            </a:extLst>
          </p:cNvPr>
          <p:cNvSpPr txBox="1"/>
          <p:nvPr/>
        </p:nvSpPr>
        <p:spPr>
          <a:xfrm>
            <a:off x="12986171" y="6644977"/>
            <a:ext cx="3880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Gender and Ethnicity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C8A71F7-6F48-762C-BDE5-32EE87C8D40D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668D3-F7C2-F67D-2057-46AE2E36F4DE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3B5778-989E-43BF-9E3E-0D74FD06C0E9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1AE1D6-9D36-0F7C-64FF-49776E5F407B}"/>
              </a:ext>
            </a:extLst>
          </p:cNvPr>
          <p:cNvSpPr txBox="1"/>
          <p:nvPr/>
        </p:nvSpPr>
        <p:spPr>
          <a:xfrm>
            <a:off x="1077384" y="226118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267B6-FAE6-C648-FFC7-836222C2111D}"/>
              </a:ext>
            </a:extLst>
          </p:cNvPr>
          <p:cNvSpPr txBox="1"/>
          <p:nvPr/>
        </p:nvSpPr>
        <p:spPr>
          <a:xfrm>
            <a:off x="3202748" y="2261185"/>
            <a:ext cx="744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EFE15B-4A71-7B34-6F5E-0A509239CA14}"/>
              </a:ext>
            </a:extLst>
          </p:cNvPr>
          <p:cNvSpPr txBox="1"/>
          <p:nvPr/>
        </p:nvSpPr>
        <p:spPr>
          <a:xfrm>
            <a:off x="4635531" y="2261185"/>
            <a:ext cx="1427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</a:t>
            </a:r>
          </a:p>
        </p:txBody>
      </p:sp>
      <p:grpSp>
        <p:nvGrpSpPr>
          <p:cNvPr id="56" name="Graphic 27" descr="Woman with solid fill">
            <a:extLst>
              <a:ext uri="{FF2B5EF4-FFF2-40B4-BE49-F238E27FC236}">
                <a16:creationId xmlns:a16="http://schemas.microsoft.com/office/drawing/2014/main" id="{2C21848A-EF98-1679-C16C-684FB8581E85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4677815"/>
            <a:ext cx="336110" cy="685800"/>
            <a:chOff x="2735822" y="2854742"/>
            <a:chExt cx="1795140" cy="3662812"/>
          </a:xfrm>
          <a:solidFill>
            <a:srgbClr val="000000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ACCC6F86-5E4E-5FD1-EA73-75DC1F8A7F24}"/>
                </a:ext>
              </a:extLst>
            </p:cNvPr>
            <p:cNvSpPr/>
            <p:nvPr/>
          </p:nvSpPr>
          <p:spPr>
            <a:xfrm>
              <a:off x="3311857" y="285474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352390A-1118-6F3C-1189-F6F24E75BFCC}"/>
                </a:ext>
              </a:extLst>
            </p:cNvPr>
            <p:cNvSpPr/>
            <p:nvPr/>
          </p:nvSpPr>
          <p:spPr>
            <a:xfrm>
              <a:off x="2735822" y="3587305"/>
              <a:ext cx="1795140" cy="2930250"/>
            </a:xfrm>
            <a:custGeom>
              <a:avLst/>
              <a:gdLst>
                <a:gd name="connsiteX0" fmla="*/ 1788833 w 1795140"/>
                <a:gd name="connsiteY0" fmla="*/ 1253496 h 2930250"/>
                <a:gd name="connsiteX1" fmla="*/ 1495808 w 1795140"/>
                <a:gd name="connsiteY1" fmla="*/ 244188 h 2930250"/>
                <a:gd name="connsiteX2" fmla="*/ 1430692 w 1795140"/>
                <a:gd name="connsiteY2" fmla="*/ 154652 h 2930250"/>
                <a:gd name="connsiteX3" fmla="*/ 1088829 w 1795140"/>
                <a:gd name="connsiteY3" fmla="*/ 16279 h 2930250"/>
                <a:gd name="connsiteX4" fmla="*/ 901619 w 1795140"/>
                <a:gd name="connsiteY4" fmla="*/ 0 h 2930250"/>
                <a:gd name="connsiteX5" fmla="*/ 714408 w 1795140"/>
                <a:gd name="connsiteY5" fmla="*/ 16279 h 2930250"/>
                <a:gd name="connsiteX6" fmla="*/ 372546 w 1795140"/>
                <a:gd name="connsiteY6" fmla="*/ 154652 h 2930250"/>
                <a:gd name="connsiteX7" fmla="*/ 307429 w 1795140"/>
                <a:gd name="connsiteY7" fmla="*/ 244188 h 2930250"/>
                <a:gd name="connsiteX8" fmla="*/ 6264 w 1795140"/>
                <a:gd name="connsiteY8" fmla="*/ 1253496 h 2930250"/>
                <a:gd name="connsiteX9" fmla="*/ 120219 w 1795140"/>
                <a:gd name="connsiteY9" fmla="*/ 1456985 h 2930250"/>
                <a:gd name="connsiteX10" fmla="*/ 169056 w 1795140"/>
                <a:gd name="connsiteY10" fmla="*/ 1465125 h 2930250"/>
                <a:gd name="connsiteX11" fmla="*/ 323708 w 1795140"/>
                <a:gd name="connsiteY11" fmla="*/ 1351171 h 2930250"/>
                <a:gd name="connsiteX12" fmla="*/ 576035 w 1795140"/>
                <a:gd name="connsiteY12" fmla="*/ 496515 h 2930250"/>
                <a:gd name="connsiteX13" fmla="*/ 576035 w 1795140"/>
                <a:gd name="connsiteY13" fmla="*/ 781400 h 2930250"/>
                <a:gd name="connsiteX14" fmla="*/ 274871 w 1795140"/>
                <a:gd name="connsiteY14" fmla="*/ 1790708 h 2930250"/>
                <a:gd name="connsiteX15" fmla="*/ 494639 w 1795140"/>
                <a:gd name="connsiteY15" fmla="*/ 1790708 h 2930250"/>
                <a:gd name="connsiteX16" fmla="*/ 494639 w 1795140"/>
                <a:gd name="connsiteY16" fmla="*/ 2930250 h 2930250"/>
                <a:gd name="connsiteX17" fmla="*/ 820223 w 1795140"/>
                <a:gd name="connsiteY17" fmla="*/ 2930250 h 2930250"/>
                <a:gd name="connsiteX18" fmla="*/ 820223 w 1795140"/>
                <a:gd name="connsiteY18" fmla="*/ 1790708 h 2930250"/>
                <a:gd name="connsiteX19" fmla="*/ 983014 w 1795140"/>
                <a:gd name="connsiteY19" fmla="*/ 1790708 h 2930250"/>
                <a:gd name="connsiteX20" fmla="*/ 983014 w 1795140"/>
                <a:gd name="connsiteY20" fmla="*/ 2930250 h 2930250"/>
                <a:gd name="connsiteX21" fmla="*/ 1308598 w 1795140"/>
                <a:gd name="connsiteY21" fmla="*/ 2930250 h 2930250"/>
                <a:gd name="connsiteX22" fmla="*/ 1308598 w 1795140"/>
                <a:gd name="connsiteY22" fmla="*/ 1790708 h 2930250"/>
                <a:gd name="connsiteX23" fmla="*/ 1528367 w 1795140"/>
                <a:gd name="connsiteY23" fmla="*/ 1790708 h 2930250"/>
                <a:gd name="connsiteX24" fmla="*/ 1227202 w 1795140"/>
                <a:gd name="connsiteY24" fmla="*/ 781400 h 2930250"/>
                <a:gd name="connsiteX25" fmla="*/ 1227202 w 1795140"/>
                <a:gd name="connsiteY25" fmla="*/ 496515 h 2930250"/>
                <a:gd name="connsiteX26" fmla="*/ 1479529 w 1795140"/>
                <a:gd name="connsiteY26" fmla="*/ 1351171 h 2930250"/>
                <a:gd name="connsiteX27" fmla="*/ 1634181 w 1795140"/>
                <a:gd name="connsiteY27" fmla="*/ 1465125 h 2930250"/>
                <a:gd name="connsiteX28" fmla="*/ 1683019 w 1795140"/>
                <a:gd name="connsiteY28" fmla="*/ 1456985 h 2930250"/>
                <a:gd name="connsiteX29" fmla="*/ 1788833 w 1795140"/>
                <a:gd name="connsiteY29" fmla="*/ 1253496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95140" h="2930250">
                  <a:moveTo>
                    <a:pt x="1788833" y="1253496"/>
                  </a:moveTo>
                  <a:lnTo>
                    <a:pt x="1495808" y="244188"/>
                  </a:lnTo>
                  <a:cubicBezTo>
                    <a:pt x="1487669" y="203490"/>
                    <a:pt x="1463250" y="170931"/>
                    <a:pt x="1430692" y="154652"/>
                  </a:cubicBezTo>
                  <a:cubicBezTo>
                    <a:pt x="1333017" y="89535"/>
                    <a:pt x="1219063" y="48838"/>
                    <a:pt x="1088829" y="16279"/>
                  </a:cubicBezTo>
                  <a:cubicBezTo>
                    <a:pt x="1023712" y="8140"/>
                    <a:pt x="966735" y="0"/>
                    <a:pt x="901619" y="0"/>
                  </a:cubicBezTo>
                  <a:cubicBezTo>
                    <a:pt x="836502" y="0"/>
                    <a:pt x="779525" y="8140"/>
                    <a:pt x="714408" y="16279"/>
                  </a:cubicBezTo>
                  <a:cubicBezTo>
                    <a:pt x="584175" y="40698"/>
                    <a:pt x="470221" y="89535"/>
                    <a:pt x="372546" y="154652"/>
                  </a:cubicBezTo>
                  <a:cubicBezTo>
                    <a:pt x="339987" y="179071"/>
                    <a:pt x="315569" y="203490"/>
                    <a:pt x="307429" y="244188"/>
                  </a:cubicBezTo>
                  <a:lnTo>
                    <a:pt x="6264" y="1253496"/>
                  </a:lnTo>
                  <a:cubicBezTo>
                    <a:pt x="-18154" y="1343031"/>
                    <a:pt x="30683" y="1432567"/>
                    <a:pt x="120219" y="1456985"/>
                  </a:cubicBezTo>
                  <a:cubicBezTo>
                    <a:pt x="136498" y="1465125"/>
                    <a:pt x="152777" y="1465125"/>
                    <a:pt x="169056" y="1465125"/>
                  </a:cubicBezTo>
                  <a:cubicBezTo>
                    <a:pt x="242312" y="1465125"/>
                    <a:pt x="307429" y="1416288"/>
                    <a:pt x="323708" y="1351171"/>
                  </a:cubicBezTo>
                  <a:lnTo>
                    <a:pt x="576035" y="496515"/>
                  </a:lnTo>
                  <a:lnTo>
                    <a:pt x="576035" y="781400"/>
                  </a:lnTo>
                  <a:lnTo>
                    <a:pt x="274871" y="1790708"/>
                  </a:lnTo>
                  <a:lnTo>
                    <a:pt x="494639" y="1790708"/>
                  </a:lnTo>
                  <a:lnTo>
                    <a:pt x="494639" y="2930250"/>
                  </a:lnTo>
                  <a:lnTo>
                    <a:pt x="820223" y="2930250"/>
                  </a:lnTo>
                  <a:lnTo>
                    <a:pt x="820223" y="1790708"/>
                  </a:lnTo>
                  <a:lnTo>
                    <a:pt x="983014" y="1790708"/>
                  </a:lnTo>
                  <a:lnTo>
                    <a:pt x="983014" y="2930250"/>
                  </a:lnTo>
                  <a:lnTo>
                    <a:pt x="1308598" y="2930250"/>
                  </a:lnTo>
                  <a:lnTo>
                    <a:pt x="1308598" y="1790708"/>
                  </a:lnTo>
                  <a:lnTo>
                    <a:pt x="1528367" y="1790708"/>
                  </a:lnTo>
                  <a:lnTo>
                    <a:pt x="1227202" y="781400"/>
                  </a:lnTo>
                  <a:lnTo>
                    <a:pt x="1227202" y="496515"/>
                  </a:lnTo>
                  <a:lnTo>
                    <a:pt x="1479529" y="1351171"/>
                  </a:lnTo>
                  <a:cubicBezTo>
                    <a:pt x="1503948" y="1424427"/>
                    <a:pt x="1569065" y="1465125"/>
                    <a:pt x="1634181" y="1465125"/>
                  </a:cubicBezTo>
                  <a:cubicBezTo>
                    <a:pt x="1650460" y="1465125"/>
                    <a:pt x="1666740" y="1465125"/>
                    <a:pt x="1683019" y="1456985"/>
                  </a:cubicBezTo>
                  <a:cubicBezTo>
                    <a:pt x="1764415" y="1432567"/>
                    <a:pt x="1813252" y="1343031"/>
                    <a:pt x="1788833" y="1253496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3" name="Graphic 29" descr="Man with solid fill">
            <a:extLst>
              <a:ext uri="{FF2B5EF4-FFF2-40B4-BE49-F238E27FC236}">
                <a16:creationId xmlns:a16="http://schemas.microsoft.com/office/drawing/2014/main" id="{5FCBBCEE-5305-EA72-9ECB-2A8326F14638}"/>
              </a:ext>
            </a:extLst>
          </p:cNvPr>
          <p:cNvGrpSpPr>
            <a:grpSpLocks noChangeAspect="1"/>
          </p:cNvGrpSpPr>
          <p:nvPr/>
        </p:nvGrpSpPr>
        <p:grpSpPr>
          <a:xfrm>
            <a:off x="397022" y="3722446"/>
            <a:ext cx="335280" cy="685800"/>
            <a:chOff x="726270" y="3229402"/>
            <a:chExt cx="1790708" cy="3662812"/>
          </a:xfrm>
          <a:solidFill>
            <a:srgbClr val="000000"/>
          </a:solidFill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EF9AEED-AD7E-EBE8-B6BC-563F41BFE474}"/>
                </a:ext>
              </a:extLst>
            </p:cNvPr>
            <p:cNvSpPr/>
            <p:nvPr/>
          </p:nvSpPr>
          <p:spPr>
            <a:xfrm>
              <a:off x="1296041" y="3229402"/>
              <a:ext cx="651166" cy="651166"/>
            </a:xfrm>
            <a:custGeom>
              <a:avLst/>
              <a:gdLst>
                <a:gd name="connsiteX0" fmla="*/ 651167 w 651166"/>
                <a:gd name="connsiteY0" fmla="*/ 325583 h 651166"/>
                <a:gd name="connsiteX1" fmla="*/ 325583 w 651166"/>
                <a:gd name="connsiteY1" fmla="*/ 651167 h 651166"/>
                <a:gd name="connsiteX2" fmla="*/ 0 w 651166"/>
                <a:gd name="connsiteY2" fmla="*/ 325583 h 651166"/>
                <a:gd name="connsiteX3" fmla="*/ 325583 w 651166"/>
                <a:gd name="connsiteY3" fmla="*/ 0 h 651166"/>
                <a:gd name="connsiteX4" fmla="*/ 651167 w 651166"/>
                <a:gd name="connsiteY4" fmla="*/ 325583 h 651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1166" h="651166">
                  <a:moveTo>
                    <a:pt x="651167" y="325583"/>
                  </a:moveTo>
                  <a:cubicBezTo>
                    <a:pt x="651167" y="505398"/>
                    <a:pt x="505398" y="651167"/>
                    <a:pt x="325583" y="651167"/>
                  </a:cubicBezTo>
                  <a:cubicBezTo>
                    <a:pt x="145769" y="651167"/>
                    <a:pt x="0" y="505398"/>
                    <a:pt x="0" y="325583"/>
                  </a:cubicBezTo>
                  <a:cubicBezTo>
                    <a:pt x="0" y="145769"/>
                    <a:pt x="145769" y="0"/>
                    <a:pt x="325583" y="0"/>
                  </a:cubicBezTo>
                  <a:cubicBezTo>
                    <a:pt x="505398" y="0"/>
                    <a:pt x="651167" y="145769"/>
                    <a:pt x="651167" y="325583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58DAA21-A03D-F6D8-FB6D-54BF8F4A4ED6}"/>
                </a:ext>
              </a:extLst>
            </p:cNvPr>
            <p:cNvSpPr/>
            <p:nvPr/>
          </p:nvSpPr>
          <p:spPr>
            <a:xfrm>
              <a:off x="726270" y="3961965"/>
              <a:ext cx="1790708" cy="2930250"/>
            </a:xfrm>
            <a:custGeom>
              <a:avLst/>
              <a:gdLst>
                <a:gd name="connsiteX0" fmla="*/ 1782569 w 1790708"/>
                <a:gd name="connsiteY0" fmla="*/ 1269775 h 2930250"/>
                <a:gd name="connsiteX1" fmla="*/ 1554660 w 1790708"/>
                <a:gd name="connsiteY1" fmla="*/ 301165 h 2930250"/>
                <a:gd name="connsiteX2" fmla="*/ 1505823 w 1790708"/>
                <a:gd name="connsiteY2" fmla="*/ 211629 h 2930250"/>
                <a:gd name="connsiteX3" fmla="*/ 1163960 w 1790708"/>
                <a:gd name="connsiteY3" fmla="*/ 32558 h 2930250"/>
                <a:gd name="connsiteX4" fmla="*/ 895354 w 1790708"/>
                <a:gd name="connsiteY4" fmla="*/ 0 h 2930250"/>
                <a:gd name="connsiteX5" fmla="*/ 626748 w 1790708"/>
                <a:gd name="connsiteY5" fmla="*/ 40698 h 2930250"/>
                <a:gd name="connsiteX6" fmla="*/ 284885 w 1790708"/>
                <a:gd name="connsiteY6" fmla="*/ 219769 h 2930250"/>
                <a:gd name="connsiteX7" fmla="*/ 236048 w 1790708"/>
                <a:gd name="connsiteY7" fmla="*/ 309304 h 2930250"/>
                <a:gd name="connsiteX8" fmla="*/ 8140 w 1790708"/>
                <a:gd name="connsiteY8" fmla="*/ 1277915 h 2930250"/>
                <a:gd name="connsiteX9" fmla="*/ 0 w 1790708"/>
                <a:gd name="connsiteY9" fmla="*/ 1318613 h 2930250"/>
                <a:gd name="connsiteX10" fmla="*/ 162792 w 1790708"/>
                <a:gd name="connsiteY10" fmla="*/ 1481404 h 2930250"/>
                <a:gd name="connsiteX11" fmla="*/ 317444 w 1790708"/>
                <a:gd name="connsiteY11" fmla="*/ 1359311 h 2930250"/>
                <a:gd name="connsiteX12" fmla="*/ 488375 w 1790708"/>
                <a:gd name="connsiteY12" fmla="*/ 651167 h 2930250"/>
                <a:gd name="connsiteX13" fmla="*/ 488375 w 1790708"/>
                <a:gd name="connsiteY13" fmla="*/ 2930250 h 2930250"/>
                <a:gd name="connsiteX14" fmla="*/ 813958 w 1790708"/>
                <a:gd name="connsiteY14" fmla="*/ 2930250 h 2930250"/>
                <a:gd name="connsiteX15" fmla="*/ 813958 w 1790708"/>
                <a:gd name="connsiteY15" fmla="*/ 1465125 h 2930250"/>
                <a:gd name="connsiteX16" fmla="*/ 976750 w 1790708"/>
                <a:gd name="connsiteY16" fmla="*/ 1465125 h 2930250"/>
                <a:gd name="connsiteX17" fmla="*/ 976750 w 1790708"/>
                <a:gd name="connsiteY17" fmla="*/ 2930250 h 2930250"/>
                <a:gd name="connsiteX18" fmla="*/ 1302333 w 1790708"/>
                <a:gd name="connsiteY18" fmla="*/ 2930250 h 2930250"/>
                <a:gd name="connsiteX19" fmla="*/ 1302333 w 1790708"/>
                <a:gd name="connsiteY19" fmla="*/ 643027 h 2930250"/>
                <a:gd name="connsiteX20" fmla="*/ 1473265 w 1790708"/>
                <a:gd name="connsiteY20" fmla="*/ 1351171 h 2930250"/>
                <a:gd name="connsiteX21" fmla="*/ 1627917 w 1790708"/>
                <a:gd name="connsiteY21" fmla="*/ 1473265 h 2930250"/>
                <a:gd name="connsiteX22" fmla="*/ 1790708 w 1790708"/>
                <a:gd name="connsiteY22" fmla="*/ 1310473 h 2930250"/>
                <a:gd name="connsiteX23" fmla="*/ 1782569 w 1790708"/>
                <a:gd name="connsiteY23" fmla="*/ 1269775 h 293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90708" h="2930250">
                  <a:moveTo>
                    <a:pt x="1782569" y="1269775"/>
                  </a:moveTo>
                  <a:lnTo>
                    <a:pt x="1554660" y="301165"/>
                  </a:lnTo>
                  <a:cubicBezTo>
                    <a:pt x="1546521" y="268606"/>
                    <a:pt x="1530242" y="236048"/>
                    <a:pt x="1505823" y="211629"/>
                  </a:cubicBezTo>
                  <a:cubicBezTo>
                    <a:pt x="1408148" y="130233"/>
                    <a:pt x="1294194" y="73256"/>
                    <a:pt x="1163960" y="32558"/>
                  </a:cubicBezTo>
                  <a:cubicBezTo>
                    <a:pt x="1074425" y="16279"/>
                    <a:pt x="984890" y="0"/>
                    <a:pt x="895354" y="0"/>
                  </a:cubicBezTo>
                  <a:cubicBezTo>
                    <a:pt x="805819" y="0"/>
                    <a:pt x="716283" y="16279"/>
                    <a:pt x="626748" y="40698"/>
                  </a:cubicBezTo>
                  <a:cubicBezTo>
                    <a:pt x="496515" y="73256"/>
                    <a:pt x="382560" y="138373"/>
                    <a:pt x="284885" y="219769"/>
                  </a:cubicBezTo>
                  <a:cubicBezTo>
                    <a:pt x="260467" y="244188"/>
                    <a:pt x="244188" y="276746"/>
                    <a:pt x="236048" y="309304"/>
                  </a:cubicBezTo>
                  <a:lnTo>
                    <a:pt x="8140" y="1277915"/>
                  </a:lnTo>
                  <a:cubicBezTo>
                    <a:pt x="8140" y="1286054"/>
                    <a:pt x="0" y="1302333"/>
                    <a:pt x="0" y="1318613"/>
                  </a:cubicBezTo>
                  <a:cubicBezTo>
                    <a:pt x="0" y="1408148"/>
                    <a:pt x="73256" y="1481404"/>
                    <a:pt x="162792" y="1481404"/>
                  </a:cubicBezTo>
                  <a:cubicBezTo>
                    <a:pt x="236048" y="1481404"/>
                    <a:pt x="301165" y="1424427"/>
                    <a:pt x="317444" y="1359311"/>
                  </a:cubicBezTo>
                  <a:lnTo>
                    <a:pt x="488375" y="651167"/>
                  </a:lnTo>
                  <a:lnTo>
                    <a:pt x="488375" y="2930250"/>
                  </a:lnTo>
                  <a:lnTo>
                    <a:pt x="813958" y="2930250"/>
                  </a:lnTo>
                  <a:lnTo>
                    <a:pt x="813958" y="1465125"/>
                  </a:lnTo>
                  <a:lnTo>
                    <a:pt x="976750" y="1465125"/>
                  </a:lnTo>
                  <a:lnTo>
                    <a:pt x="976750" y="2930250"/>
                  </a:lnTo>
                  <a:lnTo>
                    <a:pt x="1302333" y="2930250"/>
                  </a:lnTo>
                  <a:lnTo>
                    <a:pt x="1302333" y="643027"/>
                  </a:lnTo>
                  <a:lnTo>
                    <a:pt x="1473265" y="1351171"/>
                  </a:lnTo>
                  <a:cubicBezTo>
                    <a:pt x="1489544" y="1416288"/>
                    <a:pt x="1554660" y="1473265"/>
                    <a:pt x="1627917" y="1473265"/>
                  </a:cubicBezTo>
                  <a:cubicBezTo>
                    <a:pt x="1717452" y="1473265"/>
                    <a:pt x="1790708" y="1400008"/>
                    <a:pt x="1790708" y="1310473"/>
                  </a:cubicBezTo>
                  <a:cubicBezTo>
                    <a:pt x="1790708" y="1294194"/>
                    <a:pt x="1782569" y="1277915"/>
                    <a:pt x="1782569" y="1269775"/>
                  </a:cubicBezTo>
                  <a:close/>
                </a:path>
              </a:pathLst>
            </a:custGeom>
            <a:solidFill>
              <a:srgbClr val="000000"/>
            </a:solidFill>
            <a:ln w="40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3182659-A25A-FB92-FF42-9206CAC95B3A}"/>
              </a:ext>
            </a:extLst>
          </p:cNvPr>
          <p:cNvSpPr>
            <a:spLocks noChangeAspect="1"/>
          </p:cNvSpPr>
          <p:nvPr/>
        </p:nvSpPr>
        <p:spPr>
          <a:xfrm>
            <a:off x="397022" y="5633185"/>
            <a:ext cx="365388" cy="685800"/>
          </a:xfrm>
          <a:custGeom>
            <a:avLst/>
            <a:gdLst>
              <a:gd name="connsiteX0" fmla="*/ 1042465 w 1937819"/>
              <a:gd name="connsiteY0" fmla="*/ 706857 h 3637107"/>
              <a:gd name="connsiteX1" fmla="*/ 1311071 w 1937819"/>
              <a:gd name="connsiteY1" fmla="*/ 739415 h 3637107"/>
              <a:gd name="connsiteX2" fmla="*/ 1652934 w 1937819"/>
              <a:gd name="connsiteY2" fmla="*/ 918486 h 3637107"/>
              <a:gd name="connsiteX3" fmla="*/ 1701771 w 1937819"/>
              <a:gd name="connsiteY3" fmla="*/ 1008022 h 3637107"/>
              <a:gd name="connsiteX4" fmla="*/ 1929680 w 1937819"/>
              <a:gd name="connsiteY4" fmla="*/ 1976632 h 3637107"/>
              <a:gd name="connsiteX5" fmla="*/ 1937819 w 1937819"/>
              <a:gd name="connsiteY5" fmla="*/ 2017330 h 3637107"/>
              <a:gd name="connsiteX6" fmla="*/ 1775028 w 1937819"/>
              <a:gd name="connsiteY6" fmla="*/ 2180122 h 3637107"/>
              <a:gd name="connsiteX7" fmla="*/ 1620376 w 1937819"/>
              <a:gd name="connsiteY7" fmla="*/ 2058028 h 3637107"/>
              <a:gd name="connsiteX8" fmla="*/ 1449444 w 1937819"/>
              <a:gd name="connsiteY8" fmla="*/ 1349884 h 3637107"/>
              <a:gd name="connsiteX9" fmla="*/ 1449444 w 1937819"/>
              <a:gd name="connsiteY9" fmla="*/ 3637107 h 3637107"/>
              <a:gd name="connsiteX10" fmla="*/ 1123861 w 1937819"/>
              <a:gd name="connsiteY10" fmla="*/ 3637107 h 3637107"/>
              <a:gd name="connsiteX11" fmla="*/ 1123861 w 1937819"/>
              <a:gd name="connsiteY11" fmla="*/ 2484524 h 3637107"/>
              <a:gd name="connsiteX12" fmla="*/ 997503 w 1937819"/>
              <a:gd name="connsiteY12" fmla="*/ 2484524 h 3637107"/>
              <a:gd name="connsiteX13" fmla="*/ 997503 w 1937819"/>
              <a:gd name="connsiteY13" fmla="*/ 710604 h 3637107"/>
              <a:gd name="connsiteX14" fmla="*/ 901619 w 1937819"/>
              <a:gd name="connsiteY14" fmla="*/ 706857 h 3637107"/>
              <a:gd name="connsiteX15" fmla="*/ 944748 w 1937819"/>
              <a:gd name="connsiteY15" fmla="*/ 709201 h 3637107"/>
              <a:gd name="connsiteX16" fmla="*/ 944748 w 1937819"/>
              <a:gd name="connsiteY16" fmla="*/ 2497565 h 3637107"/>
              <a:gd name="connsiteX17" fmla="*/ 820223 w 1937819"/>
              <a:gd name="connsiteY17" fmla="*/ 2497565 h 3637107"/>
              <a:gd name="connsiteX18" fmla="*/ 820223 w 1937819"/>
              <a:gd name="connsiteY18" fmla="*/ 3637107 h 3637107"/>
              <a:gd name="connsiteX19" fmla="*/ 494639 w 1937819"/>
              <a:gd name="connsiteY19" fmla="*/ 3637107 h 3637107"/>
              <a:gd name="connsiteX20" fmla="*/ 494639 w 1937819"/>
              <a:gd name="connsiteY20" fmla="*/ 2497565 h 3637107"/>
              <a:gd name="connsiteX21" fmla="*/ 274871 w 1937819"/>
              <a:gd name="connsiteY21" fmla="*/ 2497565 h 3637107"/>
              <a:gd name="connsiteX22" fmla="*/ 576035 w 1937819"/>
              <a:gd name="connsiteY22" fmla="*/ 1488257 h 3637107"/>
              <a:gd name="connsiteX23" fmla="*/ 576035 w 1937819"/>
              <a:gd name="connsiteY23" fmla="*/ 1203372 h 3637107"/>
              <a:gd name="connsiteX24" fmla="*/ 323708 w 1937819"/>
              <a:gd name="connsiteY24" fmla="*/ 2058028 h 3637107"/>
              <a:gd name="connsiteX25" fmla="*/ 169056 w 1937819"/>
              <a:gd name="connsiteY25" fmla="*/ 2171982 h 3637107"/>
              <a:gd name="connsiteX26" fmla="*/ 120219 w 1937819"/>
              <a:gd name="connsiteY26" fmla="*/ 2163842 h 3637107"/>
              <a:gd name="connsiteX27" fmla="*/ 6264 w 1937819"/>
              <a:gd name="connsiteY27" fmla="*/ 1960353 h 3637107"/>
              <a:gd name="connsiteX28" fmla="*/ 307429 w 1937819"/>
              <a:gd name="connsiteY28" fmla="*/ 951045 h 3637107"/>
              <a:gd name="connsiteX29" fmla="*/ 372546 w 1937819"/>
              <a:gd name="connsiteY29" fmla="*/ 861509 h 3637107"/>
              <a:gd name="connsiteX30" fmla="*/ 714408 w 1937819"/>
              <a:gd name="connsiteY30" fmla="*/ 723136 h 3637107"/>
              <a:gd name="connsiteX31" fmla="*/ 901619 w 1937819"/>
              <a:gd name="connsiteY31" fmla="*/ 706857 h 3637107"/>
              <a:gd name="connsiteX32" fmla="*/ 968909 w 1937819"/>
              <a:gd name="connsiteY32" fmla="*/ 0 h 3637107"/>
              <a:gd name="connsiteX33" fmla="*/ 1294493 w 1937819"/>
              <a:gd name="connsiteY33" fmla="*/ 325583 h 3637107"/>
              <a:gd name="connsiteX34" fmla="*/ 968909 w 1937819"/>
              <a:gd name="connsiteY34" fmla="*/ 651167 h 3637107"/>
              <a:gd name="connsiteX35" fmla="*/ 643326 w 1937819"/>
              <a:gd name="connsiteY35" fmla="*/ 325583 h 3637107"/>
              <a:gd name="connsiteX36" fmla="*/ 968909 w 1937819"/>
              <a:gd name="connsiteY36" fmla="*/ 0 h 3637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937819" h="3637107">
                <a:moveTo>
                  <a:pt x="1042465" y="706857"/>
                </a:moveTo>
                <a:cubicBezTo>
                  <a:pt x="1132001" y="706857"/>
                  <a:pt x="1221536" y="723136"/>
                  <a:pt x="1311071" y="739415"/>
                </a:cubicBezTo>
                <a:cubicBezTo>
                  <a:pt x="1441305" y="780113"/>
                  <a:pt x="1555259" y="837090"/>
                  <a:pt x="1652934" y="918486"/>
                </a:cubicBezTo>
                <a:cubicBezTo>
                  <a:pt x="1677353" y="942905"/>
                  <a:pt x="1693632" y="975463"/>
                  <a:pt x="1701771" y="1008022"/>
                </a:cubicBezTo>
                <a:lnTo>
                  <a:pt x="1929680" y="1976632"/>
                </a:lnTo>
                <a:cubicBezTo>
                  <a:pt x="1929680" y="1984772"/>
                  <a:pt x="1937819" y="2001051"/>
                  <a:pt x="1937819" y="2017330"/>
                </a:cubicBezTo>
                <a:cubicBezTo>
                  <a:pt x="1937819" y="2106865"/>
                  <a:pt x="1864563" y="2180122"/>
                  <a:pt x="1775028" y="2180122"/>
                </a:cubicBezTo>
                <a:cubicBezTo>
                  <a:pt x="1701771" y="2180122"/>
                  <a:pt x="1636655" y="2123145"/>
                  <a:pt x="1620376" y="2058028"/>
                </a:cubicBezTo>
                <a:lnTo>
                  <a:pt x="1449444" y="1349884"/>
                </a:lnTo>
                <a:lnTo>
                  <a:pt x="1449444" y="3637107"/>
                </a:lnTo>
                <a:lnTo>
                  <a:pt x="1123861" y="3637107"/>
                </a:lnTo>
                <a:lnTo>
                  <a:pt x="1123861" y="2484524"/>
                </a:lnTo>
                <a:lnTo>
                  <a:pt x="997503" y="2484524"/>
                </a:lnTo>
                <a:lnTo>
                  <a:pt x="997503" y="710604"/>
                </a:lnTo>
                <a:close/>
                <a:moveTo>
                  <a:pt x="901619" y="706857"/>
                </a:moveTo>
                <a:lnTo>
                  <a:pt x="944748" y="709201"/>
                </a:lnTo>
                <a:lnTo>
                  <a:pt x="944748" y="2497565"/>
                </a:lnTo>
                <a:lnTo>
                  <a:pt x="820223" y="2497565"/>
                </a:lnTo>
                <a:lnTo>
                  <a:pt x="820223" y="3637107"/>
                </a:lnTo>
                <a:lnTo>
                  <a:pt x="494639" y="3637107"/>
                </a:lnTo>
                <a:lnTo>
                  <a:pt x="494639" y="2497565"/>
                </a:lnTo>
                <a:lnTo>
                  <a:pt x="274871" y="2497565"/>
                </a:lnTo>
                <a:lnTo>
                  <a:pt x="576035" y="1488257"/>
                </a:lnTo>
                <a:lnTo>
                  <a:pt x="576035" y="1203372"/>
                </a:lnTo>
                <a:lnTo>
                  <a:pt x="323708" y="2058028"/>
                </a:lnTo>
                <a:cubicBezTo>
                  <a:pt x="307429" y="2123145"/>
                  <a:pt x="242312" y="2171982"/>
                  <a:pt x="169056" y="2171982"/>
                </a:cubicBezTo>
                <a:cubicBezTo>
                  <a:pt x="152777" y="2171982"/>
                  <a:pt x="136498" y="2171982"/>
                  <a:pt x="120219" y="2163842"/>
                </a:cubicBezTo>
                <a:cubicBezTo>
                  <a:pt x="30683" y="2139424"/>
                  <a:pt x="-18154" y="2049888"/>
                  <a:pt x="6264" y="1960353"/>
                </a:cubicBezTo>
                <a:lnTo>
                  <a:pt x="307429" y="951045"/>
                </a:lnTo>
                <a:cubicBezTo>
                  <a:pt x="315569" y="910347"/>
                  <a:pt x="339987" y="885928"/>
                  <a:pt x="372546" y="861509"/>
                </a:cubicBezTo>
                <a:cubicBezTo>
                  <a:pt x="470221" y="796392"/>
                  <a:pt x="584175" y="747555"/>
                  <a:pt x="714408" y="723136"/>
                </a:cubicBezTo>
                <a:cubicBezTo>
                  <a:pt x="779525" y="714997"/>
                  <a:pt x="836502" y="706857"/>
                  <a:pt x="901619" y="706857"/>
                </a:cubicBezTo>
                <a:close/>
                <a:moveTo>
                  <a:pt x="968909" y="0"/>
                </a:moveTo>
                <a:cubicBezTo>
                  <a:pt x="1148724" y="0"/>
                  <a:pt x="1294493" y="145769"/>
                  <a:pt x="1294493" y="325583"/>
                </a:cubicBezTo>
                <a:cubicBezTo>
                  <a:pt x="1294493" y="505398"/>
                  <a:pt x="1148724" y="651167"/>
                  <a:pt x="968909" y="651167"/>
                </a:cubicBezTo>
                <a:cubicBezTo>
                  <a:pt x="789095" y="651167"/>
                  <a:pt x="643326" y="505398"/>
                  <a:pt x="643326" y="325583"/>
                </a:cubicBezTo>
                <a:cubicBezTo>
                  <a:pt x="643326" y="145769"/>
                  <a:pt x="789095" y="0"/>
                  <a:pt x="968909" y="0"/>
                </a:cubicBezTo>
                <a:close/>
              </a:path>
            </a:pathLst>
          </a:custGeom>
          <a:solidFill>
            <a:srgbClr val="000000"/>
          </a:solidFill>
          <a:ln w="406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51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7FB469-80E5-06D6-F36E-B742786B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4FC9478-2E99-9A84-23D2-0E756E96056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4FA2A-74D3-37E9-1E71-531689F22CBD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5BAA5A-FD4F-B522-B061-5F136D9B744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27273BC-0111-4654-2F50-96B0F4855162}"/>
              </a:ext>
            </a:extLst>
          </p:cNvPr>
          <p:cNvSpPr/>
          <p:nvPr/>
        </p:nvSpPr>
        <p:spPr>
          <a:xfrm>
            <a:off x="211016" y="2148397"/>
            <a:ext cx="17865965" cy="4109772"/>
          </a:xfrm>
          <a:prstGeom prst="roundRect">
            <a:avLst>
              <a:gd name="adj" fmla="val 288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BCCD4F5-5D3D-AEC8-7568-E46E08D42C66}"/>
              </a:ext>
            </a:extLst>
          </p:cNvPr>
          <p:cNvSpPr/>
          <p:nvPr/>
        </p:nvSpPr>
        <p:spPr>
          <a:xfrm>
            <a:off x="211016" y="6853077"/>
            <a:ext cx="17865965" cy="3326463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F78611-D38C-2B21-3B5F-26BF08FD484B}"/>
              </a:ext>
            </a:extLst>
          </p:cNvPr>
          <p:cNvSpPr txBox="1"/>
          <p:nvPr/>
        </p:nvSpPr>
        <p:spPr>
          <a:xfrm>
            <a:off x="478005" y="1676933"/>
            <a:ext cx="238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&amp; Attrition Rate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AE305437-EFEE-442E-0C57-BB4B81ABA83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ADEB672-3405-71D5-BD6F-859BBCEC4421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936A8A-35C1-C644-F665-77C4E26063C3}"/>
              </a:ext>
            </a:extLst>
          </p:cNvPr>
          <p:cNvSpPr txBox="1"/>
          <p:nvPr/>
        </p:nvSpPr>
        <p:spPr>
          <a:xfrm>
            <a:off x="478005" y="6370957"/>
            <a:ext cx="2441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 vs Avg Tenure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7F3405-29EE-EFF4-BB3C-733FAC577073}"/>
              </a:ext>
            </a:extLst>
          </p:cNvPr>
          <p:cNvSpPr txBox="1"/>
          <p:nvPr/>
        </p:nvSpPr>
        <p:spPr>
          <a:xfrm>
            <a:off x="5913174" y="1676933"/>
            <a:ext cx="4003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Proportion of Employee by Org Level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ACCC6C-80EC-853F-D5FD-BEAB7B0A51D5}"/>
              </a:ext>
            </a:extLst>
          </p:cNvPr>
          <p:cNvSpPr txBox="1"/>
          <p:nvPr/>
        </p:nvSpPr>
        <p:spPr>
          <a:xfrm>
            <a:off x="5911599" y="6370957"/>
            <a:ext cx="2664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57196-E9C2-E51A-828F-434090413FA9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50929C-F3C8-CA15-3B3E-98F525842751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EA8EF1-0A39-ED9B-DCFF-602D60FCCCBA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9DD70-CBDC-179A-AFFA-C965E72D322A}"/>
              </a:ext>
            </a:extLst>
          </p:cNvPr>
          <p:cNvSpPr txBox="1"/>
          <p:nvPr/>
        </p:nvSpPr>
        <p:spPr>
          <a:xfrm>
            <a:off x="478005" y="2159053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C9C163-F3FE-09B5-BD36-C7FA5B350018}"/>
              </a:ext>
            </a:extLst>
          </p:cNvPr>
          <p:cNvSpPr txBox="1"/>
          <p:nvPr/>
        </p:nvSpPr>
        <p:spPr>
          <a:xfrm>
            <a:off x="12197877" y="1676933"/>
            <a:ext cx="441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Headcount by Org Level and Department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776499-7A17-C7EE-E75C-BBC9A11891E4}"/>
              </a:ext>
            </a:extLst>
          </p:cNvPr>
          <p:cNvSpPr txBox="1"/>
          <p:nvPr/>
        </p:nvSpPr>
        <p:spPr>
          <a:xfrm>
            <a:off x="478005" y="6837905"/>
            <a:ext cx="99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CA11A8-88A2-F7EF-4B7C-9979D39E88FD}"/>
              </a:ext>
            </a:extLst>
          </p:cNvPr>
          <p:cNvSpPr txBox="1"/>
          <p:nvPr/>
        </p:nvSpPr>
        <p:spPr>
          <a:xfrm>
            <a:off x="478005" y="8345967"/>
            <a:ext cx="1308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Avg Tenure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3978D-14B3-0543-FCD5-0FFD02567456}"/>
              </a:ext>
            </a:extLst>
          </p:cNvPr>
          <p:cNvSpPr txBox="1"/>
          <p:nvPr/>
        </p:nvSpPr>
        <p:spPr>
          <a:xfrm>
            <a:off x="478005" y="4144370"/>
            <a:ext cx="2734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Hires (Rolling 12 months</a:t>
            </a:r>
          </a:p>
        </p:txBody>
      </p:sp>
    </p:spTree>
    <p:extLst>
      <p:ext uri="{BB962C8B-B14F-4D97-AF65-F5344CB8AC3E}">
        <p14:creationId xmlns:p14="http://schemas.microsoft.com/office/powerpoint/2010/main" val="270474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2411</TotalTime>
  <Words>502</Words>
  <Application>Microsoft Office PowerPoint</Application>
  <PresentationFormat>Custom</PresentationFormat>
  <Paragraphs>172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Mizanur Rahman</dc:creator>
  <cp:lastModifiedBy>Mizanur Rahman</cp:lastModifiedBy>
  <cp:revision>52</cp:revision>
  <dcterms:created xsi:type="dcterms:W3CDTF">2025-01-17T12:28:25Z</dcterms:created>
  <dcterms:modified xsi:type="dcterms:W3CDTF">2025-02-15T16:47:28Z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2025-02-10T13:52:20Z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beb8c36f-cad6-459a-930a-fcae03018018</vt:lpwstr>
  </property>
  <property fmtid="{D5CDD505-2E9C-101B-9397-08002B2CF9AE}" pid="7" name="MSIP_Label_defa4170-0d19-0005-0004-bc88714345d2_ActionId">
    <vt:lpwstr>a0d52f86-0d64-46a2-af36-0e4987f8540b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