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58" r:id="rId4"/>
    <p:sldId id="259" r:id="rId5"/>
    <p:sldId id="261" r:id="rId6"/>
    <p:sldId id="262" r:id="rId7"/>
    <p:sldId id="274" r:id="rId8"/>
    <p:sldId id="275" r:id="rId9"/>
    <p:sldId id="276" r:id="rId10"/>
    <p:sldId id="277" r:id="rId11"/>
    <p:sldId id="257" r:id="rId12"/>
    <p:sldId id="263" r:id="rId13"/>
    <p:sldId id="264" r:id="rId14"/>
    <p:sldId id="273" r:id="rId15"/>
    <p:sldId id="268" r:id="rId16"/>
    <p:sldId id="269" r:id="rId17"/>
    <p:sldId id="271" r:id="rId18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0752-513D-44A0-81D0-95D194C0B62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9C7-5227-40EC-9F7D-1882895F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BF0B-D750-D5E1-7B4D-ABF0E35E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7D82A-6C57-C2AB-A3B6-32E15DCE1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8AFEF-A79C-8D42-82F3-49AD8295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488F-FA5B-51B3-AE99-F560078A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92CE-98E2-A0C2-CB52-1ECD388F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FFB-58E3-6CC9-95FF-593853599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F7DCD-51EE-3A85-E0F2-9390D82C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05155-1B5E-F3D8-D0CD-0E7E83EFA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A764-E395-E5EF-C9BE-A08BEE0AF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F1804-C22B-E607-44BE-D382B456D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F339-69F2-3BEA-B747-9831E5E1E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4049D-E959-EC98-6D65-26A5044D1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A495C-D8DF-E8FB-51F5-F38E77BD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2A04D-6701-499E-8FCC-056B15377F87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BF9AA-FEB0-2744-4919-98B1C5171F9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D5C93-16DA-4DC8-FBE3-2076E3C29F1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3E62C9-966B-7AE2-2AD8-A9DF1548F84B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081821-CD1B-4450-8697-FBA06AC89DAE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A4B46-E659-0D68-0924-E8141515CD86}"/>
              </a:ext>
            </a:extLst>
          </p:cNvPr>
          <p:cNvSpPr txBox="1"/>
          <p:nvPr/>
        </p:nvSpPr>
        <p:spPr>
          <a:xfrm>
            <a:off x="478005" y="1676933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&amp; Attrition Rate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BAF6F90-957F-7601-50CD-6C4CBABEC7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7C22F-CC1A-0C38-2048-C4DA5DB83148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7FEF1-8D79-9896-B306-A76734991DBD}"/>
              </a:ext>
            </a:extLst>
          </p:cNvPr>
          <p:cNvSpPr txBox="1"/>
          <p:nvPr/>
        </p:nvSpPr>
        <p:spPr>
          <a:xfrm>
            <a:off x="478005" y="6370957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 vs Avg Tenure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FC1B5-FA65-4343-E6DC-D750EA56B0B0}"/>
              </a:ext>
            </a:extLst>
          </p:cNvPr>
          <p:cNvSpPr txBox="1"/>
          <p:nvPr/>
        </p:nvSpPr>
        <p:spPr>
          <a:xfrm>
            <a:off x="5913174" y="1676933"/>
            <a:ext cx="400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Proportion of Employee by Org Level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25BB3-95A9-B0BD-BC81-6B97FBCA2D0B}"/>
              </a:ext>
            </a:extLst>
          </p:cNvPr>
          <p:cNvSpPr txBox="1"/>
          <p:nvPr/>
        </p:nvSpPr>
        <p:spPr>
          <a:xfrm>
            <a:off x="5911599" y="637095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5529E0-4063-2D67-C93C-ABB66BB88B62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5A8A8-DCBD-DC78-80FD-829753297B1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6B28D-035C-922D-FAA4-372F68603FD2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AC530-6EE5-FCF2-9099-0C37D785E44C}"/>
              </a:ext>
            </a:extLst>
          </p:cNvPr>
          <p:cNvSpPr txBox="1"/>
          <p:nvPr/>
        </p:nvSpPr>
        <p:spPr>
          <a:xfrm>
            <a:off x="12197877" y="1676933"/>
            <a:ext cx="441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 and Department</a:t>
            </a:r>
          </a:p>
        </p:txBody>
      </p:sp>
    </p:spTree>
    <p:extLst>
      <p:ext uri="{BB962C8B-B14F-4D97-AF65-F5344CB8AC3E}">
        <p14:creationId xmlns:p14="http://schemas.microsoft.com/office/powerpoint/2010/main" val="33805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150CE-44B2-9CA5-F46E-E2CBF01F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D898C-71E3-FD64-4241-016AECEA664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9D690-436E-9433-BA7E-01775D7D042C}"/>
              </a:ext>
            </a:extLst>
          </p:cNvPr>
          <p:cNvSpPr/>
          <p:nvPr/>
        </p:nvSpPr>
        <p:spPr>
          <a:xfrm>
            <a:off x="0" y="514416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243D1-2A22-7412-F747-BF785D58864D}"/>
              </a:ext>
            </a:extLst>
          </p:cNvPr>
          <p:cNvSpPr/>
          <p:nvPr/>
        </p:nvSpPr>
        <p:spPr>
          <a:xfrm>
            <a:off x="0" y="945564"/>
            <a:ext cx="18288000" cy="667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FAAFCA-22A1-64D0-4BE3-5ED8F5E0EDFE}"/>
              </a:ext>
            </a:extLst>
          </p:cNvPr>
          <p:cNvSpPr/>
          <p:nvPr/>
        </p:nvSpPr>
        <p:spPr>
          <a:xfrm>
            <a:off x="111949" y="4637314"/>
            <a:ext cx="2992808" cy="547284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434103E1-AF0D-8F99-74A6-86A9594EEC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0" y="-34239"/>
            <a:ext cx="920871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FA5FEB-E621-669E-24FB-E58A3F9A75BB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6A3F1-E625-8049-4C4E-7DDEA7C4F481}"/>
              </a:ext>
            </a:extLst>
          </p:cNvPr>
          <p:cNvSpPr txBox="1"/>
          <p:nvPr/>
        </p:nvSpPr>
        <p:spPr>
          <a:xfrm>
            <a:off x="140099" y="1168441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FF4E1F-A5B7-6E1C-876E-D744C4701EF4}"/>
              </a:ext>
            </a:extLst>
          </p:cNvPr>
          <p:cNvSpPr/>
          <p:nvPr/>
        </p:nvSpPr>
        <p:spPr>
          <a:xfrm>
            <a:off x="111949" y="1613222"/>
            <a:ext cx="2992808" cy="282814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5EF2CB-C0F8-39C9-6726-3CD58C95A509}"/>
              </a:ext>
            </a:extLst>
          </p:cNvPr>
          <p:cNvSpPr/>
          <p:nvPr/>
        </p:nvSpPr>
        <p:spPr>
          <a:xfrm>
            <a:off x="3221134" y="1613221"/>
            <a:ext cx="9752993" cy="849693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994B-1F7C-40C5-22BC-934CD7DD3611}"/>
              </a:ext>
            </a:extLst>
          </p:cNvPr>
          <p:cNvSpPr txBox="1"/>
          <p:nvPr/>
        </p:nvSpPr>
        <p:spPr>
          <a:xfrm>
            <a:off x="13094898" y="1168441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0793E-9622-E086-946B-9071564EF9FC}"/>
              </a:ext>
            </a:extLst>
          </p:cNvPr>
          <p:cNvSpPr txBox="1"/>
          <p:nvPr/>
        </p:nvSpPr>
        <p:spPr>
          <a:xfrm>
            <a:off x="15901931" y="1168441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Full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EAB3DE-77F5-33C1-56DC-1141763A5E75}"/>
              </a:ext>
            </a:extLst>
          </p:cNvPr>
          <p:cNvSpPr/>
          <p:nvPr/>
        </p:nvSpPr>
        <p:spPr>
          <a:xfrm>
            <a:off x="13094898" y="1613222"/>
            <a:ext cx="4917057" cy="849693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573E6B-C7CD-ADD3-F171-5A4BE33CE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FF89A-C39A-6A04-BA28-114412170F68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87175-78C1-3EBC-3965-4D801C800653}"/>
              </a:ext>
            </a:extLst>
          </p:cNvPr>
          <p:cNvSpPr/>
          <p:nvPr/>
        </p:nvSpPr>
        <p:spPr>
          <a:xfrm>
            <a:off x="0" y="485137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AA6A7-B2DE-B595-7405-9D326F5CE4C6}"/>
              </a:ext>
            </a:extLst>
          </p:cNvPr>
          <p:cNvSpPr/>
          <p:nvPr/>
        </p:nvSpPr>
        <p:spPr>
          <a:xfrm>
            <a:off x="0" y="950003"/>
            <a:ext cx="18288000" cy="62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FF9A20-0844-D115-C039-8A996832B426}"/>
              </a:ext>
            </a:extLst>
          </p:cNvPr>
          <p:cNvSpPr/>
          <p:nvPr/>
        </p:nvSpPr>
        <p:spPr>
          <a:xfrm>
            <a:off x="1742536" y="2245948"/>
            <a:ext cx="16334448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9D40BF-7DA5-B296-42D8-83DE43E1CD4B}"/>
              </a:ext>
            </a:extLst>
          </p:cNvPr>
          <p:cNvSpPr/>
          <p:nvPr/>
        </p:nvSpPr>
        <p:spPr>
          <a:xfrm>
            <a:off x="1720552" y="6471138"/>
            <a:ext cx="16356430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E794C-B731-F795-F3EC-6429EDF01C4E}"/>
              </a:ext>
            </a:extLst>
          </p:cNvPr>
          <p:cNvSpPr txBox="1"/>
          <p:nvPr/>
        </p:nvSpPr>
        <p:spPr>
          <a:xfrm>
            <a:off x="1699209" y="1796733"/>
            <a:ext cx="617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 ID by Organization Level &amp; Performance Rating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7B3B71A6-0CD1-5749-D39E-20B085C448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39"/>
            <a:ext cx="732113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F232C5-4844-306F-FC83-CDE14DCA5006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2CFAC-1182-F216-401C-7EF4AD1C42B9}"/>
              </a:ext>
            </a:extLst>
          </p:cNvPr>
          <p:cNvSpPr txBox="1"/>
          <p:nvPr/>
        </p:nvSpPr>
        <p:spPr>
          <a:xfrm>
            <a:off x="1931892" y="6103199"/>
            <a:ext cx="628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Age Category &amp; Performance Rating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188731-E3D6-4A79-BCE1-AF150E249E2A}"/>
              </a:ext>
            </a:extLst>
          </p:cNvPr>
          <p:cNvSpPr txBox="1"/>
          <p:nvPr/>
        </p:nvSpPr>
        <p:spPr>
          <a:xfrm>
            <a:off x="10214761" y="6091836"/>
            <a:ext cx="616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Department &amp; Performance Rating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5EA4A-1E02-2C79-E54F-4FB797D4979D}"/>
              </a:ext>
            </a:extLst>
          </p:cNvPr>
          <p:cNvSpPr txBox="1"/>
          <p:nvPr/>
        </p:nvSpPr>
        <p:spPr>
          <a:xfrm>
            <a:off x="602855" y="1181422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DE241-E92F-80F4-3A77-7B51909B0DF4}"/>
              </a:ext>
            </a:extLst>
          </p:cNvPr>
          <p:cNvSpPr txBox="1"/>
          <p:nvPr/>
        </p:nvSpPr>
        <p:spPr>
          <a:xfrm>
            <a:off x="10214761" y="1725708"/>
            <a:ext cx="53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ID by Gender &amp; Performance Rating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A54F8-FE26-EBB1-FD27-18444BF92EB2}"/>
              </a:ext>
            </a:extLst>
          </p:cNvPr>
          <p:cNvSpPr/>
          <p:nvPr/>
        </p:nvSpPr>
        <p:spPr>
          <a:xfrm>
            <a:off x="111949" y="4178816"/>
            <a:ext cx="1587260" cy="3708403"/>
          </a:xfrm>
          <a:prstGeom prst="roundRect">
            <a:avLst>
              <a:gd name="adj" fmla="val 1371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9D603-D3D1-6B3C-0482-59BC648104E2}"/>
              </a:ext>
            </a:extLst>
          </p:cNvPr>
          <p:cNvSpPr txBox="1"/>
          <p:nvPr/>
        </p:nvSpPr>
        <p:spPr>
          <a:xfrm>
            <a:off x="167923" y="4307387"/>
            <a:ext cx="147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Distinct ID (Year)</a:t>
            </a:r>
          </a:p>
        </p:txBody>
      </p:sp>
    </p:spTree>
    <p:extLst>
      <p:ext uri="{BB962C8B-B14F-4D97-AF65-F5344CB8AC3E}">
        <p14:creationId xmlns:p14="http://schemas.microsoft.com/office/powerpoint/2010/main" val="360235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29DED-1582-7DE0-59E4-21F3A521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9E9B1-B03F-9370-5D5B-D36F155A4FC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DFB50-A06B-339C-0EC4-0551F674C052}"/>
              </a:ext>
            </a:extLst>
          </p:cNvPr>
          <p:cNvSpPr/>
          <p:nvPr/>
        </p:nvSpPr>
        <p:spPr>
          <a:xfrm>
            <a:off x="0" y="550945"/>
            <a:ext cx="18287999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7C21D-4064-8291-50A9-974C19D4D22A}"/>
              </a:ext>
            </a:extLst>
          </p:cNvPr>
          <p:cNvSpPr/>
          <p:nvPr/>
        </p:nvSpPr>
        <p:spPr>
          <a:xfrm>
            <a:off x="0" y="948906"/>
            <a:ext cx="18288000" cy="603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17A8837-2D64-CCFB-610D-CF805B71B88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83218" y="-68358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07B7B9-D454-5CCD-EA99-2E7D3219F94B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A2CF0-BA98-E97B-E7A9-C05A7D79E97B}"/>
              </a:ext>
            </a:extLst>
          </p:cNvPr>
          <p:cNvSpPr txBox="1"/>
          <p:nvPr/>
        </p:nvSpPr>
        <p:spPr>
          <a:xfrm>
            <a:off x="140099" y="1168441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F7CC74-C150-702A-F2B4-A4A37DDEDEB5}"/>
              </a:ext>
            </a:extLst>
          </p:cNvPr>
          <p:cNvSpPr/>
          <p:nvPr/>
        </p:nvSpPr>
        <p:spPr>
          <a:xfrm>
            <a:off x="815331" y="2282527"/>
            <a:ext cx="4136231" cy="359122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A2195-2983-8B0B-3615-741B50CDB008}"/>
              </a:ext>
            </a:extLst>
          </p:cNvPr>
          <p:cNvSpPr txBox="1"/>
          <p:nvPr/>
        </p:nvSpPr>
        <p:spPr>
          <a:xfrm>
            <a:off x="9368287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26AF-9058-C4F5-D6C7-DFB637E20DCE}"/>
              </a:ext>
            </a:extLst>
          </p:cNvPr>
          <p:cNvSpPr txBox="1"/>
          <p:nvPr/>
        </p:nvSpPr>
        <p:spPr>
          <a:xfrm>
            <a:off x="14064817" y="118142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D7CF1A-11A6-E1EC-F0A5-B22CC0D57BEF}"/>
              </a:ext>
            </a:extLst>
          </p:cNvPr>
          <p:cNvSpPr/>
          <p:nvPr/>
        </p:nvSpPr>
        <p:spPr>
          <a:xfrm>
            <a:off x="15044468" y="1789983"/>
            <a:ext cx="3103433" cy="457631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F025E5-4D40-9688-51BE-1C7DC18BA3CE}"/>
              </a:ext>
            </a:extLst>
          </p:cNvPr>
          <p:cNvSpPr/>
          <p:nvPr/>
        </p:nvSpPr>
        <p:spPr>
          <a:xfrm>
            <a:off x="15044468" y="6573328"/>
            <a:ext cx="3103433" cy="359102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B9C98B-16E4-5D8A-ABE7-756A1D338F4D}"/>
              </a:ext>
            </a:extLst>
          </p:cNvPr>
          <p:cNvSpPr/>
          <p:nvPr/>
        </p:nvSpPr>
        <p:spPr>
          <a:xfrm>
            <a:off x="5179028" y="1968525"/>
            <a:ext cx="9527080" cy="762404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DD1A6A-E647-C890-A690-AA018987DB03}"/>
              </a:ext>
            </a:extLst>
          </p:cNvPr>
          <p:cNvSpPr/>
          <p:nvPr/>
        </p:nvSpPr>
        <p:spPr>
          <a:xfrm>
            <a:off x="815331" y="6366294"/>
            <a:ext cx="4136231" cy="322628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DD3CA9-7D60-27FC-C689-8271BF4530A1}"/>
              </a:ext>
            </a:extLst>
          </p:cNvPr>
          <p:cNvSpPr txBox="1"/>
          <p:nvPr/>
        </p:nvSpPr>
        <p:spPr>
          <a:xfrm>
            <a:off x="2135581" y="1874615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A4E85-F60D-B568-E4A6-6774EFD438CC}"/>
              </a:ext>
            </a:extLst>
          </p:cNvPr>
          <p:cNvSpPr txBox="1"/>
          <p:nvPr/>
        </p:nvSpPr>
        <p:spPr>
          <a:xfrm>
            <a:off x="2144381" y="5919802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:p14="http://schemas.microsoft.com/office/powerpoint/2010/main" val="372599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08572" y="1757362"/>
            <a:ext cx="6479352" cy="8422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6829032" y="1854200"/>
            <a:ext cx="6029718" cy="227826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3099857" y="1810087"/>
            <a:ext cx="4977126" cy="409816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3099858" y="6231764"/>
            <a:ext cx="4977126" cy="3947777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BC524-4359-E64B-649E-69D8D4E45383}"/>
              </a:ext>
            </a:extLst>
          </p:cNvPr>
          <p:cNvSpPr/>
          <p:nvPr/>
        </p:nvSpPr>
        <p:spPr>
          <a:xfrm>
            <a:off x="6829032" y="4334637"/>
            <a:ext cx="6029718" cy="58449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7374958" y="1933018"/>
            <a:ext cx="29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Status Insight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38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Days on Leave by Age 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7D70F-029B-7409-2697-F8222FB476B5}"/>
              </a:ext>
            </a:extLst>
          </p:cNvPr>
          <p:cNvSpPr txBox="1"/>
          <p:nvPr/>
        </p:nvSpPr>
        <p:spPr>
          <a:xfrm>
            <a:off x="782004" y="5862432"/>
            <a:ext cx="402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Utilization by Ethnicity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7227613" y="4488414"/>
            <a:ext cx="544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Cost of Remaining Annual Leave by Dept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E8066-695D-0137-7578-298B6BCADEB6}"/>
              </a:ext>
            </a:extLst>
          </p:cNvPr>
          <p:cNvSpPr txBox="1"/>
          <p:nvPr/>
        </p:nvSpPr>
        <p:spPr>
          <a:xfrm>
            <a:off x="13463899" y="2216665"/>
            <a:ext cx="279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Total Leave Days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3591113" y="652386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8FB06-AEE8-C4F6-5E54-D70DEAF419FA}"/>
              </a:ext>
            </a:extLst>
          </p:cNvPr>
          <p:cNvSpPr txBox="1"/>
          <p:nvPr/>
        </p:nvSpPr>
        <p:spPr>
          <a:xfrm>
            <a:off x="13511835" y="4700836"/>
            <a:ext cx="2483565" cy="66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Annual Leave Liability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3511835" y="3823015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Liability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53B3B-9599-CA10-3813-65219650BD51}"/>
              </a:ext>
            </a:extLst>
          </p:cNvPr>
          <p:cNvSpPr txBox="1"/>
          <p:nvPr/>
        </p:nvSpPr>
        <p:spPr>
          <a:xfrm>
            <a:off x="13511835" y="3030918"/>
            <a:ext cx="24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Balance</a:t>
            </a:r>
          </a:p>
        </p:txBody>
      </p:sp>
    </p:spTree>
    <p:extLst>
      <p:ext uri="{BB962C8B-B14F-4D97-AF65-F5344CB8AC3E}">
        <p14:creationId xmlns:p14="http://schemas.microsoft.com/office/powerpoint/2010/main" val="190922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08571" y="1754192"/>
            <a:ext cx="11224969" cy="8422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11499136" y="6121264"/>
            <a:ext cx="4504453" cy="396758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1499136" y="1751568"/>
            <a:ext cx="4504453" cy="414227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6169185" y="1776356"/>
            <a:ext cx="1977524" cy="831248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6828189" y="5751932"/>
            <a:ext cx="40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 by Tenure Band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370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Department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7D70F-029B-7409-2697-F8222FB476B5}"/>
              </a:ext>
            </a:extLst>
          </p:cNvPr>
          <p:cNvSpPr txBox="1"/>
          <p:nvPr/>
        </p:nvSpPr>
        <p:spPr>
          <a:xfrm>
            <a:off x="718432" y="5780615"/>
            <a:ext cx="4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Organizational Level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11907246" y="6259422"/>
            <a:ext cx="255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 Trend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E8066-695D-0137-7578-298B6BCADEB6}"/>
              </a:ext>
            </a:extLst>
          </p:cNvPr>
          <p:cNvSpPr txBox="1"/>
          <p:nvPr/>
        </p:nvSpPr>
        <p:spPr>
          <a:xfrm>
            <a:off x="11754829" y="2215594"/>
            <a:ext cx="18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6267538" y="499969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8FB06-AEE8-C4F6-5E54-D70DEAF419FA}"/>
              </a:ext>
            </a:extLst>
          </p:cNvPr>
          <p:cNvSpPr txBox="1"/>
          <p:nvPr/>
        </p:nvSpPr>
        <p:spPr>
          <a:xfrm>
            <a:off x="11754829" y="4672575"/>
            <a:ext cx="231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 Leave Days Taken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1740984" y="3820829"/>
            <a:ext cx="266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Absenteeism Cost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53B3B-9599-CA10-3813-65219650BD51}"/>
              </a:ext>
            </a:extLst>
          </p:cNvPr>
          <p:cNvSpPr txBox="1"/>
          <p:nvPr/>
        </p:nvSpPr>
        <p:spPr>
          <a:xfrm>
            <a:off x="11754829" y="3015201"/>
            <a:ext cx="209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B2B0F-3D1E-8BD5-A54C-4486B4CA7A8A}"/>
              </a:ext>
            </a:extLst>
          </p:cNvPr>
          <p:cNvSpPr txBox="1"/>
          <p:nvPr/>
        </p:nvSpPr>
        <p:spPr>
          <a:xfrm>
            <a:off x="6732192" y="1839917"/>
            <a:ext cx="40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Absenteeism Rate by Age Range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5B944-8046-7AA1-783C-FD91605A6B7D}"/>
              </a:ext>
            </a:extLst>
          </p:cNvPr>
          <p:cNvSpPr txBox="1"/>
          <p:nvPr/>
        </p:nvSpPr>
        <p:spPr>
          <a:xfrm>
            <a:off x="16267538" y="2030928"/>
            <a:ext cx="171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Organizational Level </a:t>
            </a:r>
          </a:p>
        </p:txBody>
      </p:sp>
    </p:spTree>
    <p:extLst>
      <p:ext uri="{BB962C8B-B14F-4D97-AF65-F5344CB8AC3E}">
        <p14:creationId xmlns:p14="http://schemas.microsoft.com/office/powerpoint/2010/main" val="253429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91291" y="1709503"/>
            <a:ext cx="7809709" cy="2422957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8237588" y="1813595"/>
            <a:ext cx="4616643" cy="388620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3099857" y="1810087"/>
            <a:ext cx="4977126" cy="385445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3162582" y="5952364"/>
            <a:ext cx="4914401" cy="4227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BC524-4359-E64B-649E-69D8D4E45383}"/>
              </a:ext>
            </a:extLst>
          </p:cNvPr>
          <p:cNvSpPr/>
          <p:nvPr/>
        </p:nvSpPr>
        <p:spPr>
          <a:xfrm>
            <a:off x="8300312" y="5908249"/>
            <a:ext cx="4616643" cy="427129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8517633" y="2094518"/>
            <a:ext cx="406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Leave Taken by Department and Gender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41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Days on Leave by Department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8719862" y="6321695"/>
            <a:ext cx="25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Leave Days Trend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3591113" y="6321695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Forecast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3591113" y="2094518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Leave Liability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F0C1DA-3D49-AE19-3B08-566C54CB0BDD}"/>
              </a:ext>
            </a:extLst>
          </p:cNvPr>
          <p:cNvSpPr/>
          <p:nvPr/>
        </p:nvSpPr>
        <p:spPr>
          <a:xfrm>
            <a:off x="186772" y="4267161"/>
            <a:ext cx="7809709" cy="2790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39420D-F76D-0181-5F66-1BE257446E18}"/>
              </a:ext>
            </a:extLst>
          </p:cNvPr>
          <p:cNvSpPr/>
          <p:nvPr/>
        </p:nvSpPr>
        <p:spPr>
          <a:xfrm>
            <a:off x="211016" y="7229475"/>
            <a:ext cx="7809709" cy="295006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2E6FD-0D47-B01B-7084-A1437EC9ED1B}"/>
              </a:ext>
            </a:extLst>
          </p:cNvPr>
          <p:cNvSpPr txBox="1"/>
          <p:nvPr/>
        </p:nvSpPr>
        <p:spPr>
          <a:xfrm>
            <a:off x="718432" y="7500937"/>
            <a:ext cx="56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and Average Leave Days by Category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BCD3A-C9EF-C7BF-CF88-B380DEF07ACC}"/>
              </a:ext>
            </a:extLst>
          </p:cNvPr>
          <p:cNvSpPr txBox="1"/>
          <p:nvPr/>
        </p:nvSpPr>
        <p:spPr>
          <a:xfrm>
            <a:off x="844062" y="4487149"/>
            <a:ext cx="53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Type Cost by Department</a:t>
            </a:r>
          </a:p>
        </p:txBody>
      </p:sp>
    </p:spTree>
    <p:extLst>
      <p:ext uri="{BB962C8B-B14F-4D97-AF65-F5344CB8AC3E}">
        <p14:creationId xmlns:p14="http://schemas.microsoft.com/office/powerpoint/2010/main" val="10570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D2498-1DED-A2BE-8D6E-70456D4B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7D872-9B73-49FE-2B72-CD28EFBB4D7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B5B9C-D612-72AC-9CD5-A26C81111C4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9E201-A9F0-FEA5-9277-C2232EFC899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9241B8-2945-3894-4647-5DF098F95878}"/>
              </a:ext>
            </a:extLst>
          </p:cNvPr>
          <p:cNvSpPr/>
          <p:nvPr/>
        </p:nvSpPr>
        <p:spPr>
          <a:xfrm>
            <a:off x="211016" y="1937753"/>
            <a:ext cx="17865965" cy="344159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95B927-D297-C0F8-74A8-4E8C5CC733C3}"/>
              </a:ext>
            </a:extLst>
          </p:cNvPr>
          <p:cNvSpPr/>
          <p:nvPr/>
        </p:nvSpPr>
        <p:spPr>
          <a:xfrm>
            <a:off x="211016" y="5873261"/>
            <a:ext cx="17865965" cy="430627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872C4-8DA2-A4B3-D22C-4E78057891EA}"/>
              </a:ext>
            </a:extLst>
          </p:cNvPr>
          <p:cNvSpPr txBox="1"/>
          <p:nvPr/>
        </p:nvSpPr>
        <p:spPr>
          <a:xfrm>
            <a:off x="478005" y="1571611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0DC44C7-965D-7ADB-E8BC-01758367B7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E2A8C4-59E0-E7BF-B4D4-5BFEBB648A8E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7677B-67A3-BA18-4515-102348E3E7DB}"/>
              </a:ext>
            </a:extLst>
          </p:cNvPr>
          <p:cNvSpPr txBox="1"/>
          <p:nvPr/>
        </p:nvSpPr>
        <p:spPr>
          <a:xfrm>
            <a:off x="478005" y="5486809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Gender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83477-75D7-BFFA-7B32-A1165E916492}"/>
              </a:ext>
            </a:extLst>
          </p:cNvPr>
          <p:cNvSpPr txBox="1"/>
          <p:nvPr/>
        </p:nvSpPr>
        <p:spPr>
          <a:xfrm>
            <a:off x="6400168" y="1571611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 by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92F53-CAF5-F7EB-90D5-EAAFA2D42B8C}"/>
              </a:ext>
            </a:extLst>
          </p:cNvPr>
          <p:cNvSpPr txBox="1"/>
          <p:nvPr/>
        </p:nvSpPr>
        <p:spPr>
          <a:xfrm>
            <a:off x="12986171" y="1571611"/>
            <a:ext cx="39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Org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9D92D-B60A-EDAA-ED96-25EFDDA4976F}"/>
              </a:ext>
            </a:extLst>
          </p:cNvPr>
          <p:cNvSpPr txBox="1"/>
          <p:nvPr/>
        </p:nvSpPr>
        <p:spPr>
          <a:xfrm>
            <a:off x="7302309" y="5486809"/>
            <a:ext cx="368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Department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B1EB9-98A7-2AFC-7345-B3E19BA04CBF}"/>
              </a:ext>
            </a:extLst>
          </p:cNvPr>
          <p:cNvSpPr txBox="1"/>
          <p:nvPr/>
        </p:nvSpPr>
        <p:spPr>
          <a:xfrm>
            <a:off x="12986171" y="5486809"/>
            <a:ext cx="3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87DB3-E833-FD4B-3324-93CE1698B6B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A403B-1578-EB97-DD19-EB1564DAB9F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2A77B-D20C-EB47-03D0-BBF7E76298DF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16628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4CC0-215D-F0CC-ABE7-BDF6ABC1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1F4FE1-BB3E-8D06-1E40-C704DD262BC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AEB6-760F-43B2-5346-DDCE4909650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B2559-D203-A93A-89FF-9F9CA8C49A24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359A64-6C1D-CEAF-9055-30EEF52F28BB}"/>
              </a:ext>
            </a:extLst>
          </p:cNvPr>
          <p:cNvSpPr/>
          <p:nvPr/>
        </p:nvSpPr>
        <p:spPr>
          <a:xfrm>
            <a:off x="211016" y="2148397"/>
            <a:ext cx="17865965" cy="4389120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E85EF9-3F9F-2AC5-5780-92F49A25512D}"/>
              </a:ext>
            </a:extLst>
          </p:cNvPr>
          <p:cNvSpPr/>
          <p:nvPr/>
        </p:nvSpPr>
        <p:spPr>
          <a:xfrm>
            <a:off x="211016" y="7121769"/>
            <a:ext cx="17865965" cy="305777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6C630-C96B-3FFD-1957-A40341E7E76D}"/>
              </a:ext>
            </a:extLst>
          </p:cNvPr>
          <p:cNvSpPr txBox="1"/>
          <p:nvPr/>
        </p:nvSpPr>
        <p:spPr>
          <a:xfrm>
            <a:off x="478005" y="1676933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Demographic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FE7CAA6-37C3-EB9D-546F-90C4575E725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20BBE7-32F2-A1C2-6BAB-DC1296E93710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BA6E3-460C-8ECB-E506-F46669F5EC6E}"/>
              </a:ext>
            </a:extLst>
          </p:cNvPr>
          <p:cNvSpPr txBox="1"/>
          <p:nvPr/>
        </p:nvSpPr>
        <p:spPr>
          <a:xfrm>
            <a:off x="478005" y="6644977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537C5-E72E-750E-3680-84E2660AA21F}"/>
              </a:ext>
            </a:extLst>
          </p:cNvPr>
          <p:cNvSpPr txBox="1"/>
          <p:nvPr/>
        </p:nvSpPr>
        <p:spPr>
          <a:xfrm>
            <a:off x="6241904" y="1676933"/>
            <a:ext cx="493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Country and Employment 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04CB1-1F91-CC0A-9412-A8D55546A420}"/>
              </a:ext>
            </a:extLst>
          </p:cNvPr>
          <p:cNvSpPr txBox="1"/>
          <p:nvPr/>
        </p:nvSpPr>
        <p:spPr>
          <a:xfrm>
            <a:off x="7302309" y="664497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058B7-409D-CC64-FEE4-B82E12B1508C}"/>
              </a:ext>
            </a:extLst>
          </p:cNvPr>
          <p:cNvSpPr txBox="1"/>
          <p:nvPr/>
        </p:nvSpPr>
        <p:spPr>
          <a:xfrm>
            <a:off x="12986171" y="6644977"/>
            <a:ext cx="38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Ethnicity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8A71F7-6F48-762C-BDE5-32EE87C8D40D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668D3-F7C2-F67D-2057-46AE2E36F4DE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B5778-989E-43BF-9E3E-0D74FD06C0E9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AE1D6-9D36-0F7C-64FF-49776E5F407B}"/>
              </a:ext>
            </a:extLst>
          </p:cNvPr>
          <p:cNvSpPr txBox="1"/>
          <p:nvPr/>
        </p:nvSpPr>
        <p:spPr>
          <a:xfrm>
            <a:off x="1077384" y="226118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267B6-FAE6-C648-FFC7-836222C2111D}"/>
              </a:ext>
            </a:extLst>
          </p:cNvPr>
          <p:cNvSpPr txBox="1"/>
          <p:nvPr/>
        </p:nvSpPr>
        <p:spPr>
          <a:xfrm>
            <a:off x="3202748" y="2261185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FE15B-4A71-7B34-6F5E-0A509239CA14}"/>
              </a:ext>
            </a:extLst>
          </p:cNvPr>
          <p:cNvSpPr txBox="1"/>
          <p:nvPr/>
        </p:nvSpPr>
        <p:spPr>
          <a:xfrm>
            <a:off x="4635531" y="2261185"/>
            <a:ext cx="14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</a:t>
            </a:r>
          </a:p>
        </p:txBody>
      </p:sp>
      <p:grpSp>
        <p:nvGrpSpPr>
          <p:cNvPr id="56" name="Graphic 27" descr="Woman with solid fill">
            <a:extLst>
              <a:ext uri="{FF2B5EF4-FFF2-40B4-BE49-F238E27FC236}">
                <a16:creationId xmlns:a16="http://schemas.microsoft.com/office/drawing/2014/main" id="{2C21848A-EF98-1679-C16C-684FB8581E8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4677815"/>
            <a:ext cx="336110" cy="685800"/>
            <a:chOff x="2735822" y="2854742"/>
            <a:chExt cx="1795140" cy="3662812"/>
          </a:xfrm>
          <a:solidFill>
            <a:srgbClr val="000000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CC6F86-5E4E-5FD1-EA73-75DC1F8A7F24}"/>
                </a:ext>
              </a:extLst>
            </p:cNvPr>
            <p:cNvSpPr/>
            <p:nvPr/>
          </p:nvSpPr>
          <p:spPr>
            <a:xfrm>
              <a:off x="3311857" y="285474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52390A-1118-6F3C-1189-F6F24E75BFCC}"/>
                </a:ext>
              </a:extLst>
            </p:cNvPr>
            <p:cNvSpPr/>
            <p:nvPr/>
          </p:nvSpPr>
          <p:spPr>
            <a:xfrm>
              <a:off x="2735822" y="3587305"/>
              <a:ext cx="1795140" cy="2930250"/>
            </a:xfrm>
            <a:custGeom>
              <a:avLst/>
              <a:gdLst>
                <a:gd name="connsiteX0" fmla="*/ 1788833 w 1795140"/>
                <a:gd name="connsiteY0" fmla="*/ 1253496 h 2930250"/>
                <a:gd name="connsiteX1" fmla="*/ 1495808 w 1795140"/>
                <a:gd name="connsiteY1" fmla="*/ 244188 h 2930250"/>
                <a:gd name="connsiteX2" fmla="*/ 1430692 w 1795140"/>
                <a:gd name="connsiteY2" fmla="*/ 154652 h 2930250"/>
                <a:gd name="connsiteX3" fmla="*/ 1088829 w 1795140"/>
                <a:gd name="connsiteY3" fmla="*/ 16279 h 2930250"/>
                <a:gd name="connsiteX4" fmla="*/ 901619 w 1795140"/>
                <a:gd name="connsiteY4" fmla="*/ 0 h 2930250"/>
                <a:gd name="connsiteX5" fmla="*/ 714408 w 1795140"/>
                <a:gd name="connsiteY5" fmla="*/ 16279 h 2930250"/>
                <a:gd name="connsiteX6" fmla="*/ 372546 w 1795140"/>
                <a:gd name="connsiteY6" fmla="*/ 154652 h 2930250"/>
                <a:gd name="connsiteX7" fmla="*/ 307429 w 1795140"/>
                <a:gd name="connsiteY7" fmla="*/ 244188 h 2930250"/>
                <a:gd name="connsiteX8" fmla="*/ 6264 w 1795140"/>
                <a:gd name="connsiteY8" fmla="*/ 1253496 h 2930250"/>
                <a:gd name="connsiteX9" fmla="*/ 120219 w 1795140"/>
                <a:gd name="connsiteY9" fmla="*/ 1456985 h 2930250"/>
                <a:gd name="connsiteX10" fmla="*/ 169056 w 1795140"/>
                <a:gd name="connsiteY10" fmla="*/ 1465125 h 2930250"/>
                <a:gd name="connsiteX11" fmla="*/ 323708 w 1795140"/>
                <a:gd name="connsiteY11" fmla="*/ 1351171 h 2930250"/>
                <a:gd name="connsiteX12" fmla="*/ 576035 w 1795140"/>
                <a:gd name="connsiteY12" fmla="*/ 496515 h 2930250"/>
                <a:gd name="connsiteX13" fmla="*/ 576035 w 1795140"/>
                <a:gd name="connsiteY13" fmla="*/ 781400 h 2930250"/>
                <a:gd name="connsiteX14" fmla="*/ 274871 w 1795140"/>
                <a:gd name="connsiteY14" fmla="*/ 1790708 h 2930250"/>
                <a:gd name="connsiteX15" fmla="*/ 494639 w 1795140"/>
                <a:gd name="connsiteY15" fmla="*/ 1790708 h 2930250"/>
                <a:gd name="connsiteX16" fmla="*/ 494639 w 1795140"/>
                <a:gd name="connsiteY16" fmla="*/ 2930250 h 2930250"/>
                <a:gd name="connsiteX17" fmla="*/ 820223 w 1795140"/>
                <a:gd name="connsiteY17" fmla="*/ 2930250 h 2930250"/>
                <a:gd name="connsiteX18" fmla="*/ 820223 w 1795140"/>
                <a:gd name="connsiteY18" fmla="*/ 1790708 h 2930250"/>
                <a:gd name="connsiteX19" fmla="*/ 983014 w 1795140"/>
                <a:gd name="connsiteY19" fmla="*/ 1790708 h 2930250"/>
                <a:gd name="connsiteX20" fmla="*/ 983014 w 1795140"/>
                <a:gd name="connsiteY20" fmla="*/ 2930250 h 2930250"/>
                <a:gd name="connsiteX21" fmla="*/ 1308598 w 1795140"/>
                <a:gd name="connsiteY21" fmla="*/ 2930250 h 2930250"/>
                <a:gd name="connsiteX22" fmla="*/ 1308598 w 1795140"/>
                <a:gd name="connsiteY22" fmla="*/ 1790708 h 2930250"/>
                <a:gd name="connsiteX23" fmla="*/ 1528367 w 1795140"/>
                <a:gd name="connsiteY23" fmla="*/ 1790708 h 2930250"/>
                <a:gd name="connsiteX24" fmla="*/ 1227202 w 1795140"/>
                <a:gd name="connsiteY24" fmla="*/ 781400 h 2930250"/>
                <a:gd name="connsiteX25" fmla="*/ 1227202 w 1795140"/>
                <a:gd name="connsiteY25" fmla="*/ 496515 h 2930250"/>
                <a:gd name="connsiteX26" fmla="*/ 1479529 w 1795140"/>
                <a:gd name="connsiteY26" fmla="*/ 1351171 h 2930250"/>
                <a:gd name="connsiteX27" fmla="*/ 1634181 w 1795140"/>
                <a:gd name="connsiteY27" fmla="*/ 1465125 h 2930250"/>
                <a:gd name="connsiteX28" fmla="*/ 1683019 w 1795140"/>
                <a:gd name="connsiteY28" fmla="*/ 1456985 h 2930250"/>
                <a:gd name="connsiteX29" fmla="*/ 1788833 w 1795140"/>
                <a:gd name="connsiteY29" fmla="*/ 1253496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5140" h="2930250">
                  <a:moveTo>
                    <a:pt x="1788833" y="1253496"/>
                  </a:moveTo>
                  <a:lnTo>
                    <a:pt x="1495808" y="244188"/>
                  </a:lnTo>
                  <a:cubicBezTo>
                    <a:pt x="1487669" y="203490"/>
                    <a:pt x="1463250" y="170931"/>
                    <a:pt x="1430692" y="154652"/>
                  </a:cubicBezTo>
                  <a:cubicBezTo>
                    <a:pt x="1333017" y="89535"/>
                    <a:pt x="1219063" y="48838"/>
                    <a:pt x="1088829" y="16279"/>
                  </a:cubicBezTo>
                  <a:cubicBezTo>
                    <a:pt x="1023712" y="8140"/>
                    <a:pt x="966735" y="0"/>
                    <a:pt x="901619" y="0"/>
                  </a:cubicBezTo>
                  <a:cubicBezTo>
                    <a:pt x="836502" y="0"/>
                    <a:pt x="779525" y="8140"/>
                    <a:pt x="714408" y="16279"/>
                  </a:cubicBezTo>
                  <a:cubicBezTo>
                    <a:pt x="584175" y="40698"/>
                    <a:pt x="470221" y="89535"/>
                    <a:pt x="372546" y="154652"/>
                  </a:cubicBezTo>
                  <a:cubicBezTo>
                    <a:pt x="339987" y="179071"/>
                    <a:pt x="315569" y="203490"/>
                    <a:pt x="307429" y="244188"/>
                  </a:cubicBezTo>
                  <a:lnTo>
                    <a:pt x="6264" y="1253496"/>
                  </a:lnTo>
                  <a:cubicBezTo>
                    <a:pt x="-18154" y="1343031"/>
                    <a:pt x="30683" y="1432567"/>
                    <a:pt x="120219" y="1456985"/>
                  </a:cubicBezTo>
                  <a:cubicBezTo>
                    <a:pt x="136498" y="1465125"/>
                    <a:pt x="152777" y="1465125"/>
                    <a:pt x="169056" y="1465125"/>
                  </a:cubicBezTo>
                  <a:cubicBezTo>
                    <a:pt x="242312" y="1465125"/>
                    <a:pt x="307429" y="1416288"/>
                    <a:pt x="323708" y="1351171"/>
                  </a:cubicBezTo>
                  <a:lnTo>
                    <a:pt x="576035" y="496515"/>
                  </a:lnTo>
                  <a:lnTo>
                    <a:pt x="576035" y="781400"/>
                  </a:lnTo>
                  <a:lnTo>
                    <a:pt x="274871" y="1790708"/>
                  </a:lnTo>
                  <a:lnTo>
                    <a:pt x="494639" y="1790708"/>
                  </a:lnTo>
                  <a:lnTo>
                    <a:pt x="494639" y="2930250"/>
                  </a:lnTo>
                  <a:lnTo>
                    <a:pt x="820223" y="2930250"/>
                  </a:lnTo>
                  <a:lnTo>
                    <a:pt x="820223" y="1790708"/>
                  </a:lnTo>
                  <a:lnTo>
                    <a:pt x="983014" y="1790708"/>
                  </a:lnTo>
                  <a:lnTo>
                    <a:pt x="983014" y="2930250"/>
                  </a:lnTo>
                  <a:lnTo>
                    <a:pt x="1308598" y="2930250"/>
                  </a:lnTo>
                  <a:lnTo>
                    <a:pt x="1308598" y="1790708"/>
                  </a:lnTo>
                  <a:lnTo>
                    <a:pt x="1528367" y="1790708"/>
                  </a:lnTo>
                  <a:lnTo>
                    <a:pt x="1227202" y="781400"/>
                  </a:lnTo>
                  <a:lnTo>
                    <a:pt x="1227202" y="496515"/>
                  </a:lnTo>
                  <a:lnTo>
                    <a:pt x="1479529" y="1351171"/>
                  </a:lnTo>
                  <a:cubicBezTo>
                    <a:pt x="1503948" y="1424427"/>
                    <a:pt x="1569065" y="1465125"/>
                    <a:pt x="1634181" y="1465125"/>
                  </a:cubicBezTo>
                  <a:cubicBezTo>
                    <a:pt x="1650460" y="1465125"/>
                    <a:pt x="1666740" y="1465125"/>
                    <a:pt x="1683019" y="1456985"/>
                  </a:cubicBezTo>
                  <a:cubicBezTo>
                    <a:pt x="1764415" y="1432567"/>
                    <a:pt x="1813252" y="1343031"/>
                    <a:pt x="1788833" y="1253496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29" descr="Man with solid fill">
            <a:extLst>
              <a:ext uri="{FF2B5EF4-FFF2-40B4-BE49-F238E27FC236}">
                <a16:creationId xmlns:a16="http://schemas.microsoft.com/office/drawing/2014/main" id="{5FCBBCEE-5305-EA72-9ECB-2A8326F14638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3722446"/>
            <a:ext cx="335280" cy="685800"/>
            <a:chOff x="726270" y="3229402"/>
            <a:chExt cx="1790708" cy="3662812"/>
          </a:xfrm>
          <a:solidFill>
            <a:srgbClr val="00000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F9AEED-AD7E-EBE8-B6BC-563F41BFE474}"/>
                </a:ext>
              </a:extLst>
            </p:cNvPr>
            <p:cNvSpPr/>
            <p:nvPr/>
          </p:nvSpPr>
          <p:spPr>
            <a:xfrm>
              <a:off x="1296041" y="322940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8DAA21-A03D-F6D8-FB6D-54BF8F4A4ED6}"/>
                </a:ext>
              </a:extLst>
            </p:cNvPr>
            <p:cNvSpPr/>
            <p:nvPr/>
          </p:nvSpPr>
          <p:spPr>
            <a:xfrm>
              <a:off x="726270" y="3961965"/>
              <a:ext cx="1790708" cy="2930250"/>
            </a:xfrm>
            <a:custGeom>
              <a:avLst/>
              <a:gdLst>
                <a:gd name="connsiteX0" fmla="*/ 1782569 w 1790708"/>
                <a:gd name="connsiteY0" fmla="*/ 1269775 h 2930250"/>
                <a:gd name="connsiteX1" fmla="*/ 1554660 w 1790708"/>
                <a:gd name="connsiteY1" fmla="*/ 301165 h 2930250"/>
                <a:gd name="connsiteX2" fmla="*/ 1505823 w 1790708"/>
                <a:gd name="connsiteY2" fmla="*/ 211629 h 2930250"/>
                <a:gd name="connsiteX3" fmla="*/ 1163960 w 1790708"/>
                <a:gd name="connsiteY3" fmla="*/ 32558 h 2930250"/>
                <a:gd name="connsiteX4" fmla="*/ 895354 w 1790708"/>
                <a:gd name="connsiteY4" fmla="*/ 0 h 2930250"/>
                <a:gd name="connsiteX5" fmla="*/ 626748 w 1790708"/>
                <a:gd name="connsiteY5" fmla="*/ 40698 h 2930250"/>
                <a:gd name="connsiteX6" fmla="*/ 284885 w 1790708"/>
                <a:gd name="connsiteY6" fmla="*/ 219769 h 2930250"/>
                <a:gd name="connsiteX7" fmla="*/ 236048 w 1790708"/>
                <a:gd name="connsiteY7" fmla="*/ 309304 h 2930250"/>
                <a:gd name="connsiteX8" fmla="*/ 8140 w 1790708"/>
                <a:gd name="connsiteY8" fmla="*/ 1277915 h 2930250"/>
                <a:gd name="connsiteX9" fmla="*/ 0 w 1790708"/>
                <a:gd name="connsiteY9" fmla="*/ 1318613 h 2930250"/>
                <a:gd name="connsiteX10" fmla="*/ 162792 w 1790708"/>
                <a:gd name="connsiteY10" fmla="*/ 1481404 h 2930250"/>
                <a:gd name="connsiteX11" fmla="*/ 317444 w 1790708"/>
                <a:gd name="connsiteY11" fmla="*/ 1359311 h 2930250"/>
                <a:gd name="connsiteX12" fmla="*/ 488375 w 1790708"/>
                <a:gd name="connsiteY12" fmla="*/ 651167 h 2930250"/>
                <a:gd name="connsiteX13" fmla="*/ 488375 w 1790708"/>
                <a:gd name="connsiteY13" fmla="*/ 2930250 h 2930250"/>
                <a:gd name="connsiteX14" fmla="*/ 813958 w 1790708"/>
                <a:gd name="connsiteY14" fmla="*/ 2930250 h 2930250"/>
                <a:gd name="connsiteX15" fmla="*/ 813958 w 1790708"/>
                <a:gd name="connsiteY15" fmla="*/ 1465125 h 2930250"/>
                <a:gd name="connsiteX16" fmla="*/ 976750 w 1790708"/>
                <a:gd name="connsiteY16" fmla="*/ 1465125 h 2930250"/>
                <a:gd name="connsiteX17" fmla="*/ 976750 w 1790708"/>
                <a:gd name="connsiteY17" fmla="*/ 2930250 h 2930250"/>
                <a:gd name="connsiteX18" fmla="*/ 1302333 w 1790708"/>
                <a:gd name="connsiteY18" fmla="*/ 2930250 h 2930250"/>
                <a:gd name="connsiteX19" fmla="*/ 1302333 w 1790708"/>
                <a:gd name="connsiteY19" fmla="*/ 643027 h 2930250"/>
                <a:gd name="connsiteX20" fmla="*/ 1473265 w 1790708"/>
                <a:gd name="connsiteY20" fmla="*/ 1351171 h 2930250"/>
                <a:gd name="connsiteX21" fmla="*/ 1627917 w 1790708"/>
                <a:gd name="connsiteY21" fmla="*/ 1473265 h 2930250"/>
                <a:gd name="connsiteX22" fmla="*/ 1790708 w 1790708"/>
                <a:gd name="connsiteY22" fmla="*/ 1310473 h 2930250"/>
                <a:gd name="connsiteX23" fmla="*/ 1782569 w 1790708"/>
                <a:gd name="connsiteY23" fmla="*/ 1269775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0708" h="2930250">
                  <a:moveTo>
                    <a:pt x="1782569" y="1269775"/>
                  </a:moveTo>
                  <a:lnTo>
                    <a:pt x="1554660" y="301165"/>
                  </a:lnTo>
                  <a:cubicBezTo>
                    <a:pt x="1546521" y="268606"/>
                    <a:pt x="1530242" y="236048"/>
                    <a:pt x="1505823" y="211629"/>
                  </a:cubicBezTo>
                  <a:cubicBezTo>
                    <a:pt x="1408148" y="130233"/>
                    <a:pt x="1294194" y="73256"/>
                    <a:pt x="1163960" y="32558"/>
                  </a:cubicBezTo>
                  <a:cubicBezTo>
                    <a:pt x="1074425" y="16279"/>
                    <a:pt x="984890" y="0"/>
                    <a:pt x="895354" y="0"/>
                  </a:cubicBezTo>
                  <a:cubicBezTo>
                    <a:pt x="805819" y="0"/>
                    <a:pt x="716283" y="16279"/>
                    <a:pt x="626748" y="40698"/>
                  </a:cubicBezTo>
                  <a:cubicBezTo>
                    <a:pt x="496515" y="73256"/>
                    <a:pt x="382560" y="138373"/>
                    <a:pt x="284885" y="219769"/>
                  </a:cubicBezTo>
                  <a:cubicBezTo>
                    <a:pt x="260467" y="244188"/>
                    <a:pt x="244188" y="276746"/>
                    <a:pt x="236048" y="309304"/>
                  </a:cubicBezTo>
                  <a:lnTo>
                    <a:pt x="8140" y="1277915"/>
                  </a:lnTo>
                  <a:cubicBezTo>
                    <a:pt x="8140" y="1286054"/>
                    <a:pt x="0" y="1302333"/>
                    <a:pt x="0" y="1318613"/>
                  </a:cubicBezTo>
                  <a:cubicBezTo>
                    <a:pt x="0" y="1408148"/>
                    <a:pt x="73256" y="1481404"/>
                    <a:pt x="162792" y="1481404"/>
                  </a:cubicBezTo>
                  <a:cubicBezTo>
                    <a:pt x="236048" y="1481404"/>
                    <a:pt x="301165" y="1424427"/>
                    <a:pt x="317444" y="1359311"/>
                  </a:cubicBezTo>
                  <a:lnTo>
                    <a:pt x="488375" y="651167"/>
                  </a:lnTo>
                  <a:lnTo>
                    <a:pt x="488375" y="2930250"/>
                  </a:lnTo>
                  <a:lnTo>
                    <a:pt x="813958" y="2930250"/>
                  </a:lnTo>
                  <a:lnTo>
                    <a:pt x="813958" y="1465125"/>
                  </a:lnTo>
                  <a:lnTo>
                    <a:pt x="976750" y="1465125"/>
                  </a:lnTo>
                  <a:lnTo>
                    <a:pt x="976750" y="2930250"/>
                  </a:lnTo>
                  <a:lnTo>
                    <a:pt x="1302333" y="2930250"/>
                  </a:lnTo>
                  <a:lnTo>
                    <a:pt x="1302333" y="643027"/>
                  </a:lnTo>
                  <a:lnTo>
                    <a:pt x="1473265" y="1351171"/>
                  </a:lnTo>
                  <a:cubicBezTo>
                    <a:pt x="1489544" y="1416288"/>
                    <a:pt x="1554660" y="1473265"/>
                    <a:pt x="1627917" y="1473265"/>
                  </a:cubicBezTo>
                  <a:cubicBezTo>
                    <a:pt x="1717452" y="1473265"/>
                    <a:pt x="1790708" y="1400008"/>
                    <a:pt x="1790708" y="1310473"/>
                  </a:cubicBezTo>
                  <a:cubicBezTo>
                    <a:pt x="1790708" y="1294194"/>
                    <a:pt x="1782569" y="1277915"/>
                    <a:pt x="1782569" y="1269775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182659-A25A-FB92-FF42-9206CAC95B3A}"/>
              </a:ext>
            </a:extLst>
          </p:cNvPr>
          <p:cNvSpPr>
            <a:spLocks noChangeAspect="1"/>
          </p:cNvSpPr>
          <p:nvPr/>
        </p:nvSpPr>
        <p:spPr>
          <a:xfrm>
            <a:off x="397022" y="5633185"/>
            <a:ext cx="365388" cy="685800"/>
          </a:xfrm>
          <a:custGeom>
            <a:avLst/>
            <a:gdLst>
              <a:gd name="connsiteX0" fmla="*/ 1042465 w 1937819"/>
              <a:gd name="connsiteY0" fmla="*/ 706857 h 3637107"/>
              <a:gd name="connsiteX1" fmla="*/ 1311071 w 1937819"/>
              <a:gd name="connsiteY1" fmla="*/ 739415 h 3637107"/>
              <a:gd name="connsiteX2" fmla="*/ 1652934 w 1937819"/>
              <a:gd name="connsiteY2" fmla="*/ 918486 h 3637107"/>
              <a:gd name="connsiteX3" fmla="*/ 1701771 w 1937819"/>
              <a:gd name="connsiteY3" fmla="*/ 1008022 h 3637107"/>
              <a:gd name="connsiteX4" fmla="*/ 1929680 w 1937819"/>
              <a:gd name="connsiteY4" fmla="*/ 1976632 h 3637107"/>
              <a:gd name="connsiteX5" fmla="*/ 1937819 w 1937819"/>
              <a:gd name="connsiteY5" fmla="*/ 2017330 h 3637107"/>
              <a:gd name="connsiteX6" fmla="*/ 1775028 w 1937819"/>
              <a:gd name="connsiteY6" fmla="*/ 2180122 h 3637107"/>
              <a:gd name="connsiteX7" fmla="*/ 1620376 w 1937819"/>
              <a:gd name="connsiteY7" fmla="*/ 2058028 h 3637107"/>
              <a:gd name="connsiteX8" fmla="*/ 1449444 w 1937819"/>
              <a:gd name="connsiteY8" fmla="*/ 1349884 h 3637107"/>
              <a:gd name="connsiteX9" fmla="*/ 1449444 w 1937819"/>
              <a:gd name="connsiteY9" fmla="*/ 3637107 h 3637107"/>
              <a:gd name="connsiteX10" fmla="*/ 1123861 w 1937819"/>
              <a:gd name="connsiteY10" fmla="*/ 3637107 h 3637107"/>
              <a:gd name="connsiteX11" fmla="*/ 1123861 w 1937819"/>
              <a:gd name="connsiteY11" fmla="*/ 2484524 h 3637107"/>
              <a:gd name="connsiteX12" fmla="*/ 997503 w 1937819"/>
              <a:gd name="connsiteY12" fmla="*/ 2484524 h 3637107"/>
              <a:gd name="connsiteX13" fmla="*/ 997503 w 1937819"/>
              <a:gd name="connsiteY13" fmla="*/ 710604 h 3637107"/>
              <a:gd name="connsiteX14" fmla="*/ 901619 w 1937819"/>
              <a:gd name="connsiteY14" fmla="*/ 706857 h 3637107"/>
              <a:gd name="connsiteX15" fmla="*/ 944748 w 1937819"/>
              <a:gd name="connsiteY15" fmla="*/ 709201 h 3637107"/>
              <a:gd name="connsiteX16" fmla="*/ 944748 w 1937819"/>
              <a:gd name="connsiteY16" fmla="*/ 2497565 h 3637107"/>
              <a:gd name="connsiteX17" fmla="*/ 820223 w 1937819"/>
              <a:gd name="connsiteY17" fmla="*/ 2497565 h 3637107"/>
              <a:gd name="connsiteX18" fmla="*/ 820223 w 1937819"/>
              <a:gd name="connsiteY18" fmla="*/ 3637107 h 3637107"/>
              <a:gd name="connsiteX19" fmla="*/ 494639 w 1937819"/>
              <a:gd name="connsiteY19" fmla="*/ 3637107 h 3637107"/>
              <a:gd name="connsiteX20" fmla="*/ 494639 w 1937819"/>
              <a:gd name="connsiteY20" fmla="*/ 2497565 h 3637107"/>
              <a:gd name="connsiteX21" fmla="*/ 274871 w 1937819"/>
              <a:gd name="connsiteY21" fmla="*/ 2497565 h 3637107"/>
              <a:gd name="connsiteX22" fmla="*/ 576035 w 1937819"/>
              <a:gd name="connsiteY22" fmla="*/ 1488257 h 3637107"/>
              <a:gd name="connsiteX23" fmla="*/ 576035 w 1937819"/>
              <a:gd name="connsiteY23" fmla="*/ 1203372 h 3637107"/>
              <a:gd name="connsiteX24" fmla="*/ 323708 w 1937819"/>
              <a:gd name="connsiteY24" fmla="*/ 2058028 h 3637107"/>
              <a:gd name="connsiteX25" fmla="*/ 169056 w 1937819"/>
              <a:gd name="connsiteY25" fmla="*/ 2171982 h 3637107"/>
              <a:gd name="connsiteX26" fmla="*/ 120219 w 1937819"/>
              <a:gd name="connsiteY26" fmla="*/ 2163842 h 3637107"/>
              <a:gd name="connsiteX27" fmla="*/ 6264 w 1937819"/>
              <a:gd name="connsiteY27" fmla="*/ 1960353 h 3637107"/>
              <a:gd name="connsiteX28" fmla="*/ 307429 w 1937819"/>
              <a:gd name="connsiteY28" fmla="*/ 951045 h 3637107"/>
              <a:gd name="connsiteX29" fmla="*/ 372546 w 1937819"/>
              <a:gd name="connsiteY29" fmla="*/ 861509 h 3637107"/>
              <a:gd name="connsiteX30" fmla="*/ 714408 w 1937819"/>
              <a:gd name="connsiteY30" fmla="*/ 723136 h 3637107"/>
              <a:gd name="connsiteX31" fmla="*/ 901619 w 1937819"/>
              <a:gd name="connsiteY31" fmla="*/ 706857 h 3637107"/>
              <a:gd name="connsiteX32" fmla="*/ 968909 w 1937819"/>
              <a:gd name="connsiteY32" fmla="*/ 0 h 3637107"/>
              <a:gd name="connsiteX33" fmla="*/ 1294493 w 1937819"/>
              <a:gd name="connsiteY33" fmla="*/ 325583 h 3637107"/>
              <a:gd name="connsiteX34" fmla="*/ 968909 w 1937819"/>
              <a:gd name="connsiteY34" fmla="*/ 651167 h 3637107"/>
              <a:gd name="connsiteX35" fmla="*/ 643326 w 1937819"/>
              <a:gd name="connsiteY35" fmla="*/ 325583 h 3637107"/>
              <a:gd name="connsiteX36" fmla="*/ 968909 w 1937819"/>
              <a:gd name="connsiteY36" fmla="*/ 0 h 363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37819" h="3637107">
                <a:moveTo>
                  <a:pt x="1042465" y="706857"/>
                </a:moveTo>
                <a:cubicBezTo>
                  <a:pt x="1132001" y="706857"/>
                  <a:pt x="1221536" y="723136"/>
                  <a:pt x="1311071" y="739415"/>
                </a:cubicBezTo>
                <a:cubicBezTo>
                  <a:pt x="1441305" y="780113"/>
                  <a:pt x="1555259" y="837090"/>
                  <a:pt x="1652934" y="918486"/>
                </a:cubicBezTo>
                <a:cubicBezTo>
                  <a:pt x="1677353" y="942905"/>
                  <a:pt x="1693632" y="975463"/>
                  <a:pt x="1701771" y="1008022"/>
                </a:cubicBezTo>
                <a:lnTo>
                  <a:pt x="1929680" y="1976632"/>
                </a:lnTo>
                <a:cubicBezTo>
                  <a:pt x="1929680" y="1984772"/>
                  <a:pt x="1937819" y="2001051"/>
                  <a:pt x="1937819" y="2017330"/>
                </a:cubicBezTo>
                <a:cubicBezTo>
                  <a:pt x="1937819" y="2106865"/>
                  <a:pt x="1864563" y="2180122"/>
                  <a:pt x="1775028" y="2180122"/>
                </a:cubicBezTo>
                <a:cubicBezTo>
                  <a:pt x="1701771" y="2180122"/>
                  <a:pt x="1636655" y="2123145"/>
                  <a:pt x="1620376" y="2058028"/>
                </a:cubicBezTo>
                <a:lnTo>
                  <a:pt x="1449444" y="1349884"/>
                </a:lnTo>
                <a:lnTo>
                  <a:pt x="1449444" y="3637107"/>
                </a:lnTo>
                <a:lnTo>
                  <a:pt x="1123861" y="3637107"/>
                </a:lnTo>
                <a:lnTo>
                  <a:pt x="1123861" y="2484524"/>
                </a:lnTo>
                <a:lnTo>
                  <a:pt x="997503" y="2484524"/>
                </a:lnTo>
                <a:lnTo>
                  <a:pt x="997503" y="710604"/>
                </a:lnTo>
                <a:close/>
                <a:moveTo>
                  <a:pt x="901619" y="706857"/>
                </a:moveTo>
                <a:lnTo>
                  <a:pt x="944748" y="709201"/>
                </a:lnTo>
                <a:lnTo>
                  <a:pt x="944748" y="2497565"/>
                </a:lnTo>
                <a:lnTo>
                  <a:pt x="820223" y="2497565"/>
                </a:lnTo>
                <a:lnTo>
                  <a:pt x="820223" y="3637107"/>
                </a:lnTo>
                <a:lnTo>
                  <a:pt x="494639" y="3637107"/>
                </a:lnTo>
                <a:lnTo>
                  <a:pt x="494639" y="2497565"/>
                </a:lnTo>
                <a:lnTo>
                  <a:pt x="274871" y="2497565"/>
                </a:lnTo>
                <a:lnTo>
                  <a:pt x="576035" y="1488257"/>
                </a:lnTo>
                <a:lnTo>
                  <a:pt x="576035" y="1203372"/>
                </a:lnTo>
                <a:lnTo>
                  <a:pt x="323708" y="2058028"/>
                </a:lnTo>
                <a:cubicBezTo>
                  <a:pt x="307429" y="2123145"/>
                  <a:pt x="242312" y="2171982"/>
                  <a:pt x="169056" y="2171982"/>
                </a:cubicBezTo>
                <a:cubicBezTo>
                  <a:pt x="152777" y="2171982"/>
                  <a:pt x="136498" y="2171982"/>
                  <a:pt x="120219" y="2163842"/>
                </a:cubicBezTo>
                <a:cubicBezTo>
                  <a:pt x="30683" y="2139424"/>
                  <a:pt x="-18154" y="2049888"/>
                  <a:pt x="6264" y="1960353"/>
                </a:cubicBezTo>
                <a:lnTo>
                  <a:pt x="307429" y="951045"/>
                </a:lnTo>
                <a:cubicBezTo>
                  <a:pt x="315569" y="910347"/>
                  <a:pt x="339987" y="885928"/>
                  <a:pt x="372546" y="861509"/>
                </a:cubicBezTo>
                <a:cubicBezTo>
                  <a:pt x="470221" y="796392"/>
                  <a:pt x="584175" y="747555"/>
                  <a:pt x="714408" y="723136"/>
                </a:cubicBezTo>
                <a:cubicBezTo>
                  <a:pt x="779525" y="714997"/>
                  <a:pt x="836502" y="706857"/>
                  <a:pt x="901619" y="706857"/>
                </a:cubicBezTo>
                <a:close/>
                <a:moveTo>
                  <a:pt x="968909" y="0"/>
                </a:moveTo>
                <a:cubicBezTo>
                  <a:pt x="1148724" y="0"/>
                  <a:pt x="1294493" y="145769"/>
                  <a:pt x="1294493" y="325583"/>
                </a:cubicBezTo>
                <a:cubicBezTo>
                  <a:pt x="1294493" y="505398"/>
                  <a:pt x="1148724" y="651167"/>
                  <a:pt x="968909" y="651167"/>
                </a:cubicBezTo>
                <a:cubicBezTo>
                  <a:pt x="789095" y="651167"/>
                  <a:pt x="643326" y="505398"/>
                  <a:pt x="643326" y="325583"/>
                </a:cubicBezTo>
                <a:cubicBezTo>
                  <a:pt x="643326" y="145769"/>
                  <a:pt x="789095" y="0"/>
                  <a:pt x="968909" y="0"/>
                </a:cubicBezTo>
                <a:close/>
              </a:path>
            </a:pathLst>
          </a:custGeom>
          <a:solidFill>
            <a:srgbClr val="000000"/>
          </a:solidFill>
          <a:ln w="406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FB469-80E5-06D6-F36E-B742786B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FC9478-2E99-9A84-23D2-0E756E96056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4FA2A-74D3-37E9-1E71-531689F22CBD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BAA5A-FD4F-B522-B061-5F136D9B744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7273BC-0111-4654-2F50-96B0F4855162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CCD4F5-5D3D-AEC8-7568-E46E08D42C66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78611-D38C-2B21-3B5F-26BF08FD484B}"/>
              </a:ext>
            </a:extLst>
          </p:cNvPr>
          <p:cNvSpPr txBox="1"/>
          <p:nvPr/>
        </p:nvSpPr>
        <p:spPr>
          <a:xfrm>
            <a:off x="478005" y="1676933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&amp; Attrition Rate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AE305437-EFEE-442E-0C57-BB4B81ABA8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DEB672-3405-71D5-BD6F-859BBCEC442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36A8A-35C1-C644-F665-77C4E26063C3}"/>
              </a:ext>
            </a:extLst>
          </p:cNvPr>
          <p:cNvSpPr txBox="1"/>
          <p:nvPr/>
        </p:nvSpPr>
        <p:spPr>
          <a:xfrm>
            <a:off x="478005" y="6370957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 vs Avg Tenure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F3405-29EE-EFF4-BB3C-733FAC577073}"/>
              </a:ext>
            </a:extLst>
          </p:cNvPr>
          <p:cNvSpPr txBox="1"/>
          <p:nvPr/>
        </p:nvSpPr>
        <p:spPr>
          <a:xfrm>
            <a:off x="5913174" y="1676933"/>
            <a:ext cx="400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Proportion of Employee by Org Level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CCC6C-80EC-853F-D5FD-BEAB7B0A51D5}"/>
              </a:ext>
            </a:extLst>
          </p:cNvPr>
          <p:cNvSpPr txBox="1"/>
          <p:nvPr/>
        </p:nvSpPr>
        <p:spPr>
          <a:xfrm>
            <a:off x="5911599" y="637095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57196-E9C2-E51A-828F-434090413FA9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0929C-F3C8-CA15-3B3E-98F525842751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EA8EF1-0A39-ED9B-DCFF-602D60FCCCBA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DD70-CBDC-179A-AFFA-C965E72D322A}"/>
              </a:ext>
            </a:extLst>
          </p:cNvPr>
          <p:cNvSpPr txBox="1"/>
          <p:nvPr/>
        </p:nvSpPr>
        <p:spPr>
          <a:xfrm>
            <a:off x="478005" y="2159053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9C163-F3FE-09B5-BD36-C7FA5B350018}"/>
              </a:ext>
            </a:extLst>
          </p:cNvPr>
          <p:cNvSpPr txBox="1"/>
          <p:nvPr/>
        </p:nvSpPr>
        <p:spPr>
          <a:xfrm>
            <a:off x="12197877" y="1676933"/>
            <a:ext cx="441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 and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6499-7A17-C7EE-E75C-BBC9A11891E4}"/>
              </a:ext>
            </a:extLst>
          </p:cNvPr>
          <p:cNvSpPr txBox="1"/>
          <p:nvPr/>
        </p:nvSpPr>
        <p:spPr>
          <a:xfrm>
            <a:off x="478005" y="683790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A11A8-88A2-F7EF-4B7C-9979D39E88FD}"/>
              </a:ext>
            </a:extLst>
          </p:cNvPr>
          <p:cNvSpPr txBox="1"/>
          <p:nvPr/>
        </p:nvSpPr>
        <p:spPr>
          <a:xfrm>
            <a:off x="478005" y="8345967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Tenure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3978D-14B3-0543-FCD5-0FFD02567456}"/>
              </a:ext>
            </a:extLst>
          </p:cNvPr>
          <p:cNvSpPr txBox="1"/>
          <p:nvPr/>
        </p:nvSpPr>
        <p:spPr>
          <a:xfrm>
            <a:off x="478005" y="4144370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</p:spTree>
    <p:extLst>
      <p:ext uri="{BB962C8B-B14F-4D97-AF65-F5344CB8AC3E}">
        <p14:creationId xmlns:p14="http://schemas.microsoft.com/office/powerpoint/2010/main" val="2704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</TotalTime>
  <Words>467</Words>
  <Application>Microsoft Office PowerPoint</Application>
  <PresentationFormat>Custom</PresentationFormat>
  <Paragraphs>146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47</cp:revision>
  <dcterms:created xsi:type="dcterms:W3CDTF">2025-01-17T12:28:25Z</dcterms:created>
  <dcterms:modified xsi:type="dcterms:W3CDTF">2025-02-10T21:18:23Z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2025-02-10T13:52:20Z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beb8c36f-cad6-459a-930a-fcae03018018</vt:lpwstr>
  </property>
  <property fmtid="{D5CDD505-2E9C-101B-9397-08002B2CF9AE}" pid="7" name="MSIP_Label_defa4170-0d19-0005-0004-bc88714345d2_ActionId">
    <vt:lpwstr>a0d52f86-0d64-46a2-af36-0e4987f8540b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