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8" r:id="rId4"/>
    <p:sldId id="259" r:id="rId5"/>
    <p:sldId id="261" r:id="rId6"/>
    <p:sldId id="262" r:id="rId7"/>
    <p:sldId id="257" r:id="rId8"/>
    <p:sldId id="263" r:id="rId9"/>
    <p:sldId id="264" r:id="rId10"/>
    <p:sldId id="265" r:id="rId11"/>
  </p:sldIdLst>
  <p:sldSz cx="18288000" cy="10287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37" d="100"/>
          <a:sy n="37" d="100"/>
        </p:scale>
        <p:origin x="35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116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4488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688"/>
            <a:ext cx="3943350" cy="871775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688"/>
            <a:ext cx="11601450" cy="871775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66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746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82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82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75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438"/>
            <a:ext cx="7772400" cy="65270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6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7613"/>
            <a:ext cx="7736681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1745"/>
            <a:ext cx="7774782" cy="1235868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7613"/>
            <a:ext cx="7774782" cy="55268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0051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743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449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138"/>
            <a:ext cx="9258300" cy="7310438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5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138"/>
            <a:ext cx="9258300" cy="7310438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100"/>
            <a:ext cx="5898356" cy="5717382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681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9B424-ED28-4BEC-8A28-BF427314F3CE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F1CDEF-4A43-4BFD-8078-355C8CCF2C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25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7AFD1E2-5833-A50A-4DB9-BBC5AC07A1FE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0ABE461-1854-E54A-B63D-BB466EDBE541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F337181-97F7-9F3D-2EE5-C123ED642B1C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82C9EC9F-BE46-B234-6FB4-DE7EDF6BBCE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F376B66-A61E-EB67-CDA1-0D13ECFEFA2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CB2042-90D9-023A-FFBF-62BC2B09794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48624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A4C647-DC4E-776A-6A05-6F5A6A9C6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BD4E18E-49F0-FDFB-7207-C0EFA1B5013B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7099D9-C1F2-2EDB-77D6-02141140BF4C}"/>
              </a:ext>
            </a:extLst>
          </p:cNvPr>
          <p:cNvSpPr/>
          <p:nvPr/>
        </p:nvSpPr>
        <p:spPr>
          <a:xfrm>
            <a:off x="0" y="550945"/>
            <a:ext cx="18287999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42BF9-0444-D68D-9F39-E79CBCD1E00F}"/>
              </a:ext>
            </a:extLst>
          </p:cNvPr>
          <p:cNvSpPr/>
          <p:nvPr/>
        </p:nvSpPr>
        <p:spPr>
          <a:xfrm>
            <a:off x="0" y="948906"/>
            <a:ext cx="18288000" cy="60337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1AEE17-9CAF-4A11-7A76-9FBB8263F213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83218" y="-68358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2760B28-9B35-1FA3-8AA7-C5C15B40A033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E0AA20-FEF6-C67C-C04E-EBC266803DEB}"/>
              </a:ext>
            </a:extLst>
          </p:cNvPr>
          <p:cNvSpPr txBox="1"/>
          <p:nvPr/>
        </p:nvSpPr>
        <p:spPr>
          <a:xfrm>
            <a:off x="140099" y="1168441"/>
            <a:ext cx="2848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99D63BA-6C39-30ED-1363-E84594259E11}"/>
              </a:ext>
            </a:extLst>
          </p:cNvPr>
          <p:cNvSpPr/>
          <p:nvPr/>
        </p:nvSpPr>
        <p:spPr>
          <a:xfrm>
            <a:off x="140099" y="1613222"/>
            <a:ext cx="11609078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D82C09-D131-1992-C622-1B46D1CA99FE}"/>
              </a:ext>
            </a:extLst>
          </p:cNvPr>
          <p:cNvSpPr txBox="1"/>
          <p:nvPr/>
        </p:nvSpPr>
        <p:spPr>
          <a:xfrm>
            <a:off x="9368287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D8BD22-AEB4-679C-0F73-C926024B9A10}"/>
              </a:ext>
            </a:extLst>
          </p:cNvPr>
          <p:cNvSpPr txBox="1"/>
          <p:nvPr/>
        </p:nvSpPr>
        <p:spPr>
          <a:xfrm>
            <a:off x="14064817" y="1181422"/>
            <a:ext cx="1527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B3252BF-F8F0-6375-13D5-BBCAADF97F07}"/>
              </a:ext>
            </a:extLst>
          </p:cNvPr>
          <p:cNvSpPr/>
          <p:nvPr/>
        </p:nvSpPr>
        <p:spPr>
          <a:xfrm>
            <a:off x="15378821" y="2829465"/>
            <a:ext cx="2769080" cy="6276114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D8E09CB-7022-0267-8A26-774AA9E0EE22}"/>
              </a:ext>
            </a:extLst>
          </p:cNvPr>
          <p:cNvSpPr/>
          <p:nvPr/>
        </p:nvSpPr>
        <p:spPr>
          <a:xfrm>
            <a:off x="11969150" y="2829464"/>
            <a:ext cx="3053751" cy="6276114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3068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4AEC289-3B22-0D11-6E42-2F521D8C61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9658B2A-B5B8-C148-9715-B5BF2FFF5095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CC0C682-3FA9-67A2-4147-2BFF3E5578B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FAF3C6-CE9B-F106-3309-A0952EFEF30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F0E419-BD10-4CA8-A190-89C8DB86112F}"/>
              </a:ext>
            </a:extLst>
          </p:cNvPr>
          <p:cNvSpPr/>
          <p:nvPr/>
        </p:nvSpPr>
        <p:spPr>
          <a:xfrm>
            <a:off x="211015" y="1934309"/>
            <a:ext cx="10374923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970FEA8-9661-D48F-439B-20E589BFB1E0}"/>
              </a:ext>
            </a:extLst>
          </p:cNvPr>
          <p:cNvSpPr/>
          <p:nvPr/>
        </p:nvSpPr>
        <p:spPr>
          <a:xfrm>
            <a:off x="211014" y="6471138"/>
            <a:ext cx="10374924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F0D863-6497-2033-5AD9-DFA780CEF6A3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79095C-BD81-281B-A03D-DDD4E6768A1C}"/>
              </a:ext>
            </a:extLst>
          </p:cNvPr>
          <p:cNvSpPr txBox="1"/>
          <p:nvPr/>
        </p:nvSpPr>
        <p:spPr>
          <a:xfrm>
            <a:off x="5152291" y="1574800"/>
            <a:ext cx="2551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Reason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FA8C13F-43B2-BA7C-C7B9-2766C2664027}"/>
              </a:ext>
            </a:extLst>
          </p:cNvPr>
          <p:cNvSpPr txBox="1"/>
          <p:nvPr/>
        </p:nvSpPr>
        <p:spPr>
          <a:xfrm>
            <a:off x="11333541" y="1574800"/>
            <a:ext cx="2540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Gender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BD917A5B-41A8-D57E-9C08-939CB58606E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6388693-779B-63CA-8C34-CF62E79BED86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4D74A61-A305-C3DE-AEE7-C101BD4D1A5D}"/>
              </a:ext>
            </a:extLst>
          </p:cNvPr>
          <p:cNvSpPr/>
          <p:nvPr/>
        </p:nvSpPr>
        <p:spPr>
          <a:xfrm>
            <a:off x="10977778" y="1934309"/>
            <a:ext cx="7099207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C7BDF2-7881-8601-7488-CED69AF549FC}"/>
              </a:ext>
            </a:extLst>
          </p:cNvPr>
          <p:cNvSpPr/>
          <p:nvPr/>
        </p:nvSpPr>
        <p:spPr>
          <a:xfrm>
            <a:off x="10977777" y="6471137"/>
            <a:ext cx="7099207" cy="370840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16858-9887-1309-0EAD-AEFE7A0EDF0F}"/>
              </a:ext>
            </a:extLst>
          </p:cNvPr>
          <p:cNvSpPr txBox="1"/>
          <p:nvPr/>
        </p:nvSpPr>
        <p:spPr>
          <a:xfrm>
            <a:off x="14804644" y="1574800"/>
            <a:ext cx="2251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DB1AC1C-AFC7-8595-AC34-A069385CC317}"/>
              </a:ext>
            </a:extLst>
          </p:cNvPr>
          <p:cNvSpPr txBox="1"/>
          <p:nvPr/>
        </p:nvSpPr>
        <p:spPr>
          <a:xfrm>
            <a:off x="602855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B71380-FD92-18D0-3CC1-473E663C5E72}"/>
              </a:ext>
            </a:extLst>
          </p:cNvPr>
          <p:cNvSpPr txBox="1"/>
          <p:nvPr/>
        </p:nvSpPr>
        <p:spPr>
          <a:xfrm>
            <a:off x="11333541" y="5952364"/>
            <a:ext cx="1766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by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1950956-2209-65C0-60B6-8E570FBF11D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</p:spTree>
    <p:extLst>
      <p:ext uri="{BB962C8B-B14F-4D97-AF65-F5344CB8AC3E}">
        <p14:creationId xmlns:p14="http://schemas.microsoft.com/office/powerpoint/2010/main" val="4167557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168A6D6-3D03-8404-43F3-F9C133EFF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376BCF9-D7DD-9DAB-0D1A-724999677BBF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DF78D0-BD85-F76C-8AA7-6B9F998CD282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C410E6-1FB9-28CA-5B81-9702D17F1D47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0A9E87E-117F-AB4C-A5E4-64D8AE5C90A6}"/>
              </a:ext>
            </a:extLst>
          </p:cNvPr>
          <p:cNvSpPr/>
          <p:nvPr/>
        </p:nvSpPr>
        <p:spPr>
          <a:xfrm>
            <a:off x="211015" y="1934309"/>
            <a:ext cx="17865969" cy="2783272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BC04B42-B374-8C62-B8D6-6F4F9B9F1ADE}"/>
              </a:ext>
            </a:extLst>
          </p:cNvPr>
          <p:cNvSpPr/>
          <p:nvPr/>
        </p:nvSpPr>
        <p:spPr>
          <a:xfrm>
            <a:off x="211014" y="8047435"/>
            <a:ext cx="17865968" cy="2132106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613087F-42C0-F5F8-B32E-906BBE18B282}"/>
              </a:ext>
            </a:extLst>
          </p:cNvPr>
          <p:cNvSpPr txBox="1"/>
          <p:nvPr/>
        </p:nvSpPr>
        <p:spPr>
          <a:xfrm>
            <a:off x="602855" y="1574800"/>
            <a:ext cx="2451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749EF9-2260-28C2-2BBE-BBA029D810EF}"/>
              </a:ext>
            </a:extLst>
          </p:cNvPr>
          <p:cNvSpPr txBox="1"/>
          <p:nvPr/>
        </p:nvSpPr>
        <p:spPr>
          <a:xfrm>
            <a:off x="3446585" y="1574800"/>
            <a:ext cx="317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Gender-Based Resignation Trends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F04092-64C4-6FF9-808C-5F5F512908B6}"/>
              </a:ext>
            </a:extLst>
          </p:cNvPr>
          <p:cNvSpPr txBox="1"/>
          <p:nvPr/>
        </p:nvSpPr>
        <p:spPr>
          <a:xfrm>
            <a:off x="12431614" y="1574800"/>
            <a:ext cx="5158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Resignation by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Organizational Level and</a:t>
            </a:r>
            <a:r>
              <a:rPr lang="en-US" sz="1800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 </a:t>
            </a:r>
            <a:r>
              <a:rPr lang="en-US" sz="1800" b="1" dirty="0">
                <a:solidFill>
                  <a:srgbClr val="3A3A3A"/>
                </a:solidFill>
                <a:effectLst/>
                <a:latin typeface="Aptos" panose="020B0004020202020204" pitchFamily="34" charset="0"/>
              </a:rPr>
              <a:t>Gender</a:t>
            </a:r>
            <a:endParaRPr lang="en-US" b="1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8425331-F12A-FCA5-FB3F-1F8050FBEBF5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B6EE43B-BBF0-3D23-88ED-9CC2F0A505FF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E12CCC-1797-B6CC-2B91-83C9D250EC0F}"/>
              </a:ext>
            </a:extLst>
          </p:cNvPr>
          <p:cNvSpPr txBox="1"/>
          <p:nvPr/>
        </p:nvSpPr>
        <p:spPr>
          <a:xfrm>
            <a:off x="602855" y="7618061"/>
            <a:ext cx="2766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Age Band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4B1FCCD-1B5A-940F-5DE8-C0AD5D34C345}"/>
              </a:ext>
            </a:extLst>
          </p:cNvPr>
          <p:cNvSpPr/>
          <p:nvPr/>
        </p:nvSpPr>
        <p:spPr>
          <a:xfrm>
            <a:off x="211014" y="5178676"/>
            <a:ext cx="17865969" cy="237934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78FA16-E403-D4C1-AADA-67C7686DCCB0}"/>
              </a:ext>
            </a:extLst>
          </p:cNvPr>
          <p:cNvSpPr txBox="1"/>
          <p:nvPr/>
        </p:nvSpPr>
        <p:spPr>
          <a:xfrm>
            <a:off x="602855" y="4763462"/>
            <a:ext cx="4659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(Current Year vs Previous Year)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219284-BA38-5E26-7391-5343BE850965}"/>
              </a:ext>
            </a:extLst>
          </p:cNvPr>
          <p:cNvSpPr txBox="1"/>
          <p:nvPr/>
        </p:nvSpPr>
        <p:spPr>
          <a:xfrm>
            <a:off x="9143998" y="4763462"/>
            <a:ext cx="2310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Resignation vs Hires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81C2DF-7889-5CAD-B892-8B95F507F6F8}"/>
              </a:ext>
            </a:extLst>
          </p:cNvPr>
          <p:cNvSpPr txBox="1"/>
          <p:nvPr/>
        </p:nvSpPr>
        <p:spPr>
          <a:xfrm>
            <a:off x="6055315" y="7618061"/>
            <a:ext cx="2255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( Years)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F69F93-6627-8A3D-34DF-C65539848132}"/>
              </a:ext>
            </a:extLst>
          </p:cNvPr>
          <p:cNvSpPr txBox="1"/>
          <p:nvPr/>
        </p:nvSpPr>
        <p:spPr>
          <a:xfrm>
            <a:off x="13657752" y="7618061"/>
            <a:ext cx="2705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Time to Quit by 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CD67CD4-52A3-0911-BDD7-DA1B23858FC8}"/>
              </a:ext>
            </a:extLst>
          </p:cNvPr>
          <p:cNvSpPr txBox="1"/>
          <p:nvPr/>
        </p:nvSpPr>
        <p:spPr>
          <a:xfrm>
            <a:off x="60285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76D9D6-354A-88D7-BBEE-F7D5FC9098DA}"/>
              </a:ext>
            </a:extLst>
          </p:cNvPr>
          <p:cNvSpPr txBox="1"/>
          <p:nvPr/>
        </p:nvSpPr>
        <p:spPr>
          <a:xfrm>
            <a:off x="5010984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357620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F954C-76DE-ACE0-2210-AA2C50F0E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CB00961-A5BA-83B2-4BC7-CE521209C0E4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6316A-F1FC-81B8-5244-9DF444949794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E5FE81-94B1-45C5-C481-FD5A2B14514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2C99D70-B52C-DE5B-510D-A8F705813EF6}"/>
              </a:ext>
            </a:extLst>
          </p:cNvPr>
          <p:cNvSpPr/>
          <p:nvPr/>
        </p:nvSpPr>
        <p:spPr>
          <a:xfrm>
            <a:off x="211015" y="2245948"/>
            <a:ext cx="17865969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6789F25-EDF1-2DCC-5997-C02F414640F8}"/>
              </a:ext>
            </a:extLst>
          </p:cNvPr>
          <p:cNvSpPr/>
          <p:nvPr/>
        </p:nvSpPr>
        <p:spPr>
          <a:xfrm>
            <a:off x="211014" y="6471138"/>
            <a:ext cx="17865968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4BA557C-7DB0-0CD7-DF83-A3155EB126C7}"/>
              </a:ext>
            </a:extLst>
          </p:cNvPr>
          <p:cNvSpPr txBox="1"/>
          <p:nvPr/>
        </p:nvSpPr>
        <p:spPr>
          <a:xfrm>
            <a:off x="602855" y="1725708"/>
            <a:ext cx="2600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Overview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C78EF1A-C30E-A780-1AA6-6682DEACFFB7}"/>
              </a:ext>
            </a:extLst>
          </p:cNvPr>
          <p:cNvSpPr txBox="1"/>
          <p:nvPr/>
        </p:nvSpPr>
        <p:spPr>
          <a:xfrm>
            <a:off x="3806678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6CA31221-3D79-FF0A-A6BF-3886BD8C0B3A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9958C71-696A-817C-3EC0-00062052F429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61707F-CB16-79A2-3009-10CB2B172EF4}"/>
              </a:ext>
            </a:extLst>
          </p:cNvPr>
          <p:cNvSpPr txBox="1"/>
          <p:nvPr/>
        </p:nvSpPr>
        <p:spPr>
          <a:xfrm>
            <a:off x="644915" y="6108184"/>
            <a:ext cx="3347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Gender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B304F-E838-3344-68D7-352ACDFB406E}"/>
              </a:ext>
            </a:extLst>
          </p:cNvPr>
          <p:cNvSpPr txBox="1"/>
          <p:nvPr/>
        </p:nvSpPr>
        <p:spPr>
          <a:xfrm>
            <a:off x="9645418" y="6108184"/>
            <a:ext cx="3874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Overall and Voluntary Attrition Rate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9CC182-7315-3805-0335-430932EB1BF3}"/>
              </a:ext>
            </a:extLst>
          </p:cNvPr>
          <p:cNvSpPr txBox="1"/>
          <p:nvPr/>
        </p:nvSpPr>
        <p:spPr>
          <a:xfrm>
            <a:off x="602855" y="1181422"/>
            <a:ext cx="643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Year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9CB702-3094-E8B3-4D1D-CF69D0242639}"/>
              </a:ext>
            </a:extLst>
          </p:cNvPr>
          <p:cNvSpPr txBox="1"/>
          <p:nvPr/>
        </p:nvSpPr>
        <p:spPr>
          <a:xfrm>
            <a:off x="11119379" y="1725708"/>
            <a:ext cx="2700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Attrition Rate by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DAEB14-9BED-AFE3-96FA-214E837A2DB5}"/>
              </a:ext>
            </a:extLst>
          </p:cNvPr>
          <p:cNvSpPr txBox="1"/>
          <p:nvPr/>
        </p:nvSpPr>
        <p:spPr>
          <a:xfrm>
            <a:off x="2720404" y="1181422"/>
            <a:ext cx="85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Month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241DC6-7A00-10D3-553F-AD7A27B41A63}"/>
              </a:ext>
            </a:extLst>
          </p:cNvPr>
          <p:cNvSpPr txBox="1"/>
          <p:nvPr/>
        </p:nvSpPr>
        <p:spPr>
          <a:xfrm>
            <a:off x="5484238" y="1181422"/>
            <a:ext cx="1452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Department</a:t>
            </a:r>
          </a:p>
        </p:txBody>
      </p:sp>
    </p:spTree>
    <p:extLst>
      <p:ext uri="{BB962C8B-B14F-4D97-AF65-F5344CB8AC3E}">
        <p14:creationId xmlns:p14="http://schemas.microsoft.com/office/powerpoint/2010/main" val="178540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16021D-EDB7-A8C2-DE7D-3904E445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62BD3DE-4C55-39F9-20A0-24CBC8B9B986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2696E0-9CEF-3DDC-AF5A-8D50F29758CA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19F542-54DC-7CB7-FE55-BA0581228A75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6558C6-2850-A99D-4832-9B83C5C2154F}"/>
              </a:ext>
            </a:extLst>
          </p:cNvPr>
          <p:cNvSpPr/>
          <p:nvPr/>
        </p:nvSpPr>
        <p:spPr>
          <a:xfrm>
            <a:off x="211016" y="1937753"/>
            <a:ext cx="2992808" cy="5837781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901443-1539-A9C7-FC47-7B1929B8B02B}"/>
              </a:ext>
            </a:extLst>
          </p:cNvPr>
          <p:cNvSpPr/>
          <p:nvPr/>
        </p:nvSpPr>
        <p:spPr>
          <a:xfrm>
            <a:off x="3446584" y="1937754"/>
            <a:ext cx="14630397" cy="824178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351B53-6D55-C4B8-6C10-5A585E43EC96}"/>
              </a:ext>
            </a:extLst>
          </p:cNvPr>
          <p:cNvSpPr txBox="1"/>
          <p:nvPr/>
        </p:nvSpPr>
        <p:spPr>
          <a:xfrm>
            <a:off x="478005" y="1571611"/>
            <a:ext cx="1991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Result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1790C7AA-6092-4E85-0CF1-C31D3323262B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D3D55D8-8B2C-5106-D909-AF735C9F227B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41ED3F-642F-0297-3237-886F2AF2816D}"/>
              </a:ext>
            </a:extLst>
          </p:cNvPr>
          <p:cNvSpPr txBox="1"/>
          <p:nvPr/>
        </p:nvSpPr>
        <p:spPr>
          <a:xfrm>
            <a:off x="478005" y="1181422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6ACBE52-2E53-10DB-E86A-DBD90D98BC0F}"/>
              </a:ext>
            </a:extLst>
          </p:cNvPr>
          <p:cNvSpPr/>
          <p:nvPr/>
        </p:nvSpPr>
        <p:spPr>
          <a:xfrm>
            <a:off x="211016" y="8141677"/>
            <a:ext cx="2992808" cy="203786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42BEC2-6FE2-EB0F-1950-2425185213A1}"/>
              </a:ext>
            </a:extLst>
          </p:cNvPr>
          <p:cNvSpPr txBox="1"/>
          <p:nvPr/>
        </p:nvSpPr>
        <p:spPr>
          <a:xfrm>
            <a:off x="478005" y="7766022"/>
            <a:ext cx="228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Prediction Accuracy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C5BE1A-D504-BED5-F90D-E039E3A1098B}"/>
              </a:ext>
            </a:extLst>
          </p:cNvPr>
          <p:cNvSpPr txBox="1"/>
          <p:nvPr/>
        </p:nvSpPr>
        <p:spPr>
          <a:xfrm>
            <a:off x="3681829" y="1571611"/>
            <a:ext cx="4945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Likelihood of Resignation and Risk Probability</a:t>
            </a:r>
          </a:p>
        </p:txBody>
      </p:sp>
    </p:spTree>
    <p:extLst>
      <p:ext uri="{BB962C8B-B14F-4D97-AF65-F5344CB8AC3E}">
        <p14:creationId xmlns:p14="http://schemas.microsoft.com/office/powerpoint/2010/main" val="4244500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0C9299-81DF-29AF-0C0B-AAE25BED7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74B30C7-4004-CF87-0A7F-678B02EBF202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0D1ED4-CC6E-48E7-0C68-5A15B4FE8818}"/>
              </a:ext>
            </a:extLst>
          </p:cNvPr>
          <p:cNvSpPr/>
          <p:nvPr/>
        </p:nvSpPr>
        <p:spPr>
          <a:xfrm>
            <a:off x="0" y="711200"/>
            <a:ext cx="18288000" cy="431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3B8AB6-6588-4C54-864B-9DC25B3FE4BA}"/>
              </a:ext>
            </a:extLst>
          </p:cNvPr>
          <p:cNvSpPr/>
          <p:nvPr/>
        </p:nvSpPr>
        <p:spPr>
          <a:xfrm>
            <a:off x="0" y="1143000"/>
            <a:ext cx="18288000" cy="4318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59CF6B-A6BD-70AC-C30B-08707F0B043D}"/>
              </a:ext>
            </a:extLst>
          </p:cNvPr>
          <p:cNvSpPr/>
          <p:nvPr/>
        </p:nvSpPr>
        <p:spPr>
          <a:xfrm>
            <a:off x="211016" y="1937753"/>
            <a:ext cx="17865965" cy="119230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964CC56-322C-CF12-4B4D-8DB9523A92EC}"/>
              </a:ext>
            </a:extLst>
          </p:cNvPr>
          <p:cNvSpPr/>
          <p:nvPr/>
        </p:nvSpPr>
        <p:spPr>
          <a:xfrm>
            <a:off x="211016" y="3493015"/>
            <a:ext cx="17865965" cy="668652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298846-12CD-E55C-D2AD-C25AF863E879}"/>
              </a:ext>
            </a:extLst>
          </p:cNvPr>
          <p:cNvSpPr txBox="1"/>
          <p:nvPr/>
        </p:nvSpPr>
        <p:spPr>
          <a:xfrm>
            <a:off x="478005" y="1571611"/>
            <a:ext cx="33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by Job Title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E7B2B5DC-32C5-F0B5-6690-AE9D6A359611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40"/>
            <a:ext cx="732113" cy="73211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D052C79-4692-8F82-CC56-583001ED2007}"/>
              </a:ext>
            </a:extLst>
          </p:cNvPr>
          <p:cNvSpPr txBox="1"/>
          <p:nvPr/>
        </p:nvSpPr>
        <p:spPr>
          <a:xfrm>
            <a:off x="815332" y="-22127"/>
            <a:ext cx="50962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40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A0CBB9-B8E2-08CC-25A9-054140365016}"/>
              </a:ext>
            </a:extLst>
          </p:cNvPr>
          <p:cNvSpPr txBox="1"/>
          <p:nvPr/>
        </p:nvSpPr>
        <p:spPr>
          <a:xfrm>
            <a:off x="478005" y="1181422"/>
            <a:ext cx="1379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Date Range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FDD816-C081-BB2E-DE23-BE8B1833797F}"/>
              </a:ext>
            </a:extLst>
          </p:cNvPr>
          <p:cNvSpPr txBox="1"/>
          <p:nvPr/>
        </p:nvSpPr>
        <p:spPr>
          <a:xfrm>
            <a:off x="478005" y="3126873"/>
            <a:ext cx="26345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Voluntary Attrition Rate</a:t>
            </a:r>
          </a:p>
        </p:txBody>
      </p:sp>
    </p:spTree>
    <p:extLst>
      <p:ext uri="{BB962C8B-B14F-4D97-AF65-F5344CB8AC3E}">
        <p14:creationId xmlns:p14="http://schemas.microsoft.com/office/powerpoint/2010/main" val="294226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70F32-A3EC-DC66-E4D0-02D01EF43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54FC5-81D6-812B-6E7D-7EA839CFE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5C91382-B813-2FFD-449D-D280BD2A8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-4744"/>
            <a:ext cx="18288000" cy="10296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4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150CE-44B2-9CA5-F46E-E2CBF01F6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8BD898C-71E3-FD64-4241-016AECEA6649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9D690-436E-9433-BA7E-01775D7D042C}"/>
              </a:ext>
            </a:extLst>
          </p:cNvPr>
          <p:cNvSpPr/>
          <p:nvPr/>
        </p:nvSpPr>
        <p:spPr>
          <a:xfrm>
            <a:off x="0" y="514416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3243D1-2A22-7412-F747-BF785D58864D}"/>
              </a:ext>
            </a:extLst>
          </p:cNvPr>
          <p:cNvSpPr/>
          <p:nvPr/>
        </p:nvSpPr>
        <p:spPr>
          <a:xfrm>
            <a:off x="0" y="945564"/>
            <a:ext cx="18288000" cy="66765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FAAFCA-22A1-64D0-4BE3-5ED8F5E0EDFE}"/>
              </a:ext>
            </a:extLst>
          </p:cNvPr>
          <p:cNvSpPr/>
          <p:nvPr/>
        </p:nvSpPr>
        <p:spPr>
          <a:xfrm>
            <a:off x="111949" y="4637314"/>
            <a:ext cx="2992808" cy="547284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434103E1-AF0D-8F99-74A6-86A9594EEC4C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0" y="-34239"/>
            <a:ext cx="920871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BFA5FEB-E621-669E-24FB-E58A3F9A75BB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76A3F1-E625-8049-4C4E-7DDEA7C4F481}"/>
              </a:ext>
            </a:extLst>
          </p:cNvPr>
          <p:cNvSpPr txBox="1"/>
          <p:nvPr/>
        </p:nvSpPr>
        <p:spPr>
          <a:xfrm>
            <a:off x="140099" y="1168441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FFF4E1F-A5B7-6E1C-876E-D744C4701EF4}"/>
              </a:ext>
            </a:extLst>
          </p:cNvPr>
          <p:cNvSpPr/>
          <p:nvPr/>
        </p:nvSpPr>
        <p:spPr>
          <a:xfrm>
            <a:off x="111949" y="1613222"/>
            <a:ext cx="2992808" cy="2828149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B5EF2CB-C0F8-39C9-6726-3CD58C95A509}"/>
              </a:ext>
            </a:extLst>
          </p:cNvPr>
          <p:cNvSpPr/>
          <p:nvPr/>
        </p:nvSpPr>
        <p:spPr>
          <a:xfrm>
            <a:off x="3221134" y="1613221"/>
            <a:ext cx="9752993" cy="8496937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42994B-1F7C-40C5-22BC-934CD7DD3611}"/>
              </a:ext>
            </a:extLst>
          </p:cNvPr>
          <p:cNvSpPr txBox="1"/>
          <p:nvPr/>
        </p:nvSpPr>
        <p:spPr>
          <a:xfrm>
            <a:off x="13094898" y="1168441"/>
            <a:ext cx="150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Employee 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B0793E-9622-E086-946B-9071564EF9FC}"/>
              </a:ext>
            </a:extLst>
          </p:cNvPr>
          <p:cNvSpPr txBox="1"/>
          <p:nvPr/>
        </p:nvSpPr>
        <p:spPr>
          <a:xfrm>
            <a:off x="15901931" y="1168441"/>
            <a:ext cx="1252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Full Name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EAB3DE-77F5-33C1-56DC-1141763A5E75}"/>
              </a:ext>
            </a:extLst>
          </p:cNvPr>
          <p:cNvSpPr/>
          <p:nvPr/>
        </p:nvSpPr>
        <p:spPr>
          <a:xfrm>
            <a:off x="13094898" y="1613222"/>
            <a:ext cx="4917057" cy="8496936"/>
          </a:xfrm>
          <a:prstGeom prst="roundRect">
            <a:avLst>
              <a:gd name="adj" fmla="val 2449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31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573E6B-C7CD-ADD3-F171-5A4BE33CE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04FF89A-C39A-6A04-BA28-114412170F68}"/>
              </a:ext>
            </a:extLst>
          </p:cNvPr>
          <p:cNvSpPr/>
          <p:nvPr/>
        </p:nvSpPr>
        <p:spPr>
          <a:xfrm>
            <a:off x="0" y="0"/>
            <a:ext cx="18288000" cy="711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887175-78C1-3EBC-3965-4D801C800653}"/>
              </a:ext>
            </a:extLst>
          </p:cNvPr>
          <p:cNvSpPr/>
          <p:nvPr/>
        </p:nvSpPr>
        <p:spPr>
          <a:xfrm>
            <a:off x="0" y="485137"/>
            <a:ext cx="18288000" cy="42976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E6AA6A7-B2DE-B595-7405-9D326F5CE4C6}"/>
              </a:ext>
            </a:extLst>
          </p:cNvPr>
          <p:cNvSpPr/>
          <p:nvPr/>
        </p:nvSpPr>
        <p:spPr>
          <a:xfrm>
            <a:off x="0" y="950003"/>
            <a:ext cx="18288000" cy="62479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1FF9A20-0844-D115-C039-8A996832B426}"/>
              </a:ext>
            </a:extLst>
          </p:cNvPr>
          <p:cNvSpPr/>
          <p:nvPr/>
        </p:nvSpPr>
        <p:spPr>
          <a:xfrm>
            <a:off x="1742536" y="2245948"/>
            <a:ext cx="16334448" cy="3868614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89D40BF-7DA5-B296-42D8-83DE43E1CD4B}"/>
              </a:ext>
            </a:extLst>
          </p:cNvPr>
          <p:cNvSpPr/>
          <p:nvPr/>
        </p:nvSpPr>
        <p:spPr>
          <a:xfrm>
            <a:off x="1720552" y="6471138"/>
            <a:ext cx="16356430" cy="3708403"/>
          </a:xfrm>
          <a:prstGeom prst="roundRect">
            <a:avLst>
              <a:gd name="adj" fmla="val 7996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4E794C-B731-F795-F3EC-6429EDF01C4E}"/>
              </a:ext>
            </a:extLst>
          </p:cNvPr>
          <p:cNvSpPr txBox="1"/>
          <p:nvPr/>
        </p:nvSpPr>
        <p:spPr>
          <a:xfrm>
            <a:off x="1699209" y="1796733"/>
            <a:ext cx="6173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 ID by Organization Level &amp; Performance Rating</a:t>
            </a:r>
          </a:p>
        </p:txBody>
      </p:sp>
      <p:pic>
        <p:nvPicPr>
          <p:cNvPr id="15" name="Picture 14" descr="A blue and black logo&#10;&#10;Description automatically generated">
            <a:extLst>
              <a:ext uri="{FF2B5EF4-FFF2-40B4-BE49-F238E27FC236}">
                <a16:creationId xmlns:a16="http://schemas.microsoft.com/office/drawing/2014/main" id="{7B3B71A6-0CD1-5749-D39E-20B085C4483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37" t="16710" r="25806" b="43169"/>
          <a:stretch/>
        </p:blipFill>
        <p:spPr>
          <a:xfrm>
            <a:off x="111949" y="-34239"/>
            <a:ext cx="732113" cy="61555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9F232C5-4844-306F-FC83-CDE14DCA5006}"/>
              </a:ext>
            </a:extLst>
          </p:cNvPr>
          <p:cNvSpPr txBox="1"/>
          <p:nvPr/>
        </p:nvSpPr>
        <p:spPr>
          <a:xfrm>
            <a:off x="815332" y="-22127"/>
            <a:ext cx="436369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dirty="0" err="1">
                <a:solidFill>
                  <a:schemeClr val="bg1"/>
                </a:solidFill>
                <a:latin typeface="Bahnschrift SemiBold SemiConden" panose="020B0502040204020203" pitchFamily="34" charset="0"/>
              </a:rPr>
              <a:t>TechCore</a:t>
            </a:r>
            <a:r>
              <a:rPr lang="en-US" sz="3400" b="1" dirty="0">
                <a:solidFill>
                  <a:schemeClr val="bg1"/>
                </a:solidFill>
                <a:latin typeface="Bahnschrift SemiBold SemiConden" panose="020B0502040204020203" pitchFamily="34" charset="0"/>
              </a:rPr>
              <a:t> Innovation- HR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F2CFAC-1182-F216-401C-7EF4AD1C42B9}"/>
              </a:ext>
            </a:extLst>
          </p:cNvPr>
          <p:cNvSpPr txBox="1"/>
          <p:nvPr/>
        </p:nvSpPr>
        <p:spPr>
          <a:xfrm>
            <a:off x="1931892" y="6103199"/>
            <a:ext cx="6286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Age Category &amp; Performance Rating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188731-E3D6-4A79-BCE1-AF150E249E2A}"/>
              </a:ext>
            </a:extLst>
          </p:cNvPr>
          <p:cNvSpPr txBox="1"/>
          <p:nvPr/>
        </p:nvSpPr>
        <p:spPr>
          <a:xfrm>
            <a:off x="10214761" y="6091836"/>
            <a:ext cx="6169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Distinct Count of ID by Department &amp; Performance Rating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25EA4A-1E02-2C79-E54F-4FB797D4979D}"/>
              </a:ext>
            </a:extLst>
          </p:cNvPr>
          <p:cNvSpPr txBox="1"/>
          <p:nvPr/>
        </p:nvSpPr>
        <p:spPr>
          <a:xfrm>
            <a:off x="602855" y="1181422"/>
            <a:ext cx="2964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Performance Review Years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ADE241-E92F-80F4-3A77-7B51909B0DF4}"/>
              </a:ext>
            </a:extLst>
          </p:cNvPr>
          <p:cNvSpPr txBox="1"/>
          <p:nvPr/>
        </p:nvSpPr>
        <p:spPr>
          <a:xfrm>
            <a:off x="10214761" y="1725708"/>
            <a:ext cx="53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>
                    <a:lumMod val="25000"/>
                  </a:schemeClr>
                </a:solidFill>
              </a:rPr>
              <a:t>% Distinct ID by Gender &amp; Performance Rating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05A54F8-FE26-EBB1-FD27-18444BF92EB2}"/>
              </a:ext>
            </a:extLst>
          </p:cNvPr>
          <p:cNvSpPr/>
          <p:nvPr/>
        </p:nvSpPr>
        <p:spPr>
          <a:xfrm>
            <a:off x="111949" y="4178816"/>
            <a:ext cx="1587260" cy="3708403"/>
          </a:xfrm>
          <a:prstGeom prst="roundRect">
            <a:avLst>
              <a:gd name="adj" fmla="val 13714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19D603-D3D1-6B3C-0482-59BC648104E2}"/>
              </a:ext>
            </a:extLst>
          </p:cNvPr>
          <p:cNvSpPr txBox="1"/>
          <p:nvPr/>
        </p:nvSpPr>
        <p:spPr>
          <a:xfrm>
            <a:off x="167923" y="4307387"/>
            <a:ext cx="14753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/>
              <a:t>Distinct ID </a:t>
            </a:r>
            <a:r>
              <a:rPr lang="en-US" b="1" dirty="0"/>
              <a:t>(Year)</a:t>
            </a:r>
          </a:p>
        </p:txBody>
      </p:sp>
    </p:spTree>
    <p:extLst>
      <p:ext uri="{BB962C8B-B14F-4D97-AF65-F5344CB8AC3E}">
        <p14:creationId xmlns:p14="http://schemas.microsoft.com/office/powerpoint/2010/main" val="3602357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554</TotalTime>
  <Words>188</Words>
  <Application>Microsoft Office PowerPoint</Application>
  <PresentationFormat>Custom</PresentationFormat>
  <Paragraphs>54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Bahnschrift SemiBold SemiConden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Mizanur Rahman</dc:creator>
  <cp:lastModifiedBy>Tasmin Akter Tripty</cp:lastModifiedBy>
  <cp:revision>21</cp:revision>
  <dcterms:created xsi:type="dcterms:W3CDTF">2025-01-17T12:28:25Z</dcterms:created>
  <dcterms:modified xsi:type="dcterms:W3CDTF">2025-01-20T17:24:44Z</dcterms:modified>
</cp:coreProperties>
</file>