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60" r:id="rId3"/>
    <p:sldId id="258" r:id="rId4"/>
    <p:sldId id="259" r:id="rId5"/>
    <p:sldId id="261" r:id="rId6"/>
    <p:sldId id="262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8" r:id="rId20"/>
    <p:sldId id="289" r:id="rId21"/>
    <p:sldId id="290" r:id="rId22"/>
    <p:sldId id="292" r:id="rId23"/>
    <p:sldId id="293" r:id="rId24"/>
    <p:sldId id="294" r:id="rId25"/>
    <p:sldId id="295" r:id="rId26"/>
    <p:sldId id="296" r:id="rId27"/>
    <p:sldId id="291" r:id="rId28"/>
    <p:sldId id="286" r:id="rId29"/>
    <p:sldId id="287" r:id="rId30"/>
    <p:sldId id="257" r:id="rId31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CFE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50" d="100"/>
          <a:sy n="50" d="100"/>
        </p:scale>
        <p:origin x="26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30752-513D-44A0-81D0-95D194C0B62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BE9C7-5227-40EC-9F7D-1882895F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20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44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7CCFD-EBB5-CE6A-629C-2EC2D72CF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2CC425-3183-9844-2A7B-82D2C26CED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B33B8A-6B15-ECF6-B448-C33248FEEF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A0F1C-F2CF-E0B7-A24E-A92E6889B2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28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B4856-074B-FA0D-C455-584182184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A717D7-433D-3F3F-4366-2CCDB727B3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841326-5424-2CD7-DACB-08F07134CB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34429-EC13-B572-6C44-6DD49CD496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21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9AC98-BD0F-B464-D3CC-68A9D180C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07CF28-55AA-718E-C2B5-891141B9B2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9C07ED-0F3B-AC83-124F-33DAE369BB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B22BE-9AE7-6786-7697-708BB508F3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99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5C70D-5EBF-C46D-21CF-11FA2A24B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0A506E-7ACE-E18C-5B32-28D74C9A2D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17D0EF-CEC9-49E2-60CD-B04271C09F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60C3A-4E12-E1AA-718D-5D9A496702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52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9544C-0066-F29C-067D-7481D587F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3AB59A-74AA-35EB-53A0-6A9D41863E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7D7007-4619-FAA8-70BB-5ACA3DC51E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6A293-7A01-9593-2001-71E3F26520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85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94A23-5666-6739-F13E-8E1089B26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087CF9-BE4A-77A6-C332-8C7343042C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D3F919-1C63-F337-E2B9-26B8865FAE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E1F6F-9CF2-8DCD-CEB4-966D6E655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72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48C6C-F505-E15E-357F-660A1B840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798364-A0A2-0C5A-A875-9BFC0DEB34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FDCDCC-723B-0797-D3F2-986867EEB9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3688E-F262-A56C-4D64-7E8140CE17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30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20CCC-AA22-B12C-74CF-CEF37770D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451653-6211-8A25-F89E-913984A9F8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4E2BBE-1B1B-6012-E46B-27C1EC561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A9207-ABE5-E42D-BD8B-FD67F8D6F3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4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3CCED-F68D-FC40-99D3-05CBE3D3F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FD213F-A89F-D727-DEEC-1329BC4A6B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5E8AA7-889E-6D02-DE73-7AD7BA9924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C4CB1-05CA-979E-B170-DC67F33493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53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B0D93-CF19-3E24-3992-111C21E46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29E524-D8B9-8CE2-B629-D9E3256501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B49B67-E824-72C1-A6F5-FF240B974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4F720-B9C1-1408-190B-849E7510D9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55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3BF0B-D750-D5E1-7B4D-ABF0E35E7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C7D82A-6C57-C2AB-A3B6-32E15DCE18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38AFEF-A79C-8D42-82F3-49AD82956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5488F-FA5B-51B3-AE99-F560078A40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92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64FA4-7E32-CBA3-86AC-D7E8C9F46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EF999E-45BF-4FD6-5D8E-FEFF54D449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6EA5DE-905C-FB05-27C8-0D7F831A5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8AFD8-D953-2D90-3335-72F4F985E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394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FF916-2050-83CC-CF4E-A854A5BB7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F46C76-261F-EAC8-B324-B49059F6C6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079B29-6D62-597A-8EA3-15311ED025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A8615-EDAA-E7D7-8835-B272242001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93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A92CE-98E2-A0C2-CB52-1ECD388F8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73BFFB-58E3-6CC9-95FF-593853599A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2F7DCD-51EE-3A85-E0F2-9390D82CF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05155-1B5E-F3D8-D0CD-0E7E83EFA6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2A764-E395-E5EF-C9BE-A08BEE0AF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F1804-C22B-E607-44BE-D382B456DB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51F339-69F2-3BEA-B747-9831E5E1E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4049D-E959-EC98-6D65-26A5044D11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86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FDF8C-D5DB-303C-FFF0-E193C7C07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AB703A-FB34-929A-CDB5-B989F9AEC8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255F73-92BE-C6F6-69CE-CB6F594F81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C192C-240C-A0C2-B714-4177413E25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15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EDABA-E461-5945-3D20-6CE89B36D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9130C8-4D22-E2D4-7AA6-A62B95E25E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51352E-5A19-EDED-45ED-D02CE046A5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570CA-E00F-B095-A5B1-7C6C33CB97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58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53A00-93B0-D485-1BA3-A4E195A81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FAEC23-2FFF-A24E-4A58-099AC853E9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A1EB2E-C330-244A-2581-CD6EF01CD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EEA3B-16E6-C6BA-112A-219674CEE1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71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17C3B-15CD-C759-BE13-75BB1B80E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7D3679-1207-2F0E-0CC8-D5F39FA04F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33E42E-4059-4543-6819-9754ED94F2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B34A7-3576-48EC-F07B-A0D94D4472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9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0D657-7639-B4B6-590F-D3A5916E4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288375-ED14-1DE8-4B51-FEE2405E3F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111203-61B2-CB2D-20D4-1478A511EC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F029E-7AB7-541C-C9FB-3D5DBA9CB6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92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1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8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66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4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7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0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4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4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8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79B424-ED28-4BEC-8A28-BF427314F3C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2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AFD1E2-5833-A50A-4DB9-BBC5AC07A1FE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ABE461-1854-E54A-B63D-BB466EDBE541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337181-97F7-9F3D-2EE5-C123ED642B1C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82C9EC9F-BE46-B234-6FB4-DE7EDF6BBCE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F376B66-A61E-EB67-CDA1-0D13ECFEFA27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B2042-90D9-023A-FFBF-62BC2B097948}"/>
              </a:ext>
            </a:extLst>
          </p:cNvPr>
          <p:cNvSpPr txBox="1"/>
          <p:nvPr/>
        </p:nvSpPr>
        <p:spPr>
          <a:xfrm>
            <a:off x="602855" y="1181422"/>
            <a:ext cx="13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 Range</a:t>
            </a:r>
          </a:p>
        </p:txBody>
      </p:sp>
    </p:spTree>
    <p:extLst>
      <p:ext uri="{BB962C8B-B14F-4D97-AF65-F5344CB8AC3E}">
        <p14:creationId xmlns:p14="http://schemas.microsoft.com/office/powerpoint/2010/main" val="4148624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A495C-D8DF-E8FB-51F5-F38E77BDE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5B2A04D-6701-499E-8FCC-056B15377F87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CBF9AA-FEB0-2744-4919-98B1C5171F99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AD5C93-16DA-4DC8-FBE3-2076E3C29F18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D3E62C9-966B-7AE2-2AD8-A9DF1548F84B}"/>
              </a:ext>
            </a:extLst>
          </p:cNvPr>
          <p:cNvSpPr/>
          <p:nvPr/>
        </p:nvSpPr>
        <p:spPr>
          <a:xfrm>
            <a:off x="211016" y="2148397"/>
            <a:ext cx="17865965" cy="4109772"/>
          </a:xfrm>
          <a:prstGeom prst="roundRect">
            <a:avLst>
              <a:gd name="adj" fmla="val 288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B081821-CD1B-4450-8697-FBA06AC89DAE}"/>
              </a:ext>
            </a:extLst>
          </p:cNvPr>
          <p:cNvSpPr/>
          <p:nvPr/>
        </p:nvSpPr>
        <p:spPr>
          <a:xfrm>
            <a:off x="211016" y="6853077"/>
            <a:ext cx="17865965" cy="3326463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FA4B46-E659-0D68-0924-E8141515CD86}"/>
              </a:ext>
            </a:extLst>
          </p:cNvPr>
          <p:cNvSpPr txBox="1"/>
          <p:nvPr/>
        </p:nvSpPr>
        <p:spPr>
          <a:xfrm>
            <a:off x="478005" y="1676933"/>
            <a:ext cx="2590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Absenteeism Overview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DBAF6F90-957F-7601-50CD-6C4CBABEC7B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DB7C22F-CC1A-0C38-2048-C4DA5DB83148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C7FEF1-8D79-9896-B306-A76734991DBD}"/>
              </a:ext>
            </a:extLst>
          </p:cNvPr>
          <p:cNvSpPr txBox="1"/>
          <p:nvPr/>
        </p:nvSpPr>
        <p:spPr>
          <a:xfrm>
            <a:off x="478005" y="6370957"/>
            <a:ext cx="516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Absenteeism Rate by Org Level and Department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7FC1B5-FA65-4343-E6DC-D750EA56B0B0}"/>
              </a:ext>
            </a:extLst>
          </p:cNvPr>
          <p:cNvSpPr txBox="1"/>
          <p:nvPr/>
        </p:nvSpPr>
        <p:spPr>
          <a:xfrm>
            <a:off x="4487466" y="1676933"/>
            <a:ext cx="284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Absenteeism Rate Trends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5529E0-4063-2D67-C93C-ABB66BB88B62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05A8A8-DCBD-DC78-80FD-829753297B1F}"/>
              </a:ext>
            </a:extLst>
          </p:cNvPr>
          <p:cNvSpPr txBox="1"/>
          <p:nvPr/>
        </p:nvSpPr>
        <p:spPr>
          <a:xfrm>
            <a:off x="2720404" y="118142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0AC530-6EE5-FCF2-9099-0C37D785E44C}"/>
              </a:ext>
            </a:extLst>
          </p:cNvPr>
          <p:cNvSpPr txBox="1"/>
          <p:nvPr/>
        </p:nvSpPr>
        <p:spPr>
          <a:xfrm>
            <a:off x="11699187" y="1676933"/>
            <a:ext cx="37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Absenteeism Rate by Tenure Band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3C46B4-320F-44C2-15C8-B4422A46934D}"/>
              </a:ext>
            </a:extLst>
          </p:cNvPr>
          <p:cNvSpPr txBox="1"/>
          <p:nvPr/>
        </p:nvSpPr>
        <p:spPr>
          <a:xfrm>
            <a:off x="11699187" y="6370957"/>
            <a:ext cx="340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Absenteeism Rate by Age Band</a:t>
            </a:r>
          </a:p>
        </p:txBody>
      </p:sp>
    </p:spTree>
    <p:extLst>
      <p:ext uri="{BB962C8B-B14F-4D97-AF65-F5344CB8AC3E}">
        <p14:creationId xmlns:p14="http://schemas.microsoft.com/office/powerpoint/2010/main" val="3380541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7BEDA-4E69-579C-C2D9-48139E359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EF4F8B-6E16-CD7A-9105-BADBE4236099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46049E-5D27-E92A-5128-9AEC1662E809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8D20FB-D2DD-7CF6-07DB-6624E6D20005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B2B9849-EA6A-6F57-F327-9B6D5295D237}"/>
              </a:ext>
            </a:extLst>
          </p:cNvPr>
          <p:cNvSpPr/>
          <p:nvPr/>
        </p:nvSpPr>
        <p:spPr>
          <a:xfrm>
            <a:off x="211016" y="2148397"/>
            <a:ext cx="17865965" cy="4109772"/>
          </a:xfrm>
          <a:prstGeom prst="roundRect">
            <a:avLst>
              <a:gd name="adj" fmla="val 288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23B0FB-DEF7-294E-8A9E-CD7AC0FF31C5}"/>
              </a:ext>
            </a:extLst>
          </p:cNvPr>
          <p:cNvSpPr/>
          <p:nvPr/>
        </p:nvSpPr>
        <p:spPr>
          <a:xfrm>
            <a:off x="211016" y="6853077"/>
            <a:ext cx="17865965" cy="3326463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E5CA7F-1B29-EC7B-BCD8-4E3AD45D2051}"/>
              </a:ext>
            </a:extLst>
          </p:cNvPr>
          <p:cNvSpPr txBox="1"/>
          <p:nvPr/>
        </p:nvSpPr>
        <p:spPr>
          <a:xfrm>
            <a:off x="478005" y="1676933"/>
            <a:ext cx="7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CFDD1655-C92E-2604-18CB-DBA87C16C42A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C2A0D85-05F5-26B5-244B-E8F293407051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E3B5B7-77CB-2AC1-B57D-E9E0042F9A20}"/>
              </a:ext>
            </a:extLst>
          </p:cNvPr>
          <p:cNvSpPr txBox="1"/>
          <p:nvPr/>
        </p:nvSpPr>
        <p:spPr>
          <a:xfrm>
            <a:off x="478005" y="6370957"/>
            <a:ext cx="675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Annual Leave Days Taken by Department and Educational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E3ACC9-FF9E-A9A5-E1C7-7FBEAC6C1FEB}"/>
              </a:ext>
            </a:extLst>
          </p:cNvPr>
          <p:cNvSpPr txBox="1"/>
          <p:nvPr/>
        </p:nvSpPr>
        <p:spPr>
          <a:xfrm>
            <a:off x="5998072" y="1676933"/>
            <a:ext cx="154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Trends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2E5F14-25FC-6FCE-7AC3-12A55B4A8755}"/>
              </a:ext>
            </a:extLst>
          </p:cNvPr>
          <p:cNvSpPr txBox="1"/>
          <p:nvPr/>
        </p:nvSpPr>
        <p:spPr>
          <a:xfrm>
            <a:off x="11460497" y="6370957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Liability by Org Level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995086-8AD2-0221-849B-64043FF35FA7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0CD5DA-9505-376A-CE2C-F1048B743F19}"/>
              </a:ext>
            </a:extLst>
          </p:cNvPr>
          <p:cNvSpPr txBox="1"/>
          <p:nvPr/>
        </p:nvSpPr>
        <p:spPr>
          <a:xfrm>
            <a:off x="2720404" y="118142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DF85AC-A6C8-5678-3D86-0E1714809410}"/>
              </a:ext>
            </a:extLst>
          </p:cNvPr>
          <p:cNvSpPr txBox="1"/>
          <p:nvPr/>
        </p:nvSpPr>
        <p:spPr>
          <a:xfrm>
            <a:off x="11460497" y="1676933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Liability Forecast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2879B5-4D67-9E1C-08B8-C783710E5379}"/>
              </a:ext>
            </a:extLst>
          </p:cNvPr>
          <p:cNvSpPr txBox="1"/>
          <p:nvPr/>
        </p:nvSpPr>
        <p:spPr>
          <a:xfrm>
            <a:off x="478005" y="2173813"/>
            <a:ext cx="294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Cost by Department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87A74-C8BD-04C9-E634-C84EFEE8834B}"/>
              </a:ext>
            </a:extLst>
          </p:cNvPr>
          <p:cNvSpPr txBox="1"/>
          <p:nvPr/>
        </p:nvSpPr>
        <p:spPr>
          <a:xfrm>
            <a:off x="478005" y="4033377"/>
            <a:ext cx="163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Reason</a:t>
            </a:r>
          </a:p>
        </p:txBody>
      </p:sp>
    </p:spTree>
    <p:extLst>
      <p:ext uri="{BB962C8B-B14F-4D97-AF65-F5344CB8AC3E}">
        <p14:creationId xmlns:p14="http://schemas.microsoft.com/office/powerpoint/2010/main" val="3306326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7E3E2-7272-6DE9-9ABF-4A5E9579E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065B97C-47FB-7683-6395-DDDD0362421D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0D454F-6540-CBA7-B40E-23285759BA17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63650D-47F4-FAE2-7A69-80DF935ED203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924540-6AB5-80DB-898A-C823FBFD6E31}"/>
              </a:ext>
            </a:extLst>
          </p:cNvPr>
          <p:cNvSpPr/>
          <p:nvPr/>
        </p:nvSpPr>
        <p:spPr>
          <a:xfrm>
            <a:off x="211016" y="2148397"/>
            <a:ext cx="17865965" cy="4109772"/>
          </a:xfrm>
          <a:prstGeom prst="roundRect">
            <a:avLst>
              <a:gd name="adj" fmla="val 288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B4EB2D-82BB-161B-EB0A-EEE0BF9A1E82}"/>
              </a:ext>
            </a:extLst>
          </p:cNvPr>
          <p:cNvSpPr/>
          <p:nvPr/>
        </p:nvSpPr>
        <p:spPr>
          <a:xfrm>
            <a:off x="211016" y="6853077"/>
            <a:ext cx="17865965" cy="3326463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5D6A7A-B3F3-D56A-B489-9471DF5C2AD5}"/>
              </a:ext>
            </a:extLst>
          </p:cNvPr>
          <p:cNvSpPr txBox="1"/>
          <p:nvPr/>
        </p:nvSpPr>
        <p:spPr>
          <a:xfrm>
            <a:off x="478005" y="1676933"/>
            <a:ext cx="7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3B9587D1-98E1-E073-583D-62A7525A470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1BC479-D31E-3E9C-1A7A-90BE646ED831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CC4FE6-10D9-7E10-4FFD-9F01AD304B2C}"/>
              </a:ext>
            </a:extLst>
          </p:cNvPr>
          <p:cNvSpPr txBox="1"/>
          <p:nvPr/>
        </p:nvSpPr>
        <p:spPr>
          <a:xfrm>
            <a:off x="478005" y="6370957"/>
            <a:ext cx="675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Annual Leave Days Taken by Department and Educational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8C71E7-8E99-0CCD-F211-D5A94C183885}"/>
              </a:ext>
            </a:extLst>
          </p:cNvPr>
          <p:cNvSpPr txBox="1"/>
          <p:nvPr/>
        </p:nvSpPr>
        <p:spPr>
          <a:xfrm>
            <a:off x="5998072" y="1676933"/>
            <a:ext cx="154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Trends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CFC951-1CE0-E1A1-66A4-49A389A0A8A9}"/>
              </a:ext>
            </a:extLst>
          </p:cNvPr>
          <p:cNvSpPr txBox="1"/>
          <p:nvPr/>
        </p:nvSpPr>
        <p:spPr>
          <a:xfrm>
            <a:off x="11460497" y="6370957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Liability by Org Level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9560EE-5580-AEED-150E-4CC959BAED3B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E4B200-607F-6906-ED8F-F3CF9F446AE2}"/>
              </a:ext>
            </a:extLst>
          </p:cNvPr>
          <p:cNvSpPr txBox="1"/>
          <p:nvPr/>
        </p:nvSpPr>
        <p:spPr>
          <a:xfrm>
            <a:off x="2720404" y="118142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58ACC7-06D6-012C-5E5B-2AEA5E874454}"/>
              </a:ext>
            </a:extLst>
          </p:cNvPr>
          <p:cNvSpPr txBox="1"/>
          <p:nvPr/>
        </p:nvSpPr>
        <p:spPr>
          <a:xfrm>
            <a:off x="5484238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5C7E07-74C8-ED33-41D7-DD658E4BDCAF}"/>
              </a:ext>
            </a:extLst>
          </p:cNvPr>
          <p:cNvSpPr txBox="1"/>
          <p:nvPr/>
        </p:nvSpPr>
        <p:spPr>
          <a:xfrm>
            <a:off x="11460497" y="1676933"/>
            <a:ext cx="242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Liability Trends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9443B-DAF0-B23D-70C7-9A076CD4B9ED}"/>
              </a:ext>
            </a:extLst>
          </p:cNvPr>
          <p:cNvSpPr txBox="1"/>
          <p:nvPr/>
        </p:nvSpPr>
        <p:spPr>
          <a:xfrm>
            <a:off x="478005" y="2173813"/>
            <a:ext cx="294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Cost by Department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C1CF0-D8B2-90B7-A729-13130F247F46}"/>
              </a:ext>
            </a:extLst>
          </p:cNvPr>
          <p:cNvSpPr txBox="1"/>
          <p:nvPr/>
        </p:nvSpPr>
        <p:spPr>
          <a:xfrm>
            <a:off x="478005" y="4033377"/>
            <a:ext cx="163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Reason</a:t>
            </a:r>
          </a:p>
        </p:txBody>
      </p:sp>
    </p:spTree>
    <p:extLst>
      <p:ext uri="{BB962C8B-B14F-4D97-AF65-F5344CB8AC3E}">
        <p14:creationId xmlns:p14="http://schemas.microsoft.com/office/powerpoint/2010/main" val="3020735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9DEBA-B8E8-1382-3320-ECFBC037D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04E45F-1590-3711-9DBC-54CBDFE47E00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195B24-6245-99D8-B686-B8E5B28BFCF3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89ECF8-88F1-590A-4AD1-75F837454F8A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AED348-DA09-2D8D-9892-F5B23DE7B5BD}"/>
              </a:ext>
            </a:extLst>
          </p:cNvPr>
          <p:cNvSpPr/>
          <p:nvPr/>
        </p:nvSpPr>
        <p:spPr>
          <a:xfrm>
            <a:off x="211017" y="2148396"/>
            <a:ext cx="11691424" cy="8031143"/>
          </a:xfrm>
          <a:prstGeom prst="roundRect">
            <a:avLst>
              <a:gd name="adj" fmla="val 193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E7583FD-4861-5FF8-F7D3-0BC52D06EB47}"/>
              </a:ext>
            </a:extLst>
          </p:cNvPr>
          <p:cNvSpPr/>
          <p:nvPr/>
        </p:nvSpPr>
        <p:spPr>
          <a:xfrm>
            <a:off x="12039600" y="2148397"/>
            <a:ext cx="6037381" cy="8031142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16721E-7993-0913-B57F-61D091F27651}"/>
              </a:ext>
            </a:extLst>
          </p:cNvPr>
          <p:cNvSpPr txBox="1"/>
          <p:nvPr/>
        </p:nvSpPr>
        <p:spPr>
          <a:xfrm>
            <a:off x="478005" y="1676933"/>
            <a:ext cx="173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Project Details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34A3CA74-2563-D905-78E4-014B504D035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1E3D92-8C3B-E424-5CF8-872321F6F68C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2AA30E-DCB1-8614-BCC0-918D9AF863BA}"/>
              </a:ext>
            </a:extLst>
          </p:cNvPr>
          <p:cNvSpPr txBox="1"/>
          <p:nvPr/>
        </p:nvSpPr>
        <p:spPr>
          <a:xfrm>
            <a:off x="12273765" y="1676933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Employee Details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B5DDA9-C870-05DD-AB44-3689599A87DE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FADA54-0484-7CEC-08E5-6C61598FE8A3}"/>
              </a:ext>
            </a:extLst>
          </p:cNvPr>
          <p:cNvSpPr txBox="1"/>
          <p:nvPr/>
        </p:nvSpPr>
        <p:spPr>
          <a:xfrm>
            <a:off x="2720404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1489992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C8EC5-2C8D-C654-45A0-605764F8A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7CB5D3-FF09-2C48-11CC-B7F44BA560B7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3A4A59-B5E0-CDAD-069F-EFF9A886A08C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18D96A-C1E8-918C-76AB-5B393A7629D2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C1C09F-62E2-EF50-F9B0-FC177C8A238B}"/>
              </a:ext>
            </a:extLst>
          </p:cNvPr>
          <p:cNvSpPr/>
          <p:nvPr/>
        </p:nvSpPr>
        <p:spPr>
          <a:xfrm>
            <a:off x="211016" y="2148396"/>
            <a:ext cx="13962183" cy="8031143"/>
          </a:xfrm>
          <a:prstGeom prst="roundRect">
            <a:avLst>
              <a:gd name="adj" fmla="val 136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BE1E079-B376-D2F6-2B6C-B24ADC616356}"/>
              </a:ext>
            </a:extLst>
          </p:cNvPr>
          <p:cNvSpPr/>
          <p:nvPr/>
        </p:nvSpPr>
        <p:spPr>
          <a:xfrm>
            <a:off x="14295472" y="2148397"/>
            <a:ext cx="3781509" cy="8031142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4DFEDE-2112-C147-EB56-ECFC041E2C8A}"/>
              </a:ext>
            </a:extLst>
          </p:cNvPr>
          <p:cNvSpPr txBox="1"/>
          <p:nvPr/>
        </p:nvSpPr>
        <p:spPr>
          <a:xfrm>
            <a:off x="478005" y="1676933"/>
            <a:ext cx="362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Employee Performance Category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0B64CFAD-47A2-02B3-4C25-F1D665F2A1A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5961638-58E0-87DF-DD24-ADF39AF849B6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CDA129-7CD9-4B61-D59A-EFA3A2F7DA8E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BFB7FB-D38D-FA2A-6358-500C354596C7}"/>
              </a:ext>
            </a:extLst>
          </p:cNvPr>
          <p:cNvSpPr txBox="1"/>
          <p:nvPr/>
        </p:nvSpPr>
        <p:spPr>
          <a:xfrm>
            <a:off x="2720404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81460-AD1C-D7D1-100E-20EC34AE5420}"/>
              </a:ext>
            </a:extLst>
          </p:cNvPr>
          <p:cNvSpPr txBox="1"/>
          <p:nvPr/>
        </p:nvSpPr>
        <p:spPr>
          <a:xfrm>
            <a:off x="14407365" y="1676933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Overview</a:t>
            </a:r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A5B816A2-E03D-F0A8-F620-7B012596DAD2}"/>
              </a:ext>
            </a:extLst>
          </p:cNvPr>
          <p:cNvSpPr/>
          <p:nvPr/>
        </p:nvSpPr>
        <p:spPr>
          <a:xfrm>
            <a:off x="256736" y="2301578"/>
            <a:ext cx="914400" cy="7321869"/>
          </a:xfrm>
          <a:prstGeom prst="up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b="1" dirty="0"/>
              <a:t>Potential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BFEB892-299A-FEFC-8F44-E01621B57E68}"/>
              </a:ext>
            </a:extLst>
          </p:cNvPr>
          <p:cNvSpPr/>
          <p:nvPr/>
        </p:nvSpPr>
        <p:spPr>
          <a:xfrm>
            <a:off x="494127" y="9219419"/>
            <a:ext cx="13515890" cy="9144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800" b="1" dirty="0"/>
              <a:t>Performance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50753B-62AC-6AB8-96BB-1B6210C98018}"/>
              </a:ext>
            </a:extLst>
          </p:cNvPr>
          <p:cNvSpPr/>
          <p:nvPr/>
        </p:nvSpPr>
        <p:spPr>
          <a:xfrm>
            <a:off x="1226100" y="2301578"/>
            <a:ext cx="4023360" cy="2194560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FB6C6A1-3065-DDC7-4DB6-9F2305B6F5E6}"/>
              </a:ext>
            </a:extLst>
          </p:cNvPr>
          <p:cNvSpPr/>
          <p:nvPr/>
        </p:nvSpPr>
        <p:spPr>
          <a:xfrm>
            <a:off x="1226100" y="6982292"/>
            <a:ext cx="4023360" cy="2194560"/>
          </a:xfrm>
          <a:prstGeom prst="roundRect">
            <a:avLst>
              <a:gd name="adj" fmla="val 244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9C66B14-C370-B262-926E-2066099EE068}"/>
              </a:ext>
            </a:extLst>
          </p:cNvPr>
          <p:cNvSpPr/>
          <p:nvPr/>
        </p:nvSpPr>
        <p:spPr>
          <a:xfrm>
            <a:off x="1226100" y="4641935"/>
            <a:ext cx="4023360" cy="2194560"/>
          </a:xfrm>
          <a:prstGeom prst="roundRect">
            <a:avLst>
              <a:gd name="adj" fmla="val 244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A0999D-8EF9-9140-883F-270F73DD8005}"/>
              </a:ext>
            </a:extLst>
          </p:cNvPr>
          <p:cNvSpPr/>
          <p:nvPr/>
        </p:nvSpPr>
        <p:spPr>
          <a:xfrm>
            <a:off x="9986657" y="2301578"/>
            <a:ext cx="4023360" cy="2194560"/>
          </a:xfrm>
          <a:prstGeom prst="roundRect">
            <a:avLst>
              <a:gd name="adj" fmla="val 244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82CF723-4D92-4398-F737-98942733F0A1}"/>
              </a:ext>
            </a:extLst>
          </p:cNvPr>
          <p:cNvSpPr/>
          <p:nvPr/>
        </p:nvSpPr>
        <p:spPr>
          <a:xfrm>
            <a:off x="9986657" y="6982292"/>
            <a:ext cx="4023360" cy="2194560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377FBA4-76EC-4BBC-3FAF-D28BBCC61B9F}"/>
              </a:ext>
            </a:extLst>
          </p:cNvPr>
          <p:cNvSpPr/>
          <p:nvPr/>
        </p:nvSpPr>
        <p:spPr>
          <a:xfrm>
            <a:off x="9986657" y="4641935"/>
            <a:ext cx="4023360" cy="2194560"/>
          </a:xfrm>
          <a:prstGeom prst="roundRect">
            <a:avLst>
              <a:gd name="adj" fmla="val 244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2F8A9E1-EC34-74DD-FDE5-6F7253256E79}"/>
              </a:ext>
            </a:extLst>
          </p:cNvPr>
          <p:cNvSpPr/>
          <p:nvPr/>
        </p:nvSpPr>
        <p:spPr>
          <a:xfrm>
            <a:off x="5606378" y="2301578"/>
            <a:ext cx="4023360" cy="2194560"/>
          </a:xfrm>
          <a:prstGeom prst="roundRect">
            <a:avLst>
              <a:gd name="adj" fmla="val 244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4677DD3-9241-46E5-2F96-F8A65CEB2FE4}"/>
              </a:ext>
            </a:extLst>
          </p:cNvPr>
          <p:cNvSpPr/>
          <p:nvPr/>
        </p:nvSpPr>
        <p:spPr>
          <a:xfrm>
            <a:off x="5606378" y="6982292"/>
            <a:ext cx="4023360" cy="2194560"/>
          </a:xfrm>
          <a:prstGeom prst="roundRect">
            <a:avLst>
              <a:gd name="adj" fmla="val 244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D5914BC-07E6-0B5D-2202-08DAD57D7C55}"/>
              </a:ext>
            </a:extLst>
          </p:cNvPr>
          <p:cNvSpPr/>
          <p:nvPr/>
        </p:nvSpPr>
        <p:spPr>
          <a:xfrm>
            <a:off x="5606378" y="4641935"/>
            <a:ext cx="4023360" cy="2194560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B9CF15-F9EF-AEDF-7301-AB9393BA778D}"/>
              </a:ext>
            </a:extLst>
          </p:cNvPr>
          <p:cNvSpPr txBox="1"/>
          <p:nvPr/>
        </p:nvSpPr>
        <p:spPr>
          <a:xfrm>
            <a:off x="1288116" y="3050332"/>
            <a:ext cx="359664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Employee: </a:t>
            </a:r>
          </a:p>
          <a:p>
            <a:r>
              <a:rPr lang="en-US" sz="1500" dirty="0"/>
              <a:t>Performance: Did not meet Expectation</a:t>
            </a:r>
            <a:br>
              <a:rPr lang="en-US" sz="1500" dirty="0"/>
            </a:br>
            <a:r>
              <a:rPr lang="en-US" sz="1500" dirty="0"/>
              <a:t>Potential: High</a:t>
            </a:r>
          </a:p>
          <a:p>
            <a:endParaRPr lang="en-US" sz="1100" dirty="0"/>
          </a:p>
          <a:p>
            <a:r>
              <a:rPr lang="en-US" sz="2400" dirty="0"/>
              <a:t>Aspiring Performer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72B117-43FF-2B20-3EB4-A52B17A97B05}"/>
              </a:ext>
            </a:extLst>
          </p:cNvPr>
          <p:cNvSpPr txBox="1"/>
          <p:nvPr/>
        </p:nvSpPr>
        <p:spPr>
          <a:xfrm>
            <a:off x="1288116" y="5390689"/>
            <a:ext cx="359664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Employee: </a:t>
            </a:r>
          </a:p>
          <a:p>
            <a:r>
              <a:rPr lang="en-US" sz="1500" dirty="0"/>
              <a:t>Performance: Did not meet Expectation</a:t>
            </a:r>
            <a:br>
              <a:rPr lang="en-US" sz="1500" dirty="0"/>
            </a:br>
            <a:r>
              <a:rPr lang="en-US" sz="1500" dirty="0"/>
              <a:t>Potential: Moderate</a:t>
            </a:r>
          </a:p>
          <a:p>
            <a:endParaRPr lang="en-US" sz="1100" dirty="0"/>
          </a:p>
          <a:p>
            <a:r>
              <a:rPr lang="en-US" sz="2400" dirty="0"/>
              <a:t>Emerging Contributor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AEFFD2-05AF-9E76-88FA-14E674AA0568}"/>
              </a:ext>
            </a:extLst>
          </p:cNvPr>
          <p:cNvSpPr txBox="1"/>
          <p:nvPr/>
        </p:nvSpPr>
        <p:spPr>
          <a:xfrm>
            <a:off x="1288116" y="7731046"/>
            <a:ext cx="359664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Employee: </a:t>
            </a:r>
          </a:p>
          <a:p>
            <a:r>
              <a:rPr lang="en-US" sz="1500" dirty="0"/>
              <a:t>Performance: Did not meet Expectation</a:t>
            </a:r>
            <a:br>
              <a:rPr lang="en-US" sz="1500" dirty="0"/>
            </a:br>
            <a:r>
              <a:rPr lang="en-US" sz="1500" dirty="0"/>
              <a:t>Potential: Low</a:t>
            </a:r>
          </a:p>
          <a:p>
            <a:endParaRPr lang="en-US" sz="1100" dirty="0"/>
          </a:p>
          <a:p>
            <a:r>
              <a:rPr lang="en-US" sz="2400" dirty="0"/>
              <a:t>Growth Opportunity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5525AC-CD76-FAE4-E167-CAB27D49C71B}"/>
              </a:ext>
            </a:extLst>
          </p:cNvPr>
          <p:cNvSpPr txBox="1"/>
          <p:nvPr/>
        </p:nvSpPr>
        <p:spPr>
          <a:xfrm>
            <a:off x="5682578" y="3050332"/>
            <a:ext cx="359664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Employee: </a:t>
            </a:r>
          </a:p>
          <a:p>
            <a:r>
              <a:rPr lang="en-US" sz="1500" dirty="0"/>
              <a:t>Performance: Meet Expectation</a:t>
            </a:r>
            <a:br>
              <a:rPr lang="en-US" sz="1500" dirty="0"/>
            </a:br>
            <a:r>
              <a:rPr lang="en-US" sz="1500" dirty="0"/>
              <a:t>Potential: High</a:t>
            </a:r>
          </a:p>
          <a:p>
            <a:endParaRPr lang="en-US" sz="1100" dirty="0"/>
          </a:p>
          <a:p>
            <a:r>
              <a:rPr lang="en-US" sz="2400" dirty="0"/>
              <a:t>High Achiever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2A0618-FE4F-C781-2FD3-8AD9DE2BA520}"/>
              </a:ext>
            </a:extLst>
          </p:cNvPr>
          <p:cNvSpPr txBox="1"/>
          <p:nvPr/>
        </p:nvSpPr>
        <p:spPr>
          <a:xfrm>
            <a:off x="10062857" y="3050332"/>
            <a:ext cx="359664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Employee: </a:t>
            </a:r>
          </a:p>
          <a:p>
            <a:r>
              <a:rPr lang="en-US" sz="1500" dirty="0"/>
              <a:t>Performance: Exceeded Expectation</a:t>
            </a:r>
            <a:br>
              <a:rPr lang="en-US" sz="1500" dirty="0"/>
            </a:br>
            <a:r>
              <a:rPr lang="en-US" sz="1500" dirty="0"/>
              <a:t>Potential: High</a:t>
            </a:r>
          </a:p>
          <a:p>
            <a:endParaRPr lang="en-US" sz="1100" dirty="0"/>
          </a:p>
          <a:p>
            <a:r>
              <a:rPr lang="en-US" sz="2400" dirty="0"/>
              <a:t>Top Talent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884D52-7302-0E89-8C0F-682757126485}"/>
              </a:ext>
            </a:extLst>
          </p:cNvPr>
          <p:cNvSpPr txBox="1"/>
          <p:nvPr/>
        </p:nvSpPr>
        <p:spPr>
          <a:xfrm>
            <a:off x="5682578" y="5390689"/>
            <a:ext cx="359664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Employee: </a:t>
            </a:r>
          </a:p>
          <a:p>
            <a:r>
              <a:rPr lang="en-US" sz="1500" dirty="0"/>
              <a:t>Performance: Meet Expectation</a:t>
            </a:r>
            <a:br>
              <a:rPr lang="en-US" sz="1500" dirty="0"/>
            </a:br>
            <a:r>
              <a:rPr lang="en-US" sz="1500" dirty="0"/>
              <a:t>Potential: Moderate</a:t>
            </a:r>
          </a:p>
          <a:p>
            <a:endParaRPr lang="en-US" sz="1100" dirty="0"/>
          </a:p>
          <a:p>
            <a:r>
              <a:rPr lang="en-US" sz="2400" dirty="0"/>
              <a:t>Core Performer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6AA9FC-D57B-AC0E-9D2A-FBCB1ADDAEEA}"/>
              </a:ext>
            </a:extLst>
          </p:cNvPr>
          <p:cNvSpPr txBox="1"/>
          <p:nvPr/>
        </p:nvSpPr>
        <p:spPr>
          <a:xfrm>
            <a:off x="5682578" y="7731046"/>
            <a:ext cx="359664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Employee: </a:t>
            </a:r>
          </a:p>
          <a:p>
            <a:r>
              <a:rPr lang="en-US" sz="1500" dirty="0"/>
              <a:t>Performance: Meet Expectation</a:t>
            </a:r>
            <a:br>
              <a:rPr lang="en-US" sz="1500" dirty="0"/>
            </a:br>
            <a:r>
              <a:rPr lang="en-US" sz="1500" dirty="0"/>
              <a:t>Potential: Low</a:t>
            </a:r>
          </a:p>
          <a:p>
            <a:endParaRPr lang="en-US" sz="1100" dirty="0"/>
          </a:p>
          <a:p>
            <a:r>
              <a:rPr lang="en-US" sz="2400" dirty="0"/>
              <a:t>Reliable Contributor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DCAAD3-C012-C975-3697-90850998E8C1}"/>
              </a:ext>
            </a:extLst>
          </p:cNvPr>
          <p:cNvSpPr txBox="1"/>
          <p:nvPr/>
        </p:nvSpPr>
        <p:spPr>
          <a:xfrm>
            <a:off x="10062857" y="5390689"/>
            <a:ext cx="359664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Employee: </a:t>
            </a:r>
          </a:p>
          <a:p>
            <a:r>
              <a:rPr lang="en-US" sz="1500" dirty="0"/>
              <a:t>Performance: Exceeded  Expectation</a:t>
            </a:r>
            <a:br>
              <a:rPr lang="en-US" sz="1500" dirty="0"/>
            </a:br>
            <a:r>
              <a:rPr lang="en-US" sz="1500" dirty="0"/>
              <a:t>Potential: Moderate</a:t>
            </a:r>
          </a:p>
          <a:p>
            <a:endParaRPr lang="en-US" sz="1100" dirty="0"/>
          </a:p>
          <a:p>
            <a:r>
              <a:rPr lang="en-US" sz="2400" dirty="0"/>
              <a:t>Rising Potential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3D22F2-322B-1679-DB0B-C4127B73739A}"/>
              </a:ext>
            </a:extLst>
          </p:cNvPr>
          <p:cNvSpPr txBox="1"/>
          <p:nvPr/>
        </p:nvSpPr>
        <p:spPr>
          <a:xfrm>
            <a:off x="10062857" y="7731046"/>
            <a:ext cx="359664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Employee: </a:t>
            </a:r>
          </a:p>
          <a:p>
            <a:r>
              <a:rPr lang="en-US" sz="1500" dirty="0"/>
              <a:t>Performance: Exceeded  Expectation</a:t>
            </a:r>
            <a:br>
              <a:rPr lang="en-US" sz="1500" dirty="0"/>
            </a:br>
            <a:r>
              <a:rPr lang="en-US" sz="1500" dirty="0"/>
              <a:t>Potential: Low</a:t>
            </a:r>
          </a:p>
          <a:p>
            <a:endParaRPr lang="en-US" sz="1100" dirty="0"/>
          </a:p>
          <a:p>
            <a:r>
              <a:rPr lang="en-US" sz="2400" dirty="0"/>
              <a:t>Consistent Performer</a:t>
            </a:r>
          </a:p>
        </p:txBody>
      </p:sp>
    </p:spTree>
    <p:extLst>
      <p:ext uri="{BB962C8B-B14F-4D97-AF65-F5344CB8AC3E}">
        <p14:creationId xmlns:p14="http://schemas.microsoft.com/office/powerpoint/2010/main" val="2651658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CA384-7EDF-08FA-C2A9-47070EA96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45483E-8CBB-786B-D839-67E506EDEE9A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EAE819-8FAF-F256-48A0-C821D9D24EA9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30AE39-D241-A74B-9602-FDD6B234CCB1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B176FB6-32CF-CE26-E121-31C0FB202C61}"/>
              </a:ext>
            </a:extLst>
          </p:cNvPr>
          <p:cNvSpPr/>
          <p:nvPr/>
        </p:nvSpPr>
        <p:spPr>
          <a:xfrm>
            <a:off x="211016" y="2148397"/>
            <a:ext cx="17865965" cy="2438843"/>
          </a:xfrm>
          <a:prstGeom prst="roundRect">
            <a:avLst>
              <a:gd name="adj" fmla="val 288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49ED03-C622-C774-FF17-05F07487F95B}"/>
              </a:ext>
            </a:extLst>
          </p:cNvPr>
          <p:cNvSpPr/>
          <p:nvPr/>
        </p:nvSpPr>
        <p:spPr>
          <a:xfrm>
            <a:off x="211016" y="5143500"/>
            <a:ext cx="17865965" cy="5036041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28981D-3240-06CB-055B-1FBA0C041689}"/>
              </a:ext>
            </a:extLst>
          </p:cNvPr>
          <p:cNvSpPr txBox="1"/>
          <p:nvPr/>
        </p:nvSpPr>
        <p:spPr>
          <a:xfrm>
            <a:off x="478005" y="1676933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Overview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066B58F0-E529-637A-FA91-76D44600C6F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3940DCA-12F6-3DA1-5130-32D37804218E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DB1ED5-1C46-99B4-8209-70B76B3F5B0C}"/>
              </a:ext>
            </a:extLst>
          </p:cNvPr>
          <p:cNvSpPr txBox="1"/>
          <p:nvPr/>
        </p:nvSpPr>
        <p:spPr>
          <a:xfrm>
            <a:off x="47800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347CB5-DF9C-DD56-4259-46E287C3A484}"/>
              </a:ext>
            </a:extLst>
          </p:cNvPr>
          <p:cNvSpPr txBox="1"/>
          <p:nvPr/>
        </p:nvSpPr>
        <p:spPr>
          <a:xfrm>
            <a:off x="2720404" y="118142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7593CF-5F0F-90B4-65C9-E2415D5BCA13}"/>
              </a:ext>
            </a:extLst>
          </p:cNvPr>
          <p:cNvSpPr txBox="1"/>
          <p:nvPr/>
        </p:nvSpPr>
        <p:spPr>
          <a:xfrm>
            <a:off x="5484238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2BDB1D-B3FB-C3DF-5AEA-B9BECE116E35}"/>
              </a:ext>
            </a:extLst>
          </p:cNvPr>
          <p:cNvSpPr txBox="1"/>
          <p:nvPr/>
        </p:nvSpPr>
        <p:spPr>
          <a:xfrm>
            <a:off x="478005" y="4689372"/>
            <a:ext cx="3131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Sales Growth Trends by Year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02A0AD-BB2B-AB99-0B50-AEBE9580294A}"/>
              </a:ext>
            </a:extLst>
          </p:cNvPr>
          <p:cNvSpPr txBox="1"/>
          <p:nvPr/>
        </p:nvSpPr>
        <p:spPr>
          <a:xfrm>
            <a:off x="478005" y="2159090"/>
            <a:ext cx="267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Payable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F5B3FB-982E-4218-8D44-C49C01CAB593}"/>
              </a:ext>
            </a:extLst>
          </p:cNvPr>
          <p:cNvSpPr txBox="1"/>
          <p:nvPr/>
        </p:nvSpPr>
        <p:spPr>
          <a:xfrm>
            <a:off x="15133320" y="2159090"/>
            <a:ext cx="267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Payroll Cost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DA3DEB-B891-EF47-90AF-27DF6EB34965}"/>
              </a:ext>
            </a:extLst>
          </p:cNvPr>
          <p:cNvSpPr txBox="1"/>
          <p:nvPr/>
        </p:nvSpPr>
        <p:spPr>
          <a:xfrm>
            <a:off x="12202257" y="2159090"/>
            <a:ext cx="267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TAX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F49FC6-3174-B186-593C-72F64F86EBA3}"/>
              </a:ext>
            </a:extLst>
          </p:cNvPr>
          <p:cNvSpPr txBox="1"/>
          <p:nvPr/>
        </p:nvSpPr>
        <p:spPr>
          <a:xfrm>
            <a:off x="9271194" y="2159090"/>
            <a:ext cx="267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Provident Fund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A7E057-3A0E-74D2-8025-60E15F6E6377}"/>
              </a:ext>
            </a:extLst>
          </p:cNvPr>
          <p:cNvSpPr txBox="1"/>
          <p:nvPr/>
        </p:nvSpPr>
        <p:spPr>
          <a:xfrm>
            <a:off x="6340131" y="2159090"/>
            <a:ext cx="267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Overtime Cost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F4E2D4-D205-A654-91EF-1EE011AF1E88}"/>
              </a:ext>
            </a:extLst>
          </p:cNvPr>
          <p:cNvSpPr txBox="1"/>
          <p:nvPr/>
        </p:nvSpPr>
        <p:spPr>
          <a:xfrm>
            <a:off x="3409068" y="2159090"/>
            <a:ext cx="267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House Rent</a:t>
            </a:r>
          </a:p>
        </p:txBody>
      </p:sp>
    </p:spTree>
    <p:extLst>
      <p:ext uri="{BB962C8B-B14F-4D97-AF65-F5344CB8AC3E}">
        <p14:creationId xmlns:p14="http://schemas.microsoft.com/office/powerpoint/2010/main" val="1552212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C9CFF-A350-8148-791E-E570CB15F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14764C-6E52-2F14-24AD-D880BEE3DB29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4B5AF1-F5FF-E08E-F75F-E91684EE617C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rgbClr val="F2CF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7B64CF-3478-51AC-FC35-D58516C3DAB0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1F7551F-AA6D-B892-B2E5-D3156BE6494F}"/>
              </a:ext>
            </a:extLst>
          </p:cNvPr>
          <p:cNvSpPr/>
          <p:nvPr/>
        </p:nvSpPr>
        <p:spPr>
          <a:xfrm>
            <a:off x="211016" y="2148397"/>
            <a:ext cx="10639863" cy="8031144"/>
          </a:xfrm>
          <a:prstGeom prst="roundRect">
            <a:avLst>
              <a:gd name="adj" fmla="val 98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FA2C84-4849-E1A7-7B08-EB50DF2F4DEA}"/>
              </a:ext>
            </a:extLst>
          </p:cNvPr>
          <p:cNvSpPr/>
          <p:nvPr/>
        </p:nvSpPr>
        <p:spPr>
          <a:xfrm>
            <a:off x="10988040" y="2148398"/>
            <a:ext cx="7088941" cy="8031144"/>
          </a:xfrm>
          <a:prstGeom prst="roundRect">
            <a:avLst>
              <a:gd name="adj" fmla="val 115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1C60E464-101D-225E-4F10-B84CF0B09CD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8D4A099-CFFA-B5E1-5B13-36406F87F38B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F3D4D2-8432-DCDD-8011-A9ED3E2C9007}"/>
              </a:ext>
            </a:extLst>
          </p:cNvPr>
          <p:cNvSpPr txBox="1"/>
          <p:nvPr/>
        </p:nvSpPr>
        <p:spPr>
          <a:xfrm>
            <a:off x="342911" y="1676932"/>
            <a:ext cx="1936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Salary Details by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53CAAB-1653-1DC3-8B41-2FFCE8CC2A8A}"/>
              </a:ext>
            </a:extLst>
          </p:cNvPr>
          <p:cNvSpPr txBox="1"/>
          <p:nvPr/>
        </p:nvSpPr>
        <p:spPr>
          <a:xfrm>
            <a:off x="342911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EA27F4-DB6B-8D41-474B-9F795AFD7222}"/>
              </a:ext>
            </a:extLst>
          </p:cNvPr>
          <p:cNvSpPr txBox="1"/>
          <p:nvPr/>
        </p:nvSpPr>
        <p:spPr>
          <a:xfrm>
            <a:off x="2720404" y="118142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01961B-CFD2-9231-6C3B-481CDB9C8AA1}"/>
              </a:ext>
            </a:extLst>
          </p:cNvPr>
          <p:cNvSpPr txBox="1"/>
          <p:nvPr/>
        </p:nvSpPr>
        <p:spPr>
          <a:xfrm>
            <a:off x="5484238" y="1181422"/>
            <a:ext cx="103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Country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44D824-706F-08E2-395C-C56E2B0892A5}"/>
              </a:ext>
            </a:extLst>
          </p:cNvPr>
          <p:cNvSpPr txBox="1"/>
          <p:nvPr/>
        </p:nvSpPr>
        <p:spPr>
          <a:xfrm>
            <a:off x="342911" y="2220049"/>
            <a:ext cx="2145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Salary Distribution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C057CB-3C6C-1D8F-53AB-F37CAE26F34B}"/>
              </a:ext>
            </a:extLst>
          </p:cNvPr>
          <p:cNvSpPr txBox="1"/>
          <p:nvPr/>
        </p:nvSpPr>
        <p:spPr>
          <a:xfrm>
            <a:off x="342911" y="6609169"/>
            <a:ext cx="421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Salary Variance by Employment Status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C419BF-AD64-86BF-803F-203B826507C1}"/>
              </a:ext>
            </a:extLst>
          </p:cNvPr>
          <p:cNvSpPr txBox="1"/>
          <p:nvPr/>
        </p:nvSpPr>
        <p:spPr>
          <a:xfrm>
            <a:off x="11178551" y="2220049"/>
            <a:ext cx="2772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Overtime Pay by Job Title</a:t>
            </a:r>
          </a:p>
        </p:txBody>
      </p:sp>
    </p:spTree>
    <p:extLst>
      <p:ext uri="{BB962C8B-B14F-4D97-AF65-F5344CB8AC3E}">
        <p14:creationId xmlns:p14="http://schemas.microsoft.com/office/powerpoint/2010/main" val="2900906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A63CD-BCB6-E220-C80B-4ACC2C126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1CADCB0-070C-486C-B243-988303E3BFC6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CCA1F-5D37-AB12-C26D-61CCB2C0759F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08BF77-5272-0443-53EB-92F67E5FE514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E56B01-CAF0-A32F-6CB0-1536C26CDF76}"/>
              </a:ext>
            </a:extLst>
          </p:cNvPr>
          <p:cNvSpPr/>
          <p:nvPr/>
        </p:nvSpPr>
        <p:spPr>
          <a:xfrm>
            <a:off x="211016" y="2148397"/>
            <a:ext cx="17863624" cy="8031144"/>
          </a:xfrm>
          <a:prstGeom prst="roundRect">
            <a:avLst>
              <a:gd name="adj" fmla="val 98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586A6D13-48AC-27D3-08EA-5CFF038FA29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D18054-8A8A-4E90-18D5-577E4BA7EBA9}"/>
              </a:ext>
            </a:extLst>
          </p:cNvPr>
          <p:cNvSpPr txBox="1"/>
          <p:nvPr/>
        </p:nvSpPr>
        <p:spPr>
          <a:xfrm>
            <a:off x="342911" y="1676932"/>
            <a:ext cx="1643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Salary Details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680EC9-F551-9EAA-FCF5-967CD330E978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9AB5EB-851F-70C9-8F19-9EEE54EA36C2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3BCF32-2F95-55EB-9524-AF772563886D}"/>
              </a:ext>
            </a:extLst>
          </p:cNvPr>
          <p:cNvSpPr txBox="1"/>
          <p:nvPr/>
        </p:nvSpPr>
        <p:spPr>
          <a:xfrm>
            <a:off x="2720404" y="118142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A7CFB6-3A13-FD34-912B-ED9DF8F58629}"/>
              </a:ext>
            </a:extLst>
          </p:cNvPr>
          <p:cNvSpPr txBox="1"/>
          <p:nvPr/>
        </p:nvSpPr>
        <p:spPr>
          <a:xfrm>
            <a:off x="5484238" y="1181422"/>
            <a:ext cx="103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Country</a:t>
            </a:r>
          </a:p>
        </p:txBody>
      </p:sp>
    </p:spTree>
    <p:extLst>
      <p:ext uri="{BB962C8B-B14F-4D97-AF65-F5344CB8AC3E}">
        <p14:creationId xmlns:p14="http://schemas.microsoft.com/office/powerpoint/2010/main" val="3778669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95CD3-604D-B88D-D5CA-63F18482B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4C4A25CC-DC86-EF95-8DEE-C038B792F2FD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A31AF4-3DEE-DD9D-FDCF-37179967DCC7}"/>
              </a:ext>
            </a:extLst>
          </p:cNvPr>
          <p:cNvSpPr/>
          <p:nvPr/>
        </p:nvSpPr>
        <p:spPr>
          <a:xfrm>
            <a:off x="0" y="0"/>
            <a:ext cx="18288000" cy="157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C46461-8698-D20D-99ED-B931E06B2FEB}"/>
              </a:ext>
            </a:extLst>
          </p:cNvPr>
          <p:cNvSpPr txBox="1"/>
          <p:nvPr/>
        </p:nvSpPr>
        <p:spPr>
          <a:xfrm>
            <a:off x="2080252" y="33348"/>
            <a:ext cx="597471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Aspiring Performer</a:t>
            </a:r>
          </a:p>
          <a:p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Performance: </a:t>
            </a:r>
            <a:r>
              <a:rPr lang="en-US" sz="28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	Did not meet Expectation</a:t>
            </a:r>
            <a:br>
              <a:rPr lang="en-US" sz="28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Potential: </a:t>
            </a:r>
            <a:r>
              <a:rPr lang="en-US" sz="28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		High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67AECBD-EA87-BBE2-2976-0FC404282FBC}"/>
              </a:ext>
            </a:extLst>
          </p:cNvPr>
          <p:cNvGrpSpPr/>
          <p:nvPr/>
        </p:nvGrpSpPr>
        <p:grpSpPr>
          <a:xfrm>
            <a:off x="488852" y="101599"/>
            <a:ext cx="1371600" cy="1371600"/>
            <a:chOff x="11719560" y="182900"/>
            <a:chExt cx="1371600" cy="13716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E2ECCE-0E86-6E1D-52E3-62580FCB7185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640679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8E3E0BD-2E54-9E14-B1E6-AF509CF0F63A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190520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CD6C4A1-FC97-3122-E120-F40F3642C2D8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1090838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BF9069B-3A52-CDC4-35F1-DF8DAD12CD9D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1540996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79E052-896A-8C08-A8E9-6D6519B7EAC9}"/>
                </a:ext>
              </a:extLst>
            </p:cNvPr>
            <p:cNvCxnSpPr>
              <a:cxnSpLocks/>
            </p:cNvCxnSpPr>
            <p:nvPr/>
          </p:nvCxnSpPr>
          <p:spPr>
            <a:xfrm>
              <a:off x="1174623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D1E2F34-2776-4E4E-6DC8-C8C3ECEF7A1F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65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D564482-7798-24B6-FC11-BD344DD8CF22}"/>
                </a:ext>
              </a:extLst>
            </p:cNvPr>
            <p:cNvCxnSpPr>
              <a:cxnSpLocks/>
            </p:cNvCxnSpPr>
            <p:nvPr/>
          </p:nvCxnSpPr>
          <p:spPr>
            <a:xfrm>
              <a:off x="1262507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CAB7539-A931-512C-14CC-62525CF5DD0C}"/>
                </a:ext>
              </a:extLst>
            </p:cNvPr>
            <p:cNvCxnSpPr>
              <a:cxnSpLocks/>
            </p:cNvCxnSpPr>
            <p:nvPr/>
          </p:nvCxnSpPr>
          <p:spPr>
            <a:xfrm>
              <a:off x="1306449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F7DCCE3-DB48-3B97-8CD7-24EBEEF74439}"/>
              </a:ext>
            </a:extLst>
          </p:cNvPr>
          <p:cNvSpPr/>
          <p:nvPr/>
        </p:nvSpPr>
        <p:spPr>
          <a:xfrm>
            <a:off x="515522" y="109219"/>
            <a:ext cx="412749" cy="43665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A3605CC-6276-5C02-195D-EC4400752D51}"/>
              </a:ext>
            </a:extLst>
          </p:cNvPr>
          <p:cNvSpPr/>
          <p:nvPr/>
        </p:nvSpPr>
        <p:spPr>
          <a:xfrm>
            <a:off x="211016" y="2148397"/>
            <a:ext cx="17863624" cy="2819843"/>
          </a:xfrm>
          <a:prstGeom prst="roundRect">
            <a:avLst>
              <a:gd name="adj" fmla="val 98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017B6F-A38D-5DB9-2B7F-0B78092EEE18}"/>
              </a:ext>
            </a:extLst>
          </p:cNvPr>
          <p:cNvSpPr txBox="1"/>
          <p:nvPr/>
        </p:nvSpPr>
        <p:spPr>
          <a:xfrm>
            <a:off x="342911" y="1676932"/>
            <a:ext cx="295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Employees by Department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A4EFC3C-92E1-4EB3-9454-3873AC154921}"/>
              </a:ext>
            </a:extLst>
          </p:cNvPr>
          <p:cNvSpPr/>
          <p:nvPr/>
        </p:nvSpPr>
        <p:spPr>
          <a:xfrm>
            <a:off x="211016" y="5541837"/>
            <a:ext cx="17863624" cy="4635944"/>
          </a:xfrm>
          <a:prstGeom prst="roundRect">
            <a:avLst>
              <a:gd name="adj" fmla="val 98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312B22-B7EB-4B6E-95FA-DF1F5E13D543}"/>
              </a:ext>
            </a:extLst>
          </p:cNvPr>
          <p:cNvSpPr txBox="1"/>
          <p:nvPr/>
        </p:nvSpPr>
        <p:spPr>
          <a:xfrm>
            <a:off x="342911" y="5070372"/>
            <a:ext cx="93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Details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6D81F3-0278-AA64-4D6B-4F2AD0D63035}"/>
              </a:ext>
            </a:extLst>
          </p:cNvPr>
          <p:cNvSpPr txBox="1"/>
          <p:nvPr/>
        </p:nvSpPr>
        <p:spPr>
          <a:xfrm>
            <a:off x="9457097" y="1676932"/>
            <a:ext cx="2667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Employees by Hire Date</a:t>
            </a:r>
          </a:p>
        </p:txBody>
      </p:sp>
    </p:spTree>
    <p:extLst>
      <p:ext uri="{BB962C8B-B14F-4D97-AF65-F5344CB8AC3E}">
        <p14:creationId xmlns:p14="http://schemas.microsoft.com/office/powerpoint/2010/main" val="64290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157B7-D3F7-157F-C1FF-BDC8273C9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E1EE1EF7-4E06-4695-E2F9-9A7C803B9B7A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FBD7C4-9ABC-828D-7C0D-B0D986A93B2B}"/>
              </a:ext>
            </a:extLst>
          </p:cNvPr>
          <p:cNvSpPr/>
          <p:nvPr/>
        </p:nvSpPr>
        <p:spPr>
          <a:xfrm>
            <a:off x="0" y="0"/>
            <a:ext cx="18288000" cy="157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F87609-D67A-817C-D2FB-B645942189C4}"/>
              </a:ext>
            </a:extLst>
          </p:cNvPr>
          <p:cNvSpPr txBox="1"/>
          <p:nvPr/>
        </p:nvSpPr>
        <p:spPr>
          <a:xfrm>
            <a:off x="2080252" y="33348"/>
            <a:ext cx="5040162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High Achiever</a:t>
            </a:r>
          </a:p>
          <a:p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Performance: </a:t>
            </a:r>
            <a:r>
              <a:rPr lang="en-US" sz="28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	Meets Expectation</a:t>
            </a:r>
            <a:br>
              <a:rPr lang="en-US" sz="28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Potential: </a:t>
            </a:r>
            <a:r>
              <a:rPr lang="en-US" sz="28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		High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60A7EB-70DF-3CD5-1E39-EFDC5E242F2C}"/>
              </a:ext>
            </a:extLst>
          </p:cNvPr>
          <p:cNvGrpSpPr/>
          <p:nvPr/>
        </p:nvGrpSpPr>
        <p:grpSpPr>
          <a:xfrm>
            <a:off x="488852" y="101599"/>
            <a:ext cx="1371600" cy="1371600"/>
            <a:chOff x="11719560" y="182900"/>
            <a:chExt cx="1371600" cy="13716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84C338A-605D-B4CE-D309-A66D1859031D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640679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46EC17-E209-AB58-803C-B201EC55E9A3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190520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DD6C90B-6338-AC28-0D53-62EDB8C181DE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1090838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F210F90-C97A-8F21-849B-04034F986B99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1540996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19E9C77-E8EB-47B4-0109-36B524AAEB63}"/>
                </a:ext>
              </a:extLst>
            </p:cNvPr>
            <p:cNvCxnSpPr>
              <a:cxnSpLocks/>
            </p:cNvCxnSpPr>
            <p:nvPr/>
          </p:nvCxnSpPr>
          <p:spPr>
            <a:xfrm>
              <a:off x="1174623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C0631D9-5CB3-389D-15B1-BA26E881C85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65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75ACD98-78D4-380B-2040-BCE6BDEE20ED}"/>
                </a:ext>
              </a:extLst>
            </p:cNvPr>
            <p:cNvCxnSpPr>
              <a:cxnSpLocks/>
            </p:cNvCxnSpPr>
            <p:nvPr/>
          </p:nvCxnSpPr>
          <p:spPr>
            <a:xfrm>
              <a:off x="1262507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08DFFC3-2316-6BB9-9CE2-DAC109550C22}"/>
                </a:ext>
              </a:extLst>
            </p:cNvPr>
            <p:cNvCxnSpPr>
              <a:cxnSpLocks/>
            </p:cNvCxnSpPr>
            <p:nvPr/>
          </p:nvCxnSpPr>
          <p:spPr>
            <a:xfrm>
              <a:off x="1306449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51A3E971-9E14-5F2D-7AD2-AE4E0CE721D9}"/>
              </a:ext>
            </a:extLst>
          </p:cNvPr>
          <p:cNvSpPr/>
          <p:nvPr/>
        </p:nvSpPr>
        <p:spPr>
          <a:xfrm>
            <a:off x="954944" y="109219"/>
            <a:ext cx="412749" cy="43665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3A70764-3CDB-DAA0-3F58-C3302BA6188F}"/>
              </a:ext>
            </a:extLst>
          </p:cNvPr>
          <p:cNvSpPr/>
          <p:nvPr/>
        </p:nvSpPr>
        <p:spPr>
          <a:xfrm>
            <a:off x="211016" y="2148397"/>
            <a:ext cx="17863624" cy="2819843"/>
          </a:xfrm>
          <a:prstGeom prst="roundRect">
            <a:avLst>
              <a:gd name="adj" fmla="val 98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A0B25C-2C8E-11D2-36FC-54174EE2A7DD}"/>
              </a:ext>
            </a:extLst>
          </p:cNvPr>
          <p:cNvSpPr txBox="1"/>
          <p:nvPr/>
        </p:nvSpPr>
        <p:spPr>
          <a:xfrm>
            <a:off x="342911" y="1676932"/>
            <a:ext cx="295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Employees by Department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C404C03-5CD3-1866-7467-3AC4B824999D}"/>
              </a:ext>
            </a:extLst>
          </p:cNvPr>
          <p:cNvSpPr/>
          <p:nvPr/>
        </p:nvSpPr>
        <p:spPr>
          <a:xfrm>
            <a:off x="211016" y="5541837"/>
            <a:ext cx="17863624" cy="4635944"/>
          </a:xfrm>
          <a:prstGeom prst="roundRect">
            <a:avLst>
              <a:gd name="adj" fmla="val 98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92EE61-B9AB-FC1E-DE16-12A6478C8AD5}"/>
              </a:ext>
            </a:extLst>
          </p:cNvPr>
          <p:cNvSpPr txBox="1"/>
          <p:nvPr/>
        </p:nvSpPr>
        <p:spPr>
          <a:xfrm>
            <a:off x="342911" y="5070372"/>
            <a:ext cx="93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Details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B3ABEC-2D31-87E1-6F56-36A0CCC71CA2}"/>
              </a:ext>
            </a:extLst>
          </p:cNvPr>
          <p:cNvSpPr txBox="1"/>
          <p:nvPr/>
        </p:nvSpPr>
        <p:spPr>
          <a:xfrm>
            <a:off x="9457097" y="1676932"/>
            <a:ext cx="2667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Employees by Hire Date</a:t>
            </a:r>
          </a:p>
        </p:txBody>
      </p:sp>
    </p:spTree>
    <p:extLst>
      <p:ext uri="{BB962C8B-B14F-4D97-AF65-F5344CB8AC3E}">
        <p14:creationId xmlns:p14="http://schemas.microsoft.com/office/powerpoint/2010/main" val="388967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AEC289-3B22-0D11-6E42-2F521D8C6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658B2A-B5B8-C148-9715-B5BF2FFF5095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C0C682-3FA9-67A2-4147-2BFF3E5578B2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FAF3C6-CE9B-F106-3309-A0952EFEF307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F0E419-BD10-4CA8-A190-89C8DB86112F}"/>
              </a:ext>
            </a:extLst>
          </p:cNvPr>
          <p:cNvSpPr/>
          <p:nvPr/>
        </p:nvSpPr>
        <p:spPr>
          <a:xfrm>
            <a:off x="211015" y="1934309"/>
            <a:ext cx="10374923" cy="386861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970FEA8-9661-D48F-439B-20E589BFB1E0}"/>
              </a:ext>
            </a:extLst>
          </p:cNvPr>
          <p:cNvSpPr/>
          <p:nvPr/>
        </p:nvSpPr>
        <p:spPr>
          <a:xfrm>
            <a:off x="211014" y="6471138"/>
            <a:ext cx="10374924" cy="370840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F0D863-6497-2033-5AD9-DFA780CEF6A3}"/>
              </a:ext>
            </a:extLst>
          </p:cNvPr>
          <p:cNvSpPr txBox="1"/>
          <p:nvPr/>
        </p:nvSpPr>
        <p:spPr>
          <a:xfrm>
            <a:off x="602855" y="1574800"/>
            <a:ext cx="24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79095C-BD81-281B-A03D-DDD4E6768A1C}"/>
              </a:ext>
            </a:extLst>
          </p:cNvPr>
          <p:cNvSpPr txBox="1"/>
          <p:nvPr/>
        </p:nvSpPr>
        <p:spPr>
          <a:xfrm>
            <a:off x="5152291" y="1574800"/>
            <a:ext cx="25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Reason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A8C13F-43B2-BA7C-C7B9-2766C2664027}"/>
              </a:ext>
            </a:extLst>
          </p:cNvPr>
          <p:cNvSpPr txBox="1"/>
          <p:nvPr/>
        </p:nvSpPr>
        <p:spPr>
          <a:xfrm>
            <a:off x="11333541" y="1574800"/>
            <a:ext cx="2540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Gender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BD917A5B-41A8-D57E-9C08-939CB58606E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388693-779B-63CA-8C34-CF62E79BED86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4D74A61-A305-C3DE-AEE7-C101BD4D1A5D}"/>
              </a:ext>
            </a:extLst>
          </p:cNvPr>
          <p:cNvSpPr/>
          <p:nvPr/>
        </p:nvSpPr>
        <p:spPr>
          <a:xfrm>
            <a:off x="10977778" y="1934309"/>
            <a:ext cx="7099207" cy="386861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EC7BDF2-7881-8601-7488-CED69AF549FC}"/>
              </a:ext>
            </a:extLst>
          </p:cNvPr>
          <p:cNvSpPr/>
          <p:nvPr/>
        </p:nvSpPr>
        <p:spPr>
          <a:xfrm>
            <a:off x="10977777" y="6471137"/>
            <a:ext cx="7099207" cy="370840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C16858-9887-1309-0EAD-AEFE7A0EDF0F}"/>
              </a:ext>
            </a:extLst>
          </p:cNvPr>
          <p:cNvSpPr txBox="1"/>
          <p:nvPr/>
        </p:nvSpPr>
        <p:spPr>
          <a:xfrm>
            <a:off x="14804644" y="1574800"/>
            <a:ext cx="225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Type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B1AC1C-AFC7-8595-AC34-A069385CC317}"/>
              </a:ext>
            </a:extLst>
          </p:cNvPr>
          <p:cNvSpPr txBox="1"/>
          <p:nvPr/>
        </p:nvSpPr>
        <p:spPr>
          <a:xfrm>
            <a:off x="602855" y="5952364"/>
            <a:ext cx="176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B71380-FD92-18D0-3CC1-473E663C5E72}"/>
              </a:ext>
            </a:extLst>
          </p:cNvPr>
          <p:cNvSpPr txBox="1"/>
          <p:nvPr/>
        </p:nvSpPr>
        <p:spPr>
          <a:xfrm>
            <a:off x="11333541" y="5952364"/>
            <a:ext cx="176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50956-2209-65C0-60B6-8E570FBF11D8}"/>
              </a:ext>
            </a:extLst>
          </p:cNvPr>
          <p:cNvSpPr txBox="1"/>
          <p:nvPr/>
        </p:nvSpPr>
        <p:spPr>
          <a:xfrm>
            <a:off x="602855" y="1181422"/>
            <a:ext cx="13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 Range</a:t>
            </a:r>
          </a:p>
        </p:txBody>
      </p:sp>
    </p:spTree>
    <p:extLst>
      <p:ext uri="{BB962C8B-B14F-4D97-AF65-F5344CB8AC3E}">
        <p14:creationId xmlns:p14="http://schemas.microsoft.com/office/powerpoint/2010/main" val="4167557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36D55-0C7F-7860-9AA0-0778DD5CB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101A74E9-23A4-52D9-6B42-6FD8EB7D6DAC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EB96A3-6D11-1C1F-1845-7CAC955B6B8E}"/>
              </a:ext>
            </a:extLst>
          </p:cNvPr>
          <p:cNvSpPr/>
          <p:nvPr/>
        </p:nvSpPr>
        <p:spPr>
          <a:xfrm>
            <a:off x="0" y="0"/>
            <a:ext cx="18288000" cy="157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90DAED-9D43-4245-A4B3-3B4E4370769B}"/>
              </a:ext>
            </a:extLst>
          </p:cNvPr>
          <p:cNvSpPr txBox="1"/>
          <p:nvPr/>
        </p:nvSpPr>
        <p:spPr>
          <a:xfrm>
            <a:off x="2080252" y="33348"/>
            <a:ext cx="553709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Top Talent</a:t>
            </a:r>
          </a:p>
          <a:p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Performance: </a:t>
            </a:r>
            <a:r>
              <a:rPr lang="en-US" sz="28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	Exceeded Expectation</a:t>
            </a:r>
            <a:br>
              <a:rPr lang="en-US" sz="28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Potential: </a:t>
            </a:r>
            <a:r>
              <a:rPr lang="en-US" sz="28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		High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137840B-55EB-557A-7492-13D79372F610}"/>
              </a:ext>
            </a:extLst>
          </p:cNvPr>
          <p:cNvGrpSpPr/>
          <p:nvPr/>
        </p:nvGrpSpPr>
        <p:grpSpPr>
          <a:xfrm>
            <a:off x="488852" y="101599"/>
            <a:ext cx="1371600" cy="1371600"/>
            <a:chOff x="11719560" y="182900"/>
            <a:chExt cx="1371600" cy="13716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9884BCC-FBF3-B4F6-16FB-B23F5A04202E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640679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61B83CE-AB42-FE5B-2F2D-5C712BD0AA55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190520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ABCA41F-25C9-3947-4BAB-E4D328E3272E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1090838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B6C1993-3103-78BE-B914-CE8A5A3FA8FB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1540996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51B28E0-F479-154C-8C39-43C0A624C26F}"/>
                </a:ext>
              </a:extLst>
            </p:cNvPr>
            <p:cNvCxnSpPr>
              <a:cxnSpLocks/>
            </p:cNvCxnSpPr>
            <p:nvPr/>
          </p:nvCxnSpPr>
          <p:spPr>
            <a:xfrm>
              <a:off x="1174623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08FE4A5-FA2B-89CF-E28A-1F8003D24192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65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D9EAF65-AF9C-0961-A82C-CE43E3FC41C7}"/>
                </a:ext>
              </a:extLst>
            </p:cNvPr>
            <p:cNvCxnSpPr>
              <a:cxnSpLocks/>
            </p:cNvCxnSpPr>
            <p:nvPr/>
          </p:nvCxnSpPr>
          <p:spPr>
            <a:xfrm>
              <a:off x="1262507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C1DCAFA-2CC6-D4F5-1633-39EE8D15CB26}"/>
                </a:ext>
              </a:extLst>
            </p:cNvPr>
            <p:cNvCxnSpPr>
              <a:cxnSpLocks/>
            </p:cNvCxnSpPr>
            <p:nvPr/>
          </p:nvCxnSpPr>
          <p:spPr>
            <a:xfrm>
              <a:off x="1306449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B1AE370-D949-6E25-13B2-94D963B0DD55}"/>
              </a:ext>
            </a:extLst>
          </p:cNvPr>
          <p:cNvSpPr/>
          <p:nvPr/>
        </p:nvSpPr>
        <p:spPr>
          <a:xfrm>
            <a:off x="1382982" y="109219"/>
            <a:ext cx="412749" cy="43665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EE39FD2-5EE7-1CFA-8498-DA751EB30CF6}"/>
              </a:ext>
            </a:extLst>
          </p:cNvPr>
          <p:cNvSpPr/>
          <p:nvPr/>
        </p:nvSpPr>
        <p:spPr>
          <a:xfrm>
            <a:off x="211016" y="2148397"/>
            <a:ext cx="17863624" cy="2819843"/>
          </a:xfrm>
          <a:prstGeom prst="roundRect">
            <a:avLst>
              <a:gd name="adj" fmla="val 98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FEE900-5E63-7E74-3B7F-9537A977EAC5}"/>
              </a:ext>
            </a:extLst>
          </p:cNvPr>
          <p:cNvSpPr txBox="1"/>
          <p:nvPr/>
        </p:nvSpPr>
        <p:spPr>
          <a:xfrm>
            <a:off x="342911" y="1676932"/>
            <a:ext cx="295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Employees by Department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99ED52D-DAA9-DED3-8C43-5323631A0E3D}"/>
              </a:ext>
            </a:extLst>
          </p:cNvPr>
          <p:cNvSpPr/>
          <p:nvPr/>
        </p:nvSpPr>
        <p:spPr>
          <a:xfrm>
            <a:off x="211016" y="5541837"/>
            <a:ext cx="17863624" cy="4635944"/>
          </a:xfrm>
          <a:prstGeom prst="roundRect">
            <a:avLst>
              <a:gd name="adj" fmla="val 98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F0ED33-A9BA-F425-5BD2-81152DF48F37}"/>
              </a:ext>
            </a:extLst>
          </p:cNvPr>
          <p:cNvSpPr txBox="1"/>
          <p:nvPr/>
        </p:nvSpPr>
        <p:spPr>
          <a:xfrm>
            <a:off x="9457097" y="1676932"/>
            <a:ext cx="2667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Employees by Hire Date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8849E6-8AF4-761E-EF5F-CC23431F0445}"/>
              </a:ext>
            </a:extLst>
          </p:cNvPr>
          <p:cNvSpPr txBox="1"/>
          <p:nvPr/>
        </p:nvSpPr>
        <p:spPr>
          <a:xfrm>
            <a:off x="342911" y="5070372"/>
            <a:ext cx="93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3187211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94625-8E9B-55C2-A825-54D0ED525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3E29B5B0-1379-B58D-0B67-685118A54BEA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100EDB-5D86-6A92-4726-49AD0DB2BC7F}"/>
              </a:ext>
            </a:extLst>
          </p:cNvPr>
          <p:cNvSpPr/>
          <p:nvPr/>
        </p:nvSpPr>
        <p:spPr>
          <a:xfrm>
            <a:off x="0" y="0"/>
            <a:ext cx="18288000" cy="157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0D1216-9D6A-B129-721F-05C47167639E}"/>
              </a:ext>
            </a:extLst>
          </p:cNvPr>
          <p:cNvSpPr txBox="1"/>
          <p:nvPr/>
        </p:nvSpPr>
        <p:spPr>
          <a:xfrm>
            <a:off x="2080252" y="33348"/>
            <a:ext cx="597471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Emerging Contributor</a:t>
            </a:r>
          </a:p>
          <a:p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Performance: </a:t>
            </a:r>
            <a:r>
              <a:rPr lang="en-US" sz="28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	Did not meet Expectation</a:t>
            </a:r>
            <a:br>
              <a:rPr lang="en-US" sz="28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Potential: </a:t>
            </a:r>
            <a:r>
              <a:rPr lang="en-US" sz="28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		Moderate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3B9CE87-FCC1-57D2-6DDC-AFB59DC0A282}"/>
              </a:ext>
            </a:extLst>
          </p:cNvPr>
          <p:cNvGrpSpPr/>
          <p:nvPr/>
        </p:nvGrpSpPr>
        <p:grpSpPr>
          <a:xfrm>
            <a:off x="488852" y="101599"/>
            <a:ext cx="1371600" cy="1371600"/>
            <a:chOff x="11719560" y="182900"/>
            <a:chExt cx="1371600" cy="13716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F001B68-3654-0499-8A0C-5AF2C39B6CC3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640679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8B58B53-F071-B7A4-31A0-DB03F489FE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190520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5D68A72-F197-0BCA-865D-389675EEEC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1090838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5C1EF9E-66D5-83ED-0F2C-D3D8318B8265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1540996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AD2292D-3E00-37A6-9349-2F62B15B356F}"/>
                </a:ext>
              </a:extLst>
            </p:cNvPr>
            <p:cNvCxnSpPr>
              <a:cxnSpLocks/>
            </p:cNvCxnSpPr>
            <p:nvPr/>
          </p:nvCxnSpPr>
          <p:spPr>
            <a:xfrm>
              <a:off x="1174623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47888A5-E51D-B6FB-4A16-C8E06E39A500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65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5EB34F3-EEC6-AEBD-E24A-56F3B85B816B}"/>
                </a:ext>
              </a:extLst>
            </p:cNvPr>
            <p:cNvCxnSpPr>
              <a:cxnSpLocks/>
            </p:cNvCxnSpPr>
            <p:nvPr/>
          </p:nvCxnSpPr>
          <p:spPr>
            <a:xfrm>
              <a:off x="1262507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D2EDDEC-2D07-C375-CCC6-B6F157E02A19}"/>
                </a:ext>
              </a:extLst>
            </p:cNvPr>
            <p:cNvCxnSpPr>
              <a:cxnSpLocks/>
            </p:cNvCxnSpPr>
            <p:nvPr/>
          </p:nvCxnSpPr>
          <p:spPr>
            <a:xfrm>
              <a:off x="1306449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DE46CC2-4ADB-F548-199A-2D02C401DD8E}"/>
              </a:ext>
            </a:extLst>
          </p:cNvPr>
          <p:cNvSpPr/>
          <p:nvPr/>
        </p:nvSpPr>
        <p:spPr>
          <a:xfrm>
            <a:off x="529355" y="579634"/>
            <a:ext cx="412749" cy="43665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307FB3D-9311-78C5-18E2-6E7BAD0C8658}"/>
              </a:ext>
            </a:extLst>
          </p:cNvPr>
          <p:cNvSpPr/>
          <p:nvPr/>
        </p:nvSpPr>
        <p:spPr>
          <a:xfrm>
            <a:off x="211016" y="2148397"/>
            <a:ext cx="17863624" cy="2819843"/>
          </a:xfrm>
          <a:prstGeom prst="roundRect">
            <a:avLst>
              <a:gd name="adj" fmla="val 98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8B0FCD-1C40-E22C-1EAE-DA446A10AA15}"/>
              </a:ext>
            </a:extLst>
          </p:cNvPr>
          <p:cNvSpPr txBox="1"/>
          <p:nvPr/>
        </p:nvSpPr>
        <p:spPr>
          <a:xfrm>
            <a:off x="342911" y="1676932"/>
            <a:ext cx="295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Employees by Department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8BE35F2-BC40-83BC-3615-FA947E069606}"/>
              </a:ext>
            </a:extLst>
          </p:cNvPr>
          <p:cNvSpPr/>
          <p:nvPr/>
        </p:nvSpPr>
        <p:spPr>
          <a:xfrm>
            <a:off x="211016" y="5541837"/>
            <a:ext cx="17863624" cy="4635944"/>
          </a:xfrm>
          <a:prstGeom prst="roundRect">
            <a:avLst>
              <a:gd name="adj" fmla="val 98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495F74-525A-EB94-B62A-C288679B3AAB}"/>
              </a:ext>
            </a:extLst>
          </p:cNvPr>
          <p:cNvSpPr txBox="1"/>
          <p:nvPr/>
        </p:nvSpPr>
        <p:spPr>
          <a:xfrm>
            <a:off x="9457097" y="1676932"/>
            <a:ext cx="2667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Employees by Hire Date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665089-532E-4487-4E38-B22B3F4182DD}"/>
              </a:ext>
            </a:extLst>
          </p:cNvPr>
          <p:cNvSpPr txBox="1"/>
          <p:nvPr/>
        </p:nvSpPr>
        <p:spPr>
          <a:xfrm>
            <a:off x="342911" y="5070372"/>
            <a:ext cx="93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1034691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80265-7C4F-3024-EBAC-700597571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B0F00A25-3F56-D438-7AEC-78D991D5B7D3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FB933-DD5C-4B45-0E69-C1AB492B3431}"/>
              </a:ext>
            </a:extLst>
          </p:cNvPr>
          <p:cNvSpPr/>
          <p:nvPr/>
        </p:nvSpPr>
        <p:spPr>
          <a:xfrm>
            <a:off x="0" y="0"/>
            <a:ext cx="18288000" cy="157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3015D-3F00-4E89-FC9E-066203DF065C}"/>
              </a:ext>
            </a:extLst>
          </p:cNvPr>
          <p:cNvSpPr txBox="1"/>
          <p:nvPr/>
        </p:nvSpPr>
        <p:spPr>
          <a:xfrm>
            <a:off x="2080252" y="33348"/>
            <a:ext cx="4887877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Core Performer</a:t>
            </a:r>
          </a:p>
          <a:p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Performance: </a:t>
            </a:r>
            <a:r>
              <a:rPr lang="en-US" sz="28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	Meet Expectation</a:t>
            </a:r>
            <a:br>
              <a:rPr lang="en-US" sz="28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Potential: </a:t>
            </a:r>
            <a:r>
              <a:rPr lang="en-US" sz="28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		Moderate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DED2DD1-0BBA-D416-C1D0-D96EEC0539A3}"/>
              </a:ext>
            </a:extLst>
          </p:cNvPr>
          <p:cNvGrpSpPr/>
          <p:nvPr/>
        </p:nvGrpSpPr>
        <p:grpSpPr>
          <a:xfrm>
            <a:off x="488852" y="101599"/>
            <a:ext cx="1371600" cy="1371600"/>
            <a:chOff x="11719560" y="182900"/>
            <a:chExt cx="1371600" cy="13716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E1B104C-F3B2-5D53-A7FE-0B7329B524EA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640679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89571D3-5DD0-872F-4EB0-4E156B08A727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190520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79C760B-E656-F12C-C829-869014A2E18E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1090838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D1AB635-4A33-B081-6708-36FE3ACE1BBB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1540996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99E3BE-5506-DA72-8FBD-9A2F2F3B5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74623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4E2F907-CE83-9831-467E-23D3FE2F81F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65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19DB05-C5DC-D4FB-93F8-A7F0E8572D0A}"/>
                </a:ext>
              </a:extLst>
            </p:cNvPr>
            <p:cNvCxnSpPr>
              <a:cxnSpLocks/>
            </p:cNvCxnSpPr>
            <p:nvPr/>
          </p:nvCxnSpPr>
          <p:spPr>
            <a:xfrm>
              <a:off x="1262507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180F9C5-5B20-DCDD-75C8-B94312ACB1B3}"/>
                </a:ext>
              </a:extLst>
            </p:cNvPr>
            <p:cNvCxnSpPr>
              <a:cxnSpLocks/>
            </p:cNvCxnSpPr>
            <p:nvPr/>
          </p:nvCxnSpPr>
          <p:spPr>
            <a:xfrm>
              <a:off x="1306449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7F937DF-B6B7-3A22-DDDF-1558CB86F758}"/>
              </a:ext>
            </a:extLst>
          </p:cNvPr>
          <p:cNvSpPr/>
          <p:nvPr/>
        </p:nvSpPr>
        <p:spPr>
          <a:xfrm>
            <a:off x="970233" y="579634"/>
            <a:ext cx="412749" cy="43665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A20FF40-3F60-06C3-6722-178814143AE5}"/>
              </a:ext>
            </a:extLst>
          </p:cNvPr>
          <p:cNvSpPr/>
          <p:nvPr/>
        </p:nvSpPr>
        <p:spPr>
          <a:xfrm>
            <a:off x="211016" y="2148397"/>
            <a:ext cx="17863624" cy="2819843"/>
          </a:xfrm>
          <a:prstGeom prst="roundRect">
            <a:avLst>
              <a:gd name="adj" fmla="val 98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2474A4-36D6-941D-1979-71A6EF575F86}"/>
              </a:ext>
            </a:extLst>
          </p:cNvPr>
          <p:cNvSpPr txBox="1"/>
          <p:nvPr/>
        </p:nvSpPr>
        <p:spPr>
          <a:xfrm>
            <a:off x="342911" y="1676932"/>
            <a:ext cx="295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Employees by Department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B334FF8-2E71-FCDA-E862-AA217566110A}"/>
              </a:ext>
            </a:extLst>
          </p:cNvPr>
          <p:cNvSpPr/>
          <p:nvPr/>
        </p:nvSpPr>
        <p:spPr>
          <a:xfrm>
            <a:off x="211016" y="5541837"/>
            <a:ext cx="17863624" cy="4635944"/>
          </a:xfrm>
          <a:prstGeom prst="roundRect">
            <a:avLst>
              <a:gd name="adj" fmla="val 98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FDF001-9F44-F3E6-9A61-D9C65FE97467}"/>
              </a:ext>
            </a:extLst>
          </p:cNvPr>
          <p:cNvSpPr txBox="1"/>
          <p:nvPr/>
        </p:nvSpPr>
        <p:spPr>
          <a:xfrm>
            <a:off x="9457097" y="1676932"/>
            <a:ext cx="2667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Employees by Hire Date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ECB4AA-1E6D-FEB8-7797-EDC5D9CBDB95}"/>
              </a:ext>
            </a:extLst>
          </p:cNvPr>
          <p:cNvSpPr txBox="1"/>
          <p:nvPr/>
        </p:nvSpPr>
        <p:spPr>
          <a:xfrm>
            <a:off x="342911" y="5070372"/>
            <a:ext cx="93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3532312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A2D96-D9C4-13A3-EEEC-16667BC29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333E708E-639A-5577-4DEB-1108D4D83BB9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E4B341-13F2-5330-4975-87084C2B713A}"/>
              </a:ext>
            </a:extLst>
          </p:cNvPr>
          <p:cNvSpPr/>
          <p:nvPr/>
        </p:nvSpPr>
        <p:spPr>
          <a:xfrm>
            <a:off x="0" y="0"/>
            <a:ext cx="18288000" cy="157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9C64A6-C934-56AD-2CC2-3997B883B877}"/>
              </a:ext>
            </a:extLst>
          </p:cNvPr>
          <p:cNvSpPr txBox="1"/>
          <p:nvPr/>
        </p:nvSpPr>
        <p:spPr>
          <a:xfrm>
            <a:off x="2080252" y="33348"/>
            <a:ext cx="5622052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Rising Potential</a:t>
            </a:r>
          </a:p>
          <a:p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Performance: </a:t>
            </a:r>
            <a:r>
              <a:rPr lang="en-US" sz="28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	Exceeded Expectation</a:t>
            </a:r>
            <a:br>
              <a:rPr lang="en-US" sz="28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Potential: </a:t>
            </a:r>
            <a:r>
              <a:rPr lang="en-US" sz="28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		Moderate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EDB36D9-4BFA-AB4B-25C4-27E6C63B90C9}"/>
              </a:ext>
            </a:extLst>
          </p:cNvPr>
          <p:cNvGrpSpPr/>
          <p:nvPr/>
        </p:nvGrpSpPr>
        <p:grpSpPr>
          <a:xfrm>
            <a:off x="488852" y="101599"/>
            <a:ext cx="1371600" cy="1371600"/>
            <a:chOff x="11719560" y="182900"/>
            <a:chExt cx="1371600" cy="13716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B6AC741-BC69-0F7B-9948-56E9FD5361FE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640679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F9CB28B-4824-C6CF-ACE3-1F3FEAD3602A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190520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54C5C38-3047-B6BD-D353-7BC72A0C179F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1090838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54FFF7-EDF4-FC22-0BF7-E6B9180539BA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1540996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C2125BD-64B7-9CFF-F84F-EB8514BD0CAB}"/>
                </a:ext>
              </a:extLst>
            </p:cNvPr>
            <p:cNvCxnSpPr>
              <a:cxnSpLocks/>
            </p:cNvCxnSpPr>
            <p:nvPr/>
          </p:nvCxnSpPr>
          <p:spPr>
            <a:xfrm>
              <a:off x="1174623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F3B6BEB-B76B-107E-554D-4FA0FF97CE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65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826E07-AC49-31B0-5376-63B7696056CC}"/>
                </a:ext>
              </a:extLst>
            </p:cNvPr>
            <p:cNvCxnSpPr>
              <a:cxnSpLocks/>
            </p:cNvCxnSpPr>
            <p:nvPr/>
          </p:nvCxnSpPr>
          <p:spPr>
            <a:xfrm>
              <a:off x="1262507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C4CDB1F-0E4A-067A-7DA4-BB8013EF4382}"/>
                </a:ext>
              </a:extLst>
            </p:cNvPr>
            <p:cNvCxnSpPr>
              <a:cxnSpLocks/>
            </p:cNvCxnSpPr>
            <p:nvPr/>
          </p:nvCxnSpPr>
          <p:spPr>
            <a:xfrm>
              <a:off x="1306449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9029109B-C228-7B15-31F1-8C4F1FA9B1F3}"/>
              </a:ext>
            </a:extLst>
          </p:cNvPr>
          <p:cNvSpPr/>
          <p:nvPr/>
        </p:nvSpPr>
        <p:spPr>
          <a:xfrm>
            <a:off x="1394364" y="579634"/>
            <a:ext cx="412749" cy="43665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0690E43-29FF-DE9D-37F9-0F36C279A116}"/>
              </a:ext>
            </a:extLst>
          </p:cNvPr>
          <p:cNvSpPr/>
          <p:nvPr/>
        </p:nvSpPr>
        <p:spPr>
          <a:xfrm>
            <a:off x="211016" y="2148397"/>
            <a:ext cx="17863624" cy="2819843"/>
          </a:xfrm>
          <a:prstGeom prst="roundRect">
            <a:avLst>
              <a:gd name="adj" fmla="val 98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9CA9DA-B5C8-0057-A337-C7D48D379F6D}"/>
              </a:ext>
            </a:extLst>
          </p:cNvPr>
          <p:cNvSpPr txBox="1"/>
          <p:nvPr/>
        </p:nvSpPr>
        <p:spPr>
          <a:xfrm>
            <a:off x="342911" y="1676932"/>
            <a:ext cx="295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Employees by Department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F081BB5-B861-89B6-8701-6B7A11BFE640}"/>
              </a:ext>
            </a:extLst>
          </p:cNvPr>
          <p:cNvSpPr/>
          <p:nvPr/>
        </p:nvSpPr>
        <p:spPr>
          <a:xfrm>
            <a:off x="211016" y="5541837"/>
            <a:ext cx="17863624" cy="4635944"/>
          </a:xfrm>
          <a:prstGeom prst="roundRect">
            <a:avLst>
              <a:gd name="adj" fmla="val 98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645AAF-1B40-EC82-79A6-BADDA78ABE3C}"/>
              </a:ext>
            </a:extLst>
          </p:cNvPr>
          <p:cNvSpPr txBox="1"/>
          <p:nvPr/>
        </p:nvSpPr>
        <p:spPr>
          <a:xfrm>
            <a:off x="9457097" y="1676932"/>
            <a:ext cx="2667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Employees by Hire Date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DB8CDF-43D7-16AA-4479-B17C47C58204}"/>
              </a:ext>
            </a:extLst>
          </p:cNvPr>
          <p:cNvSpPr txBox="1"/>
          <p:nvPr/>
        </p:nvSpPr>
        <p:spPr>
          <a:xfrm>
            <a:off x="342911" y="5070372"/>
            <a:ext cx="93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3782944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7AFD8-B708-5113-0C92-3EEB56363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B28A6AFD-8F94-719D-22D5-CA19370C4961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769178-FDAB-58B2-2999-1483672BE6F9}"/>
              </a:ext>
            </a:extLst>
          </p:cNvPr>
          <p:cNvSpPr/>
          <p:nvPr/>
        </p:nvSpPr>
        <p:spPr>
          <a:xfrm>
            <a:off x="0" y="0"/>
            <a:ext cx="18288000" cy="157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495CA0-44A4-C15F-6694-C1D78438675A}"/>
              </a:ext>
            </a:extLst>
          </p:cNvPr>
          <p:cNvSpPr txBox="1"/>
          <p:nvPr/>
        </p:nvSpPr>
        <p:spPr>
          <a:xfrm>
            <a:off x="2080252" y="33348"/>
            <a:ext cx="6059672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Growth Opportunity</a:t>
            </a:r>
          </a:p>
          <a:p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Performance: </a:t>
            </a:r>
            <a:r>
              <a:rPr lang="en-US" sz="28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	Did not meet Expectation</a:t>
            </a:r>
            <a:br>
              <a:rPr lang="en-US" sz="28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Potential: </a:t>
            </a:r>
            <a:r>
              <a:rPr lang="en-US" sz="28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		Low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CBEBBD-F2D0-14DF-324A-B0DD480F9309}"/>
              </a:ext>
            </a:extLst>
          </p:cNvPr>
          <p:cNvGrpSpPr/>
          <p:nvPr/>
        </p:nvGrpSpPr>
        <p:grpSpPr>
          <a:xfrm>
            <a:off x="488852" y="101599"/>
            <a:ext cx="1371600" cy="1371600"/>
            <a:chOff x="11719560" y="182900"/>
            <a:chExt cx="1371600" cy="13716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EDBD22C-9043-FA2E-9061-B3A370994060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640679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F5DE020-BF46-740B-D030-9C29AB4B6A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190520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DB18FBE-D5FF-9688-6B17-C2F6671433D8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1090838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9D09ED5-9653-5E3E-D7A1-AA04CA1F5241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1540996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9BEEB4-6B35-5680-5A0D-9C64ADD14AE1}"/>
                </a:ext>
              </a:extLst>
            </p:cNvPr>
            <p:cNvCxnSpPr>
              <a:cxnSpLocks/>
            </p:cNvCxnSpPr>
            <p:nvPr/>
          </p:nvCxnSpPr>
          <p:spPr>
            <a:xfrm>
              <a:off x="1174623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BAE436C-69FA-106A-A8E4-0EFF5C82BB19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65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FC1C833-1D88-F928-4B77-641589F39555}"/>
                </a:ext>
              </a:extLst>
            </p:cNvPr>
            <p:cNvCxnSpPr>
              <a:cxnSpLocks/>
            </p:cNvCxnSpPr>
            <p:nvPr/>
          </p:nvCxnSpPr>
          <p:spPr>
            <a:xfrm>
              <a:off x="1262507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BAD003-0DA6-03A5-6EF5-3B1C29AB60C5}"/>
                </a:ext>
              </a:extLst>
            </p:cNvPr>
            <p:cNvCxnSpPr>
              <a:cxnSpLocks/>
            </p:cNvCxnSpPr>
            <p:nvPr/>
          </p:nvCxnSpPr>
          <p:spPr>
            <a:xfrm>
              <a:off x="1306449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7D3782E-A2CC-D348-E7BB-D03E9C348EEC}"/>
              </a:ext>
            </a:extLst>
          </p:cNvPr>
          <p:cNvSpPr/>
          <p:nvPr/>
        </p:nvSpPr>
        <p:spPr>
          <a:xfrm>
            <a:off x="519332" y="992608"/>
            <a:ext cx="412749" cy="43665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19BF20A-DBED-48E6-8228-5D33D57D18B0}"/>
              </a:ext>
            </a:extLst>
          </p:cNvPr>
          <p:cNvSpPr/>
          <p:nvPr/>
        </p:nvSpPr>
        <p:spPr>
          <a:xfrm>
            <a:off x="211016" y="2148397"/>
            <a:ext cx="17863624" cy="2819843"/>
          </a:xfrm>
          <a:prstGeom prst="roundRect">
            <a:avLst>
              <a:gd name="adj" fmla="val 98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BED7A4-E105-E954-F1F5-7EA94145F8F1}"/>
              </a:ext>
            </a:extLst>
          </p:cNvPr>
          <p:cNvSpPr txBox="1"/>
          <p:nvPr/>
        </p:nvSpPr>
        <p:spPr>
          <a:xfrm>
            <a:off x="342911" y="1676932"/>
            <a:ext cx="295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Employees by Department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B4FF735-C279-1926-1F1C-90D69167148F}"/>
              </a:ext>
            </a:extLst>
          </p:cNvPr>
          <p:cNvSpPr/>
          <p:nvPr/>
        </p:nvSpPr>
        <p:spPr>
          <a:xfrm>
            <a:off x="211016" y="5541837"/>
            <a:ext cx="17863624" cy="4635944"/>
          </a:xfrm>
          <a:prstGeom prst="roundRect">
            <a:avLst>
              <a:gd name="adj" fmla="val 98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E2CEE5-6DD7-AC0A-1A80-F7B937AB51A4}"/>
              </a:ext>
            </a:extLst>
          </p:cNvPr>
          <p:cNvSpPr txBox="1"/>
          <p:nvPr/>
        </p:nvSpPr>
        <p:spPr>
          <a:xfrm>
            <a:off x="9457097" y="1676932"/>
            <a:ext cx="2667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Employees by Hire Date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193657-03B7-EAD5-4022-4C9AD5B731FB}"/>
              </a:ext>
            </a:extLst>
          </p:cNvPr>
          <p:cNvSpPr txBox="1"/>
          <p:nvPr/>
        </p:nvSpPr>
        <p:spPr>
          <a:xfrm>
            <a:off x="342911" y="5070372"/>
            <a:ext cx="93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3890821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2A1D6-0CDC-CB0A-E826-C51FF53B3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A7EC1ED9-614C-AA52-053C-FA3807E9BA1A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E1DAFA-FF58-6DBC-B59D-4EFA99718B48}"/>
              </a:ext>
            </a:extLst>
          </p:cNvPr>
          <p:cNvSpPr/>
          <p:nvPr/>
        </p:nvSpPr>
        <p:spPr>
          <a:xfrm>
            <a:off x="0" y="0"/>
            <a:ext cx="18288000" cy="157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C95D52-D9D8-FFB4-C3D2-88D1AFE54218}"/>
              </a:ext>
            </a:extLst>
          </p:cNvPr>
          <p:cNvSpPr txBox="1"/>
          <p:nvPr/>
        </p:nvSpPr>
        <p:spPr>
          <a:xfrm>
            <a:off x="2080252" y="33348"/>
            <a:ext cx="4887877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Reliable Contributor</a:t>
            </a:r>
          </a:p>
          <a:p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Performance: </a:t>
            </a:r>
            <a:r>
              <a:rPr lang="en-US" sz="28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	Meet Expectation</a:t>
            </a:r>
            <a:br>
              <a:rPr lang="en-US" sz="28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Potential: </a:t>
            </a:r>
            <a:r>
              <a:rPr lang="en-US" sz="28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		Low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9D100B5-02BA-B7E7-FAB9-71BD4EDD6460}"/>
              </a:ext>
            </a:extLst>
          </p:cNvPr>
          <p:cNvGrpSpPr/>
          <p:nvPr/>
        </p:nvGrpSpPr>
        <p:grpSpPr>
          <a:xfrm>
            <a:off x="488852" y="101599"/>
            <a:ext cx="1371600" cy="1371600"/>
            <a:chOff x="11719560" y="182900"/>
            <a:chExt cx="1371600" cy="13716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C8F674E-91A4-AA30-3AD6-7F0D8BE483F4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640679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D590EB1-495F-11B9-88D4-A544432CBBF5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190520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24CD31C-80E0-0C56-2C2F-759D3E1CE9AD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1090838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A3FFD8C-4B83-29EC-FBF2-5172EEF13B8D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1540996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23ACB85-CDBF-6024-A8D3-2B37B0AF37EF}"/>
                </a:ext>
              </a:extLst>
            </p:cNvPr>
            <p:cNvCxnSpPr>
              <a:cxnSpLocks/>
            </p:cNvCxnSpPr>
            <p:nvPr/>
          </p:nvCxnSpPr>
          <p:spPr>
            <a:xfrm>
              <a:off x="1174623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A49A954-1956-8EED-E42B-F09E0EE407AE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65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9247D11-E188-3384-EA95-602BEAA9627C}"/>
                </a:ext>
              </a:extLst>
            </p:cNvPr>
            <p:cNvCxnSpPr>
              <a:cxnSpLocks/>
            </p:cNvCxnSpPr>
            <p:nvPr/>
          </p:nvCxnSpPr>
          <p:spPr>
            <a:xfrm>
              <a:off x="1262507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59407A-5432-BE2C-B9FF-A11C796D66C9}"/>
                </a:ext>
              </a:extLst>
            </p:cNvPr>
            <p:cNvCxnSpPr>
              <a:cxnSpLocks/>
            </p:cNvCxnSpPr>
            <p:nvPr/>
          </p:nvCxnSpPr>
          <p:spPr>
            <a:xfrm>
              <a:off x="1306449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9417D976-6E8D-B235-3B49-5DBEFB1EB723}"/>
              </a:ext>
            </a:extLst>
          </p:cNvPr>
          <p:cNvSpPr/>
          <p:nvPr/>
        </p:nvSpPr>
        <p:spPr>
          <a:xfrm>
            <a:off x="954944" y="992608"/>
            <a:ext cx="412749" cy="43665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61C67A8-D4E2-A8A8-EA71-1D031C275309}"/>
              </a:ext>
            </a:extLst>
          </p:cNvPr>
          <p:cNvSpPr/>
          <p:nvPr/>
        </p:nvSpPr>
        <p:spPr>
          <a:xfrm>
            <a:off x="211016" y="2148397"/>
            <a:ext cx="17863624" cy="2819843"/>
          </a:xfrm>
          <a:prstGeom prst="roundRect">
            <a:avLst>
              <a:gd name="adj" fmla="val 98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C8CFC4-A525-90B5-F5DF-219F78E9F4DE}"/>
              </a:ext>
            </a:extLst>
          </p:cNvPr>
          <p:cNvSpPr txBox="1"/>
          <p:nvPr/>
        </p:nvSpPr>
        <p:spPr>
          <a:xfrm>
            <a:off x="342911" y="1676932"/>
            <a:ext cx="295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Employees by Department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92BE2C8-62BB-66AC-2A2D-F259573FEEDF}"/>
              </a:ext>
            </a:extLst>
          </p:cNvPr>
          <p:cNvSpPr/>
          <p:nvPr/>
        </p:nvSpPr>
        <p:spPr>
          <a:xfrm>
            <a:off x="211016" y="5541837"/>
            <a:ext cx="17863624" cy="4635944"/>
          </a:xfrm>
          <a:prstGeom prst="roundRect">
            <a:avLst>
              <a:gd name="adj" fmla="val 98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C05C68-E683-230E-F036-9DE5F0FB74D5}"/>
              </a:ext>
            </a:extLst>
          </p:cNvPr>
          <p:cNvSpPr txBox="1"/>
          <p:nvPr/>
        </p:nvSpPr>
        <p:spPr>
          <a:xfrm>
            <a:off x="9457097" y="1676932"/>
            <a:ext cx="2667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Employees by Hire Date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7EB252-ADB8-9699-5A99-17204EA6ED8F}"/>
              </a:ext>
            </a:extLst>
          </p:cNvPr>
          <p:cNvSpPr txBox="1"/>
          <p:nvPr/>
        </p:nvSpPr>
        <p:spPr>
          <a:xfrm>
            <a:off x="342911" y="5070372"/>
            <a:ext cx="93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397534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21DA6-E0EE-276C-807B-96700BB0C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0952119C-6A72-00EE-7AE9-67898F37C9D1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3DD335-CBA2-9ABF-391C-D1656E2128E7}"/>
              </a:ext>
            </a:extLst>
          </p:cNvPr>
          <p:cNvSpPr/>
          <p:nvPr/>
        </p:nvSpPr>
        <p:spPr>
          <a:xfrm>
            <a:off x="0" y="0"/>
            <a:ext cx="18288000" cy="157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098629-4391-A683-9CCE-201BBE25F1E9}"/>
              </a:ext>
            </a:extLst>
          </p:cNvPr>
          <p:cNvSpPr txBox="1"/>
          <p:nvPr/>
        </p:nvSpPr>
        <p:spPr>
          <a:xfrm>
            <a:off x="2080252" y="33348"/>
            <a:ext cx="5622052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Consistent Performer</a:t>
            </a:r>
          </a:p>
          <a:p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Performance: </a:t>
            </a:r>
            <a:r>
              <a:rPr lang="en-US" sz="28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	Exceeded Expectation</a:t>
            </a:r>
            <a:br>
              <a:rPr lang="en-US" sz="28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Potential: </a:t>
            </a:r>
            <a:r>
              <a:rPr lang="en-US" sz="28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		Low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1D3DA72-8A94-37A5-6CD2-0F18765FE3A7}"/>
              </a:ext>
            </a:extLst>
          </p:cNvPr>
          <p:cNvGrpSpPr/>
          <p:nvPr/>
        </p:nvGrpSpPr>
        <p:grpSpPr>
          <a:xfrm>
            <a:off x="488852" y="101599"/>
            <a:ext cx="1371600" cy="1371600"/>
            <a:chOff x="11719560" y="182900"/>
            <a:chExt cx="1371600" cy="13716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3D72FAE-D317-50B5-54BD-FC328FE80E8D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640679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0C97263-AFB1-4426-BAB6-6A1AB9F82304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190520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A0B8F12-405B-0D01-8AEE-E2A8B383E32B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1090838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C68651-B72A-820A-710F-BBBC8C89E138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560" y="1540996"/>
              <a:ext cx="137160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D33323A-07CD-A349-7467-333C509F14A1}"/>
                </a:ext>
              </a:extLst>
            </p:cNvPr>
            <p:cNvCxnSpPr>
              <a:cxnSpLocks/>
            </p:cNvCxnSpPr>
            <p:nvPr/>
          </p:nvCxnSpPr>
          <p:spPr>
            <a:xfrm>
              <a:off x="1174623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8E9B6AE-36EE-0509-0FED-70B2B7B4FD92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65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B8E7B7D-C95E-C358-3A37-AB2C091C9214}"/>
                </a:ext>
              </a:extLst>
            </p:cNvPr>
            <p:cNvCxnSpPr>
              <a:cxnSpLocks/>
            </p:cNvCxnSpPr>
            <p:nvPr/>
          </p:nvCxnSpPr>
          <p:spPr>
            <a:xfrm>
              <a:off x="1262507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D8C5E0E-C974-D5E0-FC16-8356972B0A62}"/>
                </a:ext>
              </a:extLst>
            </p:cNvPr>
            <p:cNvCxnSpPr>
              <a:cxnSpLocks/>
            </p:cNvCxnSpPr>
            <p:nvPr/>
          </p:nvCxnSpPr>
          <p:spPr>
            <a:xfrm>
              <a:off x="13064490" y="182900"/>
              <a:ext cx="0" cy="137160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9B54E78-B7E9-66E2-511D-4338F8AC655B}"/>
              </a:ext>
            </a:extLst>
          </p:cNvPr>
          <p:cNvSpPr/>
          <p:nvPr/>
        </p:nvSpPr>
        <p:spPr>
          <a:xfrm>
            <a:off x="1394364" y="992608"/>
            <a:ext cx="412749" cy="43665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B3159F0-AAE9-C7AC-A813-62391C233F12}"/>
              </a:ext>
            </a:extLst>
          </p:cNvPr>
          <p:cNvSpPr/>
          <p:nvPr/>
        </p:nvSpPr>
        <p:spPr>
          <a:xfrm>
            <a:off x="211016" y="2148397"/>
            <a:ext cx="17863624" cy="2819843"/>
          </a:xfrm>
          <a:prstGeom prst="roundRect">
            <a:avLst>
              <a:gd name="adj" fmla="val 98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79DBA2-C520-1A40-F560-A651C9427154}"/>
              </a:ext>
            </a:extLst>
          </p:cNvPr>
          <p:cNvSpPr txBox="1"/>
          <p:nvPr/>
        </p:nvSpPr>
        <p:spPr>
          <a:xfrm>
            <a:off x="342911" y="1676932"/>
            <a:ext cx="295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Employees by Department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020EA98-1B26-B62E-CE67-5ED4DF1D30CD}"/>
              </a:ext>
            </a:extLst>
          </p:cNvPr>
          <p:cNvSpPr/>
          <p:nvPr/>
        </p:nvSpPr>
        <p:spPr>
          <a:xfrm>
            <a:off x="211016" y="5541837"/>
            <a:ext cx="17863624" cy="4635944"/>
          </a:xfrm>
          <a:prstGeom prst="roundRect">
            <a:avLst>
              <a:gd name="adj" fmla="val 98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38D4C4-AB4A-245F-914A-82B1C6523235}"/>
              </a:ext>
            </a:extLst>
          </p:cNvPr>
          <p:cNvSpPr txBox="1"/>
          <p:nvPr/>
        </p:nvSpPr>
        <p:spPr>
          <a:xfrm>
            <a:off x="9457097" y="1676932"/>
            <a:ext cx="2667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Employees by Hire Date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01BB05-2A6F-FDF2-8810-0CE72016DCD9}"/>
              </a:ext>
            </a:extLst>
          </p:cNvPr>
          <p:cNvSpPr txBox="1"/>
          <p:nvPr/>
        </p:nvSpPr>
        <p:spPr>
          <a:xfrm>
            <a:off x="342911" y="5070372"/>
            <a:ext cx="93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1992943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91C7B-5456-9D16-9489-EA1CDA212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67848-16D5-C5B0-D3A9-B313DF01EB99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469278-7A02-59F2-1431-5E1AF94F704E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E733DB-0FD9-9066-230C-6A62CD7B8236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B6D807A-2C68-419F-05AB-231118430962}"/>
              </a:ext>
            </a:extLst>
          </p:cNvPr>
          <p:cNvSpPr/>
          <p:nvPr/>
        </p:nvSpPr>
        <p:spPr>
          <a:xfrm>
            <a:off x="211016" y="2148396"/>
            <a:ext cx="13962183" cy="8031143"/>
          </a:xfrm>
          <a:prstGeom prst="roundRect">
            <a:avLst>
              <a:gd name="adj" fmla="val 136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F6617D5-CEE3-089D-95DE-DE4233A5D96F}"/>
              </a:ext>
            </a:extLst>
          </p:cNvPr>
          <p:cNvSpPr/>
          <p:nvPr/>
        </p:nvSpPr>
        <p:spPr>
          <a:xfrm>
            <a:off x="14295472" y="2148397"/>
            <a:ext cx="3781509" cy="8031142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DA2E9F-A823-31E9-1C83-9395A63D8BB5}"/>
              </a:ext>
            </a:extLst>
          </p:cNvPr>
          <p:cNvSpPr txBox="1"/>
          <p:nvPr/>
        </p:nvSpPr>
        <p:spPr>
          <a:xfrm>
            <a:off x="478005" y="1676933"/>
            <a:ext cx="362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Employee Performance Category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E8E70B3A-0FF4-4AC3-A6DB-EC910292DA7A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D63947-9BCF-C6CC-D51F-EF81B93FB1F3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F6E409-4941-59F8-D155-2CC099659033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855499-3631-12EE-CB9B-BBA2F89C19C6}"/>
              </a:ext>
            </a:extLst>
          </p:cNvPr>
          <p:cNvSpPr txBox="1"/>
          <p:nvPr/>
        </p:nvSpPr>
        <p:spPr>
          <a:xfrm>
            <a:off x="2720404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B8896-F4C5-D66E-2D88-A50F0C2B9985}"/>
              </a:ext>
            </a:extLst>
          </p:cNvPr>
          <p:cNvSpPr txBox="1"/>
          <p:nvPr/>
        </p:nvSpPr>
        <p:spPr>
          <a:xfrm>
            <a:off x="14407365" y="1676933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Overview</a:t>
            </a:r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32463A34-DECD-0A7C-659C-6E34483556DA}"/>
              </a:ext>
            </a:extLst>
          </p:cNvPr>
          <p:cNvSpPr/>
          <p:nvPr/>
        </p:nvSpPr>
        <p:spPr>
          <a:xfrm>
            <a:off x="256736" y="2301578"/>
            <a:ext cx="914400" cy="7321869"/>
          </a:xfrm>
          <a:prstGeom prst="up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b="1" dirty="0"/>
              <a:t>Potential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97AB3B9-56E3-0A72-C693-63AF584243CA}"/>
              </a:ext>
            </a:extLst>
          </p:cNvPr>
          <p:cNvSpPr/>
          <p:nvPr/>
        </p:nvSpPr>
        <p:spPr>
          <a:xfrm>
            <a:off x="494127" y="9219419"/>
            <a:ext cx="13515890" cy="9144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800" b="1" dirty="0"/>
              <a:t>Performance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761ADB-4FC5-F8C4-032F-03BD59FAE6ED}"/>
              </a:ext>
            </a:extLst>
          </p:cNvPr>
          <p:cNvSpPr/>
          <p:nvPr/>
        </p:nvSpPr>
        <p:spPr>
          <a:xfrm>
            <a:off x="1226100" y="2301578"/>
            <a:ext cx="4023360" cy="2194560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5E4B23E-EF93-8072-5EC9-7FD7A74EB67C}"/>
              </a:ext>
            </a:extLst>
          </p:cNvPr>
          <p:cNvSpPr/>
          <p:nvPr/>
        </p:nvSpPr>
        <p:spPr>
          <a:xfrm>
            <a:off x="1226100" y="6982292"/>
            <a:ext cx="4023360" cy="2194560"/>
          </a:xfrm>
          <a:prstGeom prst="roundRect">
            <a:avLst>
              <a:gd name="adj" fmla="val 244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3B99231-A0E2-22A2-6B42-ACBD33773519}"/>
              </a:ext>
            </a:extLst>
          </p:cNvPr>
          <p:cNvSpPr/>
          <p:nvPr/>
        </p:nvSpPr>
        <p:spPr>
          <a:xfrm>
            <a:off x="1226100" y="4641935"/>
            <a:ext cx="4023360" cy="2194560"/>
          </a:xfrm>
          <a:prstGeom prst="roundRect">
            <a:avLst>
              <a:gd name="adj" fmla="val 244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B9F6D9-7DA3-61B7-977A-76C62B38D88C}"/>
              </a:ext>
            </a:extLst>
          </p:cNvPr>
          <p:cNvSpPr/>
          <p:nvPr/>
        </p:nvSpPr>
        <p:spPr>
          <a:xfrm>
            <a:off x="9986657" y="2301578"/>
            <a:ext cx="4023360" cy="2194560"/>
          </a:xfrm>
          <a:prstGeom prst="roundRect">
            <a:avLst>
              <a:gd name="adj" fmla="val 244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07707E-C404-4B5B-1355-8363CE9369CD}"/>
              </a:ext>
            </a:extLst>
          </p:cNvPr>
          <p:cNvSpPr/>
          <p:nvPr/>
        </p:nvSpPr>
        <p:spPr>
          <a:xfrm>
            <a:off x="9986657" y="6982292"/>
            <a:ext cx="4023360" cy="2194560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3DD3DA5-9150-07CF-1BBA-854BDA1ABF25}"/>
              </a:ext>
            </a:extLst>
          </p:cNvPr>
          <p:cNvSpPr/>
          <p:nvPr/>
        </p:nvSpPr>
        <p:spPr>
          <a:xfrm>
            <a:off x="9986657" y="4641935"/>
            <a:ext cx="4023360" cy="2194560"/>
          </a:xfrm>
          <a:prstGeom prst="roundRect">
            <a:avLst>
              <a:gd name="adj" fmla="val 244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9CA2DBE-DDFF-EA20-DD98-35938A7DB29C}"/>
              </a:ext>
            </a:extLst>
          </p:cNvPr>
          <p:cNvSpPr/>
          <p:nvPr/>
        </p:nvSpPr>
        <p:spPr>
          <a:xfrm>
            <a:off x="5606378" y="2301578"/>
            <a:ext cx="4023360" cy="2194560"/>
          </a:xfrm>
          <a:prstGeom prst="roundRect">
            <a:avLst>
              <a:gd name="adj" fmla="val 244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F1B0BF2-2776-DEB2-E4F4-7A3C7FA0C26B}"/>
              </a:ext>
            </a:extLst>
          </p:cNvPr>
          <p:cNvSpPr/>
          <p:nvPr/>
        </p:nvSpPr>
        <p:spPr>
          <a:xfrm>
            <a:off x="5606378" y="6982292"/>
            <a:ext cx="4023360" cy="2194560"/>
          </a:xfrm>
          <a:prstGeom prst="roundRect">
            <a:avLst>
              <a:gd name="adj" fmla="val 244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6EBF29C-1B81-22A2-38BA-F4B4C44FC26B}"/>
              </a:ext>
            </a:extLst>
          </p:cNvPr>
          <p:cNvSpPr/>
          <p:nvPr/>
        </p:nvSpPr>
        <p:spPr>
          <a:xfrm>
            <a:off x="5606378" y="4641935"/>
            <a:ext cx="4023360" cy="2194560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4A556D-7009-E53F-B8FA-4FE1E2314B79}"/>
              </a:ext>
            </a:extLst>
          </p:cNvPr>
          <p:cNvSpPr txBox="1"/>
          <p:nvPr/>
        </p:nvSpPr>
        <p:spPr>
          <a:xfrm>
            <a:off x="1288116" y="3050332"/>
            <a:ext cx="359664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Employee: </a:t>
            </a:r>
          </a:p>
          <a:p>
            <a:r>
              <a:rPr lang="en-US" sz="1500" dirty="0"/>
              <a:t>Performance: Did not meet Expectation</a:t>
            </a:r>
            <a:br>
              <a:rPr lang="en-US" sz="1500" dirty="0"/>
            </a:br>
            <a:r>
              <a:rPr lang="en-US" sz="1500" dirty="0"/>
              <a:t>Potential: High</a:t>
            </a:r>
          </a:p>
          <a:p>
            <a:endParaRPr lang="en-US" sz="1100" dirty="0"/>
          </a:p>
          <a:p>
            <a:r>
              <a:rPr lang="en-US" sz="2400" dirty="0"/>
              <a:t>Aspiring Performer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892F06-7EBC-43D3-56D7-5536BA9588AD}"/>
              </a:ext>
            </a:extLst>
          </p:cNvPr>
          <p:cNvSpPr txBox="1"/>
          <p:nvPr/>
        </p:nvSpPr>
        <p:spPr>
          <a:xfrm>
            <a:off x="1288116" y="5390689"/>
            <a:ext cx="359664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Employee: </a:t>
            </a:r>
          </a:p>
          <a:p>
            <a:r>
              <a:rPr lang="en-US" sz="1500" dirty="0"/>
              <a:t>Performance: Did not meet Expectation</a:t>
            </a:r>
            <a:br>
              <a:rPr lang="en-US" sz="1500" dirty="0"/>
            </a:br>
            <a:r>
              <a:rPr lang="en-US" sz="1500" dirty="0"/>
              <a:t>Potential: Moderate</a:t>
            </a:r>
          </a:p>
          <a:p>
            <a:endParaRPr lang="en-US" sz="1100" dirty="0"/>
          </a:p>
          <a:p>
            <a:r>
              <a:rPr lang="en-US" sz="2400" dirty="0"/>
              <a:t>Emerging Contributor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099D30-6D44-9E15-1898-FB27E790F658}"/>
              </a:ext>
            </a:extLst>
          </p:cNvPr>
          <p:cNvSpPr txBox="1"/>
          <p:nvPr/>
        </p:nvSpPr>
        <p:spPr>
          <a:xfrm>
            <a:off x="1288116" y="7731046"/>
            <a:ext cx="359664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Employee: </a:t>
            </a:r>
          </a:p>
          <a:p>
            <a:r>
              <a:rPr lang="en-US" sz="1500" dirty="0"/>
              <a:t>Performance: Did not meet Expectation</a:t>
            </a:r>
            <a:br>
              <a:rPr lang="en-US" sz="1500" dirty="0"/>
            </a:br>
            <a:r>
              <a:rPr lang="en-US" sz="1500" dirty="0"/>
              <a:t>Potential: Low</a:t>
            </a:r>
          </a:p>
          <a:p>
            <a:endParaRPr lang="en-US" sz="1100" dirty="0"/>
          </a:p>
          <a:p>
            <a:r>
              <a:rPr lang="en-US" sz="2400" dirty="0"/>
              <a:t>Growth Opportunity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86D69A-00B7-DCAD-42C9-DB94B202278F}"/>
              </a:ext>
            </a:extLst>
          </p:cNvPr>
          <p:cNvSpPr txBox="1"/>
          <p:nvPr/>
        </p:nvSpPr>
        <p:spPr>
          <a:xfrm>
            <a:off x="5682578" y="3050332"/>
            <a:ext cx="359664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Employee: </a:t>
            </a:r>
          </a:p>
          <a:p>
            <a:r>
              <a:rPr lang="en-US" sz="1500" dirty="0"/>
              <a:t>Performance: Meet Expectation</a:t>
            </a:r>
            <a:br>
              <a:rPr lang="en-US" sz="1500" dirty="0"/>
            </a:br>
            <a:r>
              <a:rPr lang="en-US" sz="1500" dirty="0"/>
              <a:t>Potential: High</a:t>
            </a:r>
          </a:p>
          <a:p>
            <a:endParaRPr lang="en-US" sz="1100" dirty="0"/>
          </a:p>
          <a:p>
            <a:r>
              <a:rPr lang="en-US" sz="2400" dirty="0"/>
              <a:t>High Achiever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222ECD-0BA8-E0BE-945C-A604BDD802AC}"/>
              </a:ext>
            </a:extLst>
          </p:cNvPr>
          <p:cNvSpPr txBox="1"/>
          <p:nvPr/>
        </p:nvSpPr>
        <p:spPr>
          <a:xfrm>
            <a:off x="10062857" y="3050332"/>
            <a:ext cx="359664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Employee: </a:t>
            </a:r>
          </a:p>
          <a:p>
            <a:r>
              <a:rPr lang="en-US" sz="1500" dirty="0"/>
              <a:t>Performance: Exceeded Expectation</a:t>
            </a:r>
            <a:br>
              <a:rPr lang="en-US" sz="1500" dirty="0"/>
            </a:br>
            <a:r>
              <a:rPr lang="en-US" sz="1500" dirty="0"/>
              <a:t>Potential: High</a:t>
            </a:r>
          </a:p>
          <a:p>
            <a:endParaRPr lang="en-US" sz="1100" dirty="0"/>
          </a:p>
          <a:p>
            <a:r>
              <a:rPr lang="en-US" sz="2400" dirty="0"/>
              <a:t>Top Talent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CB0B2A-AD18-69C0-31D6-8498FD734818}"/>
              </a:ext>
            </a:extLst>
          </p:cNvPr>
          <p:cNvSpPr txBox="1"/>
          <p:nvPr/>
        </p:nvSpPr>
        <p:spPr>
          <a:xfrm>
            <a:off x="5682578" y="5390689"/>
            <a:ext cx="359664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Employee: </a:t>
            </a:r>
          </a:p>
          <a:p>
            <a:r>
              <a:rPr lang="en-US" sz="1500" dirty="0"/>
              <a:t>Performance: Meet Expectation</a:t>
            </a:r>
            <a:br>
              <a:rPr lang="en-US" sz="1500" dirty="0"/>
            </a:br>
            <a:r>
              <a:rPr lang="en-US" sz="1500" dirty="0"/>
              <a:t>Potential: Moderate</a:t>
            </a:r>
          </a:p>
          <a:p>
            <a:endParaRPr lang="en-US" sz="1100" dirty="0"/>
          </a:p>
          <a:p>
            <a:r>
              <a:rPr lang="en-US" sz="2400" dirty="0"/>
              <a:t>Core Performer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E2F172-8BAE-5025-BD47-52438C006B38}"/>
              </a:ext>
            </a:extLst>
          </p:cNvPr>
          <p:cNvSpPr txBox="1"/>
          <p:nvPr/>
        </p:nvSpPr>
        <p:spPr>
          <a:xfrm>
            <a:off x="5682578" y="7731046"/>
            <a:ext cx="359664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Employee: </a:t>
            </a:r>
          </a:p>
          <a:p>
            <a:r>
              <a:rPr lang="en-US" sz="1500" dirty="0"/>
              <a:t>Performance: Meet Expectation</a:t>
            </a:r>
            <a:br>
              <a:rPr lang="en-US" sz="1500" dirty="0"/>
            </a:br>
            <a:r>
              <a:rPr lang="en-US" sz="1500" dirty="0"/>
              <a:t>Potential: Low</a:t>
            </a:r>
          </a:p>
          <a:p>
            <a:endParaRPr lang="en-US" sz="1100" dirty="0"/>
          </a:p>
          <a:p>
            <a:r>
              <a:rPr lang="en-US" sz="2400" dirty="0"/>
              <a:t>Reliable Contributor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E2BA55-940E-EAE0-5B03-A41F1B7C9F78}"/>
              </a:ext>
            </a:extLst>
          </p:cNvPr>
          <p:cNvSpPr txBox="1"/>
          <p:nvPr/>
        </p:nvSpPr>
        <p:spPr>
          <a:xfrm>
            <a:off x="10062857" y="5390689"/>
            <a:ext cx="359664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Employee: </a:t>
            </a:r>
          </a:p>
          <a:p>
            <a:r>
              <a:rPr lang="en-US" sz="1500" dirty="0"/>
              <a:t>Performance: Exceeded  Expectation</a:t>
            </a:r>
            <a:br>
              <a:rPr lang="en-US" sz="1500" dirty="0"/>
            </a:br>
            <a:r>
              <a:rPr lang="en-US" sz="1500" dirty="0"/>
              <a:t>Potential: Moderate</a:t>
            </a:r>
          </a:p>
          <a:p>
            <a:endParaRPr lang="en-US" sz="1100" dirty="0"/>
          </a:p>
          <a:p>
            <a:r>
              <a:rPr lang="en-US" sz="2400" dirty="0"/>
              <a:t>Rising Potential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519CF1-947D-033E-C501-1040CA2EB140}"/>
              </a:ext>
            </a:extLst>
          </p:cNvPr>
          <p:cNvSpPr txBox="1"/>
          <p:nvPr/>
        </p:nvSpPr>
        <p:spPr>
          <a:xfrm>
            <a:off x="10062857" y="7731046"/>
            <a:ext cx="359664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Employee: </a:t>
            </a:r>
          </a:p>
          <a:p>
            <a:r>
              <a:rPr lang="en-US" sz="1500" dirty="0"/>
              <a:t>Performance: Exceeded  Expectation</a:t>
            </a:r>
            <a:br>
              <a:rPr lang="en-US" sz="1500" dirty="0"/>
            </a:br>
            <a:r>
              <a:rPr lang="en-US" sz="1500" dirty="0"/>
              <a:t>Potential: Low</a:t>
            </a:r>
          </a:p>
          <a:p>
            <a:endParaRPr lang="en-US" sz="1100" dirty="0"/>
          </a:p>
          <a:p>
            <a:r>
              <a:rPr lang="en-US" sz="2400" dirty="0"/>
              <a:t>Consistent Performer</a:t>
            </a:r>
          </a:p>
        </p:txBody>
      </p:sp>
    </p:spTree>
    <p:extLst>
      <p:ext uri="{BB962C8B-B14F-4D97-AF65-F5344CB8AC3E}">
        <p14:creationId xmlns:p14="http://schemas.microsoft.com/office/powerpoint/2010/main" val="4266076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C93D210-F398-E4ED-0DFB-954F1DDD0087}"/>
              </a:ext>
            </a:extLst>
          </p:cNvPr>
          <p:cNvGrpSpPr/>
          <p:nvPr/>
        </p:nvGrpSpPr>
        <p:grpSpPr>
          <a:xfrm>
            <a:off x="313656" y="2414206"/>
            <a:ext cx="12244104" cy="5458587"/>
            <a:chOff x="313656" y="2414206"/>
            <a:chExt cx="12244104" cy="5458587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77FF6890-32C3-50B6-67C8-D940ADC16628}"/>
                </a:ext>
              </a:extLst>
            </p:cNvPr>
            <p:cNvSpPr/>
            <p:nvPr/>
          </p:nvSpPr>
          <p:spPr>
            <a:xfrm flipH="1">
              <a:off x="10104120" y="4381499"/>
              <a:ext cx="2453640" cy="152400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3F33360-4280-31A5-5D97-B3F0C5E4C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656" y="2414206"/>
              <a:ext cx="9583487" cy="54585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8492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56BF1-6921-AF53-25E7-A9C47325F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3B359A9-0FD0-8970-1696-8688666AA786}"/>
              </a:ext>
            </a:extLst>
          </p:cNvPr>
          <p:cNvGrpSpPr/>
          <p:nvPr/>
        </p:nvGrpSpPr>
        <p:grpSpPr>
          <a:xfrm>
            <a:off x="313656" y="2414206"/>
            <a:ext cx="12244104" cy="5458587"/>
            <a:chOff x="313656" y="2414206"/>
            <a:chExt cx="12244104" cy="5458587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0904C499-B958-585B-F1DD-8EDCDFE69428}"/>
                </a:ext>
              </a:extLst>
            </p:cNvPr>
            <p:cNvSpPr/>
            <p:nvPr/>
          </p:nvSpPr>
          <p:spPr>
            <a:xfrm flipH="1">
              <a:off x="10104120" y="4381499"/>
              <a:ext cx="2453640" cy="1524000"/>
            </a:xfrm>
            <a:prstGeom prst="rightArrow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F2B24B7-8183-66AE-BA10-5A0A73FA3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656" y="2414206"/>
              <a:ext cx="9583487" cy="54585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8441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68A6D6-3D03-8404-43F3-F9C133EFF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376BCF9-D7DD-9DAB-0D1A-724999677BBF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DF78D0-BD85-F76C-8AA7-6B9F998CD282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C410E6-1FB9-28CA-5B81-9702D17F1D47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A9E87E-117F-AB4C-A5E4-64D8AE5C90A6}"/>
              </a:ext>
            </a:extLst>
          </p:cNvPr>
          <p:cNvSpPr/>
          <p:nvPr/>
        </p:nvSpPr>
        <p:spPr>
          <a:xfrm>
            <a:off x="211015" y="1934309"/>
            <a:ext cx="17865969" cy="2783272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C04B42-B374-8C62-B8D6-6F4F9B9F1ADE}"/>
              </a:ext>
            </a:extLst>
          </p:cNvPr>
          <p:cNvSpPr/>
          <p:nvPr/>
        </p:nvSpPr>
        <p:spPr>
          <a:xfrm>
            <a:off x="211014" y="8047435"/>
            <a:ext cx="17865968" cy="2132106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13087F-42C0-F5F8-B32E-906BBE18B282}"/>
              </a:ext>
            </a:extLst>
          </p:cNvPr>
          <p:cNvSpPr txBox="1"/>
          <p:nvPr/>
        </p:nvSpPr>
        <p:spPr>
          <a:xfrm>
            <a:off x="602855" y="1574800"/>
            <a:ext cx="24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749EF9-2260-28C2-2BBE-BBA029D810EF}"/>
              </a:ext>
            </a:extLst>
          </p:cNvPr>
          <p:cNvSpPr txBox="1"/>
          <p:nvPr/>
        </p:nvSpPr>
        <p:spPr>
          <a:xfrm>
            <a:off x="3446585" y="1574800"/>
            <a:ext cx="317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Gender-Based Resignation Trends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F04092-64C4-6FF9-808C-5F5F512908B6}"/>
              </a:ext>
            </a:extLst>
          </p:cNvPr>
          <p:cNvSpPr txBox="1"/>
          <p:nvPr/>
        </p:nvSpPr>
        <p:spPr>
          <a:xfrm>
            <a:off x="12431614" y="1574800"/>
            <a:ext cx="5158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Resignation by</a:t>
            </a:r>
            <a:r>
              <a:rPr lang="en-US" sz="1800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1800" b="1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Organizational Level and</a:t>
            </a:r>
            <a:r>
              <a:rPr lang="en-US" sz="1800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1800" b="1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Gender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E8425331-F12A-FCA5-FB3F-1F8050FBEBF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B6EE43B-BBF0-3D23-88ED-9CC2F0A505FF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E12CCC-1797-B6CC-2B91-83C9D250EC0F}"/>
              </a:ext>
            </a:extLst>
          </p:cNvPr>
          <p:cNvSpPr txBox="1"/>
          <p:nvPr/>
        </p:nvSpPr>
        <p:spPr>
          <a:xfrm>
            <a:off x="602855" y="7618061"/>
            <a:ext cx="276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Time to Quit by Age Band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4B1FCCD-1B5A-940F-5DE8-C0AD5D34C345}"/>
              </a:ext>
            </a:extLst>
          </p:cNvPr>
          <p:cNvSpPr/>
          <p:nvPr/>
        </p:nvSpPr>
        <p:spPr>
          <a:xfrm>
            <a:off x="211014" y="5178676"/>
            <a:ext cx="17865969" cy="237934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78FA16-E403-D4C1-AADA-67C7686DCCB0}"/>
              </a:ext>
            </a:extLst>
          </p:cNvPr>
          <p:cNvSpPr txBox="1"/>
          <p:nvPr/>
        </p:nvSpPr>
        <p:spPr>
          <a:xfrm>
            <a:off x="602855" y="4763462"/>
            <a:ext cx="4659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(Current Year vs Previous Year)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219284-BA38-5E26-7391-5343BE850965}"/>
              </a:ext>
            </a:extLst>
          </p:cNvPr>
          <p:cNvSpPr txBox="1"/>
          <p:nvPr/>
        </p:nvSpPr>
        <p:spPr>
          <a:xfrm>
            <a:off x="9143998" y="4763462"/>
            <a:ext cx="231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vs Hires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81C2DF-7889-5CAD-B892-8B95F507F6F8}"/>
              </a:ext>
            </a:extLst>
          </p:cNvPr>
          <p:cNvSpPr txBox="1"/>
          <p:nvPr/>
        </p:nvSpPr>
        <p:spPr>
          <a:xfrm>
            <a:off x="6055315" y="7618061"/>
            <a:ext cx="225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Time to Quit ( Years)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F69F93-6627-8A3D-34DF-C65539848132}"/>
              </a:ext>
            </a:extLst>
          </p:cNvPr>
          <p:cNvSpPr txBox="1"/>
          <p:nvPr/>
        </p:nvSpPr>
        <p:spPr>
          <a:xfrm>
            <a:off x="13657752" y="7618061"/>
            <a:ext cx="270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Time to Quit by Location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D67CD4-52A3-0911-BDD7-DA1B23858FC8}"/>
              </a:ext>
            </a:extLst>
          </p:cNvPr>
          <p:cNvSpPr txBox="1"/>
          <p:nvPr/>
        </p:nvSpPr>
        <p:spPr>
          <a:xfrm>
            <a:off x="602855" y="1181422"/>
            <a:ext cx="13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 Range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76D9D6-354A-88D7-BBEE-F7D5FC9098DA}"/>
              </a:ext>
            </a:extLst>
          </p:cNvPr>
          <p:cNvSpPr txBox="1"/>
          <p:nvPr/>
        </p:nvSpPr>
        <p:spPr>
          <a:xfrm>
            <a:off x="5010984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35762085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70F32-A3EC-DC66-E4D0-02D01EF4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54FC5-81D6-812B-6E7D-7EA839CFE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5C91382-B813-2FFD-449D-D280BD2A8A6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744"/>
            <a:ext cx="18288000" cy="1029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4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9F954C-76DE-ACE0-2210-AA2C50F0E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CB00961-A5BA-83B2-4BC7-CE521209C0E4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6316A-F1FC-81B8-5244-9DF444949794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E5FE81-94B1-45C5-C481-FD5A2B145145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C99D70-B52C-DE5B-510D-A8F705813EF6}"/>
              </a:ext>
            </a:extLst>
          </p:cNvPr>
          <p:cNvSpPr/>
          <p:nvPr/>
        </p:nvSpPr>
        <p:spPr>
          <a:xfrm>
            <a:off x="211015" y="2245948"/>
            <a:ext cx="17865969" cy="386861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789F25-EDF1-2DCC-5997-C02F414640F8}"/>
              </a:ext>
            </a:extLst>
          </p:cNvPr>
          <p:cNvSpPr/>
          <p:nvPr/>
        </p:nvSpPr>
        <p:spPr>
          <a:xfrm>
            <a:off x="211014" y="6471138"/>
            <a:ext cx="17865968" cy="370840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BA557C-7DB0-0CD7-DF83-A3155EB126C7}"/>
              </a:ext>
            </a:extLst>
          </p:cNvPr>
          <p:cNvSpPr txBox="1"/>
          <p:nvPr/>
        </p:nvSpPr>
        <p:spPr>
          <a:xfrm>
            <a:off x="602855" y="1725708"/>
            <a:ext cx="260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Attrition Rate 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78EF1A-C30E-A780-1AA6-6682DEACFFB7}"/>
              </a:ext>
            </a:extLst>
          </p:cNvPr>
          <p:cNvSpPr txBox="1"/>
          <p:nvPr/>
        </p:nvSpPr>
        <p:spPr>
          <a:xfrm>
            <a:off x="3806678" y="1725708"/>
            <a:ext cx="270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Attrition Rate by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6CA31221-3D79-FF0A-A6BF-3886BD8C0B3A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9958C71-696A-817C-3EC0-00062052F429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61707F-CB16-79A2-3009-10CB2B172EF4}"/>
              </a:ext>
            </a:extLst>
          </p:cNvPr>
          <p:cNvSpPr txBox="1"/>
          <p:nvPr/>
        </p:nvSpPr>
        <p:spPr>
          <a:xfrm>
            <a:off x="644915" y="6108184"/>
            <a:ext cx="3347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Voluntary Attrition by Gender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5B304F-E838-3344-68D7-352ACDFB406E}"/>
              </a:ext>
            </a:extLst>
          </p:cNvPr>
          <p:cNvSpPr txBox="1"/>
          <p:nvPr/>
        </p:nvSpPr>
        <p:spPr>
          <a:xfrm>
            <a:off x="9645418" y="6108184"/>
            <a:ext cx="387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Overall and Voluntary Attrition Rate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9CC182-7315-3805-0335-430932EB1BF3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9CB702-3094-E8B3-4D1D-CF69D0242639}"/>
              </a:ext>
            </a:extLst>
          </p:cNvPr>
          <p:cNvSpPr txBox="1"/>
          <p:nvPr/>
        </p:nvSpPr>
        <p:spPr>
          <a:xfrm>
            <a:off x="11119379" y="1725708"/>
            <a:ext cx="270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Attrition Rate by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AEB14-9BED-AFE3-96FA-214E837A2DB5}"/>
              </a:ext>
            </a:extLst>
          </p:cNvPr>
          <p:cNvSpPr txBox="1"/>
          <p:nvPr/>
        </p:nvSpPr>
        <p:spPr>
          <a:xfrm>
            <a:off x="2720404" y="118142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41DC6-7A00-10D3-553F-AD7A27B41A63}"/>
              </a:ext>
            </a:extLst>
          </p:cNvPr>
          <p:cNvSpPr txBox="1"/>
          <p:nvPr/>
        </p:nvSpPr>
        <p:spPr>
          <a:xfrm>
            <a:off x="5484238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178540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16021D-EDB7-A8C2-DE7D-3904E4453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62BD3DE-4C55-39F9-20A0-24CBC8B9B986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2696E0-9CEF-3DDC-AF5A-8D50F29758CA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19F542-54DC-7CB7-FE55-BA0581228A75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A6558C6-2850-A99D-4832-9B83C5C2154F}"/>
              </a:ext>
            </a:extLst>
          </p:cNvPr>
          <p:cNvSpPr/>
          <p:nvPr/>
        </p:nvSpPr>
        <p:spPr>
          <a:xfrm>
            <a:off x="211016" y="1937753"/>
            <a:ext cx="2992808" cy="5837781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2901443-1539-A9C7-FC47-7B1929B8B02B}"/>
              </a:ext>
            </a:extLst>
          </p:cNvPr>
          <p:cNvSpPr/>
          <p:nvPr/>
        </p:nvSpPr>
        <p:spPr>
          <a:xfrm>
            <a:off x="3446584" y="1937754"/>
            <a:ext cx="14630397" cy="8241787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351B53-6D55-C4B8-6C10-5A585E43EC96}"/>
              </a:ext>
            </a:extLst>
          </p:cNvPr>
          <p:cNvSpPr txBox="1"/>
          <p:nvPr/>
        </p:nvSpPr>
        <p:spPr>
          <a:xfrm>
            <a:off x="478005" y="1571611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Prediction Result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1790C7AA-6092-4E85-0CF1-C31D3323262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D3D55D8-8B2C-5106-D909-AF735C9F227B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41ED3F-642F-0297-3237-886F2AF2816D}"/>
              </a:ext>
            </a:extLst>
          </p:cNvPr>
          <p:cNvSpPr txBox="1"/>
          <p:nvPr/>
        </p:nvSpPr>
        <p:spPr>
          <a:xfrm>
            <a:off x="478005" y="1181422"/>
            <a:ext cx="150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Employee ID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6ACBE52-2E53-10DB-E86A-DBD90D98BC0F}"/>
              </a:ext>
            </a:extLst>
          </p:cNvPr>
          <p:cNvSpPr/>
          <p:nvPr/>
        </p:nvSpPr>
        <p:spPr>
          <a:xfrm>
            <a:off x="211016" y="8141677"/>
            <a:ext cx="2992808" cy="203786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42BEC2-6FE2-EB0F-1950-2425185213A1}"/>
              </a:ext>
            </a:extLst>
          </p:cNvPr>
          <p:cNvSpPr txBox="1"/>
          <p:nvPr/>
        </p:nvSpPr>
        <p:spPr>
          <a:xfrm>
            <a:off x="478005" y="7766022"/>
            <a:ext cx="2287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Prediction Accuracy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C5BE1A-D504-BED5-F90D-E039E3A1098B}"/>
              </a:ext>
            </a:extLst>
          </p:cNvPr>
          <p:cNvSpPr txBox="1"/>
          <p:nvPr/>
        </p:nvSpPr>
        <p:spPr>
          <a:xfrm>
            <a:off x="3681829" y="1571611"/>
            <a:ext cx="494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Likelihood of Resignation and Risk Probability</a:t>
            </a:r>
          </a:p>
        </p:txBody>
      </p:sp>
    </p:spTree>
    <p:extLst>
      <p:ext uri="{BB962C8B-B14F-4D97-AF65-F5344CB8AC3E}">
        <p14:creationId xmlns:p14="http://schemas.microsoft.com/office/powerpoint/2010/main" val="424450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0C9299-81DF-29AF-0C0B-AAE25BED7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74B30C7-4004-CF87-0A7F-678B02EBF202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0D1ED4-CC6E-48E7-0C68-5A15B4FE8818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3B8AB6-6588-4C54-864B-9DC25B3FE4BA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59CF6B-A6BD-70AC-C30B-08707F0B043D}"/>
              </a:ext>
            </a:extLst>
          </p:cNvPr>
          <p:cNvSpPr/>
          <p:nvPr/>
        </p:nvSpPr>
        <p:spPr>
          <a:xfrm>
            <a:off x="211016" y="1937753"/>
            <a:ext cx="17865965" cy="1192309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64CC56-322C-CF12-4B4D-8DB9523A92EC}"/>
              </a:ext>
            </a:extLst>
          </p:cNvPr>
          <p:cNvSpPr/>
          <p:nvPr/>
        </p:nvSpPr>
        <p:spPr>
          <a:xfrm>
            <a:off x="211016" y="3493015"/>
            <a:ext cx="17865965" cy="6686526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298846-12CD-E55C-D2AD-C25AF863E879}"/>
              </a:ext>
            </a:extLst>
          </p:cNvPr>
          <p:cNvSpPr txBox="1"/>
          <p:nvPr/>
        </p:nvSpPr>
        <p:spPr>
          <a:xfrm>
            <a:off x="478005" y="1571611"/>
            <a:ext cx="3303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Voluntary Attrition by Job Title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E7B2B5DC-32C5-F0B5-6690-AE9D6A35961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D052C79-4692-8F82-CC56-583001ED2007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A0CBB9-B8E2-08CC-25A9-054140365016}"/>
              </a:ext>
            </a:extLst>
          </p:cNvPr>
          <p:cNvSpPr txBox="1"/>
          <p:nvPr/>
        </p:nvSpPr>
        <p:spPr>
          <a:xfrm>
            <a:off x="478005" y="1181422"/>
            <a:ext cx="13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 Range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FDD816-C081-BB2E-DE23-BE8B1833797F}"/>
              </a:ext>
            </a:extLst>
          </p:cNvPr>
          <p:cNvSpPr txBox="1"/>
          <p:nvPr/>
        </p:nvSpPr>
        <p:spPr>
          <a:xfrm>
            <a:off x="478005" y="3126873"/>
            <a:ext cx="2634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Voluntary Attrition Rate</a:t>
            </a:r>
          </a:p>
        </p:txBody>
      </p:sp>
    </p:spTree>
    <p:extLst>
      <p:ext uri="{BB962C8B-B14F-4D97-AF65-F5344CB8AC3E}">
        <p14:creationId xmlns:p14="http://schemas.microsoft.com/office/powerpoint/2010/main" val="294226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3D2498-1DED-A2BE-8D6E-70456D4BF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F67D872-9B73-49FE-2B72-CD28EFBB4D71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3B5B9C-D612-72AC-9CD5-A26C81111C42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C9E201-A9F0-FEA5-9277-C2232EFC8998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E9241B8-2945-3894-4647-5DF098F95878}"/>
              </a:ext>
            </a:extLst>
          </p:cNvPr>
          <p:cNvSpPr/>
          <p:nvPr/>
        </p:nvSpPr>
        <p:spPr>
          <a:xfrm>
            <a:off x="211016" y="1937753"/>
            <a:ext cx="17865965" cy="3441596"/>
          </a:xfrm>
          <a:prstGeom prst="roundRect">
            <a:avLst>
              <a:gd name="adj" fmla="val 288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95B927-D297-C0F8-74A8-4E8C5CC733C3}"/>
              </a:ext>
            </a:extLst>
          </p:cNvPr>
          <p:cNvSpPr/>
          <p:nvPr/>
        </p:nvSpPr>
        <p:spPr>
          <a:xfrm>
            <a:off x="211016" y="5873261"/>
            <a:ext cx="17865965" cy="4306279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7872C4-8DA2-A4B3-D22C-4E78057891EA}"/>
              </a:ext>
            </a:extLst>
          </p:cNvPr>
          <p:cNvSpPr txBox="1"/>
          <p:nvPr/>
        </p:nvSpPr>
        <p:spPr>
          <a:xfrm>
            <a:off x="478005" y="1571611"/>
            <a:ext cx="2346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% of Female Leaders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B0DC44C7-965D-7ADB-E8BC-01758367B70D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FE2A8C4-59E0-E7BF-B4D4-5BFEBB648A8E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57677B-67A3-BA18-4515-102348E3E7DB}"/>
              </a:ext>
            </a:extLst>
          </p:cNvPr>
          <p:cNvSpPr txBox="1"/>
          <p:nvPr/>
        </p:nvSpPr>
        <p:spPr>
          <a:xfrm>
            <a:off x="478005" y="5486809"/>
            <a:ext cx="226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Gender Diversity by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483477-75D7-BFFA-7B32-A1165E916492}"/>
              </a:ext>
            </a:extLst>
          </p:cNvPr>
          <p:cNvSpPr txBox="1"/>
          <p:nvPr/>
        </p:nvSpPr>
        <p:spPr>
          <a:xfrm>
            <a:off x="6400168" y="1571611"/>
            <a:ext cx="395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% of Female Leaders by Department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692F53-CAF5-F7EB-90D5-EAAFA2D42B8C}"/>
              </a:ext>
            </a:extLst>
          </p:cNvPr>
          <p:cNvSpPr txBox="1"/>
          <p:nvPr/>
        </p:nvSpPr>
        <p:spPr>
          <a:xfrm>
            <a:off x="12986171" y="1571611"/>
            <a:ext cx="392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Headcount by Gender and Org Level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A9D92D-B60A-EDAA-ED96-25EFDDA4976F}"/>
              </a:ext>
            </a:extLst>
          </p:cNvPr>
          <p:cNvSpPr txBox="1"/>
          <p:nvPr/>
        </p:nvSpPr>
        <p:spPr>
          <a:xfrm>
            <a:off x="7302309" y="5486809"/>
            <a:ext cx="368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Ethnicity Diversity by Department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EB1EB9-98A7-2AFC-7345-B3E19BA04CBF}"/>
              </a:ext>
            </a:extLst>
          </p:cNvPr>
          <p:cNvSpPr txBox="1"/>
          <p:nvPr/>
        </p:nvSpPr>
        <p:spPr>
          <a:xfrm>
            <a:off x="12986171" y="5486809"/>
            <a:ext cx="339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Ethnicity Diversity by Org Level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487DB3-E833-FD4B-3324-93CE1698B6B7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0A403B-1578-EB97-DD19-EB1564DAB9FF}"/>
              </a:ext>
            </a:extLst>
          </p:cNvPr>
          <p:cNvSpPr txBox="1"/>
          <p:nvPr/>
        </p:nvSpPr>
        <p:spPr>
          <a:xfrm>
            <a:off x="2720404" y="118142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12A77B-D20C-EB47-03D0-BBF7E76298DF}"/>
              </a:ext>
            </a:extLst>
          </p:cNvPr>
          <p:cNvSpPr txBox="1"/>
          <p:nvPr/>
        </p:nvSpPr>
        <p:spPr>
          <a:xfrm>
            <a:off x="5484238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4166289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584CC0-215D-F0CC-ABE7-BDF6ABC1D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1F4FE1-BB3E-8D06-1E40-C704DD262BC9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ACAEB6-760F-43B2-5346-DDCE49096507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4B2559-D203-A93A-89FF-9F9CA8C49A24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359A64-6C1D-CEAF-9055-30EEF52F28BB}"/>
              </a:ext>
            </a:extLst>
          </p:cNvPr>
          <p:cNvSpPr/>
          <p:nvPr/>
        </p:nvSpPr>
        <p:spPr>
          <a:xfrm>
            <a:off x="211016" y="2148397"/>
            <a:ext cx="17865965" cy="4389120"/>
          </a:xfrm>
          <a:prstGeom prst="roundRect">
            <a:avLst>
              <a:gd name="adj" fmla="val 288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E85EF9-3F9F-2AC5-5780-92F49A25512D}"/>
              </a:ext>
            </a:extLst>
          </p:cNvPr>
          <p:cNvSpPr/>
          <p:nvPr/>
        </p:nvSpPr>
        <p:spPr>
          <a:xfrm>
            <a:off x="211016" y="7121769"/>
            <a:ext cx="17865965" cy="3057771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66C630-C96B-3FFD-1957-A40341E7E76D}"/>
              </a:ext>
            </a:extLst>
          </p:cNvPr>
          <p:cNvSpPr txBox="1"/>
          <p:nvPr/>
        </p:nvSpPr>
        <p:spPr>
          <a:xfrm>
            <a:off x="478005" y="1676933"/>
            <a:ext cx="159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Demographic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1FE7CAA6-37C3-EB9D-546F-90C4575E725A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720BBE7-32F2-A1C2-6BAB-DC1296E93710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6BA6E3-460C-8ECB-E506-F46669F5EC6E}"/>
              </a:ext>
            </a:extLst>
          </p:cNvPr>
          <p:cNvSpPr txBox="1"/>
          <p:nvPr/>
        </p:nvSpPr>
        <p:spPr>
          <a:xfrm>
            <a:off x="478005" y="6644977"/>
            <a:ext cx="211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Salary Diversity by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9537C5-E72E-750E-3680-84E2660AA21F}"/>
              </a:ext>
            </a:extLst>
          </p:cNvPr>
          <p:cNvSpPr txBox="1"/>
          <p:nvPr/>
        </p:nvSpPr>
        <p:spPr>
          <a:xfrm>
            <a:off x="6241904" y="1676933"/>
            <a:ext cx="493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Headcount by Country and Employment Type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904CB1-1F91-CC0A-9412-A8D55546A420}"/>
              </a:ext>
            </a:extLst>
          </p:cNvPr>
          <p:cNvSpPr txBox="1"/>
          <p:nvPr/>
        </p:nvSpPr>
        <p:spPr>
          <a:xfrm>
            <a:off x="7302309" y="6644977"/>
            <a:ext cx="2664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Headcount by Org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5058B7-409D-CC64-FEE4-B82E12B1508C}"/>
              </a:ext>
            </a:extLst>
          </p:cNvPr>
          <p:cNvSpPr txBox="1"/>
          <p:nvPr/>
        </p:nvSpPr>
        <p:spPr>
          <a:xfrm>
            <a:off x="12986171" y="6644977"/>
            <a:ext cx="388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Headcount by Gender and Ethnicity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8A71F7-6F48-762C-BDE5-32EE87C8D40D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3668D3-F7C2-F67D-2057-46AE2E36F4DE}"/>
              </a:ext>
            </a:extLst>
          </p:cNvPr>
          <p:cNvSpPr txBox="1"/>
          <p:nvPr/>
        </p:nvSpPr>
        <p:spPr>
          <a:xfrm>
            <a:off x="2720404" y="118142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3B5778-989E-43BF-9E3E-0D74FD06C0E9}"/>
              </a:ext>
            </a:extLst>
          </p:cNvPr>
          <p:cNvSpPr txBox="1"/>
          <p:nvPr/>
        </p:nvSpPr>
        <p:spPr>
          <a:xfrm>
            <a:off x="5484238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AE1D6-9D36-0F7C-64FF-49776E5F407B}"/>
              </a:ext>
            </a:extLst>
          </p:cNvPr>
          <p:cNvSpPr txBox="1"/>
          <p:nvPr/>
        </p:nvSpPr>
        <p:spPr>
          <a:xfrm>
            <a:off x="656103" y="3130348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Headcount</a:t>
            </a:r>
          </a:p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(%)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5267B6-FAE6-C648-FFC7-836222C2111D}"/>
              </a:ext>
            </a:extLst>
          </p:cNvPr>
          <p:cNvSpPr txBox="1"/>
          <p:nvPr/>
        </p:nvSpPr>
        <p:spPr>
          <a:xfrm>
            <a:off x="3202748" y="2261185"/>
            <a:ext cx="744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Hires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EFE15B-4A71-7B34-6F5E-0A509239CA14}"/>
              </a:ext>
            </a:extLst>
          </p:cNvPr>
          <p:cNvSpPr txBox="1"/>
          <p:nvPr/>
        </p:nvSpPr>
        <p:spPr>
          <a:xfrm>
            <a:off x="4635531" y="2261185"/>
            <a:ext cx="1427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</a:t>
            </a:r>
          </a:p>
        </p:txBody>
      </p:sp>
      <p:grpSp>
        <p:nvGrpSpPr>
          <p:cNvPr id="56" name="Graphic 27" descr="Woman with solid fill">
            <a:extLst>
              <a:ext uri="{FF2B5EF4-FFF2-40B4-BE49-F238E27FC236}">
                <a16:creationId xmlns:a16="http://schemas.microsoft.com/office/drawing/2014/main" id="{2C21848A-EF98-1679-C16C-684FB8581E85}"/>
              </a:ext>
            </a:extLst>
          </p:cNvPr>
          <p:cNvGrpSpPr>
            <a:grpSpLocks noChangeAspect="1"/>
          </p:cNvGrpSpPr>
          <p:nvPr/>
        </p:nvGrpSpPr>
        <p:grpSpPr>
          <a:xfrm>
            <a:off x="397022" y="4677815"/>
            <a:ext cx="336110" cy="685800"/>
            <a:chOff x="2735822" y="2854742"/>
            <a:chExt cx="1795140" cy="3662812"/>
          </a:xfrm>
          <a:solidFill>
            <a:srgbClr val="000000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CCC6F86-5E4E-5FD1-EA73-75DC1F8A7F24}"/>
                </a:ext>
              </a:extLst>
            </p:cNvPr>
            <p:cNvSpPr/>
            <p:nvPr/>
          </p:nvSpPr>
          <p:spPr>
            <a:xfrm>
              <a:off x="3311857" y="2854742"/>
              <a:ext cx="651166" cy="651166"/>
            </a:xfrm>
            <a:custGeom>
              <a:avLst/>
              <a:gdLst>
                <a:gd name="connsiteX0" fmla="*/ 651167 w 651166"/>
                <a:gd name="connsiteY0" fmla="*/ 325583 h 651166"/>
                <a:gd name="connsiteX1" fmla="*/ 325583 w 651166"/>
                <a:gd name="connsiteY1" fmla="*/ 651167 h 651166"/>
                <a:gd name="connsiteX2" fmla="*/ 0 w 651166"/>
                <a:gd name="connsiteY2" fmla="*/ 325583 h 651166"/>
                <a:gd name="connsiteX3" fmla="*/ 325583 w 651166"/>
                <a:gd name="connsiteY3" fmla="*/ 0 h 651166"/>
                <a:gd name="connsiteX4" fmla="*/ 651167 w 651166"/>
                <a:gd name="connsiteY4" fmla="*/ 325583 h 651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166" h="651166">
                  <a:moveTo>
                    <a:pt x="651167" y="325583"/>
                  </a:moveTo>
                  <a:cubicBezTo>
                    <a:pt x="651167" y="505398"/>
                    <a:pt x="505398" y="651167"/>
                    <a:pt x="325583" y="651167"/>
                  </a:cubicBezTo>
                  <a:cubicBezTo>
                    <a:pt x="145769" y="651167"/>
                    <a:pt x="0" y="505398"/>
                    <a:pt x="0" y="325583"/>
                  </a:cubicBezTo>
                  <a:cubicBezTo>
                    <a:pt x="0" y="145769"/>
                    <a:pt x="145769" y="0"/>
                    <a:pt x="325583" y="0"/>
                  </a:cubicBezTo>
                  <a:cubicBezTo>
                    <a:pt x="505398" y="0"/>
                    <a:pt x="651167" y="145769"/>
                    <a:pt x="651167" y="325583"/>
                  </a:cubicBezTo>
                  <a:close/>
                </a:path>
              </a:pathLst>
            </a:custGeom>
            <a:solidFill>
              <a:srgbClr val="000000"/>
            </a:solidFill>
            <a:ln w="40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352390A-1118-6F3C-1189-F6F24E75BFCC}"/>
                </a:ext>
              </a:extLst>
            </p:cNvPr>
            <p:cNvSpPr/>
            <p:nvPr/>
          </p:nvSpPr>
          <p:spPr>
            <a:xfrm>
              <a:off x="2735822" y="3587305"/>
              <a:ext cx="1795140" cy="2930250"/>
            </a:xfrm>
            <a:custGeom>
              <a:avLst/>
              <a:gdLst>
                <a:gd name="connsiteX0" fmla="*/ 1788833 w 1795140"/>
                <a:gd name="connsiteY0" fmla="*/ 1253496 h 2930250"/>
                <a:gd name="connsiteX1" fmla="*/ 1495808 w 1795140"/>
                <a:gd name="connsiteY1" fmla="*/ 244188 h 2930250"/>
                <a:gd name="connsiteX2" fmla="*/ 1430692 w 1795140"/>
                <a:gd name="connsiteY2" fmla="*/ 154652 h 2930250"/>
                <a:gd name="connsiteX3" fmla="*/ 1088829 w 1795140"/>
                <a:gd name="connsiteY3" fmla="*/ 16279 h 2930250"/>
                <a:gd name="connsiteX4" fmla="*/ 901619 w 1795140"/>
                <a:gd name="connsiteY4" fmla="*/ 0 h 2930250"/>
                <a:gd name="connsiteX5" fmla="*/ 714408 w 1795140"/>
                <a:gd name="connsiteY5" fmla="*/ 16279 h 2930250"/>
                <a:gd name="connsiteX6" fmla="*/ 372546 w 1795140"/>
                <a:gd name="connsiteY6" fmla="*/ 154652 h 2930250"/>
                <a:gd name="connsiteX7" fmla="*/ 307429 w 1795140"/>
                <a:gd name="connsiteY7" fmla="*/ 244188 h 2930250"/>
                <a:gd name="connsiteX8" fmla="*/ 6264 w 1795140"/>
                <a:gd name="connsiteY8" fmla="*/ 1253496 h 2930250"/>
                <a:gd name="connsiteX9" fmla="*/ 120219 w 1795140"/>
                <a:gd name="connsiteY9" fmla="*/ 1456985 h 2930250"/>
                <a:gd name="connsiteX10" fmla="*/ 169056 w 1795140"/>
                <a:gd name="connsiteY10" fmla="*/ 1465125 h 2930250"/>
                <a:gd name="connsiteX11" fmla="*/ 323708 w 1795140"/>
                <a:gd name="connsiteY11" fmla="*/ 1351171 h 2930250"/>
                <a:gd name="connsiteX12" fmla="*/ 576035 w 1795140"/>
                <a:gd name="connsiteY12" fmla="*/ 496515 h 2930250"/>
                <a:gd name="connsiteX13" fmla="*/ 576035 w 1795140"/>
                <a:gd name="connsiteY13" fmla="*/ 781400 h 2930250"/>
                <a:gd name="connsiteX14" fmla="*/ 274871 w 1795140"/>
                <a:gd name="connsiteY14" fmla="*/ 1790708 h 2930250"/>
                <a:gd name="connsiteX15" fmla="*/ 494639 w 1795140"/>
                <a:gd name="connsiteY15" fmla="*/ 1790708 h 2930250"/>
                <a:gd name="connsiteX16" fmla="*/ 494639 w 1795140"/>
                <a:gd name="connsiteY16" fmla="*/ 2930250 h 2930250"/>
                <a:gd name="connsiteX17" fmla="*/ 820223 w 1795140"/>
                <a:gd name="connsiteY17" fmla="*/ 2930250 h 2930250"/>
                <a:gd name="connsiteX18" fmla="*/ 820223 w 1795140"/>
                <a:gd name="connsiteY18" fmla="*/ 1790708 h 2930250"/>
                <a:gd name="connsiteX19" fmla="*/ 983014 w 1795140"/>
                <a:gd name="connsiteY19" fmla="*/ 1790708 h 2930250"/>
                <a:gd name="connsiteX20" fmla="*/ 983014 w 1795140"/>
                <a:gd name="connsiteY20" fmla="*/ 2930250 h 2930250"/>
                <a:gd name="connsiteX21" fmla="*/ 1308598 w 1795140"/>
                <a:gd name="connsiteY21" fmla="*/ 2930250 h 2930250"/>
                <a:gd name="connsiteX22" fmla="*/ 1308598 w 1795140"/>
                <a:gd name="connsiteY22" fmla="*/ 1790708 h 2930250"/>
                <a:gd name="connsiteX23" fmla="*/ 1528367 w 1795140"/>
                <a:gd name="connsiteY23" fmla="*/ 1790708 h 2930250"/>
                <a:gd name="connsiteX24" fmla="*/ 1227202 w 1795140"/>
                <a:gd name="connsiteY24" fmla="*/ 781400 h 2930250"/>
                <a:gd name="connsiteX25" fmla="*/ 1227202 w 1795140"/>
                <a:gd name="connsiteY25" fmla="*/ 496515 h 2930250"/>
                <a:gd name="connsiteX26" fmla="*/ 1479529 w 1795140"/>
                <a:gd name="connsiteY26" fmla="*/ 1351171 h 2930250"/>
                <a:gd name="connsiteX27" fmla="*/ 1634181 w 1795140"/>
                <a:gd name="connsiteY27" fmla="*/ 1465125 h 2930250"/>
                <a:gd name="connsiteX28" fmla="*/ 1683019 w 1795140"/>
                <a:gd name="connsiteY28" fmla="*/ 1456985 h 2930250"/>
                <a:gd name="connsiteX29" fmla="*/ 1788833 w 1795140"/>
                <a:gd name="connsiteY29" fmla="*/ 1253496 h 293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95140" h="2930250">
                  <a:moveTo>
                    <a:pt x="1788833" y="1253496"/>
                  </a:moveTo>
                  <a:lnTo>
                    <a:pt x="1495808" y="244188"/>
                  </a:lnTo>
                  <a:cubicBezTo>
                    <a:pt x="1487669" y="203490"/>
                    <a:pt x="1463250" y="170931"/>
                    <a:pt x="1430692" y="154652"/>
                  </a:cubicBezTo>
                  <a:cubicBezTo>
                    <a:pt x="1333017" y="89535"/>
                    <a:pt x="1219063" y="48838"/>
                    <a:pt x="1088829" y="16279"/>
                  </a:cubicBezTo>
                  <a:cubicBezTo>
                    <a:pt x="1023712" y="8140"/>
                    <a:pt x="966735" y="0"/>
                    <a:pt x="901619" y="0"/>
                  </a:cubicBezTo>
                  <a:cubicBezTo>
                    <a:pt x="836502" y="0"/>
                    <a:pt x="779525" y="8140"/>
                    <a:pt x="714408" y="16279"/>
                  </a:cubicBezTo>
                  <a:cubicBezTo>
                    <a:pt x="584175" y="40698"/>
                    <a:pt x="470221" y="89535"/>
                    <a:pt x="372546" y="154652"/>
                  </a:cubicBezTo>
                  <a:cubicBezTo>
                    <a:pt x="339987" y="179071"/>
                    <a:pt x="315569" y="203490"/>
                    <a:pt x="307429" y="244188"/>
                  </a:cubicBezTo>
                  <a:lnTo>
                    <a:pt x="6264" y="1253496"/>
                  </a:lnTo>
                  <a:cubicBezTo>
                    <a:pt x="-18154" y="1343031"/>
                    <a:pt x="30683" y="1432567"/>
                    <a:pt x="120219" y="1456985"/>
                  </a:cubicBezTo>
                  <a:cubicBezTo>
                    <a:pt x="136498" y="1465125"/>
                    <a:pt x="152777" y="1465125"/>
                    <a:pt x="169056" y="1465125"/>
                  </a:cubicBezTo>
                  <a:cubicBezTo>
                    <a:pt x="242312" y="1465125"/>
                    <a:pt x="307429" y="1416288"/>
                    <a:pt x="323708" y="1351171"/>
                  </a:cubicBezTo>
                  <a:lnTo>
                    <a:pt x="576035" y="496515"/>
                  </a:lnTo>
                  <a:lnTo>
                    <a:pt x="576035" y="781400"/>
                  </a:lnTo>
                  <a:lnTo>
                    <a:pt x="274871" y="1790708"/>
                  </a:lnTo>
                  <a:lnTo>
                    <a:pt x="494639" y="1790708"/>
                  </a:lnTo>
                  <a:lnTo>
                    <a:pt x="494639" y="2930250"/>
                  </a:lnTo>
                  <a:lnTo>
                    <a:pt x="820223" y="2930250"/>
                  </a:lnTo>
                  <a:lnTo>
                    <a:pt x="820223" y="1790708"/>
                  </a:lnTo>
                  <a:lnTo>
                    <a:pt x="983014" y="1790708"/>
                  </a:lnTo>
                  <a:lnTo>
                    <a:pt x="983014" y="2930250"/>
                  </a:lnTo>
                  <a:lnTo>
                    <a:pt x="1308598" y="2930250"/>
                  </a:lnTo>
                  <a:lnTo>
                    <a:pt x="1308598" y="1790708"/>
                  </a:lnTo>
                  <a:lnTo>
                    <a:pt x="1528367" y="1790708"/>
                  </a:lnTo>
                  <a:lnTo>
                    <a:pt x="1227202" y="781400"/>
                  </a:lnTo>
                  <a:lnTo>
                    <a:pt x="1227202" y="496515"/>
                  </a:lnTo>
                  <a:lnTo>
                    <a:pt x="1479529" y="1351171"/>
                  </a:lnTo>
                  <a:cubicBezTo>
                    <a:pt x="1503948" y="1424427"/>
                    <a:pt x="1569065" y="1465125"/>
                    <a:pt x="1634181" y="1465125"/>
                  </a:cubicBezTo>
                  <a:cubicBezTo>
                    <a:pt x="1650460" y="1465125"/>
                    <a:pt x="1666740" y="1465125"/>
                    <a:pt x="1683019" y="1456985"/>
                  </a:cubicBezTo>
                  <a:cubicBezTo>
                    <a:pt x="1764415" y="1432567"/>
                    <a:pt x="1813252" y="1343031"/>
                    <a:pt x="1788833" y="1253496"/>
                  </a:cubicBezTo>
                  <a:close/>
                </a:path>
              </a:pathLst>
            </a:custGeom>
            <a:solidFill>
              <a:srgbClr val="000000"/>
            </a:solidFill>
            <a:ln w="40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3" name="Graphic 29" descr="Man with solid fill">
            <a:extLst>
              <a:ext uri="{FF2B5EF4-FFF2-40B4-BE49-F238E27FC236}">
                <a16:creationId xmlns:a16="http://schemas.microsoft.com/office/drawing/2014/main" id="{5FCBBCEE-5305-EA72-9ECB-2A8326F14638}"/>
              </a:ext>
            </a:extLst>
          </p:cNvPr>
          <p:cNvGrpSpPr>
            <a:grpSpLocks noChangeAspect="1"/>
          </p:cNvGrpSpPr>
          <p:nvPr/>
        </p:nvGrpSpPr>
        <p:grpSpPr>
          <a:xfrm>
            <a:off x="397022" y="3722446"/>
            <a:ext cx="335280" cy="685800"/>
            <a:chOff x="726270" y="3229402"/>
            <a:chExt cx="1790708" cy="3662812"/>
          </a:xfrm>
          <a:solidFill>
            <a:srgbClr val="000000"/>
          </a:solidFill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EF9AEED-AD7E-EBE8-B6BC-563F41BFE474}"/>
                </a:ext>
              </a:extLst>
            </p:cNvPr>
            <p:cNvSpPr/>
            <p:nvPr/>
          </p:nvSpPr>
          <p:spPr>
            <a:xfrm>
              <a:off x="1296041" y="3229402"/>
              <a:ext cx="651166" cy="651166"/>
            </a:xfrm>
            <a:custGeom>
              <a:avLst/>
              <a:gdLst>
                <a:gd name="connsiteX0" fmla="*/ 651167 w 651166"/>
                <a:gd name="connsiteY0" fmla="*/ 325583 h 651166"/>
                <a:gd name="connsiteX1" fmla="*/ 325583 w 651166"/>
                <a:gd name="connsiteY1" fmla="*/ 651167 h 651166"/>
                <a:gd name="connsiteX2" fmla="*/ 0 w 651166"/>
                <a:gd name="connsiteY2" fmla="*/ 325583 h 651166"/>
                <a:gd name="connsiteX3" fmla="*/ 325583 w 651166"/>
                <a:gd name="connsiteY3" fmla="*/ 0 h 651166"/>
                <a:gd name="connsiteX4" fmla="*/ 651167 w 651166"/>
                <a:gd name="connsiteY4" fmla="*/ 325583 h 651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166" h="651166">
                  <a:moveTo>
                    <a:pt x="651167" y="325583"/>
                  </a:moveTo>
                  <a:cubicBezTo>
                    <a:pt x="651167" y="505398"/>
                    <a:pt x="505398" y="651167"/>
                    <a:pt x="325583" y="651167"/>
                  </a:cubicBezTo>
                  <a:cubicBezTo>
                    <a:pt x="145769" y="651167"/>
                    <a:pt x="0" y="505398"/>
                    <a:pt x="0" y="325583"/>
                  </a:cubicBezTo>
                  <a:cubicBezTo>
                    <a:pt x="0" y="145769"/>
                    <a:pt x="145769" y="0"/>
                    <a:pt x="325583" y="0"/>
                  </a:cubicBezTo>
                  <a:cubicBezTo>
                    <a:pt x="505398" y="0"/>
                    <a:pt x="651167" y="145769"/>
                    <a:pt x="651167" y="325583"/>
                  </a:cubicBezTo>
                  <a:close/>
                </a:path>
              </a:pathLst>
            </a:custGeom>
            <a:solidFill>
              <a:srgbClr val="000000"/>
            </a:solidFill>
            <a:ln w="40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58DAA21-A03D-F6D8-FB6D-54BF8F4A4ED6}"/>
                </a:ext>
              </a:extLst>
            </p:cNvPr>
            <p:cNvSpPr/>
            <p:nvPr/>
          </p:nvSpPr>
          <p:spPr>
            <a:xfrm>
              <a:off x="726270" y="3961965"/>
              <a:ext cx="1790708" cy="2930250"/>
            </a:xfrm>
            <a:custGeom>
              <a:avLst/>
              <a:gdLst>
                <a:gd name="connsiteX0" fmla="*/ 1782569 w 1790708"/>
                <a:gd name="connsiteY0" fmla="*/ 1269775 h 2930250"/>
                <a:gd name="connsiteX1" fmla="*/ 1554660 w 1790708"/>
                <a:gd name="connsiteY1" fmla="*/ 301165 h 2930250"/>
                <a:gd name="connsiteX2" fmla="*/ 1505823 w 1790708"/>
                <a:gd name="connsiteY2" fmla="*/ 211629 h 2930250"/>
                <a:gd name="connsiteX3" fmla="*/ 1163960 w 1790708"/>
                <a:gd name="connsiteY3" fmla="*/ 32558 h 2930250"/>
                <a:gd name="connsiteX4" fmla="*/ 895354 w 1790708"/>
                <a:gd name="connsiteY4" fmla="*/ 0 h 2930250"/>
                <a:gd name="connsiteX5" fmla="*/ 626748 w 1790708"/>
                <a:gd name="connsiteY5" fmla="*/ 40698 h 2930250"/>
                <a:gd name="connsiteX6" fmla="*/ 284885 w 1790708"/>
                <a:gd name="connsiteY6" fmla="*/ 219769 h 2930250"/>
                <a:gd name="connsiteX7" fmla="*/ 236048 w 1790708"/>
                <a:gd name="connsiteY7" fmla="*/ 309304 h 2930250"/>
                <a:gd name="connsiteX8" fmla="*/ 8140 w 1790708"/>
                <a:gd name="connsiteY8" fmla="*/ 1277915 h 2930250"/>
                <a:gd name="connsiteX9" fmla="*/ 0 w 1790708"/>
                <a:gd name="connsiteY9" fmla="*/ 1318613 h 2930250"/>
                <a:gd name="connsiteX10" fmla="*/ 162792 w 1790708"/>
                <a:gd name="connsiteY10" fmla="*/ 1481404 h 2930250"/>
                <a:gd name="connsiteX11" fmla="*/ 317444 w 1790708"/>
                <a:gd name="connsiteY11" fmla="*/ 1359311 h 2930250"/>
                <a:gd name="connsiteX12" fmla="*/ 488375 w 1790708"/>
                <a:gd name="connsiteY12" fmla="*/ 651167 h 2930250"/>
                <a:gd name="connsiteX13" fmla="*/ 488375 w 1790708"/>
                <a:gd name="connsiteY13" fmla="*/ 2930250 h 2930250"/>
                <a:gd name="connsiteX14" fmla="*/ 813958 w 1790708"/>
                <a:gd name="connsiteY14" fmla="*/ 2930250 h 2930250"/>
                <a:gd name="connsiteX15" fmla="*/ 813958 w 1790708"/>
                <a:gd name="connsiteY15" fmla="*/ 1465125 h 2930250"/>
                <a:gd name="connsiteX16" fmla="*/ 976750 w 1790708"/>
                <a:gd name="connsiteY16" fmla="*/ 1465125 h 2930250"/>
                <a:gd name="connsiteX17" fmla="*/ 976750 w 1790708"/>
                <a:gd name="connsiteY17" fmla="*/ 2930250 h 2930250"/>
                <a:gd name="connsiteX18" fmla="*/ 1302333 w 1790708"/>
                <a:gd name="connsiteY18" fmla="*/ 2930250 h 2930250"/>
                <a:gd name="connsiteX19" fmla="*/ 1302333 w 1790708"/>
                <a:gd name="connsiteY19" fmla="*/ 643027 h 2930250"/>
                <a:gd name="connsiteX20" fmla="*/ 1473265 w 1790708"/>
                <a:gd name="connsiteY20" fmla="*/ 1351171 h 2930250"/>
                <a:gd name="connsiteX21" fmla="*/ 1627917 w 1790708"/>
                <a:gd name="connsiteY21" fmla="*/ 1473265 h 2930250"/>
                <a:gd name="connsiteX22" fmla="*/ 1790708 w 1790708"/>
                <a:gd name="connsiteY22" fmla="*/ 1310473 h 2930250"/>
                <a:gd name="connsiteX23" fmla="*/ 1782569 w 1790708"/>
                <a:gd name="connsiteY23" fmla="*/ 1269775 h 293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90708" h="2930250">
                  <a:moveTo>
                    <a:pt x="1782569" y="1269775"/>
                  </a:moveTo>
                  <a:lnTo>
                    <a:pt x="1554660" y="301165"/>
                  </a:lnTo>
                  <a:cubicBezTo>
                    <a:pt x="1546521" y="268606"/>
                    <a:pt x="1530242" y="236048"/>
                    <a:pt x="1505823" y="211629"/>
                  </a:cubicBezTo>
                  <a:cubicBezTo>
                    <a:pt x="1408148" y="130233"/>
                    <a:pt x="1294194" y="73256"/>
                    <a:pt x="1163960" y="32558"/>
                  </a:cubicBezTo>
                  <a:cubicBezTo>
                    <a:pt x="1074425" y="16279"/>
                    <a:pt x="984890" y="0"/>
                    <a:pt x="895354" y="0"/>
                  </a:cubicBezTo>
                  <a:cubicBezTo>
                    <a:pt x="805819" y="0"/>
                    <a:pt x="716283" y="16279"/>
                    <a:pt x="626748" y="40698"/>
                  </a:cubicBezTo>
                  <a:cubicBezTo>
                    <a:pt x="496515" y="73256"/>
                    <a:pt x="382560" y="138373"/>
                    <a:pt x="284885" y="219769"/>
                  </a:cubicBezTo>
                  <a:cubicBezTo>
                    <a:pt x="260467" y="244188"/>
                    <a:pt x="244188" y="276746"/>
                    <a:pt x="236048" y="309304"/>
                  </a:cubicBezTo>
                  <a:lnTo>
                    <a:pt x="8140" y="1277915"/>
                  </a:lnTo>
                  <a:cubicBezTo>
                    <a:pt x="8140" y="1286054"/>
                    <a:pt x="0" y="1302333"/>
                    <a:pt x="0" y="1318613"/>
                  </a:cubicBezTo>
                  <a:cubicBezTo>
                    <a:pt x="0" y="1408148"/>
                    <a:pt x="73256" y="1481404"/>
                    <a:pt x="162792" y="1481404"/>
                  </a:cubicBezTo>
                  <a:cubicBezTo>
                    <a:pt x="236048" y="1481404"/>
                    <a:pt x="301165" y="1424427"/>
                    <a:pt x="317444" y="1359311"/>
                  </a:cubicBezTo>
                  <a:lnTo>
                    <a:pt x="488375" y="651167"/>
                  </a:lnTo>
                  <a:lnTo>
                    <a:pt x="488375" y="2930250"/>
                  </a:lnTo>
                  <a:lnTo>
                    <a:pt x="813958" y="2930250"/>
                  </a:lnTo>
                  <a:lnTo>
                    <a:pt x="813958" y="1465125"/>
                  </a:lnTo>
                  <a:lnTo>
                    <a:pt x="976750" y="1465125"/>
                  </a:lnTo>
                  <a:lnTo>
                    <a:pt x="976750" y="2930250"/>
                  </a:lnTo>
                  <a:lnTo>
                    <a:pt x="1302333" y="2930250"/>
                  </a:lnTo>
                  <a:lnTo>
                    <a:pt x="1302333" y="643027"/>
                  </a:lnTo>
                  <a:lnTo>
                    <a:pt x="1473265" y="1351171"/>
                  </a:lnTo>
                  <a:cubicBezTo>
                    <a:pt x="1489544" y="1416288"/>
                    <a:pt x="1554660" y="1473265"/>
                    <a:pt x="1627917" y="1473265"/>
                  </a:cubicBezTo>
                  <a:cubicBezTo>
                    <a:pt x="1717452" y="1473265"/>
                    <a:pt x="1790708" y="1400008"/>
                    <a:pt x="1790708" y="1310473"/>
                  </a:cubicBezTo>
                  <a:cubicBezTo>
                    <a:pt x="1790708" y="1294194"/>
                    <a:pt x="1782569" y="1277915"/>
                    <a:pt x="1782569" y="1269775"/>
                  </a:cubicBezTo>
                  <a:close/>
                </a:path>
              </a:pathLst>
            </a:custGeom>
            <a:solidFill>
              <a:srgbClr val="000000"/>
            </a:solidFill>
            <a:ln w="40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3182659-A25A-FB92-FF42-9206CAC95B3A}"/>
              </a:ext>
            </a:extLst>
          </p:cNvPr>
          <p:cNvSpPr>
            <a:spLocks noChangeAspect="1"/>
          </p:cNvSpPr>
          <p:nvPr/>
        </p:nvSpPr>
        <p:spPr>
          <a:xfrm>
            <a:off x="397022" y="5633185"/>
            <a:ext cx="365388" cy="685800"/>
          </a:xfrm>
          <a:custGeom>
            <a:avLst/>
            <a:gdLst>
              <a:gd name="connsiteX0" fmla="*/ 1042465 w 1937819"/>
              <a:gd name="connsiteY0" fmla="*/ 706857 h 3637107"/>
              <a:gd name="connsiteX1" fmla="*/ 1311071 w 1937819"/>
              <a:gd name="connsiteY1" fmla="*/ 739415 h 3637107"/>
              <a:gd name="connsiteX2" fmla="*/ 1652934 w 1937819"/>
              <a:gd name="connsiteY2" fmla="*/ 918486 h 3637107"/>
              <a:gd name="connsiteX3" fmla="*/ 1701771 w 1937819"/>
              <a:gd name="connsiteY3" fmla="*/ 1008022 h 3637107"/>
              <a:gd name="connsiteX4" fmla="*/ 1929680 w 1937819"/>
              <a:gd name="connsiteY4" fmla="*/ 1976632 h 3637107"/>
              <a:gd name="connsiteX5" fmla="*/ 1937819 w 1937819"/>
              <a:gd name="connsiteY5" fmla="*/ 2017330 h 3637107"/>
              <a:gd name="connsiteX6" fmla="*/ 1775028 w 1937819"/>
              <a:gd name="connsiteY6" fmla="*/ 2180122 h 3637107"/>
              <a:gd name="connsiteX7" fmla="*/ 1620376 w 1937819"/>
              <a:gd name="connsiteY7" fmla="*/ 2058028 h 3637107"/>
              <a:gd name="connsiteX8" fmla="*/ 1449444 w 1937819"/>
              <a:gd name="connsiteY8" fmla="*/ 1349884 h 3637107"/>
              <a:gd name="connsiteX9" fmla="*/ 1449444 w 1937819"/>
              <a:gd name="connsiteY9" fmla="*/ 3637107 h 3637107"/>
              <a:gd name="connsiteX10" fmla="*/ 1123861 w 1937819"/>
              <a:gd name="connsiteY10" fmla="*/ 3637107 h 3637107"/>
              <a:gd name="connsiteX11" fmla="*/ 1123861 w 1937819"/>
              <a:gd name="connsiteY11" fmla="*/ 2484524 h 3637107"/>
              <a:gd name="connsiteX12" fmla="*/ 997503 w 1937819"/>
              <a:gd name="connsiteY12" fmla="*/ 2484524 h 3637107"/>
              <a:gd name="connsiteX13" fmla="*/ 997503 w 1937819"/>
              <a:gd name="connsiteY13" fmla="*/ 710604 h 3637107"/>
              <a:gd name="connsiteX14" fmla="*/ 901619 w 1937819"/>
              <a:gd name="connsiteY14" fmla="*/ 706857 h 3637107"/>
              <a:gd name="connsiteX15" fmla="*/ 944748 w 1937819"/>
              <a:gd name="connsiteY15" fmla="*/ 709201 h 3637107"/>
              <a:gd name="connsiteX16" fmla="*/ 944748 w 1937819"/>
              <a:gd name="connsiteY16" fmla="*/ 2497565 h 3637107"/>
              <a:gd name="connsiteX17" fmla="*/ 820223 w 1937819"/>
              <a:gd name="connsiteY17" fmla="*/ 2497565 h 3637107"/>
              <a:gd name="connsiteX18" fmla="*/ 820223 w 1937819"/>
              <a:gd name="connsiteY18" fmla="*/ 3637107 h 3637107"/>
              <a:gd name="connsiteX19" fmla="*/ 494639 w 1937819"/>
              <a:gd name="connsiteY19" fmla="*/ 3637107 h 3637107"/>
              <a:gd name="connsiteX20" fmla="*/ 494639 w 1937819"/>
              <a:gd name="connsiteY20" fmla="*/ 2497565 h 3637107"/>
              <a:gd name="connsiteX21" fmla="*/ 274871 w 1937819"/>
              <a:gd name="connsiteY21" fmla="*/ 2497565 h 3637107"/>
              <a:gd name="connsiteX22" fmla="*/ 576035 w 1937819"/>
              <a:gd name="connsiteY22" fmla="*/ 1488257 h 3637107"/>
              <a:gd name="connsiteX23" fmla="*/ 576035 w 1937819"/>
              <a:gd name="connsiteY23" fmla="*/ 1203372 h 3637107"/>
              <a:gd name="connsiteX24" fmla="*/ 323708 w 1937819"/>
              <a:gd name="connsiteY24" fmla="*/ 2058028 h 3637107"/>
              <a:gd name="connsiteX25" fmla="*/ 169056 w 1937819"/>
              <a:gd name="connsiteY25" fmla="*/ 2171982 h 3637107"/>
              <a:gd name="connsiteX26" fmla="*/ 120219 w 1937819"/>
              <a:gd name="connsiteY26" fmla="*/ 2163842 h 3637107"/>
              <a:gd name="connsiteX27" fmla="*/ 6264 w 1937819"/>
              <a:gd name="connsiteY27" fmla="*/ 1960353 h 3637107"/>
              <a:gd name="connsiteX28" fmla="*/ 307429 w 1937819"/>
              <a:gd name="connsiteY28" fmla="*/ 951045 h 3637107"/>
              <a:gd name="connsiteX29" fmla="*/ 372546 w 1937819"/>
              <a:gd name="connsiteY29" fmla="*/ 861509 h 3637107"/>
              <a:gd name="connsiteX30" fmla="*/ 714408 w 1937819"/>
              <a:gd name="connsiteY30" fmla="*/ 723136 h 3637107"/>
              <a:gd name="connsiteX31" fmla="*/ 901619 w 1937819"/>
              <a:gd name="connsiteY31" fmla="*/ 706857 h 3637107"/>
              <a:gd name="connsiteX32" fmla="*/ 968909 w 1937819"/>
              <a:gd name="connsiteY32" fmla="*/ 0 h 3637107"/>
              <a:gd name="connsiteX33" fmla="*/ 1294493 w 1937819"/>
              <a:gd name="connsiteY33" fmla="*/ 325583 h 3637107"/>
              <a:gd name="connsiteX34" fmla="*/ 968909 w 1937819"/>
              <a:gd name="connsiteY34" fmla="*/ 651167 h 3637107"/>
              <a:gd name="connsiteX35" fmla="*/ 643326 w 1937819"/>
              <a:gd name="connsiteY35" fmla="*/ 325583 h 3637107"/>
              <a:gd name="connsiteX36" fmla="*/ 968909 w 1937819"/>
              <a:gd name="connsiteY36" fmla="*/ 0 h 363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937819" h="3637107">
                <a:moveTo>
                  <a:pt x="1042465" y="706857"/>
                </a:moveTo>
                <a:cubicBezTo>
                  <a:pt x="1132001" y="706857"/>
                  <a:pt x="1221536" y="723136"/>
                  <a:pt x="1311071" y="739415"/>
                </a:cubicBezTo>
                <a:cubicBezTo>
                  <a:pt x="1441305" y="780113"/>
                  <a:pt x="1555259" y="837090"/>
                  <a:pt x="1652934" y="918486"/>
                </a:cubicBezTo>
                <a:cubicBezTo>
                  <a:pt x="1677353" y="942905"/>
                  <a:pt x="1693632" y="975463"/>
                  <a:pt x="1701771" y="1008022"/>
                </a:cubicBezTo>
                <a:lnTo>
                  <a:pt x="1929680" y="1976632"/>
                </a:lnTo>
                <a:cubicBezTo>
                  <a:pt x="1929680" y="1984772"/>
                  <a:pt x="1937819" y="2001051"/>
                  <a:pt x="1937819" y="2017330"/>
                </a:cubicBezTo>
                <a:cubicBezTo>
                  <a:pt x="1937819" y="2106865"/>
                  <a:pt x="1864563" y="2180122"/>
                  <a:pt x="1775028" y="2180122"/>
                </a:cubicBezTo>
                <a:cubicBezTo>
                  <a:pt x="1701771" y="2180122"/>
                  <a:pt x="1636655" y="2123145"/>
                  <a:pt x="1620376" y="2058028"/>
                </a:cubicBezTo>
                <a:lnTo>
                  <a:pt x="1449444" y="1349884"/>
                </a:lnTo>
                <a:lnTo>
                  <a:pt x="1449444" y="3637107"/>
                </a:lnTo>
                <a:lnTo>
                  <a:pt x="1123861" y="3637107"/>
                </a:lnTo>
                <a:lnTo>
                  <a:pt x="1123861" y="2484524"/>
                </a:lnTo>
                <a:lnTo>
                  <a:pt x="997503" y="2484524"/>
                </a:lnTo>
                <a:lnTo>
                  <a:pt x="997503" y="710604"/>
                </a:lnTo>
                <a:close/>
                <a:moveTo>
                  <a:pt x="901619" y="706857"/>
                </a:moveTo>
                <a:lnTo>
                  <a:pt x="944748" y="709201"/>
                </a:lnTo>
                <a:lnTo>
                  <a:pt x="944748" y="2497565"/>
                </a:lnTo>
                <a:lnTo>
                  <a:pt x="820223" y="2497565"/>
                </a:lnTo>
                <a:lnTo>
                  <a:pt x="820223" y="3637107"/>
                </a:lnTo>
                <a:lnTo>
                  <a:pt x="494639" y="3637107"/>
                </a:lnTo>
                <a:lnTo>
                  <a:pt x="494639" y="2497565"/>
                </a:lnTo>
                <a:lnTo>
                  <a:pt x="274871" y="2497565"/>
                </a:lnTo>
                <a:lnTo>
                  <a:pt x="576035" y="1488257"/>
                </a:lnTo>
                <a:lnTo>
                  <a:pt x="576035" y="1203372"/>
                </a:lnTo>
                <a:lnTo>
                  <a:pt x="323708" y="2058028"/>
                </a:lnTo>
                <a:cubicBezTo>
                  <a:pt x="307429" y="2123145"/>
                  <a:pt x="242312" y="2171982"/>
                  <a:pt x="169056" y="2171982"/>
                </a:cubicBezTo>
                <a:cubicBezTo>
                  <a:pt x="152777" y="2171982"/>
                  <a:pt x="136498" y="2171982"/>
                  <a:pt x="120219" y="2163842"/>
                </a:cubicBezTo>
                <a:cubicBezTo>
                  <a:pt x="30683" y="2139424"/>
                  <a:pt x="-18154" y="2049888"/>
                  <a:pt x="6264" y="1960353"/>
                </a:cubicBezTo>
                <a:lnTo>
                  <a:pt x="307429" y="951045"/>
                </a:lnTo>
                <a:cubicBezTo>
                  <a:pt x="315569" y="910347"/>
                  <a:pt x="339987" y="885928"/>
                  <a:pt x="372546" y="861509"/>
                </a:cubicBezTo>
                <a:cubicBezTo>
                  <a:pt x="470221" y="796392"/>
                  <a:pt x="584175" y="747555"/>
                  <a:pt x="714408" y="723136"/>
                </a:cubicBezTo>
                <a:cubicBezTo>
                  <a:pt x="779525" y="714997"/>
                  <a:pt x="836502" y="706857"/>
                  <a:pt x="901619" y="706857"/>
                </a:cubicBezTo>
                <a:close/>
                <a:moveTo>
                  <a:pt x="968909" y="0"/>
                </a:moveTo>
                <a:cubicBezTo>
                  <a:pt x="1148724" y="0"/>
                  <a:pt x="1294493" y="145769"/>
                  <a:pt x="1294493" y="325583"/>
                </a:cubicBezTo>
                <a:cubicBezTo>
                  <a:pt x="1294493" y="505398"/>
                  <a:pt x="1148724" y="651167"/>
                  <a:pt x="968909" y="651167"/>
                </a:cubicBezTo>
                <a:cubicBezTo>
                  <a:pt x="789095" y="651167"/>
                  <a:pt x="643326" y="505398"/>
                  <a:pt x="643326" y="325583"/>
                </a:cubicBezTo>
                <a:cubicBezTo>
                  <a:pt x="643326" y="145769"/>
                  <a:pt x="789095" y="0"/>
                  <a:pt x="968909" y="0"/>
                </a:cubicBezTo>
                <a:close/>
              </a:path>
            </a:pathLst>
          </a:custGeom>
          <a:solidFill>
            <a:srgbClr val="000000"/>
          </a:solidFill>
          <a:ln w="4068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8F6968-ADB5-0CB0-0FB9-9CEEE3F9348A}"/>
              </a:ext>
            </a:extLst>
          </p:cNvPr>
          <p:cNvSpPr txBox="1"/>
          <p:nvPr/>
        </p:nvSpPr>
        <p:spPr>
          <a:xfrm>
            <a:off x="1951026" y="3130348"/>
            <a:ext cx="1308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Avg Tenure</a:t>
            </a:r>
          </a:p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(years)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3726AF-8C25-3685-4E16-39F951952C8F}"/>
              </a:ext>
            </a:extLst>
          </p:cNvPr>
          <p:cNvSpPr txBox="1"/>
          <p:nvPr/>
        </p:nvSpPr>
        <p:spPr>
          <a:xfrm>
            <a:off x="3574489" y="3130348"/>
            <a:ext cx="993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Avg Age</a:t>
            </a:r>
          </a:p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(years)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5B34CF-1D5C-B1E2-FF9A-E5F2301A80CE}"/>
              </a:ext>
            </a:extLst>
          </p:cNvPr>
          <p:cNvSpPr txBox="1"/>
          <p:nvPr/>
        </p:nvSpPr>
        <p:spPr>
          <a:xfrm>
            <a:off x="4879337" y="3130348"/>
            <a:ext cx="1342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Avg Annual</a:t>
            </a:r>
            <a:br>
              <a:rPr lang="en-US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Salasry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C67FEE-50E5-A259-6EFE-071013DC4487}"/>
              </a:ext>
            </a:extLst>
          </p:cNvPr>
          <p:cNvSpPr txBox="1"/>
          <p:nvPr/>
        </p:nvSpPr>
        <p:spPr>
          <a:xfrm>
            <a:off x="1069762" y="226173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Headcount</a:t>
            </a:r>
          </a:p>
        </p:txBody>
      </p:sp>
    </p:spTree>
    <p:extLst>
      <p:ext uri="{BB962C8B-B14F-4D97-AF65-F5344CB8AC3E}">
        <p14:creationId xmlns:p14="http://schemas.microsoft.com/office/powerpoint/2010/main" val="267715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7FB469-80E5-06D6-F36E-B742786BD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FC9478-2E99-9A84-23D2-0E756E960562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64FA2A-74D3-37E9-1E71-531689F22CBD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5BAA5A-FD4F-B522-B061-5F136D9B744A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27273BC-0111-4654-2F50-96B0F4855162}"/>
              </a:ext>
            </a:extLst>
          </p:cNvPr>
          <p:cNvSpPr/>
          <p:nvPr/>
        </p:nvSpPr>
        <p:spPr>
          <a:xfrm>
            <a:off x="211016" y="2148397"/>
            <a:ext cx="17865965" cy="4109772"/>
          </a:xfrm>
          <a:prstGeom prst="roundRect">
            <a:avLst>
              <a:gd name="adj" fmla="val 288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BCCD4F5-5D3D-AEC8-7568-E46E08D42C66}"/>
              </a:ext>
            </a:extLst>
          </p:cNvPr>
          <p:cNvSpPr/>
          <p:nvPr/>
        </p:nvSpPr>
        <p:spPr>
          <a:xfrm>
            <a:off x="211016" y="6853077"/>
            <a:ext cx="17865965" cy="3326463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78611-D38C-2B21-3B5F-26BF08FD484B}"/>
              </a:ext>
            </a:extLst>
          </p:cNvPr>
          <p:cNvSpPr txBox="1"/>
          <p:nvPr/>
        </p:nvSpPr>
        <p:spPr>
          <a:xfrm>
            <a:off x="478005" y="1676933"/>
            <a:ext cx="238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Hires &amp; Attrition Rate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AE305437-EFEE-442E-0C57-BB4B81ABA83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DEB672-3405-71D5-BD6F-859BBCEC4421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936A8A-35C1-C644-F665-77C4E26063C3}"/>
              </a:ext>
            </a:extLst>
          </p:cNvPr>
          <p:cNvSpPr txBox="1"/>
          <p:nvPr/>
        </p:nvSpPr>
        <p:spPr>
          <a:xfrm>
            <a:off x="478005" y="6370957"/>
            <a:ext cx="2441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Avg Age vs Avg Tenure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7F3405-29EE-EFF4-BB3C-733FAC577073}"/>
              </a:ext>
            </a:extLst>
          </p:cNvPr>
          <p:cNvSpPr txBox="1"/>
          <p:nvPr/>
        </p:nvSpPr>
        <p:spPr>
          <a:xfrm>
            <a:off x="5913174" y="1676933"/>
            <a:ext cx="400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Proportion of Employee by Org Level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ACCC6C-80EC-853F-D5FD-BEAB7B0A51D5}"/>
              </a:ext>
            </a:extLst>
          </p:cNvPr>
          <p:cNvSpPr txBox="1"/>
          <p:nvPr/>
        </p:nvSpPr>
        <p:spPr>
          <a:xfrm>
            <a:off x="5911599" y="6370957"/>
            <a:ext cx="2664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Headcount by Org Level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657196-E9C2-E51A-828F-434090413FA9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50929C-F3C8-CA15-3B3E-98F525842751}"/>
              </a:ext>
            </a:extLst>
          </p:cNvPr>
          <p:cNvSpPr txBox="1"/>
          <p:nvPr/>
        </p:nvSpPr>
        <p:spPr>
          <a:xfrm>
            <a:off x="2720404" y="118142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EA8EF1-0A39-ED9B-DCFF-602D60FCCCBA}"/>
              </a:ext>
            </a:extLst>
          </p:cNvPr>
          <p:cNvSpPr txBox="1"/>
          <p:nvPr/>
        </p:nvSpPr>
        <p:spPr>
          <a:xfrm>
            <a:off x="5484238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99DD70-CBDC-179A-AFFA-C965E72D322A}"/>
              </a:ext>
            </a:extLst>
          </p:cNvPr>
          <p:cNvSpPr txBox="1"/>
          <p:nvPr/>
        </p:nvSpPr>
        <p:spPr>
          <a:xfrm>
            <a:off x="478005" y="2159053"/>
            <a:ext cx="2734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Hires (Rolling 12 months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C9C163-F3FE-09B5-BD36-C7FA5B350018}"/>
              </a:ext>
            </a:extLst>
          </p:cNvPr>
          <p:cNvSpPr txBox="1"/>
          <p:nvPr/>
        </p:nvSpPr>
        <p:spPr>
          <a:xfrm>
            <a:off x="12197877" y="1676933"/>
            <a:ext cx="441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Headcount by Org Level and Department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776499-7A17-C7EE-E75C-BBC9A11891E4}"/>
              </a:ext>
            </a:extLst>
          </p:cNvPr>
          <p:cNvSpPr txBox="1"/>
          <p:nvPr/>
        </p:nvSpPr>
        <p:spPr>
          <a:xfrm>
            <a:off x="478005" y="6837905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Avg 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CA11A8-88A2-F7EF-4B7C-9979D39E88FD}"/>
              </a:ext>
            </a:extLst>
          </p:cNvPr>
          <p:cNvSpPr txBox="1"/>
          <p:nvPr/>
        </p:nvSpPr>
        <p:spPr>
          <a:xfrm>
            <a:off x="478005" y="8345967"/>
            <a:ext cx="130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Avg Tenure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A3978D-14B3-0543-FCD5-0FFD02567456}"/>
              </a:ext>
            </a:extLst>
          </p:cNvPr>
          <p:cNvSpPr txBox="1"/>
          <p:nvPr/>
        </p:nvSpPr>
        <p:spPr>
          <a:xfrm>
            <a:off x="478005" y="4144370"/>
            <a:ext cx="2734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Hires (Rolling 12 months</a:t>
            </a:r>
          </a:p>
        </p:txBody>
      </p:sp>
    </p:spTree>
    <p:extLst>
      <p:ext uri="{BB962C8B-B14F-4D97-AF65-F5344CB8AC3E}">
        <p14:creationId xmlns:p14="http://schemas.microsoft.com/office/powerpoint/2010/main" val="270474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2704</TotalTime>
  <Words>897</Words>
  <Application>Microsoft Office PowerPoint</Application>
  <PresentationFormat>Custom</PresentationFormat>
  <Paragraphs>292</Paragraphs>
  <Slides>30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Aptos</vt:lpstr>
      <vt:lpstr>Aptos Display</vt:lpstr>
      <vt:lpstr>Arial</vt:lpstr>
      <vt:lpstr>Bahnschrift SemiBold SemiConden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Mizanur Rahman</dc:creator>
  <cp:lastModifiedBy>Mizanur Rahman</cp:lastModifiedBy>
  <cp:revision>57</cp:revision>
  <dcterms:created xsi:type="dcterms:W3CDTF">2025-01-17T12:28:25Z</dcterms:created>
  <dcterms:modified xsi:type="dcterms:W3CDTF">2025-02-17T18:02:20Z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2025-02-10T13:52:20Z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beb8c36f-cad6-459a-930a-fcae03018018</vt:lpwstr>
  </property>
  <property fmtid="{D5CDD505-2E9C-101B-9397-08002B2CF9AE}" pid="7" name="MSIP_Label_defa4170-0d19-0005-0004-bc88714345d2_ActionId">
    <vt:lpwstr>a0d52f86-0d64-46a2-af36-0e4987f8540b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