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97" r:id="rId2"/>
    <p:sldId id="256" r:id="rId3"/>
    <p:sldId id="260" r:id="rId4"/>
    <p:sldId id="258" r:id="rId5"/>
    <p:sldId id="259" r:id="rId6"/>
    <p:sldId id="261" r:id="rId7"/>
    <p:sldId id="262" r:id="rId8"/>
    <p:sldId id="274" r:id="rId9"/>
    <p:sldId id="275" r:id="rId10"/>
    <p:sldId id="276" r:id="rId11"/>
    <p:sldId id="277" r:id="rId12"/>
    <p:sldId id="278" r:id="rId13"/>
    <p:sldId id="279" r:id="rId14"/>
    <p:sldId id="280" r:id="rId15"/>
    <p:sldId id="298" r:id="rId16"/>
    <p:sldId id="281" r:id="rId17"/>
    <p:sldId id="282" r:id="rId18"/>
    <p:sldId id="283" r:id="rId19"/>
    <p:sldId id="284" r:id="rId20"/>
    <p:sldId id="285" r:id="rId21"/>
    <p:sldId id="288" r:id="rId22"/>
    <p:sldId id="289" r:id="rId23"/>
    <p:sldId id="290" r:id="rId24"/>
    <p:sldId id="292" r:id="rId25"/>
    <p:sldId id="293" r:id="rId26"/>
    <p:sldId id="294" r:id="rId27"/>
    <p:sldId id="295" r:id="rId28"/>
    <p:sldId id="296" r:id="rId29"/>
    <p:sldId id="291" r:id="rId30"/>
    <p:sldId id="286" r:id="rId31"/>
    <p:sldId id="287" r:id="rId32"/>
    <p:sldId id="257" r:id="rId33"/>
  </p:sldIdLst>
  <p:sldSz cx="18288000" cy="10287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2CFEE"/>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72" autoAdjust="0"/>
    <p:restoredTop sz="94660"/>
  </p:normalViewPr>
  <p:slideViewPr>
    <p:cSldViewPr snapToGrid="0">
      <p:cViewPr varScale="1">
        <p:scale>
          <a:sx n="50" d="100"/>
          <a:sy n="50" d="100"/>
        </p:scale>
        <p:origin x="90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FD30752-513D-44A0-81D0-95D194C0B629}" type="datetimeFigureOut">
              <a:rPr lang="en-US" smtClean="0"/>
              <a:t>2/19/2025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E9C7-5227-40EC-9F7D-1882895FDE90}" type="slidenum">
              <a:rPr lang="en-US" smtClean="0"/>
              <a:t>‹#›</a:t>
            </a:fld>
            <a:endParaRPr lang="en-US"/>
          </a:p>
        </p:txBody>
      </p:sp>
    </p:spTree>
    <p:extLst>
      <p:ext uri="{BB962C8B-B14F-4D97-AF65-F5344CB8AC3E}">
        <p14:creationId xmlns:p14="http://schemas.microsoft.com/office/powerpoint/2010/main" val="37478209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4BE9C7-5227-40EC-9F7D-1882895FDE90}" type="slidenum">
              <a:rPr lang="en-US" smtClean="0"/>
              <a:t>8</a:t>
            </a:fld>
            <a:endParaRPr lang="en-US"/>
          </a:p>
        </p:txBody>
      </p:sp>
    </p:spTree>
    <p:extLst>
      <p:ext uri="{BB962C8B-B14F-4D97-AF65-F5344CB8AC3E}">
        <p14:creationId xmlns:p14="http://schemas.microsoft.com/office/powerpoint/2010/main" val="37797441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C7CCFD-EBB5-CE6A-629C-2EC2D72CF2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2CC425-3183-9844-2A7B-82D2C26CED4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B33B8A-6B15-ECF6-B448-C33248FEEF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3AA0F1C-F2CF-E0B7-A24E-A92E6889B26D}"/>
              </a:ext>
            </a:extLst>
          </p:cNvPr>
          <p:cNvSpPr>
            <a:spLocks noGrp="1"/>
          </p:cNvSpPr>
          <p:nvPr>
            <p:ph type="sldNum" sz="quarter" idx="5"/>
          </p:nvPr>
        </p:nvSpPr>
        <p:spPr/>
        <p:txBody>
          <a:bodyPr/>
          <a:lstStyle/>
          <a:p>
            <a:fld id="{DF4BE9C7-5227-40EC-9F7D-1882895FDE90}" type="slidenum">
              <a:rPr lang="en-US" smtClean="0"/>
              <a:t>18</a:t>
            </a:fld>
            <a:endParaRPr lang="en-US"/>
          </a:p>
        </p:txBody>
      </p:sp>
    </p:spTree>
    <p:extLst>
      <p:ext uri="{BB962C8B-B14F-4D97-AF65-F5344CB8AC3E}">
        <p14:creationId xmlns:p14="http://schemas.microsoft.com/office/powerpoint/2010/main" val="21017286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6B4856-074B-FA0D-C455-5841821846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FA717D7-433D-3F3F-4366-2CCDB727B37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1841326-5424-2CD7-DACB-08F07134CB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E34429-EC13-B572-6C44-6DD49CD49642}"/>
              </a:ext>
            </a:extLst>
          </p:cNvPr>
          <p:cNvSpPr>
            <a:spLocks noGrp="1"/>
          </p:cNvSpPr>
          <p:nvPr>
            <p:ph type="sldNum" sz="quarter" idx="5"/>
          </p:nvPr>
        </p:nvSpPr>
        <p:spPr/>
        <p:txBody>
          <a:bodyPr/>
          <a:lstStyle/>
          <a:p>
            <a:fld id="{DF4BE9C7-5227-40EC-9F7D-1882895FDE90}" type="slidenum">
              <a:rPr lang="en-US" smtClean="0"/>
              <a:t>19</a:t>
            </a:fld>
            <a:endParaRPr lang="en-US"/>
          </a:p>
        </p:txBody>
      </p:sp>
    </p:spTree>
    <p:extLst>
      <p:ext uri="{BB962C8B-B14F-4D97-AF65-F5344CB8AC3E}">
        <p14:creationId xmlns:p14="http://schemas.microsoft.com/office/powerpoint/2010/main" val="15748216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49AC98-BD0F-B464-D3CC-68A9D180C6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07CF28-55AA-718E-C2B5-891141B9B26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9C07ED-0F3B-AC83-124F-33DAE369BB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3B22BE-9AE7-6786-7697-708BB508F301}"/>
              </a:ext>
            </a:extLst>
          </p:cNvPr>
          <p:cNvSpPr>
            <a:spLocks noGrp="1"/>
          </p:cNvSpPr>
          <p:nvPr>
            <p:ph type="sldNum" sz="quarter" idx="5"/>
          </p:nvPr>
        </p:nvSpPr>
        <p:spPr/>
        <p:txBody>
          <a:bodyPr/>
          <a:lstStyle/>
          <a:p>
            <a:fld id="{DF4BE9C7-5227-40EC-9F7D-1882895FDE90}" type="slidenum">
              <a:rPr lang="en-US" smtClean="0"/>
              <a:t>20</a:t>
            </a:fld>
            <a:endParaRPr lang="en-US"/>
          </a:p>
        </p:txBody>
      </p:sp>
    </p:spTree>
    <p:extLst>
      <p:ext uri="{BB962C8B-B14F-4D97-AF65-F5344CB8AC3E}">
        <p14:creationId xmlns:p14="http://schemas.microsoft.com/office/powerpoint/2010/main" val="370419975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05C70D-5EBF-C46D-21CF-11FA2A24B79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0A506E-7ACE-E18C-5B32-28D74C9A2DC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17D0EF-CEC9-49E2-60CD-B04271C09F9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4960C3A-4E12-E1AA-718D-5D9A496702E2}"/>
              </a:ext>
            </a:extLst>
          </p:cNvPr>
          <p:cNvSpPr>
            <a:spLocks noGrp="1"/>
          </p:cNvSpPr>
          <p:nvPr>
            <p:ph type="sldNum" sz="quarter" idx="5"/>
          </p:nvPr>
        </p:nvSpPr>
        <p:spPr/>
        <p:txBody>
          <a:bodyPr/>
          <a:lstStyle/>
          <a:p>
            <a:fld id="{DF4BE9C7-5227-40EC-9F7D-1882895FDE90}" type="slidenum">
              <a:rPr lang="en-US" smtClean="0"/>
              <a:t>21</a:t>
            </a:fld>
            <a:endParaRPr lang="en-US"/>
          </a:p>
        </p:txBody>
      </p:sp>
    </p:spTree>
    <p:extLst>
      <p:ext uri="{BB962C8B-B14F-4D97-AF65-F5344CB8AC3E}">
        <p14:creationId xmlns:p14="http://schemas.microsoft.com/office/powerpoint/2010/main" val="61275292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39544C-0066-F29C-067D-7481D587F2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D3AB59A-74AA-35EB-53A0-6A9D41863E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27D7007-4619-FAA8-70BB-5ACA3DC51E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66A293-7A01-9593-2001-71E3F265207A}"/>
              </a:ext>
            </a:extLst>
          </p:cNvPr>
          <p:cNvSpPr>
            <a:spLocks noGrp="1"/>
          </p:cNvSpPr>
          <p:nvPr>
            <p:ph type="sldNum" sz="quarter" idx="5"/>
          </p:nvPr>
        </p:nvSpPr>
        <p:spPr/>
        <p:txBody>
          <a:bodyPr/>
          <a:lstStyle/>
          <a:p>
            <a:fld id="{DF4BE9C7-5227-40EC-9F7D-1882895FDE90}" type="slidenum">
              <a:rPr lang="en-US" smtClean="0"/>
              <a:t>22</a:t>
            </a:fld>
            <a:endParaRPr lang="en-US"/>
          </a:p>
        </p:txBody>
      </p:sp>
    </p:spTree>
    <p:extLst>
      <p:ext uri="{BB962C8B-B14F-4D97-AF65-F5344CB8AC3E}">
        <p14:creationId xmlns:p14="http://schemas.microsoft.com/office/powerpoint/2010/main" val="18705850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394A23-5666-6739-F13E-8E1089B26E7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87CF9-BE4A-77A6-C332-8C7343042C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D3F919-1C63-F337-E2B9-26B8865FAE2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04E1F6F-9CF2-8DCD-CEB4-966D6E655270}"/>
              </a:ext>
            </a:extLst>
          </p:cNvPr>
          <p:cNvSpPr>
            <a:spLocks noGrp="1"/>
          </p:cNvSpPr>
          <p:nvPr>
            <p:ph type="sldNum" sz="quarter" idx="5"/>
          </p:nvPr>
        </p:nvSpPr>
        <p:spPr/>
        <p:txBody>
          <a:bodyPr/>
          <a:lstStyle/>
          <a:p>
            <a:fld id="{DF4BE9C7-5227-40EC-9F7D-1882895FDE90}" type="slidenum">
              <a:rPr lang="en-US" smtClean="0"/>
              <a:t>23</a:t>
            </a:fld>
            <a:endParaRPr lang="en-US"/>
          </a:p>
        </p:txBody>
      </p:sp>
    </p:spTree>
    <p:extLst>
      <p:ext uri="{BB962C8B-B14F-4D97-AF65-F5344CB8AC3E}">
        <p14:creationId xmlns:p14="http://schemas.microsoft.com/office/powerpoint/2010/main" val="387557264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148C6C-F505-E15E-357F-660A1B84038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798364-A0A2-0C5A-A875-9BFC0DEB3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FDCDCC-723B-0797-D3F2-986867EEB9F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53688E-F262-A56C-4D64-7E8140CE17FB}"/>
              </a:ext>
            </a:extLst>
          </p:cNvPr>
          <p:cNvSpPr>
            <a:spLocks noGrp="1"/>
          </p:cNvSpPr>
          <p:nvPr>
            <p:ph type="sldNum" sz="quarter" idx="5"/>
          </p:nvPr>
        </p:nvSpPr>
        <p:spPr/>
        <p:txBody>
          <a:bodyPr/>
          <a:lstStyle/>
          <a:p>
            <a:fld id="{DF4BE9C7-5227-40EC-9F7D-1882895FDE90}" type="slidenum">
              <a:rPr lang="en-US" smtClean="0"/>
              <a:t>24</a:t>
            </a:fld>
            <a:endParaRPr lang="en-US"/>
          </a:p>
        </p:txBody>
      </p:sp>
    </p:spTree>
    <p:extLst>
      <p:ext uri="{BB962C8B-B14F-4D97-AF65-F5344CB8AC3E}">
        <p14:creationId xmlns:p14="http://schemas.microsoft.com/office/powerpoint/2010/main" val="39050304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620CCC-AA22-B12C-74CF-CEF37770D3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451653-6211-8A25-F89E-913984A9F8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B4E2BBE-1B1B-6012-E46B-27C1EC561E3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27A9207-ABE5-E42D-BD8B-FD67F8D6F3B0}"/>
              </a:ext>
            </a:extLst>
          </p:cNvPr>
          <p:cNvSpPr>
            <a:spLocks noGrp="1"/>
          </p:cNvSpPr>
          <p:nvPr>
            <p:ph type="sldNum" sz="quarter" idx="5"/>
          </p:nvPr>
        </p:nvSpPr>
        <p:spPr/>
        <p:txBody>
          <a:bodyPr/>
          <a:lstStyle/>
          <a:p>
            <a:fld id="{DF4BE9C7-5227-40EC-9F7D-1882895FDE90}" type="slidenum">
              <a:rPr lang="en-US" smtClean="0"/>
              <a:t>25</a:t>
            </a:fld>
            <a:endParaRPr lang="en-US"/>
          </a:p>
        </p:txBody>
      </p:sp>
    </p:spTree>
    <p:extLst>
      <p:ext uri="{BB962C8B-B14F-4D97-AF65-F5344CB8AC3E}">
        <p14:creationId xmlns:p14="http://schemas.microsoft.com/office/powerpoint/2010/main" val="29774463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3CCED-F68D-FC40-99D3-05CBE3D3F04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FD213F-A89F-D727-DEEC-1329BC4A6B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B5E8AA7-889E-6D02-DE73-7AD7BA9924D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3C4CB1-05CA-979E-B170-DC67F334932D}"/>
              </a:ext>
            </a:extLst>
          </p:cNvPr>
          <p:cNvSpPr>
            <a:spLocks noGrp="1"/>
          </p:cNvSpPr>
          <p:nvPr>
            <p:ph type="sldNum" sz="quarter" idx="5"/>
          </p:nvPr>
        </p:nvSpPr>
        <p:spPr/>
        <p:txBody>
          <a:bodyPr/>
          <a:lstStyle/>
          <a:p>
            <a:fld id="{DF4BE9C7-5227-40EC-9F7D-1882895FDE90}" type="slidenum">
              <a:rPr lang="en-US" smtClean="0"/>
              <a:t>26</a:t>
            </a:fld>
            <a:endParaRPr lang="en-US"/>
          </a:p>
        </p:txBody>
      </p:sp>
    </p:spTree>
    <p:extLst>
      <p:ext uri="{BB962C8B-B14F-4D97-AF65-F5344CB8AC3E}">
        <p14:creationId xmlns:p14="http://schemas.microsoft.com/office/powerpoint/2010/main" val="28643537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DB0D93-CF19-3E24-3992-111C21E46F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29E524-D8B9-8CE2-B629-D9E32565015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B49B67-E824-72C1-A6F5-FF240B9744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44F720-B9C1-1408-190B-849E7510D97B}"/>
              </a:ext>
            </a:extLst>
          </p:cNvPr>
          <p:cNvSpPr>
            <a:spLocks noGrp="1"/>
          </p:cNvSpPr>
          <p:nvPr>
            <p:ph type="sldNum" sz="quarter" idx="5"/>
          </p:nvPr>
        </p:nvSpPr>
        <p:spPr/>
        <p:txBody>
          <a:bodyPr/>
          <a:lstStyle/>
          <a:p>
            <a:fld id="{DF4BE9C7-5227-40EC-9F7D-1882895FDE90}" type="slidenum">
              <a:rPr lang="en-US" smtClean="0"/>
              <a:t>27</a:t>
            </a:fld>
            <a:endParaRPr lang="en-US"/>
          </a:p>
        </p:txBody>
      </p:sp>
    </p:spTree>
    <p:extLst>
      <p:ext uri="{BB962C8B-B14F-4D97-AF65-F5344CB8AC3E}">
        <p14:creationId xmlns:p14="http://schemas.microsoft.com/office/powerpoint/2010/main" val="24845551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C3BF0B-D750-D5E1-7B4D-ABF0E35E79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C7D82A-6C57-C2AB-A3B6-32E15DCE18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F38AFEF-A79C-8D42-82F3-49AD8295613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D5488F-FA5B-51B3-AE99-F560078A40AC}"/>
              </a:ext>
            </a:extLst>
          </p:cNvPr>
          <p:cNvSpPr>
            <a:spLocks noGrp="1"/>
          </p:cNvSpPr>
          <p:nvPr>
            <p:ph type="sldNum" sz="quarter" idx="5"/>
          </p:nvPr>
        </p:nvSpPr>
        <p:spPr/>
        <p:txBody>
          <a:bodyPr/>
          <a:lstStyle/>
          <a:p>
            <a:fld id="{DF4BE9C7-5227-40EC-9F7D-1882895FDE90}" type="slidenum">
              <a:rPr lang="en-US" smtClean="0"/>
              <a:t>9</a:t>
            </a:fld>
            <a:endParaRPr lang="en-US"/>
          </a:p>
        </p:txBody>
      </p:sp>
    </p:spTree>
    <p:extLst>
      <p:ext uri="{BB962C8B-B14F-4D97-AF65-F5344CB8AC3E}">
        <p14:creationId xmlns:p14="http://schemas.microsoft.com/office/powerpoint/2010/main" val="4880926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064FA4-7E32-CBA3-86AC-D7E8C9F469B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4EF999E-45BF-4FD6-5D8E-FEFF54D449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66EA5DE-905C-FB05-27C8-0D7F831A51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528AFD8-D953-2D90-3335-72F4F985E3F4}"/>
              </a:ext>
            </a:extLst>
          </p:cNvPr>
          <p:cNvSpPr>
            <a:spLocks noGrp="1"/>
          </p:cNvSpPr>
          <p:nvPr>
            <p:ph type="sldNum" sz="quarter" idx="5"/>
          </p:nvPr>
        </p:nvSpPr>
        <p:spPr/>
        <p:txBody>
          <a:bodyPr/>
          <a:lstStyle/>
          <a:p>
            <a:fld id="{DF4BE9C7-5227-40EC-9F7D-1882895FDE90}" type="slidenum">
              <a:rPr lang="en-US" smtClean="0"/>
              <a:t>28</a:t>
            </a:fld>
            <a:endParaRPr lang="en-US"/>
          </a:p>
        </p:txBody>
      </p:sp>
    </p:spTree>
    <p:extLst>
      <p:ext uri="{BB962C8B-B14F-4D97-AF65-F5344CB8AC3E}">
        <p14:creationId xmlns:p14="http://schemas.microsoft.com/office/powerpoint/2010/main" val="198783946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9FF916-2050-83CC-CF4E-A854A5BB78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F46C76-261F-EAC8-B324-B49059F6C6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D079B29-6D62-597A-8EA3-15311ED025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CCA8615-EDAA-E7D7-8835-B2722420018C}"/>
              </a:ext>
            </a:extLst>
          </p:cNvPr>
          <p:cNvSpPr>
            <a:spLocks noGrp="1"/>
          </p:cNvSpPr>
          <p:nvPr>
            <p:ph type="sldNum" sz="quarter" idx="5"/>
          </p:nvPr>
        </p:nvSpPr>
        <p:spPr/>
        <p:txBody>
          <a:bodyPr/>
          <a:lstStyle/>
          <a:p>
            <a:fld id="{DF4BE9C7-5227-40EC-9F7D-1882895FDE90}" type="slidenum">
              <a:rPr lang="en-US" smtClean="0"/>
              <a:t>29</a:t>
            </a:fld>
            <a:endParaRPr lang="en-US"/>
          </a:p>
        </p:txBody>
      </p:sp>
    </p:spTree>
    <p:extLst>
      <p:ext uri="{BB962C8B-B14F-4D97-AF65-F5344CB8AC3E}">
        <p14:creationId xmlns:p14="http://schemas.microsoft.com/office/powerpoint/2010/main" val="1069193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A92CE-98E2-A0C2-CB52-1ECD388F80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73BFFB-58E3-6CC9-95FF-593853599A3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2F7DCD-51EE-3A85-E0F2-9390D82CFB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0605155-1B5E-F3D8-D0CD-0E7E83EFA651}"/>
              </a:ext>
            </a:extLst>
          </p:cNvPr>
          <p:cNvSpPr>
            <a:spLocks noGrp="1"/>
          </p:cNvSpPr>
          <p:nvPr>
            <p:ph type="sldNum" sz="quarter" idx="5"/>
          </p:nvPr>
        </p:nvSpPr>
        <p:spPr/>
        <p:txBody>
          <a:bodyPr/>
          <a:lstStyle/>
          <a:p>
            <a:fld id="{DF4BE9C7-5227-40EC-9F7D-1882895FDE90}" type="slidenum">
              <a:rPr lang="en-US" smtClean="0"/>
              <a:t>10</a:t>
            </a:fld>
            <a:endParaRPr lang="en-US"/>
          </a:p>
        </p:txBody>
      </p:sp>
    </p:spTree>
    <p:extLst>
      <p:ext uri="{BB962C8B-B14F-4D97-AF65-F5344CB8AC3E}">
        <p14:creationId xmlns:p14="http://schemas.microsoft.com/office/powerpoint/2010/main" val="7903481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2A764-E395-E5EF-C9BE-A08BEE0AF7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6F1804-C22B-E607-44BE-D382B456DB1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E51F339-69F2-3BEA-B747-9831E5E1E85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244049D-E959-EC98-6D65-26A5044D11ED}"/>
              </a:ext>
            </a:extLst>
          </p:cNvPr>
          <p:cNvSpPr>
            <a:spLocks noGrp="1"/>
          </p:cNvSpPr>
          <p:nvPr>
            <p:ph type="sldNum" sz="quarter" idx="5"/>
          </p:nvPr>
        </p:nvSpPr>
        <p:spPr/>
        <p:txBody>
          <a:bodyPr/>
          <a:lstStyle/>
          <a:p>
            <a:fld id="{DF4BE9C7-5227-40EC-9F7D-1882895FDE90}" type="slidenum">
              <a:rPr lang="en-US" smtClean="0"/>
              <a:t>11</a:t>
            </a:fld>
            <a:endParaRPr lang="en-US"/>
          </a:p>
        </p:txBody>
      </p:sp>
    </p:spTree>
    <p:extLst>
      <p:ext uri="{BB962C8B-B14F-4D97-AF65-F5344CB8AC3E}">
        <p14:creationId xmlns:p14="http://schemas.microsoft.com/office/powerpoint/2010/main" val="1967886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FDF8C-D5DB-303C-FFF0-E193C7C07A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AB703A-FB34-929A-CDB5-B989F9AEC8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2255F73-92BE-C6F6-69CE-CB6F594F814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7C192C-240C-A0C2-B714-4177413E2584}"/>
              </a:ext>
            </a:extLst>
          </p:cNvPr>
          <p:cNvSpPr>
            <a:spLocks noGrp="1"/>
          </p:cNvSpPr>
          <p:nvPr>
            <p:ph type="sldNum" sz="quarter" idx="5"/>
          </p:nvPr>
        </p:nvSpPr>
        <p:spPr/>
        <p:txBody>
          <a:bodyPr/>
          <a:lstStyle/>
          <a:p>
            <a:fld id="{DF4BE9C7-5227-40EC-9F7D-1882895FDE90}" type="slidenum">
              <a:rPr lang="en-US" smtClean="0"/>
              <a:t>12</a:t>
            </a:fld>
            <a:endParaRPr lang="en-US"/>
          </a:p>
        </p:txBody>
      </p:sp>
    </p:spTree>
    <p:extLst>
      <p:ext uri="{BB962C8B-B14F-4D97-AF65-F5344CB8AC3E}">
        <p14:creationId xmlns:p14="http://schemas.microsoft.com/office/powerpoint/2010/main" val="41026159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DEDABA-E461-5945-3D20-6CE89B36DDF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9130C8-4D22-E2D4-7AA6-A62B95E25E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B51352E-5A19-EDED-45ED-D02CE046A5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BA570CA-E00F-B095-A5B1-7C6C33CB9749}"/>
              </a:ext>
            </a:extLst>
          </p:cNvPr>
          <p:cNvSpPr>
            <a:spLocks noGrp="1"/>
          </p:cNvSpPr>
          <p:nvPr>
            <p:ph type="sldNum" sz="quarter" idx="5"/>
          </p:nvPr>
        </p:nvSpPr>
        <p:spPr/>
        <p:txBody>
          <a:bodyPr/>
          <a:lstStyle/>
          <a:p>
            <a:fld id="{DF4BE9C7-5227-40EC-9F7D-1882895FDE90}" type="slidenum">
              <a:rPr lang="en-US" smtClean="0"/>
              <a:t>13</a:t>
            </a:fld>
            <a:endParaRPr lang="en-US"/>
          </a:p>
        </p:txBody>
      </p:sp>
    </p:spTree>
    <p:extLst>
      <p:ext uri="{BB962C8B-B14F-4D97-AF65-F5344CB8AC3E}">
        <p14:creationId xmlns:p14="http://schemas.microsoft.com/office/powerpoint/2010/main" val="837858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353A00-93B0-D485-1BA3-A4E195A812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FAEC23-2FFF-A24E-4A58-099AC853E96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6A1EB2E-C330-244A-2581-CD6EF01CDEC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BEEA3B-16E6-C6BA-112A-219674CEE196}"/>
              </a:ext>
            </a:extLst>
          </p:cNvPr>
          <p:cNvSpPr>
            <a:spLocks noGrp="1"/>
          </p:cNvSpPr>
          <p:nvPr>
            <p:ph type="sldNum" sz="quarter" idx="5"/>
          </p:nvPr>
        </p:nvSpPr>
        <p:spPr/>
        <p:txBody>
          <a:bodyPr/>
          <a:lstStyle/>
          <a:p>
            <a:fld id="{DF4BE9C7-5227-40EC-9F7D-1882895FDE90}" type="slidenum">
              <a:rPr lang="en-US" smtClean="0"/>
              <a:t>14</a:t>
            </a:fld>
            <a:endParaRPr lang="en-US"/>
          </a:p>
        </p:txBody>
      </p:sp>
    </p:spTree>
    <p:extLst>
      <p:ext uri="{BB962C8B-B14F-4D97-AF65-F5344CB8AC3E}">
        <p14:creationId xmlns:p14="http://schemas.microsoft.com/office/powerpoint/2010/main" val="16671715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717C3B-15CD-C759-BE13-75BB1B80E8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7D3679-1207-2F0E-0CC8-D5F39FA04F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733E42E-4059-4543-6819-9754ED94F2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70B34A7-3576-48EC-F07B-A0D94D4472AA}"/>
              </a:ext>
            </a:extLst>
          </p:cNvPr>
          <p:cNvSpPr>
            <a:spLocks noGrp="1"/>
          </p:cNvSpPr>
          <p:nvPr>
            <p:ph type="sldNum" sz="quarter" idx="5"/>
          </p:nvPr>
        </p:nvSpPr>
        <p:spPr/>
        <p:txBody>
          <a:bodyPr/>
          <a:lstStyle/>
          <a:p>
            <a:fld id="{DF4BE9C7-5227-40EC-9F7D-1882895FDE90}" type="slidenum">
              <a:rPr lang="en-US" smtClean="0"/>
              <a:t>16</a:t>
            </a:fld>
            <a:endParaRPr lang="en-US"/>
          </a:p>
        </p:txBody>
      </p:sp>
    </p:spTree>
    <p:extLst>
      <p:ext uri="{BB962C8B-B14F-4D97-AF65-F5344CB8AC3E}">
        <p14:creationId xmlns:p14="http://schemas.microsoft.com/office/powerpoint/2010/main" val="22222967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60D657-7639-B4B6-590F-D3A5916E42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288375-ED14-1DE8-4B51-FEE2405E3F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111203-61B2-CB2D-20D4-1478A511EC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8F029E-7AB7-541C-C9FB-3D5DBA9CB685}"/>
              </a:ext>
            </a:extLst>
          </p:cNvPr>
          <p:cNvSpPr>
            <a:spLocks noGrp="1"/>
          </p:cNvSpPr>
          <p:nvPr>
            <p:ph type="sldNum" sz="quarter" idx="5"/>
          </p:nvPr>
        </p:nvSpPr>
        <p:spPr/>
        <p:txBody>
          <a:bodyPr/>
          <a:lstStyle/>
          <a:p>
            <a:fld id="{DF4BE9C7-5227-40EC-9F7D-1882895FDE90}" type="slidenum">
              <a:rPr lang="en-US" smtClean="0"/>
              <a:t>17</a:t>
            </a:fld>
            <a:endParaRPr lang="en-US"/>
          </a:p>
        </p:txBody>
      </p:sp>
    </p:spTree>
    <p:extLst>
      <p:ext uri="{BB962C8B-B14F-4D97-AF65-F5344CB8AC3E}">
        <p14:creationId xmlns:p14="http://schemas.microsoft.com/office/powerpoint/2010/main" val="21787923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286000" y="1683545"/>
            <a:ext cx="13716000" cy="3581400"/>
          </a:xfrm>
        </p:spPr>
        <p:txBody>
          <a:bodyPr anchor="b"/>
          <a:lstStyle>
            <a:lvl1pPr algn="ctr">
              <a:defRPr sz="9000"/>
            </a:lvl1pPr>
          </a:lstStyle>
          <a:p>
            <a:r>
              <a:rPr lang="en-US"/>
              <a:t>Click to edit Master title style</a:t>
            </a:r>
            <a:endParaRPr lang="en-US" dirty="0"/>
          </a:p>
        </p:txBody>
      </p:sp>
      <p:sp>
        <p:nvSpPr>
          <p:cNvPr id="3" name="Subtitle 2"/>
          <p:cNvSpPr>
            <a:spLocks noGrp="1"/>
          </p:cNvSpPr>
          <p:nvPr>
            <p:ph type="subTitle" idx="1"/>
          </p:nvPr>
        </p:nvSpPr>
        <p:spPr>
          <a:xfrm>
            <a:off x="2286000" y="5403057"/>
            <a:ext cx="13716000" cy="2483643"/>
          </a:xfrm>
        </p:spPr>
        <p:txBody>
          <a:bodyPr/>
          <a:lstStyle>
            <a:lvl1pPr marL="0" indent="0" algn="ctr">
              <a:buNone/>
              <a:defRPr sz="3600"/>
            </a:lvl1pPr>
            <a:lvl2pPr marL="685800" indent="0" algn="ctr">
              <a:buNone/>
              <a:defRPr sz="3000"/>
            </a:lvl2pPr>
            <a:lvl3pPr marL="1371600" indent="0" algn="ctr">
              <a:buNone/>
              <a:defRPr sz="2700"/>
            </a:lvl3pPr>
            <a:lvl4pPr marL="2057400" indent="0" algn="ctr">
              <a:buNone/>
              <a:defRPr sz="2400"/>
            </a:lvl4pPr>
            <a:lvl5pPr marL="2743200" indent="0" algn="ctr">
              <a:buNone/>
              <a:defRPr sz="2400"/>
            </a:lvl5pPr>
            <a:lvl6pPr marL="3429000" indent="0" algn="ctr">
              <a:buNone/>
              <a:defRPr sz="2400"/>
            </a:lvl6pPr>
            <a:lvl7pPr marL="4114800" indent="0" algn="ctr">
              <a:buNone/>
              <a:defRPr sz="2400"/>
            </a:lvl7pPr>
            <a:lvl8pPr marL="4800600" indent="0" algn="ctr">
              <a:buNone/>
              <a:defRPr sz="2400"/>
            </a:lvl8pPr>
            <a:lvl9pPr marL="5486400" indent="0" algn="ctr">
              <a:buNone/>
              <a:defRPr sz="2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979B424-ED28-4BEC-8A28-BF427314F3CE}"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3795116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9B424-ED28-4BEC-8A28-BF427314F3CE}"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624488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3087350" y="547688"/>
            <a:ext cx="3943350" cy="871775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57300" y="547688"/>
            <a:ext cx="11601450" cy="871775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9B424-ED28-4BEC-8A28-BF427314F3CE}"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334596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979B424-ED28-4BEC-8A28-BF427314F3CE}"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4000746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47775" y="2564608"/>
            <a:ext cx="15773400" cy="4279106"/>
          </a:xfrm>
        </p:spPr>
        <p:txBody>
          <a:bodyPr anchor="b"/>
          <a:lstStyle>
            <a:lvl1pPr>
              <a:defRPr sz="9000"/>
            </a:lvl1pPr>
          </a:lstStyle>
          <a:p>
            <a:r>
              <a:rPr lang="en-US"/>
              <a:t>Click to edit Master title style</a:t>
            </a:r>
            <a:endParaRPr lang="en-US" dirty="0"/>
          </a:p>
        </p:txBody>
      </p:sp>
      <p:sp>
        <p:nvSpPr>
          <p:cNvPr id="3" name="Text Placeholder 2"/>
          <p:cNvSpPr>
            <a:spLocks noGrp="1"/>
          </p:cNvSpPr>
          <p:nvPr>
            <p:ph type="body" idx="1"/>
          </p:nvPr>
        </p:nvSpPr>
        <p:spPr>
          <a:xfrm>
            <a:off x="1247775" y="6884195"/>
            <a:ext cx="15773400" cy="2250281"/>
          </a:xfrm>
        </p:spPr>
        <p:txBody>
          <a:bodyPr/>
          <a:lstStyle>
            <a:lvl1pPr marL="0" indent="0">
              <a:buNone/>
              <a:defRPr sz="3600">
                <a:solidFill>
                  <a:schemeClr val="tx1">
                    <a:tint val="82000"/>
                  </a:schemeClr>
                </a:solidFill>
              </a:defRPr>
            </a:lvl1pPr>
            <a:lvl2pPr marL="685800" indent="0">
              <a:buNone/>
              <a:defRPr sz="3000">
                <a:solidFill>
                  <a:schemeClr val="tx1">
                    <a:tint val="82000"/>
                  </a:schemeClr>
                </a:solidFill>
              </a:defRPr>
            </a:lvl2pPr>
            <a:lvl3pPr marL="1371600" indent="0">
              <a:buNone/>
              <a:defRPr sz="2700">
                <a:solidFill>
                  <a:schemeClr val="tx1">
                    <a:tint val="82000"/>
                  </a:schemeClr>
                </a:solidFill>
              </a:defRPr>
            </a:lvl3pPr>
            <a:lvl4pPr marL="2057400" indent="0">
              <a:buNone/>
              <a:defRPr sz="2400">
                <a:solidFill>
                  <a:schemeClr val="tx1">
                    <a:tint val="82000"/>
                  </a:schemeClr>
                </a:solidFill>
              </a:defRPr>
            </a:lvl4pPr>
            <a:lvl5pPr marL="2743200" indent="0">
              <a:buNone/>
              <a:defRPr sz="2400">
                <a:solidFill>
                  <a:schemeClr val="tx1">
                    <a:tint val="82000"/>
                  </a:schemeClr>
                </a:solidFill>
              </a:defRPr>
            </a:lvl5pPr>
            <a:lvl6pPr marL="3429000" indent="0">
              <a:buNone/>
              <a:defRPr sz="2400">
                <a:solidFill>
                  <a:schemeClr val="tx1">
                    <a:tint val="82000"/>
                  </a:schemeClr>
                </a:solidFill>
              </a:defRPr>
            </a:lvl6pPr>
            <a:lvl7pPr marL="4114800" indent="0">
              <a:buNone/>
              <a:defRPr sz="2400">
                <a:solidFill>
                  <a:schemeClr val="tx1">
                    <a:tint val="82000"/>
                  </a:schemeClr>
                </a:solidFill>
              </a:defRPr>
            </a:lvl7pPr>
            <a:lvl8pPr marL="4800600" indent="0">
              <a:buNone/>
              <a:defRPr sz="2400">
                <a:solidFill>
                  <a:schemeClr val="tx1">
                    <a:tint val="82000"/>
                  </a:schemeClr>
                </a:solidFill>
              </a:defRPr>
            </a:lvl8pPr>
            <a:lvl9pPr marL="5486400" indent="0">
              <a:buNone/>
              <a:defRPr sz="24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979B424-ED28-4BEC-8A28-BF427314F3CE}" type="datetimeFigureOut">
              <a:rPr lang="en-US" smtClean="0"/>
              <a:t>2/19/2025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36068755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57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9258300" y="2738438"/>
            <a:ext cx="7772400" cy="65270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79B424-ED28-4BEC-8A28-BF427314F3CE}"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156116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259682" y="547688"/>
            <a:ext cx="15773400" cy="1988345"/>
          </a:xfrm>
        </p:spPr>
        <p:txBody>
          <a:bodyPr/>
          <a:lstStyle/>
          <a:p>
            <a:r>
              <a:rPr lang="en-US"/>
              <a:t>Click to edit Master title style</a:t>
            </a:r>
            <a:endParaRPr lang="en-US" dirty="0"/>
          </a:p>
        </p:txBody>
      </p:sp>
      <p:sp>
        <p:nvSpPr>
          <p:cNvPr id="3" name="Text Placeholder 2"/>
          <p:cNvSpPr>
            <a:spLocks noGrp="1"/>
          </p:cNvSpPr>
          <p:nvPr>
            <p:ph type="body" idx="1"/>
          </p:nvPr>
        </p:nvSpPr>
        <p:spPr>
          <a:xfrm>
            <a:off x="1259683" y="2521745"/>
            <a:ext cx="7736681"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4" name="Content Placeholder 3"/>
          <p:cNvSpPr>
            <a:spLocks noGrp="1"/>
          </p:cNvSpPr>
          <p:nvPr>
            <p:ph sz="half" idx="2"/>
          </p:nvPr>
        </p:nvSpPr>
        <p:spPr>
          <a:xfrm>
            <a:off x="1259683" y="3757613"/>
            <a:ext cx="7736681"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9258300" y="2521745"/>
            <a:ext cx="7774782" cy="1235868"/>
          </a:xfrm>
        </p:spPr>
        <p:txBody>
          <a:bodyPr anchor="b"/>
          <a:lstStyle>
            <a:lvl1pPr marL="0" indent="0">
              <a:buNone/>
              <a:defRPr sz="3600" b="1"/>
            </a:lvl1pPr>
            <a:lvl2pPr marL="685800" indent="0">
              <a:buNone/>
              <a:defRPr sz="3000" b="1"/>
            </a:lvl2pPr>
            <a:lvl3pPr marL="1371600" indent="0">
              <a:buNone/>
              <a:defRPr sz="2700" b="1"/>
            </a:lvl3pPr>
            <a:lvl4pPr marL="2057400" indent="0">
              <a:buNone/>
              <a:defRPr sz="2400" b="1"/>
            </a:lvl4pPr>
            <a:lvl5pPr marL="2743200" indent="0">
              <a:buNone/>
              <a:defRPr sz="2400" b="1"/>
            </a:lvl5pPr>
            <a:lvl6pPr marL="3429000" indent="0">
              <a:buNone/>
              <a:defRPr sz="2400" b="1"/>
            </a:lvl6pPr>
            <a:lvl7pPr marL="4114800" indent="0">
              <a:buNone/>
              <a:defRPr sz="2400" b="1"/>
            </a:lvl7pPr>
            <a:lvl8pPr marL="4800600" indent="0">
              <a:buNone/>
              <a:defRPr sz="2400" b="1"/>
            </a:lvl8pPr>
            <a:lvl9pPr marL="5486400" indent="0">
              <a:buNone/>
              <a:defRPr sz="2400" b="1"/>
            </a:lvl9pPr>
          </a:lstStyle>
          <a:p>
            <a:pPr lvl="0"/>
            <a:r>
              <a:rPr lang="en-US"/>
              <a:t>Click to edit Master text styles</a:t>
            </a:r>
          </a:p>
        </p:txBody>
      </p:sp>
      <p:sp>
        <p:nvSpPr>
          <p:cNvPr id="6" name="Content Placeholder 5"/>
          <p:cNvSpPr>
            <a:spLocks noGrp="1"/>
          </p:cNvSpPr>
          <p:nvPr>
            <p:ph sz="quarter" idx="4"/>
          </p:nvPr>
        </p:nvSpPr>
        <p:spPr>
          <a:xfrm>
            <a:off x="9258300" y="3757613"/>
            <a:ext cx="7774782" cy="55268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979B424-ED28-4BEC-8A28-BF427314F3CE}" type="datetimeFigureOut">
              <a:rPr lang="en-US" smtClean="0"/>
              <a:t>2/19/2025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20930051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979B424-ED28-4BEC-8A28-BF427314F3CE}" type="datetimeFigureOut">
              <a:rPr lang="en-US" smtClean="0"/>
              <a:t>2/19/2025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38527432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9B424-ED28-4BEC-8A28-BF427314F3CE}" type="datetimeFigureOut">
              <a:rPr lang="en-US" smtClean="0"/>
              <a:t>2/19/2025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25054490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Content Placeholder 2"/>
          <p:cNvSpPr>
            <a:spLocks noGrp="1"/>
          </p:cNvSpPr>
          <p:nvPr>
            <p:ph idx="1"/>
          </p:nvPr>
        </p:nvSpPr>
        <p:spPr>
          <a:xfrm>
            <a:off x="7774782" y="1481138"/>
            <a:ext cx="9258300" cy="7310438"/>
          </a:xfrm>
        </p:spPr>
        <p:txBody>
          <a:bodyPr/>
          <a:lstStyle>
            <a:lvl1pPr>
              <a:defRPr sz="4800"/>
            </a:lvl1pPr>
            <a:lvl2pPr>
              <a:defRPr sz="4200"/>
            </a:lvl2pPr>
            <a:lvl3pPr>
              <a:defRPr sz="3600"/>
            </a:lvl3pPr>
            <a:lvl4pPr>
              <a:defRPr sz="3000"/>
            </a:lvl4pPr>
            <a:lvl5pPr>
              <a:defRPr sz="3000"/>
            </a:lvl5pPr>
            <a:lvl6pPr>
              <a:defRPr sz="3000"/>
            </a:lvl6pPr>
            <a:lvl7pPr>
              <a:defRPr sz="3000"/>
            </a:lvl7pPr>
            <a:lvl8pPr>
              <a:defRPr sz="3000"/>
            </a:lvl8pPr>
            <a:lvl9pPr>
              <a:defRPr sz="3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6979B424-ED28-4BEC-8A28-BF427314F3CE}"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2888456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59683" y="685800"/>
            <a:ext cx="5898356" cy="2400300"/>
          </a:xfrm>
        </p:spPr>
        <p:txBody>
          <a:bodyPr anchor="b"/>
          <a:lstStyle>
            <a:lvl1pPr>
              <a:defRPr sz="4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774782" y="1481138"/>
            <a:ext cx="9258300" cy="7310438"/>
          </a:xfrm>
        </p:spPr>
        <p:txBody>
          <a:bodyPr anchor="t"/>
          <a:lstStyle>
            <a:lvl1pPr marL="0" indent="0">
              <a:buNone/>
              <a:defRPr sz="4800"/>
            </a:lvl1pPr>
            <a:lvl2pPr marL="685800" indent="0">
              <a:buNone/>
              <a:defRPr sz="4200"/>
            </a:lvl2pPr>
            <a:lvl3pPr marL="1371600" indent="0">
              <a:buNone/>
              <a:defRPr sz="3600"/>
            </a:lvl3pPr>
            <a:lvl4pPr marL="2057400" indent="0">
              <a:buNone/>
              <a:defRPr sz="3000"/>
            </a:lvl4pPr>
            <a:lvl5pPr marL="2743200" indent="0">
              <a:buNone/>
              <a:defRPr sz="3000"/>
            </a:lvl5pPr>
            <a:lvl6pPr marL="3429000" indent="0">
              <a:buNone/>
              <a:defRPr sz="3000"/>
            </a:lvl6pPr>
            <a:lvl7pPr marL="4114800" indent="0">
              <a:buNone/>
              <a:defRPr sz="3000"/>
            </a:lvl7pPr>
            <a:lvl8pPr marL="4800600" indent="0">
              <a:buNone/>
              <a:defRPr sz="3000"/>
            </a:lvl8pPr>
            <a:lvl9pPr marL="5486400" indent="0">
              <a:buNone/>
              <a:defRPr sz="3000"/>
            </a:lvl9pPr>
          </a:lstStyle>
          <a:p>
            <a:r>
              <a:rPr lang="en-US"/>
              <a:t>Click icon to add picture</a:t>
            </a:r>
            <a:endParaRPr lang="en-US" dirty="0"/>
          </a:p>
        </p:txBody>
      </p:sp>
      <p:sp>
        <p:nvSpPr>
          <p:cNvPr id="4" name="Text Placeholder 3"/>
          <p:cNvSpPr>
            <a:spLocks noGrp="1"/>
          </p:cNvSpPr>
          <p:nvPr>
            <p:ph type="body" sz="half" idx="2"/>
          </p:nvPr>
        </p:nvSpPr>
        <p:spPr>
          <a:xfrm>
            <a:off x="1259683" y="3086100"/>
            <a:ext cx="5898356" cy="5717382"/>
          </a:xfrm>
        </p:spPr>
        <p:txBody>
          <a:bodyPr/>
          <a:lstStyle>
            <a:lvl1pPr marL="0" indent="0">
              <a:buNone/>
              <a:defRPr sz="2400"/>
            </a:lvl1pPr>
            <a:lvl2pPr marL="685800" indent="0">
              <a:buNone/>
              <a:defRPr sz="2100"/>
            </a:lvl2pPr>
            <a:lvl3pPr marL="1371600" indent="0">
              <a:buNone/>
              <a:defRPr sz="1800"/>
            </a:lvl3pPr>
            <a:lvl4pPr marL="2057400" indent="0">
              <a:buNone/>
              <a:defRPr sz="1500"/>
            </a:lvl4pPr>
            <a:lvl5pPr marL="2743200" indent="0">
              <a:buNone/>
              <a:defRPr sz="1500"/>
            </a:lvl5pPr>
            <a:lvl6pPr marL="3429000" indent="0">
              <a:buNone/>
              <a:defRPr sz="1500"/>
            </a:lvl6pPr>
            <a:lvl7pPr marL="4114800" indent="0">
              <a:buNone/>
              <a:defRPr sz="1500"/>
            </a:lvl7pPr>
            <a:lvl8pPr marL="4800600" indent="0">
              <a:buNone/>
              <a:defRPr sz="1500"/>
            </a:lvl8pPr>
            <a:lvl9pPr marL="5486400" indent="0">
              <a:buNone/>
              <a:defRPr sz="1500"/>
            </a:lvl9pPr>
          </a:lstStyle>
          <a:p>
            <a:pPr lvl="0"/>
            <a:r>
              <a:rPr lang="en-US"/>
              <a:t>Click to edit Master text styles</a:t>
            </a:r>
          </a:p>
        </p:txBody>
      </p:sp>
      <p:sp>
        <p:nvSpPr>
          <p:cNvPr id="5" name="Date Placeholder 4"/>
          <p:cNvSpPr>
            <a:spLocks noGrp="1"/>
          </p:cNvSpPr>
          <p:nvPr>
            <p:ph type="dt" sz="half" idx="10"/>
          </p:nvPr>
        </p:nvSpPr>
        <p:spPr/>
        <p:txBody>
          <a:bodyPr/>
          <a:lstStyle/>
          <a:p>
            <a:fld id="{6979B424-ED28-4BEC-8A28-BF427314F3CE}" type="datetimeFigureOut">
              <a:rPr lang="en-US" smtClean="0"/>
              <a:t>2/19/2025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6F1CDEF-4A43-4BFD-8078-355C8CCF2CEB}" type="slidenum">
              <a:rPr lang="en-US" smtClean="0"/>
              <a:t>‹#›</a:t>
            </a:fld>
            <a:endParaRPr lang="en-US"/>
          </a:p>
        </p:txBody>
      </p:sp>
    </p:spTree>
    <p:extLst>
      <p:ext uri="{BB962C8B-B14F-4D97-AF65-F5344CB8AC3E}">
        <p14:creationId xmlns:p14="http://schemas.microsoft.com/office/powerpoint/2010/main" val="23046819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7300" y="547688"/>
            <a:ext cx="15773400" cy="198834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57300" y="2738438"/>
            <a:ext cx="15773400" cy="652700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257300" y="9534526"/>
            <a:ext cx="4114800" cy="547688"/>
          </a:xfrm>
          <a:prstGeom prst="rect">
            <a:avLst/>
          </a:prstGeom>
        </p:spPr>
        <p:txBody>
          <a:bodyPr vert="horz" lIns="91440" tIns="45720" rIns="91440" bIns="45720" rtlCol="0" anchor="ctr"/>
          <a:lstStyle>
            <a:lvl1pPr algn="l">
              <a:defRPr sz="1800">
                <a:solidFill>
                  <a:schemeClr val="tx1">
                    <a:tint val="82000"/>
                  </a:schemeClr>
                </a:solidFill>
              </a:defRPr>
            </a:lvl1pPr>
          </a:lstStyle>
          <a:p>
            <a:fld id="{6979B424-ED28-4BEC-8A28-BF427314F3CE}" type="datetimeFigureOut">
              <a:rPr lang="en-US" smtClean="0"/>
              <a:t>2/19/2025</a:t>
            </a:fld>
            <a:endParaRPr lang="en-US"/>
          </a:p>
        </p:txBody>
      </p:sp>
      <p:sp>
        <p:nvSpPr>
          <p:cNvPr id="5" name="Footer Placeholder 4"/>
          <p:cNvSpPr>
            <a:spLocks noGrp="1"/>
          </p:cNvSpPr>
          <p:nvPr>
            <p:ph type="ftr" sz="quarter" idx="3"/>
          </p:nvPr>
        </p:nvSpPr>
        <p:spPr>
          <a:xfrm>
            <a:off x="6057900" y="9534526"/>
            <a:ext cx="6172200" cy="547688"/>
          </a:xfrm>
          <a:prstGeom prst="rect">
            <a:avLst/>
          </a:prstGeom>
        </p:spPr>
        <p:txBody>
          <a:bodyPr vert="horz" lIns="91440" tIns="45720" rIns="91440" bIns="45720" rtlCol="0" anchor="ctr"/>
          <a:lstStyle>
            <a:lvl1pPr algn="ctr">
              <a:defRPr sz="18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12915900" y="9534526"/>
            <a:ext cx="4114800" cy="547688"/>
          </a:xfrm>
          <a:prstGeom prst="rect">
            <a:avLst/>
          </a:prstGeom>
        </p:spPr>
        <p:txBody>
          <a:bodyPr vert="horz" lIns="91440" tIns="45720" rIns="91440" bIns="45720" rtlCol="0" anchor="ctr"/>
          <a:lstStyle>
            <a:lvl1pPr algn="r">
              <a:defRPr sz="1800">
                <a:solidFill>
                  <a:schemeClr val="tx1">
                    <a:tint val="82000"/>
                  </a:schemeClr>
                </a:solidFill>
              </a:defRPr>
            </a:lvl1pPr>
          </a:lstStyle>
          <a:p>
            <a:fld id="{36F1CDEF-4A43-4BFD-8078-355C8CCF2CEB}" type="slidenum">
              <a:rPr lang="en-US" smtClean="0"/>
              <a:t>‹#›</a:t>
            </a:fld>
            <a:endParaRPr lang="en-US"/>
          </a:p>
        </p:txBody>
      </p:sp>
    </p:spTree>
    <p:extLst>
      <p:ext uri="{BB962C8B-B14F-4D97-AF65-F5344CB8AC3E}">
        <p14:creationId xmlns:p14="http://schemas.microsoft.com/office/powerpoint/2010/main" val="28238257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1371600" rtl="0" eaLnBrk="1" latinLnBrk="0" hangingPunct="1">
        <a:lnSpc>
          <a:spcPct val="90000"/>
        </a:lnSpc>
        <a:spcBef>
          <a:spcPct val="0"/>
        </a:spcBef>
        <a:buNone/>
        <a:defRPr sz="6600" kern="1200">
          <a:solidFill>
            <a:schemeClr val="tx1"/>
          </a:solidFill>
          <a:latin typeface="+mj-lt"/>
          <a:ea typeface="+mj-ea"/>
          <a:cs typeface="+mj-cs"/>
        </a:defRPr>
      </a:lvl1pPr>
    </p:titleStyle>
    <p:bodyStyle>
      <a:lvl1pPr marL="342900" indent="-342900" algn="l" defTabSz="1371600" rtl="0" eaLnBrk="1" latinLnBrk="0" hangingPunct="1">
        <a:lnSpc>
          <a:spcPct val="90000"/>
        </a:lnSpc>
        <a:spcBef>
          <a:spcPts val="1500"/>
        </a:spcBef>
        <a:buFont typeface="Arial" panose="020B0604020202020204" pitchFamily="34" charset="0"/>
        <a:buChar char="•"/>
        <a:defRPr sz="4200" kern="1200">
          <a:solidFill>
            <a:schemeClr val="tx1"/>
          </a:solidFill>
          <a:latin typeface="+mn-lt"/>
          <a:ea typeface="+mn-ea"/>
          <a:cs typeface="+mn-cs"/>
        </a:defRPr>
      </a:lvl1pPr>
      <a:lvl2pPr marL="1028700" indent="-342900" algn="l" defTabSz="1371600" rtl="0" eaLnBrk="1" latinLnBrk="0" hangingPunct="1">
        <a:lnSpc>
          <a:spcPct val="90000"/>
        </a:lnSpc>
        <a:spcBef>
          <a:spcPts val="750"/>
        </a:spcBef>
        <a:buFont typeface="Arial" panose="020B0604020202020204" pitchFamily="34" charset="0"/>
        <a:buChar char="•"/>
        <a:defRPr sz="3600" kern="1200">
          <a:solidFill>
            <a:schemeClr val="tx1"/>
          </a:solidFill>
          <a:latin typeface="+mn-lt"/>
          <a:ea typeface="+mn-ea"/>
          <a:cs typeface="+mn-cs"/>
        </a:defRPr>
      </a:lvl2pPr>
      <a:lvl3pPr marL="1714500" indent="-342900" algn="l" defTabSz="1371600" rtl="0" eaLnBrk="1" latinLnBrk="0" hangingPunct="1">
        <a:lnSpc>
          <a:spcPct val="90000"/>
        </a:lnSpc>
        <a:spcBef>
          <a:spcPts val="750"/>
        </a:spcBef>
        <a:buFont typeface="Arial" panose="020B0604020202020204" pitchFamily="34" charset="0"/>
        <a:buChar char="•"/>
        <a:defRPr sz="3000" kern="1200">
          <a:solidFill>
            <a:schemeClr val="tx1"/>
          </a:solidFill>
          <a:latin typeface="+mn-lt"/>
          <a:ea typeface="+mn-ea"/>
          <a:cs typeface="+mn-cs"/>
        </a:defRPr>
      </a:lvl3pPr>
      <a:lvl4pPr marL="2400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4pPr>
      <a:lvl5pPr marL="30861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5pPr>
      <a:lvl6pPr marL="37719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6pPr>
      <a:lvl7pPr marL="44577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7pPr>
      <a:lvl8pPr marL="51435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8pPr>
      <a:lvl9pPr marL="5829300" indent="-342900" algn="l" defTabSz="1371600" rtl="0" eaLnBrk="1" latinLnBrk="0" hangingPunct="1">
        <a:lnSpc>
          <a:spcPct val="90000"/>
        </a:lnSpc>
        <a:spcBef>
          <a:spcPts val="750"/>
        </a:spcBef>
        <a:buFont typeface="Arial" panose="020B0604020202020204" pitchFamily="34" charset="0"/>
        <a:buChar char="•"/>
        <a:defRPr sz="2700" kern="1200">
          <a:solidFill>
            <a:schemeClr val="tx1"/>
          </a:solidFill>
          <a:latin typeface="+mn-lt"/>
          <a:ea typeface="+mn-ea"/>
          <a:cs typeface="+mn-cs"/>
        </a:defRPr>
      </a:lvl9pPr>
    </p:bodyStyle>
    <p:otherStyle>
      <a:defPPr>
        <a:defRPr lang="en-US"/>
      </a:defPPr>
      <a:lvl1pPr marL="0" algn="l" defTabSz="1371600" rtl="0" eaLnBrk="1" latinLnBrk="0" hangingPunct="1">
        <a:defRPr sz="2700" kern="1200">
          <a:solidFill>
            <a:schemeClr val="tx1"/>
          </a:solidFill>
          <a:latin typeface="+mn-lt"/>
          <a:ea typeface="+mn-ea"/>
          <a:cs typeface="+mn-cs"/>
        </a:defRPr>
      </a:lvl1pPr>
      <a:lvl2pPr marL="685800" algn="l" defTabSz="1371600" rtl="0" eaLnBrk="1" latinLnBrk="0" hangingPunct="1">
        <a:defRPr sz="2700" kern="1200">
          <a:solidFill>
            <a:schemeClr val="tx1"/>
          </a:solidFill>
          <a:latin typeface="+mn-lt"/>
          <a:ea typeface="+mn-ea"/>
          <a:cs typeface="+mn-cs"/>
        </a:defRPr>
      </a:lvl2pPr>
      <a:lvl3pPr marL="1371600" algn="l" defTabSz="1371600" rtl="0" eaLnBrk="1" latinLnBrk="0" hangingPunct="1">
        <a:defRPr sz="2700" kern="1200">
          <a:solidFill>
            <a:schemeClr val="tx1"/>
          </a:solidFill>
          <a:latin typeface="+mn-lt"/>
          <a:ea typeface="+mn-ea"/>
          <a:cs typeface="+mn-cs"/>
        </a:defRPr>
      </a:lvl3pPr>
      <a:lvl4pPr marL="2057400" algn="l" defTabSz="1371600" rtl="0" eaLnBrk="1" latinLnBrk="0" hangingPunct="1">
        <a:defRPr sz="2700" kern="1200">
          <a:solidFill>
            <a:schemeClr val="tx1"/>
          </a:solidFill>
          <a:latin typeface="+mn-lt"/>
          <a:ea typeface="+mn-ea"/>
          <a:cs typeface="+mn-cs"/>
        </a:defRPr>
      </a:lvl4pPr>
      <a:lvl5pPr marL="2743200" algn="l" defTabSz="1371600" rtl="0" eaLnBrk="1" latinLnBrk="0" hangingPunct="1">
        <a:defRPr sz="2700" kern="1200">
          <a:solidFill>
            <a:schemeClr val="tx1"/>
          </a:solidFill>
          <a:latin typeface="+mn-lt"/>
          <a:ea typeface="+mn-ea"/>
          <a:cs typeface="+mn-cs"/>
        </a:defRPr>
      </a:lvl5pPr>
      <a:lvl6pPr marL="3429000" algn="l" defTabSz="1371600" rtl="0" eaLnBrk="1" latinLnBrk="0" hangingPunct="1">
        <a:defRPr sz="2700" kern="1200">
          <a:solidFill>
            <a:schemeClr val="tx1"/>
          </a:solidFill>
          <a:latin typeface="+mn-lt"/>
          <a:ea typeface="+mn-ea"/>
          <a:cs typeface="+mn-cs"/>
        </a:defRPr>
      </a:lvl6pPr>
      <a:lvl7pPr marL="4114800" algn="l" defTabSz="1371600" rtl="0" eaLnBrk="1" latinLnBrk="0" hangingPunct="1">
        <a:defRPr sz="2700" kern="1200">
          <a:solidFill>
            <a:schemeClr val="tx1"/>
          </a:solidFill>
          <a:latin typeface="+mn-lt"/>
          <a:ea typeface="+mn-ea"/>
          <a:cs typeface="+mn-cs"/>
        </a:defRPr>
      </a:lvl7pPr>
      <a:lvl8pPr marL="4800600" algn="l" defTabSz="1371600" rtl="0" eaLnBrk="1" latinLnBrk="0" hangingPunct="1">
        <a:defRPr sz="2700" kern="1200">
          <a:solidFill>
            <a:schemeClr val="tx1"/>
          </a:solidFill>
          <a:latin typeface="+mn-lt"/>
          <a:ea typeface="+mn-ea"/>
          <a:cs typeface="+mn-cs"/>
        </a:defRPr>
      </a:lvl8pPr>
      <a:lvl9pPr marL="5486400" algn="l" defTabSz="1371600" rtl="0" eaLnBrk="1" latinLnBrk="0" hangingPunct="1">
        <a:defRPr sz="27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A89E4C-6EE5-4185-5CA9-051C9EAAFFF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47ED6B4-1A1E-E587-7F62-A3D929781F2D}"/>
              </a:ext>
            </a:extLst>
          </p:cNvPr>
          <p:cNvSpPr/>
          <p:nvPr/>
        </p:nvSpPr>
        <p:spPr>
          <a:xfrm>
            <a:off x="0" y="0"/>
            <a:ext cx="18288000" cy="711200"/>
          </a:xfrm>
          <a:prstGeom prst="rect">
            <a:avLst/>
          </a:prstGeom>
          <a:solidFill>
            <a:schemeClr val="accent5">
              <a:lumMod val="60000"/>
              <a:lumOff val="40000"/>
            </a:schemeClr>
          </a:solidFill>
          <a:ln>
            <a:noFill/>
          </a:ln>
          <a:effectLst>
            <a:outerShdw blurRad="139700" dist="1016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5BD9F22B-FC66-2F23-E552-421442D1196D}"/>
              </a:ext>
            </a:extLst>
          </p:cNvPr>
          <p:cNvSpPr txBox="1"/>
          <p:nvPr/>
        </p:nvSpPr>
        <p:spPr>
          <a:xfrm>
            <a:off x="476251" y="1004911"/>
            <a:ext cx="5128259" cy="830997"/>
          </a:xfrm>
          <a:prstGeom prst="rect">
            <a:avLst/>
          </a:prstGeom>
          <a:noFill/>
        </p:spPr>
        <p:txBody>
          <a:bodyPr wrap="square" rtlCol="0">
            <a:spAutoFit/>
          </a:bodyPr>
          <a:lstStyle/>
          <a:p>
            <a:r>
              <a:rPr lang="en-US" sz="4800" b="1" dirty="0" err="1">
                <a:latin typeface="Bahnschrift SemiBold SemiConden" panose="020B0502040204020203" pitchFamily="34" charset="0"/>
              </a:rPr>
              <a:t>TechCore</a:t>
            </a:r>
            <a:r>
              <a:rPr lang="en-US" sz="4800" b="1" dirty="0">
                <a:latin typeface="Bahnschrift SemiBold SemiConden" panose="020B0502040204020203" pitchFamily="34" charset="0"/>
              </a:rPr>
              <a:t> Innovation</a:t>
            </a:r>
          </a:p>
        </p:txBody>
      </p:sp>
      <p:sp>
        <p:nvSpPr>
          <p:cNvPr id="3" name="TextBox 2">
            <a:extLst>
              <a:ext uri="{FF2B5EF4-FFF2-40B4-BE49-F238E27FC236}">
                <a16:creationId xmlns:a16="http://schemas.microsoft.com/office/drawing/2014/main" id="{12D88926-0898-2133-F2FB-9CFB34623534}"/>
              </a:ext>
            </a:extLst>
          </p:cNvPr>
          <p:cNvSpPr txBox="1"/>
          <p:nvPr/>
        </p:nvSpPr>
        <p:spPr>
          <a:xfrm>
            <a:off x="7047112" y="-22127"/>
            <a:ext cx="4320413" cy="707886"/>
          </a:xfrm>
          <a:prstGeom prst="rect">
            <a:avLst/>
          </a:prstGeom>
          <a:noFill/>
        </p:spPr>
        <p:txBody>
          <a:bodyPr wrap="none" rtlCol="0">
            <a:spAutoFit/>
          </a:bodyPr>
          <a:lstStyle/>
          <a:p>
            <a:r>
              <a:rPr lang="en-US" sz="4000" b="1" dirty="0">
                <a:solidFill>
                  <a:schemeClr val="bg1"/>
                </a:solidFill>
                <a:latin typeface="Bahnschrift SemiBold SemiConden" panose="020B0502040204020203" pitchFamily="34" charset="0"/>
              </a:rPr>
              <a:t>AGILE HR ANALYTICS</a:t>
            </a:r>
          </a:p>
        </p:txBody>
      </p:sp>
      <p:pic>
        <p:nvPicPr>
          <p:cNvPr id="4" name="Picture 3" descr="A blue and black logo&#10;&#10;Description automatically generated">
            <a:extLst>
              <a:ext uri="{FF2B5EF4-FFF2-40B4-BE49-F238E27FC236}">
                <a16:creationId xmlns:a16="http://schemas.microsoft.com/office/drawing/2014/main" id="{32D83770-D246-CAE6-B063-14F90DCC4352}"/>
              </a:ext>
            </a:extLst>
          </p:cNvPr>
          <p:cNvPicPr preferRelativeResize="0">
            <a:picLocks noGrp="1" noRot="1" noChangeAspect="1" noMove="1" noResize="1" noEditPoints="1" noAdjustHandles="1" noChangeArrowheads="1" noChangeShapeType="1" noCrop="1"/>
          </p:cNvPicPr>
          <p:nvPr/>
        </p:nvPicPr>
        <p:blipFill>
          <a:blip r:embed="rId2" cstate="print">
            <a:alphaModFix amt="19000"/>
            <a:extLst>
              <a:ext uri="{28A0092B-C50C-407E-A947-70E740481C1C}">
                <a14:useLocalDpi xmlns:a14="http://schemas.microsoft.com/office/drawing/2010/main" val="0"/>
              </a:ext>
            </a:extLst>
          </a:blip>
          <a:srcRect l="27137" t="16710" r="25806" b="43169"/>
          <a:stretch/>
        </p:blipFill>
        <p:spPr>
          <a:xfrm>
            <a:off x="4892040" y="891552"/>
            <a:ext cx="8503920" cy="8503896"/>
          </a:xfrm>
          <a:prstGeom prst="rect">
            <a:avLst/>
          </a:prstGeom>
        </p:spPr>
      </p:pic>
      <p:sp>
        <p:nvSpPr>
          <p:cNvPr id="21" name="Rectangle: Rounded Corners 20">
            <a:extLst>
              <a:ext uri="{FF2B5EF4-FFF2-40B4-BE49-F238E27FC236}">
                <a16:creationId xmlns:a16="http://schemas.microsoft.com/office/drawing/2014/main" id="{90EB96A9-6282-852D-4D8E-241C32EF1162}"/>
              </a:ext>
            </a:extLst>
          </p:cNvPr>
          <p:cNvSpPr/>
          <p:nvPr/>
        </p:nvSpPr>
        <p:spPr>
          <a:xfrm>
            <a:off x="6080760" y="5857896"/>
            <a:ext cx="3520440" cy="3863340"/>
          </a:xfrm>
          <a:prstGeom prst="roundRect">
            <a:avLst>
              <a:gd name="adj" fmla="val 2381"/>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3A0816FB-1CBF-6B4E-7802-421567E9C38E}"/>
              </a:ext>
            </a:extLst>
          </p:cNvPr>
          <p:cNvSpPr/>
          <p:nvPr/>
        </p:nvSpPr>
        <p:spPr>
          <a:xfrm>
            <a:off x="10218420" y="5857896"/>
            <a:ext cx="3520440" cy="3863340"/>
          </a:xfrm>
          <a:prstGeom prst="roundRect">
            <a:avLst>
              <a:gd name="adj" fmla="val 2381"/>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6D395885-6387-AA08-62C6-D848322241C3}"/>
              </a:ext>
            </a:extLst>
          </p:cNvPr>
          <p:cNvSpPr/>
          <p:nvPr/>
        </p:nvSpPr>
        <p:spPr>
          <a:xfrm>
            <a:off x="14356080" y="5857896"/>
            <a:ext cx="3520440" cy="3863340"/>
          </a:xfrm>
          <a:prstGeom prst="roundRect">
            <a:avLst>
              <a:gd name="adj" fmla="val 2381"/>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6CC53F2B-E884-DA87-5A70-7D4E0F7F710E}"/>
              </a:ext>
            </a:extLst>
          </p:cNvPr>
          <p:cNvSpPr/>
          <p:nvPr/>
        </p:nvSpPr>
        <p:spPr>
          <a:xfrm>
            <a:off x="6080760" y="1259220"/>
            <a:ext cx="3520440" cy="3863340"/>
          </a:xfrm>
          <a:prstGeom prst="roundRect">
            <a:avLst>
              <a:gd name="adj" fmla="val 2381"/>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52FF826A-ECB2-47A0-97F5-ECBA47DC614A}"/>
              </a:ext>
            </a:extLst>
          </p:cNvPr>
          <p:cNvSpPr/>
          <p:nvPr/>
        </p:nvSpPr>
        <p:spPr>
          <a:xfrm>
            <a:off x="10218420" y="1259220"/>
            <a:ext cx="3520440" cy="3863340"/>
          </a:xfrm>
          <a:prstGeom prst="roundRect">
            <a:avLst>
              <a:gd name="adj" fmla="val 2381"/>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Rounded Corners 26">
            <a:extLst>
              <a:ext uri="{FF2B5EF4-FFF2-40B4-BE49-F238E27FC236}">
                <a16:creationId xmlns:a16="http://schemas.microsoft.com/office/drawing/2014/main" id="{37B70F99-0B71-8F35-54F1-BBFCCCFAABBC}"/>
              </a:ext>
            </a:extLst>
          </p:cNvPr>
          <p:cNvSpPr/>
          <p:nvPr/>
        </p:nvSpPr>
        <p:spPr>
          <a:xfrm>
            <a:off x="14356080" y="1259220"/>
            <a:ext cx="3520440" cy="3863340"/>
          </a:xfrm>
          <a:prstGeom prst="roundRect">
            <a:avLst>
              <a:gd name="adj" fmla="val 2381"/>
            </a:avLst>
          </a:prstGeom>
          <a:no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Rounded Corners 27">
            <a:extLst>
              <a:ext uri="{FF2B5EF4-FFF2-40B4-BE49-F238E27FC236}">
                <a16:creationId xmlns:a16="http://schemas.microsoft.com/office/drawing/2014/main" id="{3967C5F5-E31C-421A-FF19-2E0A6EE0505C}"/>
              </a:ext>
            </a:extLst>
          </p:cNvPr>
          <p:cNvSpPr/>
          <p:nvPr/>
        </p:nvSpPr>
        <p:spPr>
          <a:xfrm>
            <a:off x="6416040" y="1004911"/>
            <a:ext cx="2849880" cy="508618"/>
          </a:xfrm>
          <a:prstGeom prst="roundRect">
            <a:avLst>
              <a:gd name="adj" fmla="val 23033"/>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tx1"/>
                </a:solidFill>
                <a:latin typeface="Bahnschrift SemiBold SemiConden" panose="020B0502040204020203" pitchFamily="34" charset="0"/>
              </a:rPr>
              <a:t>Diversity Analysis</a:t>
            </a:r>
          </a:p>
        </p:txBody>
      </p:sp>
      <p:sp>
        <p:nvSpPr>
          <p:cNvPr id="29" name="Rectangle: Rounded Corners 28">
            <a:extLst>
              <a:ext uri="{FF2B5EF4-FFF2-40B4-BE49-F238E27FC236}">
                <a16:creationId xmlns:a16="http://schemas.microsoft.com/office/drawing/2014/main" id="{BC9611E3-47BD-0DF0-8DFE-11BB497BDDB4}"/>
              </a:ext>
            </a:extLst>
          </p:cNvPr>
          <p:cNvSpPr/>
          <p:nvPr/>
        </p:nvSpPr>
        <p:spPr>
          <a:xfrm>
            <a:off x="10553700" y="1004911"/>
            <a:ext cx="2849880" cy="508618"/>
          </a:xfrm>
          <a:prstGeom prst="roundRect">
            <a:avLst>
              <a:gd name="adj" fmla="val 23033"/>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Bahnschrift SemiBold SemiConden" panose="020B0502040204020203" pitchFamily="34" charset="0"/>
                <a:ea typeface="+mn-ea"/>
                <a:cs typeface="+mn-cs"/>
              </a:rPr>
              <a:t>Salary Analysis</a:t>
            </a:r>
          </a:p>
        </p:txBody>
      </p:sp>
      <p:sp>
        <p:nvSpPr>
          <p:cNvPr id="30" name="Rectangle: Rounded Corners 29">
            <a:extLst>
              <a:ext uri="{FF2B5EF4-FFF2-40B4-BE49-F238E27FC236}">
                <a16:creationId xmlns:a16="http://schemas.microsoft.com/office/drawing/2014/main" id="{CC744AFA-B3A9-8414-4D33-94E09026071D}"/>
              </a:ext>
            </a:extLst>
          </p:cNvPr>
          <p:cNvSpPr/>
          <p:nvPr/>
        </p:nvSpPr>
        <p:spPr>
          <a:xfrm>
            <a:off x="14691360" y="1004911"/>
            <a:ext cx="2849880" cy="508618"/>
          </a:xfrm>
          <a:prstGeom prst="roundRect">
            <a:avLst>
              <a:gd name="adj" fmla="val 23033"/>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Bahnschrift SemiBold SemiConden" panose="020B0502040204020203" pitchFamily="34" charset="0"/>
                <a:ea typeface="+mn-ea"/>
                <a:cs typeface="+mn-cs"/>
              </a:rPr>
              <a:t>Leave Analysis</a:t>
            </a:r>
          </a:p>
        </p:txBody>
      </p:sp>
      <p:sp>
        <p:nvSpPr>
          <p:cNvPr id="31" name="Rectangle: Rounded Corners 30">
            <a:extLst>
              <a:ext uri="{FF2B5EF4-FFF2-40B4-BE49-F238E27FC236}">
                <a16:creationId xmlns:a16="http://schemas.microsoft.com/office/drawing/2014/main" id="{2C1C29FB-4FCB-3C69-FC84-1B93C089C386}"/>
              </a:ext>
            </a:extLst>
          </p:cNvPr>
          <p:cNvSpPr/>
          <p:nvPr/>
        </p:nvSpPr>
        <p:spPr>
          <a:xfrm>
            <a:off x="6416040" y="5603586"/>
            <a:ext cx="2849880" cy="508618"/>
          </a:xfrm>
          <a:prstGeom prst="roundRect">
            <a:avLst>
              <a:gd name="adj" fmla="val 23033"/>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Bahnschrift SemiBold SemiConden" panose="020B0502040204020203" pitchFamily="34" charset="0"/>
                <a:ea typeface="+mn-ea"/>
                <a:cs typeface="+mn-cs"/>
              </a:rPr>
              <a:t>Training Analysis</a:t>
            </a:r>
          </a:p>
        </p:txBody>
      </p:sp>
      <p:sp>
        <p:nvSpPr>
          <p:cNvPr id="32" name="Rectangle: Rounded Corners 31">
            <a:extLst>
              <a:ext uri="{FF2B5EF4-FFF2-40B4-BE49-F238E27FC236}">
                <a16:creationId xmlns:a16="http://schemas.microsoft.com/office/drawing/2014/main" id="{ABB740AD-82AC-2736-C5CD-84E27E147A70}"/>
              </a:ext>
            </a:extLst>
          </p:cNvPr>
          <p:cNvSpPr/>
          <p:nvPr/>
        </p:nvSpPr>
        <p:spPr>
          <a:xfrm>
            <a:off x="14691360" y="5603586"/>
            <a:ext cx="2849880" cy="508618"/>
          </a:xfrm>
          <a:prstGeom prst="roundRect">
            <a:avLst>
              <a:gd name="adj" fmla="val 23033"/>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Bahnschrift SemiBold SemiConden" panose="020B0502040204020203" pitchFamily="34" charset="0"/>
                <a:ea typeface="+mn-ea"/>
                <a:cs typeface="+mn-cs"/>
              </a:rPr>
              <a:t>Resignation Analysis</a:t>
            </a:r>
          </a:p>
        </p:txBody>
      </p:sp>
      <p:sp>
        <p:nvSpPr>
          <p:cNvPr id="33" name="Rectangle: Rounded Corners 32">
            <a:extLst>
              <a:ext uri="{FF2B5EF4-FFF2-40B4-BE49-F238E27FC236}">
                <a16:creationId xmlns:a16="http://schemas.microsoft.com/office/drawing/2014/main" id="{9A1788C6-D4BE-990F-DC1F-713807A24071}"/>
              </a:ext>
            </a:extLst>
          </p:cNvPr>
          <p:cNvSpPr/>
          <p:nvPr/>
        </p:nvSpPr>
        <p:spPr>
          <a:xfrm>
            <a:off x="10553700" y="5603586"/>
            <a:ext cx="2849880" cy="508618"/>
          </a:xfrm>
          <a:prstGeom prst="roundRect">
            <a:avLst>
              <a:gd name="adj" fmla="val 23033"/>
            </a:avLst>
          </a:prstGeom>
          <a:solidFill>
            <a:schemeClr val="bg1"/>
          </a:solidFill>
          <a:ln w="571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prstClr val="black"/>
                </a:solidFill>
                <a:effectLst/>
                <a:uLnTx/>
                <a:uFillTx/>
                <a:latin typeface="Bahnschrift SemiBold SemiConden" panose="020B0502040204020203" pitchFamily="34" charset="0"/>
                <a:ea typeface="+mn-ea"/>
                <a:cs typeface="+mn-cs"/>
              </a:rPr>
              <a:t>Performance Analysis</a:t>
            </a:r>
          </a:p>
        </p:txBody>
      </p:sp>
      <p:sp>
        <p:nvSpPr>
          <p:cNvPr id="34" name="TextBox 33">
            <a:extLst>
              <a:ext uri="{FF2B5EF4-FFF2-40B4-BE49-F238E27FC236}">
                <a16:creationId xmlns:a16="http://schemas.microsoft.com/office/drawing/2014/main" id="{07E3E99A-525D-7D7C-2A10-BE2D38D8B92B}"/>
              </a:ext>
            </a:extLst>
          </p:cNvPr>
          <p:cNvSpPr txBox="1"/>
          <p:nvPr/>
        </p:nvSpPr>
        <p:spPr>
          <a:xfrm>
            <a:off x="476251" y="1949267"/>
            <a:ext cx="5375909" cy="7848302"/>
          </a:xfrm>
          <a:prstGeom prst="rect">
            <a:avLst/>
          </a:prstGeom>
          <a:noFill/>
        </p:spPr>
        <p:txBody>
          <a:bodyPr wrap="square" rtlCol="0">
            <a:spAutoFit/>
          </a:bodyPr>
          <a:lstStyle/>
          <a:p>
            <a:r>
              <a:rPr lang="en-US" sz="2400" dirty="0">
                <a:latin typeface="Bahnschrift SemiBold SemiConden" panose="020B0502040204020203" pitchFamily="34" charset="0"/>
              </a:rPr>
              <a:t>Project Overview:</a:t>
            </a:r>
          </a:p>
          <a:p>
            <a:br>
              <a:rPr lang="en-US" sz="2400" dirty="0">
                <a:latin typeface="Bahnschrift SemiBold SemiConden" panose="020B0502040204020203" pitchFamily="34" charset="0"/>
              </a:rPr>
            </a:br>
            <a:r>
              <a:rPr lang="en-US" sz="2400" dirty="0">
                <a:latin typeface="Bahnschrift SemiBold SemiConden" panose="020B0502040204020203" pitchFamily="34" charset="0"/>
              </a:rPr>
              <a:t>This analysis is a part of group project work of High-Performance Team, Organized by Data Solution-360. All the data used in this analysis was generated using Python. All the images of people used here are AI generated. API was used to generate the pictures in Python as well. Name of the company “</a:t>
            </a:r>
            <a:r>
              <a:rPr lang="en-US" sz="2400" dirty="0" err="1">
                <a:latin typeface="Bahnschrift SemiBold SemiConden" panose="020B0502040204020203" pitchFamily="34" charset="0"/>
              </a:rPr>
              <a:t>TechCore</a:t>
            </a:r>
            <a:r>
              <a:rPr lang="en-US" sz="2400" dirty="0">
                <a:latin typeface="Bahnschrift SemiBold SemiConden" panose="020B0502040204020203" pitchFamily="34" charset="0"/>
              </a:rPr>
              <a:t> Innovation” is also a fictious name.</a:t>
            </a:r>
          </a:p>
          <a:p>
            <a:endParaRPr lang="en-US" sz="2400" dirty="0">
              <a:latin typeface="Bahnschrift SemiBold SemiConden" panose="020B0502040204020203" pitchFamily="34" charset="0"/>
            </a:endParaRPr>
          </a:p>
          <a:p>
            <a:endParaRPr lang="en-US" sz="2400" dirty="0">
              <a:latin typeface="Bahnschrift SemiBold SemiConden" panose="020B0502040204020203" pitchFamily="34" charset="0"/>
            </a:endParaRPr>
          </a:p>
          <a:p>
            <a:r>
              <a:rPr lang="en-US" sz="2400" dirty="0">
                <a:latin typeface="Bahnschrift SemiBold SemiConden" panose="020B0502040204020203" pitchFamily="34" charset="0"/>
              </a:rPr>
              <a:t>Contributor :</a:t>
            </a:r>
            <a:br>
              <a:rPr lang="en-US" sz="2400" dirty="0">
                <a:latin typeface="Bahnschrift SemiBold SemiConden" panose="020B0502040204020203" pitchFamily="34" charset="0"/>
              </a:rPr>
            </a:br>
            <a:br>
              <a:rPr lang="en-US" sz="2400" dirty="0">
                <a:latin typeface="Bahnschrift SemiBold SemiConden" panose="020B0502040204020203" pitchFamily="34" charset="0"/>
              </a:rPr>
            </a:br>
            <a:r>
              <a:rPr lang="en-US" sz="2400" dirty="0">
                <a:latin typeface="Bahnschrift SemiBold SemiConden" panose="020B0502040204020203" pitchFamily="34" charset="0"/>
              </a:rPr>
              <a:t>Md Mizanur Rahman</a:t>
            </a:r>
            <a:br>
              <a:rPr lang="en-US" sz="2400" dirty="0">
                <a:latin typeface="Bahnschrift SemiBold SemiConden" panose="020B0502040204020203" pitchFamily="34" charset="0"/>
              </a:rPr>
            </a:br>
            <a:r>
              <a:rPr lang="en-US" sz="2400" dirty="0">
                <a:latin typeface="Bahnschrift SemiBold SemiConden" panose="020B0502040204020203" pitchFamily="34" charset="0"/>
              </a:rPr>
              <a:t>Mushfiqur Rahman</a:t>
            </a:r>
            <a:br>
              <a:rPr lang="en-US" sz="2400" dirty="0">
                <a:latin typeface="Bahnschrift SemiBold SemiConden" panose="020B0502040204020203" pitchFamily="34" charset="0"/>
              </a:rPr>
            </a:br>
            <a:r>
              <a:rPr lang="en-US" sz="2400" dirty="0">
                <a:latin typeface="Bahnschrift SemiBold SemiConden" panose="020B0502040204020203" pitchFamily="34" charset="0"/>
              </a:rPr>
              <a:t>Asif Adnan</a:t>
            </a:r>
          </a:p>
          <a:p>
            <a:r>
              <a:rPr lang="en-US" sz="2400" dirty="0" err="1">
                <a:latin typeface="Bahnschrift SemiBold SemiConden" panose="020B0502040204020203" pitchFamily="34" charset="0"/>
              </a:rPr>
              <a:t>Tahnin</a:t>
            </a:r>
            <a:r>
              <a:rPr lang="en-US" sz="2400" dirty="0">
                <a:latin typeface="Bahnschrift SemiBold SemiConden" panose="020B0502040204020203" pitchFamily="34" charset="0"/>
              </a:rPr>
              <a:t> </a:t>
            </a:r>
            <a:r>
              <a:rPr lang="en-US" sz="2400" dirty="0" err="1">
                <a:latin typeface="Bahnschrift SemiBold SemiConden" panose="020B0502040204020203" pitchFamily="34" charset="0"/>
              </a:rPr>
              <a:t>Mashruba</a:t>
            </a:r>
            <a:r>
              <a:rPr lang="en-US" sz="2400" dirty="0">
                <a:latin typeface="Bahnschrift SemiBold SemiConden" panose="020B0502040204020203" pitchFamily="34" charset="0"/>
              </a:rPr>
              <a:t> Tisha</a:t>
            </a:r>
            <a:br>
              <a:rPr lang="en-US" sz="2400" dirty="0">
                <a:latin typeface="Bahnschrift SemiBold SemiConden" panose="020B0502040204020203" pitchFamily="34" charset="0"/>
              </a:rPr>
            </a:br>
            <a:r>
              <a:rPr lang="en-US" sz="2400" dirty="0">
                <a:latin typeface="Bahnschrift SemiBold SemiConden" panose="020B0502040204020203" pitchFamily="34" charset="0"/>
              </a:rPr>
              <a:t>Tasmin Akter </a:t>
            </a:r>
            <a:r>
              <a:rPr lang="en-US" sz="2400" dirty="0" err="1">
                <a:latin typeface="Bahnschrift SemiBold SemiConden" panose="020B0502040204020203" pitchFamily="34" charset="0"/>
              </a:rPr>
              <a:t>Tripty</a:t>
            </a:r>
            <a:br>
              <a:rPr lang="en-US" sz="2400" dirty="0">
                <a:latin typeface="Bahnschrift SemiBold SemiConden" panose="020B0502040204020203" pitchFamily="34" charset="0"/>
              </a:rPr>
            </a:br>
            <a:r>
              <a:rPr lang="en-US" sz="2400" dirty="0" err="1">
                <a:latin typeface="Bahnschrift SemiBold SemiConden" panose="020B0502040204020203" pitchFamily="34" charset="0"/>
              </a:rPr>
              <a:t>Shaek</a:t>
            </a:r>
            <a:r>
              <a:rPr lang="en-US" sz="2400" dirty="0">
                <a:latin typeface="Bahnschrift SemiBold SemiConden" panose="020B0502040204020203" pitchFamily="34" charset="0"/>
              </a:rPr>
              <a:t> Ahmed</a:t>
            </a:r>
          </a:p>
        </p:txBody>
      </p:sp>
    </p:spTree>
    <p:extLst>
      <p:ext uri="{BB962C8B-B14F-4D97-AF65-F5344CB8AC3E}">
        <p14:creationId xmlns:p14="http://schemas.microsoft.com/office/powerpoint/2010/main" val="27462208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F17FB469-80E5-06D6-F36E-B742786BD20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4FC9478-2E99-9A84-23D2-0E756E960562}"/>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364FA2A-74D3-37E9-1E71-531689F22CBD}"/>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E5BAA5A-FD4F-B522-B061-5F136D9B744A}"/>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D27273BC-0111-4654-2F50-96B0F4855162}"/>
              </a:ext>
            </a:extLst>
          </p:cNvPr>
          <p:cNvSpPr/>
          <p:nvPr/>
        </p:nvSpPr>
        <p:spPr>
          <a:xfrm>
            <a:off x="211016" y="2148397"/>
            <a:ext cx="17865965" cy="4109772"/>
          </a:xfrm>
          <a:prstGeom prst="roundRect">
            <a:avLst>
              <a:gd name="adj" fmla="val 288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BCCD4F5-5D3D-AEC8-7568-E46E08D42C66}"/>
              </a:ext>
            </a:extLst>
          </p:cNvPr>
          <p:cNvSpPr/>
          <p:nvPr/>
        </p:nvSpPr>
        <p:spPr>
          <a:xfrm>
            <a:off x="211016" y="6853077"/>
            <a:ext cx="17865965" cy="3326463"/>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0F78611-D38C-2B21-3B5F-26BF08FD484B}"/>
              </a:ext>
            </a:extLst>
          </p:cNvPr>
          <p:cNvSpPr txBox="1"/>
          <p:nvPr/>
        </p:nvSpPr>
        <p:spPr>
          <a:xfrm>
            <a:off x="478005" y="1676933"/>
            <a:ext cx="2384755" cy="369332"/>
          </a:xfrm>
          <a:prstGeom prst="rect">
            <a:avLst/>
          </a:prstGeom>
          <a:noFill/>
        </p:spPr>
        <p:txBody>
          <a:bodyPr wrap="none" rtlCol="0">
            <a:spAutoFit/>
          </a:bodyPr>
          <a:lstStyle/>
          <a:p>
            <a:r>
              <a:rPr lang="en-US" b="1" dirty="0">
                <a:solidFill>
                  <a:schemeClr val="bg2">
                    <a:lumMod val="25000"/>
                  </a:schemeClr>
                </a:solidFill>
              </a:rPr>
              <a:t>Hires &amp; Attrition Rate</a:t>
            </a:r>
          </a:p>
        </p:txBody>
      </p:sp>
      <p:pic>
        <p:nvPicPr>
          <p:cNvPr id="15" name="Picture 14" descr="A blue and black logo&#10;&#10;Description automatically generated">
            <a:extLst>
              <a:ext uri="{FF2B5EF4-FFF2-40B4-BE49-F238E27FC236}">
                <a16:creationId xmlns:a16="http://schemas.microsoft.com/office/drawing/2014/main" id="{AE305437-EFEE-442E-0C57-BB4B81ABA83B}"/>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7ADEB672-3405-71D5-BD6F-859BBCEC4421}"/>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9" name="TextBox 18">
            <a:extLst>
              <a:ext uri="{FF2B5EF4-FFF2-40B4-BE49-F238E27FC236}">
                <a16:creationId xmlns:a16="http://schemas.microsoft.com/office/drawing/2014/main" id="{20936A8A-35C1-C644-F665-77C4E26063C3}"/>
              </a:ext>
            </a:extLst>
          </p:cNvPr>
          <p:cNvSpPr txBox="1"/>
          <p:nvPr/>
        </p:nvSpPr>
        <p:spPr>
          <a:xfrm>
            <a:off x="478005" y="6370957"/>
            <a:ext cx="2441117" cy="369332"/>
          </a:xfrm>
          <a:prstGeom prst="rect">
            <a:avLst/>
          </a:prstGeom>
          <a:noFill/>
        </p:spPr>
        <p:txBody>
          <a:bodyPr wrap="none" rtlCol="0">
            <a:spAutoFit/>
          </a:bodyPr>
          <a:lstStyle/>
          <a:p>
            <a:r>
              <a:rPr lang="en-US" b="1" dirty="0">
                <a:solidFill>
                  <a:schemeClr val="bg2">
                    <a:lumMod val="25000"/>
                  </a:schemeClr>
                </a:solidFill>
              </a:rPr>
              <a:t>Avg Age vs Avg Tenure</a:t>
            </a:r>
          </a:p>
        </p:txBody>
      </p:sp>
      <p:sp>
        <p:nvSpPr>
          <p:cNvPr id="5" name="TextBox 4">
            <a:extLst>
              <a:ext uri="{FF2B5EF4-FFF2-40B4-BE49-F238E27FC236}">
                <a16:creationId xmlns:a16="http://schemas.microsoft.com/office/drawing/2014/main" id="{E57F3405-29EE-EFF4-BB3C-733FAC577073}"/>
              </a:ext>
            </a:extLst>
          </p:cNvPr>
          <p:cNvSpPr txBox="1"/>
          <p:nvPr/>
        </p:nvSpPr>
        <p:spPr>
          <a:xfrm>
            <a:off x="5913174" y="1676933"/>
            <a:ext cx="4003147" cy="369332"/>
          </a:xfrm>
          <a:prstGeom prst="rect">
            <a:avLst/>
          </a:prstGeom>
          <a:noFill/>
        </p:spPr>
        <p:txBody>
          <a:bodyPr wrap="none" rtlCol="0">
            <a:spAutoFit/>
          </a:bodyPr>
          <a:lstStyle/>
          <a:p>
            <a:r>
              <a:rPr lang="en-US" b="1" dirty="0">
                <a:solidFill>
                  <a:schemeClr val="bg2">
                    <a:lumMod val="25000"/>
                  </a:schemeClr>
                </a:solidFill>
              </a:rPr>
              <a:t>Proportion of Employee by Org Level </a:t>
            </a:r>
          </a:p>
        </p:txBody>
      </p:sp>
      <p:sp>
        <p:nvSpPr>
          <p:cNvPr id="13" name="TextBox 12">
            <a:extLst>
              <a:ext uri="{FF2B5EF4-FFF2-40B4-BE49-F238E27FC236}">
                <a16:creationId xmlns:a16="http://schemas.microsoft.com/office/drawing/2014/main" id="{FDACCC6C-80EC-853F-D5FD-BEAB7B0A51D5}"/>
              </a:ext>
            </a:extLst>
          </p:cNvPr>
          <p:cNvSpPr txBox="1"/>
          <p:nvPr/>
        </p:nvSpPr>
        <p:spPr>
          <a:xfrm>
            <a:off x="5911599" y="6370957"/>
            <a:ext cx="2664319" cy="369332"/>
          </a:xfrm>
          <a:prstGeom prst="rect">
            <a:avLst/>
          </a:prstGeom>
          <a:noFill/>
        </p:spPr>
        <p:txBody>
          <a:bodyPr wrap="none" rtlCol="0">
            <a:spAutoFit/>
          </a:bodyPr>
          <a:lstStyle/>
          <a:p>
            <a:r>
              <a:rPr lang="en-US" b="1" dirty="0">
                <a:solidFill>
                  <a:schemeClr val="bg2">
                    <a:lumMod val="25000"/>
                  </a:schemeClr>
                </a:solidFill>
              </a:rPr>
              <a:t>Headcount by Org Level</a:t>
            </a:r>
          </a:p>
        </p:txBody>
      </p:sp>
      <p:sp>
        <p:nvSpPr>
          <p:cNvPr id="24" name="TextBox 23">
            <a:extLst>
              <a:ext uri="{FF2B5EF4-FFF2-40B4-BE49-F238E27FC236}">
                <a16:creationId xmlns:a16="http://schemas.microsoft.com/office/drawing/2014/main" id="{42657196-E9C2-E51A-828F-434090413FA9}"/>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5" name="TextBox 24">
            <a:extLst>
              <a:ext uri="{FF2B5EF4-FFF2-40B4-BE49-F238E27FC236}">
                <a16:creationId xmlns:a16="http://schemas.microsoft.com/office/drawing/2014/main" id="{B050929C-F3C8-CA15-3B3E-98F525842751}"/>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6" name="TextBox 25">
            <a:extLst>
              <a:ext uri="{FF2B5EF4-FFF2-40B4-BE49-F238E27FC236}">
                <a16:creationId xmlns:a16="http://schemas.microsoft.com/office/drawing/2014/main" id="{04EA8EF1-0A39-ED9B-DCFF-602D60FCCCBA}"/>
              </a:ext>
            </a:extLst>
          </p:cNvPr>
          <p:cNvSpPr txBox="1"/>
          <p:nvPr/>
        </p:nvSpPr>
        <p:spPr>
          <a:xfrm>
            <a:off x="5484238"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
        <p:nvSpPr>
          <p:cNvPr id="4" name="TextBox 3">
            <a:extLst>
              <a:ext uri="{FF2B5EF4-FFF2-40B4-BE49-F238E27FC236}">
                <a16:creationId xmlns:a16="http://schemas.microsoft.com/office/drawing/2014/main" id="{6A99DD70-CBDC-179A-AFFA-C965E72D322A}"/>
              </a:ext>
            </a:extLst>
          </p:cNvPr>
          <p:cNvSpPr txBox="1"/>
          <p:nvPr/>
        </p:nvSpPr>
        <p:spPr>
          <a:xfrm>
            <a:off x="478005" y="2159053"/>
            <a:ext cx="2734082" cy="369332"/>
          </a:xfrm>
          <a:prstGeom prst="rect">
            <a:avLst/>
          </a:prstGeom>
          <a:noFill/>
        </p:spPr>
        <p:txBody>
          <a:bodyPr wrap="none" rtlCol="0">
            <a:spAutoFit/>
          </a:bodyPr>
          <a:lstStyle/>
          <a:p>
            <a:r>
              <a:rPr lang="en-US" b="1" dirty="0">
                <a:solidFill>
                  <a:schemeClr val="bg2">
                    <a:lumMod val="25000"/>
                  </a:schemeClr>
                </a:solidFill>
              </a:rPr>
              <a:t>Hires (Rolling 12 months</a:t>
            </a:r>
          </a:p>
        </p:txBody>
      </p:sp>
      <p:sp>
        <p:nvSpPr>
          <p:cNvPr id="2" name="TextBox 1">
            <a:extLst>
              <a:ext uri="{FF2B5EF4-FFF2-40B4-BE49-F238E27FC236}">
                <a16:creationId xmlns:a16="http://schemas.microsoft.com/office/drawing/2014/main" id="{21C9C163-F3FE-09B5-BD36-C7FA5B350018}"/>
              </a:ext>
            </a:extLst>
          </p:cNvPr>
          <p:cNvSpPr txBox="1"/>
          <p:nvPr/>
        </p:nvSpPr>
        <p:spPr>
          <a:xfrm>
            <a:off x="12197877" y="1676933"/>
            <a:ext cx="4419608" cy="369332"/>
          </a:xfrm>
          <a:prstGeom prst="rect">
            <a:avLst/>
          </a:prstGeom>
          <a:noFill/>
        </p:spPr>
        <p:txBody>
          <a:bodyPr wrap="none" rtlCol="0">
            <a:spAutoFit/>
          </a:bodyPr>
          <a:lstStyle/>
          <a:p>
            <a:r>
              <a:rPr lang="en-US" b="1" dirty="0">
                <a:solidFill>
                  <a:schemeClr val="bg2">
                    <a:lumMod val="25000"/>
                  </a:schemeClr>
                </a:solidFill>
              </a:rPr>
              <a:t>Headcount by Org Level and Department</a:t>
            </a:r>
          </a:p>
        </p:txBody>
      </p:sp>
      <p:sp>
        <p:nvSpPr>
          <p:cNvPr id="3" name="TextBox 2">
            <a:extLst>
              <a:ext uri="{FF2B5EF4-FFF2-40B4-BE49-F238E27FC236}">
                <a16:creationId xmlns:a16="http://schemas.microsoft.com/office/drawing/2014/main" id="{EA776499-7A17-C7EE-E75C-BBC9A11891E4}"/>
              </a:ext>
            </a:extLst>
          </p:cNvPr>
          <p:cNvSpPr txBox="1"/>
          <p:nvPr/>
        </p:nvSpPr>
        <p:spPr>
          <a:xfrm>
            <a:off x="478005" y="6837905"/>
            <a:ext cx="993862" cy="369332"/>
          </a:xfrm>
          <a:prstGeom prst="rect">
            <a:avLst/>
          </a:prstGeom>
          <a:noFill/>
        </p:spPr>
        <p:txBody>
          <a:bodyPr wrap="none" rtlCol="0">
            <a:spAutoFit/>
          </a:bodyPr>
          <a:lstStyle/>
          <a:p>
            <a:r>
              <a:rPr lang="en-US" b="1" dirty="0">
                <a:solidFill>
                  <a:schemeClr val="bg2">
                    <a:lumMod val="25000"/>
                  </a:schemeClr>
                </a:solidFill>
              </a:rPr>
              <a:t>Avg Age</a:t>
            </a:r>
          </a:p>
        </p:txBody>
      </p:sp>
      <p:sp>
        <p:nvSpPr>
          <p:cNvPr id="10" name="TextBox 9">
            <a:extLst>
              <a:ext uri="{FF2B5EF4-FFF2-40B4-BE49-F238E27FC236}">
                <a16:creationId xmlns:a16="http://schemas.microsoft.com/office/drawing/2014/main" id="{33CA11A8-88A2-F7EF-4B7C-9979D39E88FD}"/>
              </a:ext>
            </a:extLst>
          </p:cNvPr>
          <p:cNvSpPr txBox="1"/>
          <p:nvPr/>
        </p:nvSpPr>
        <p:spPr>
          <a:xfrm>
            <a:off x="478005" y="8345967"/>
            <a:ext cx="1308435" cy="369332"/>
          </a:xfrm>
          <a:prstGeom prst="rect">
            <a:avLst/>
          </a:prstGeom>
          <a:noFill/>
        </p:spPr>
        <p:txBody>
          <a:bodyPr wrap="none" rtlCol="0">
            <a:spAutoFit/>
          </a:bodyPr>
          <a:lstStyle/>
          <a:p>
            <a:r>
              <a:rPr lang="en-US" b="1" dirty="0">
                <a:solidFill>
                  <a:schemeClr val="bg2">
                    <a:lumMod val="25000"/>
                  </a:schemeClr>
                </a:solidFill>
              </a:rPr>
              <a:t>Avg Tenure</a:t>
            </a:r>
          </a:p>
        </p:txBody>
      </p:sp>
      <p:sp>
        <p:nvSpPr>
          <p:cNvPr id="20" name="TextBox 19">
            <a:extLst>
              <a:ext uri="{FF2B5EF4-FFF2-40B4-BE49-F238E27FC236}">
                <a16:creationId xmlns:a16="http://schemas.microsoft.com/office/drawing/2014/main" id="{F9A3978D-14B3-0543-FCD5-0FFD02567456}"/>
              </a:ext>
            </a:extLst>
          </p:cNvPr>
          <p:cNvSpPr txBox="1"/>
          <p:nvPr/>
        </p:nvSpPr>
        <p:spPr>
          <a:xfrm>
            <a:off x="478005" y="4144370"/>
            <a:ext cx="2734082" cy="369332"/>
          </a:xfrm>
          <a:prstGeom prst="rect">
            <a:avLst/>
          </a:prstGeom>
          <a:noFill/>
        </p:spPr>
        <p:txBody>
          <a:bodyPr wrap="none" rtlCol="0">
            <a:spAutoFit/>
          </a:bodyPr>
          <a:lstStyle/>
          <a:p>
            <a:r>
              <a:rPr lang="en-US" b="1" dirty="0">
                <a:solidFill>
                  <a:schemeClr val="bg2">
                    <a:lumMod val="25000"/>
                  </a:schemeClr>
                </a:solidFill>
              </a:rPr>
              <a:t>Hires (Rolling 12 months</a:t>
            </a:r>
          </a:p>
        </p:txBody>
      </p:sp>
    </p:spTree>
    <p:extLst>
      <p:ext uri="{BB962C8B-B14F-4D97-AF65-F5344CB8AC3E}">
        <p14:creationId xmlns:p14="http://schemas.microsoft.com/office/powerpoint/2010/main" val="270474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A495C-D8DF-E8FB-51F5-F38E77BDE56A}"/>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5B2A04D-6701-499E-8FCC-056B15377F87}"/>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2CBF9AA-FEB0-2744-4919-98B1C5171F99}"/>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1AD5C93-16DA-4DC8-FBE3-2076E3C29F18}"/>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D3E62C9-966B-7AE2-2AD8-A9DF1548F84B}"/>
              </a:ext>
            </a:extLst>
          </p:cNvPr>
          <p:cNvSpPr/>
          <p:nvPr/>
        </p:nvSpPr>
        <p:spPr>
          <a:xfrm>
            <a:off x="211016" y="2148397"/>
            <a:ext cx="17865965" cy="4109772"/>
          </a:xfrm>
          <a:prstGeom prst="roundRect">
            <a:avLst>
              <a:gd name="adj" fmla="val 288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B081821-CD1B-4450-8697-FBA06AC89DAE}"/>
              </a:ext>
            </a:extLst>
          </p:cNvPr>
          <p:cNvSpPr/>
          <p:nvPr/>
        </p:nvSpPr>
        <p:spPr>
          <a:xfrm>
            <a:off x="211016" y="6853077"/>
            <a:ext cx="17865965" cy="3326463"/>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5FA4B46-E659-0D68-0924-E8141515CD86}"/>
              </a:ext>
            </a:extLst>
          </p:cNvPr>
          <p:cNvSpPr txBox="1"/>
          <p:nvPr/>
        </p:nvSpPr>
        <p:spPr>
          <a:xfrm>
            <a:off x="478005" y="1676933"/>
            <a:ext cx="2590068" cy="369332"/>
          </a:xfrm>
          <a:prstGeom prst="rect">
            <a:avLst/>
          </a:prstGeom>
          <a:noFill/>
        </p:spPr>
        <p:txBody>
          <a:bodyPr wrap="none" rtlCol="0">
            <a:spAutoFit/>
          </a:bodyPr>
          <a:lstStyle/>
          <a:p>
            <a:r>
              <a:rPr lang="en-US" b="1" dirty="0">
                <a:solidFill>
                  <a:schemeClr val="bg2">
                    <a:lumMod val="25000"/>
                  </a:schemeClr>
                </a:solidFill>
              </a:rPr>
              <a:t>Absenteeism Overview</a:t>
            </a:r>
          </a:p>
        </p:txBody>
      </p:sp>
      <p:pic>
        <p:nvPicPr>
          <p:cNvPr id="15" name="Picture 14" descr="A blue and black logo&#10;&#10;Description automatically generated">
            <a:extLst>
              <a:ext uri="{FF2B5EF4-FFF2-40B4-BE49-F238E27FC236}">
                <a16:creationId xmlns:a16="http://schemas.microsoft.com/office/drawing/2014/main" id="{DBAF6F90-957F-7601-50CD-6C4CBABEC7BB}"/>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9DB7C22F-CC1A-0C38-2048-C4DA5DB83148}"/>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9" name="TextBox 18">
            <a:extLst>
              <a:ext uri="{FF2B5EF4-FFF2-40B4-BE49-F238E27FC236}">
                <a16:creationId xmlns:a16="http://schemas.microsoft.com/office/drawing/2014/main" id="{6CC7FEF1-8D79-9896-B306-A76734991DBD}"/>
              </a:ext>
            </a:extLst>
          </p:cNvPr>
          <p:cNvSpPr txBox="1"/>
          <p:nvPr/>
        </p:nvSpPr>
        <p:spPr>
          <a:xfrm>
            <a:off x="478005" y="6370957"/>
            <a:ext cx="5161541" cy="369332"/>
          </a:xfrm>
          <a:prstGeom prst="rect">
            <a:avLst/>
          </a:prstGeom>
          <a:noFill/>
        </p:spPr>
        <p:txBody>
          <a:bodyPr wrap="none" rtlCol="0">
            <a:spAutoFit/>
          </a:bodyPr>
          <a:lstStyle/>
          <a:p>
            <a:r>
              <a:rPr lang="en-US" b="1" dirty="0">
                <a:solidFill>
                  <a:schemeClr val="bg2">
                    <a:lumMod val="25000"/>
                  </a:schemeClr>
                </a:solidFill>
              </a:rPr>
              <a:t>Absenteeism Rate by Org Level and Department</a:t>
            </a:r>
          </a:p>
        </p:txBody>
      </p:sp>
      <p:sp>
        <p:nvSpPr>
          <p:cNvPr id="5" name="TextBox 4">
            <a:extLst>
              <a:ext uri="{FF2B5EF4-FFF2-40B4-BE49-F238E27FC236}">
                <a16:creationId xmlns:a16="http://schemas.microsoft.com/office/drawing/2014/main" id="{057FC1B5-FA65-4343-E6DC-D750EA56B0B0}"/>
              </a:ext>
            </a:extLst>
          </p:cNvPr>
          <p:cNvSpPr txBox="1"/>
          <p:nvPr/>
        </p:nvSpPr>
        <p:spPr>
          <a:xfrm>
            <a:off x="4487466" y="1676933"/>
            <a:ext cx="2843664" cy="369332"/>
          </a:xfrm>
          <a:prstGeom prst="rect">
            <a:avLst/>
          </a:prstGeom>
          <a:noFill/>
        </p:spPr>
        <p:txBody>
          <a:bodyPr wrap="none" rtlCol="0">
            <a:spAutoFit/>
          </a:bodyPr>
          <a:lstStyle/>
          <a:p>
            <a:r>
              <a:rPr lang="en-US" b="1" dirty="0">
                <a:solidFill>
                  <a:schemeClr val="bg2">
                    <a:lumMod val="25000"/>
                  </a:schemeClr>
                </a:solidFill>
              </a:rPr>
              <a:t>Absenteeism Rate Trends</a:t>
            </a:r>
          </a:p>
        </p:txBody>
      </p:sp>
      <p:sp>
        <p:nvSpPr>
          <p:cNvPr id="24" name="TextBox 23">
            <a:extLst>
              <a:ext uri="{FF2B5EF4-FFF2-40B4-BE49-F238E27FC236}">
                <a16:creationId xmlns:a16="http://schemas.microsoft.com/office/drawing/2014/main" id="{A05529E0-4063-2D67-C93C-ABB66BB88B62}"/>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5" name="TextBox 24">
            <a:extLst>
              <a:ext uri="{FF2B5EF4-FFF2-40B4-BE49-F238E27FC236}">
                <a16:creationId xmlns:a16="http://schemas.microsoft.com/office/drawing/2014/main" id="{4F05A8A8-DCBD-DC78-80FD-829753297B1F}"/>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 name="TextBox 1">
            <a:extLst>
              <a:ext uri="{FF2B5EF4-FFF2-40B4-BE49-F238E27FC236}">
                <a16:creationId xmlns:a16="http://schemas.microsoft.com/office/drawing/2014/main" id="{7A0AC530-6EE5-FCF2-9099-0C37D785E44C}"/>
              </a:ext>
            </a:extLst>
          </p:cNvPr>
          <p:cNvSpPr txBox="1"/>
          <p:nvPr/>
        </p:nvSpPr>
        <p:spPr>
          <a:xfrm>
            <a:off x="11699187" y="1676933"/>
            <a:ext cx="3705373" cy="369332"/>
          </a:xfrm>
          <a:prstGeom prst="rect">
            <a:avLst/>
          </a:prstGeom>
          <a:noFill/>
        </p:spPr>
        <p:txBody>
          <a:bodyPr wrap="none" rtlCol="0">
            <a:spAutoFit/>
          </a:bodyPr>
          <a:lstStyle/>
          <a:p>
            <a:r>
              <a:rPr lang="en-US" b="1" dirty="0">
                <a:solidFill>
                  <a:schemeClr val="bg2">
                    <a:lumMod val="25000"/>
                  </a:schemeClr>
                </a:solidFill>
              </a:rPr>
              <a:t>Absenteeism Rate by Tenure Band</a:t>
            </a:r>
          </a:p>
        </p:txBody>
      </p:sp>
      <p:sp>
        <p:nvSpPr>
          <p:cNvPr id="10" name="TextBox 9">
            <a:extLst>
              <a:ext uri="{FF2B5EF4-FFF2-40B4-BE49-F238E27FC236}">
                <a16:creationId xmlns:a16="http://schemas.microsoft.com/office/drawing/2014/main" id="{D43C46B4-320F-44C2-15C8-B4422A46934D}"/>
              </a:ext>
            </a:extLst>
          </p:cNvPr>
          <p:cNvSpPr txBox="1"/>
          <p:nvPr/>
        </p:nvSpPr>
        <p:spPr>
          <a:xfrm>
            <a:off x="11699187" y="6370957"/>
            <a:ext cx="3406830" cy="369332"/>
          </a:xfrm>
          <a:prstGeom prst="rect">
            <a:avLst/>
          </a:prstGeom>
          <a:noFill/>
        </p:spPr>
        <p:txBody>
          <a:bodyPr wrap="none" rtlCol="0">
            <a:spAutoFit/>
          </a:bodyPr>
          <a:lstStyle/>
          <a:p>
            <a:r>
              <a:rPr lang="en-US" b="1" dirty="0">
                <a:solidFill>
                  <a:schemeClr val="bg2">
                    <a:lumMod val="25000"/>
                  </a:schemeClr>
                </a:solidFill>
              </a:rPr>
              <a:t>Absenteeism Rate by Age Band</a:t>
            </a:r>
          </a:p>
        </p:txBody>
      </p:sp>
    </p:spTree>
    <p:extLst>
      <p:ext uri="{BB962C8B-B14F-4D97-AF65-F5344CB8AC3E}">
        <p14:creationId xmlns:p14="http://schemas.microsoft.com/office/powerpoint/2010/main" val="338054198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7BEDA-4E69-579C-C2D9-48139E3593E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AFEF4F8B-6E16-CD7A-9105-BADBE4236099}"/>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46049E-5D27-E92A-5128-9AEC1662E809}"/>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88D20FB-D2DD-7CF6-07DB-6624E6D20005}"/>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1B2B9849-EA6A-6F57-F327-9B6D5295D237}"/>
              </a:ext>
            </a:extLst>
          </p:cNvPr>
          <p:cNvSpPr/>
          <p:nvPr/>
        </p:nvSpPr>
        <p:spPr>
          <a:xfrm>
            <a:off x="211016" y="2148397"/>
            <a:ext cx="17865965" cy="4109772"/>
          </a:xfrm>
          <a:prstGeom prst="roundRect">
            <a:avLst>
              <a:gd name="adj" fmla="val 288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323B0FB-DEF7-294E-8A9E-CD7AC0FF31C5}"/>
              </a:ext>
            </a:extLst>
          </p:cNvPr>
          <p:cNvSpPr/>
          <p:nvPr/>
        </p:nvSpPr>
        <p:spPr>
          <a:xfrm>
            <a:off x="211016" y="6853077"/>
            <a:ext cx="17865965" cy="3326463"/>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E8E5CA7F-1B29-EC7B-BCD8-4E3AD45D2051}"/>
              </a:ext>
            </a:extLst>
          </p:cNvPr>
          <p:cNvSpPr txBox="1"/>
          <p:nvPr/>
        </p:nvSpPr>
        <p:spPr>
          <a:xfrm>
            <a:off x="478005" y="1676933"/>
            <a:ext cx="798808" cy="369332"/>
          </a:xfrm>
          <a:prstGeom prst="rect">
            <a:avLst/>
          </a:prstGeom>
          <a:noFill/>
        </p:spPr>
        <p:txBody>
          <a:bodyPr wrap="none" rtlCol="0">
            <a:spAutoFit/>
          </a:bodyPr>
          <a:lstStyle/>
          <a:p>
            <a:r>
              <a:rPr lang="en-US" b="1" dirty="0">
                <a:solidFill>
                  <a:schemeClr val="bg2">
                    <a:lumMod val="25000"/>
                  </a:schemeClr>
                </a:solidFill>
              </a:rPr>
              <a:t>Leave</a:t>
            </a:r>
          </a:p>
        </p:txBody>
      </p:sp>
      <p:pic>
        <p:nvPicPr>
          <p:cNvPr id="15" name="Picture 14" descr="A blue and black logo&#10;&#10;Description automatically generated">
            <a:extLst>
              <a:ext uri="{FF2B5EF4-FFF2-40B4-BE49-F238E27FC236}">
                <a16:creationId xmlns:a16="http://schemas.microsoft.com/office/drawing/2014/main" id="{CFDD1655-C92E-2604-18CB-DBA87C16C42A}"/>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9C2A0D85-05F5-26B5-244B-E8F293407051}"/>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9" name="TextBox 18">
            <a:extLst>
              <a:ext uri="{FF2B5EF4-FFF2-40B4-BE49-F238E27FC236}">
                <a16:creationId xmlns:a16="http://schemas.microsoft.com/office/drawing/2014/main" id="{18E3B5B7-77CB-2AC1-B57D-E9E0042F9A20}"/>
              </a:ext>
            </a:extLst>
          </p:cNvPr>
          <p:cNvSpPr txBox="1"/>
          <p:nvPr/>
        </p:nvSpPr>
        <p:spPr>
          <a:xfrm>
            <a:off x="478005" y="6370957"/>
            <a:ext cx="6758004" cy="369332"/>
          </a:xfrm>
          <a:prstGeom prst="rect">
            <a:avLst/>
          </a:prstGeom>
          <a:noFill/>
        </p:spPr>
        <p:txBody>
          <a:bodyPr wrap="none" rtlCol="0">
            <a:spAutoFit/>
          </a:bodyPr>
          <a:lstStyle/>
          <a:p>
            <a:r>
              <a:rPr lang="en-US" b="1" dirty="0">
                <a:solidFill>
                  <a:schemeClr val="bg2">
                    <a:lumMod val="25000"/>
                  </a:schemeClr>
                </a:solidFill>
              </a:rPr>
              <a:t>Annual Leave Days Taken by Department and Educational Level</a:t>
            </a:r>
          </a:p>
        </p:txBody>
      </p:sp>
      <p:sp>
        <p:nvSpPr>
          <p:cNvPr id="5" name="TextBox 4">
            <a:extLst>
              <a:ext uri="{FF2B5EF4-FFF2-40B4-BE49-F238E27FC236}">
                <a16:creationId xmlns:a16="http://schemas.microsoft.com/office/drawing/2014/main" id="{3DE3ACC9-FF9E-A9A5-E1C7-7FBEAC6C1FEB}"/>
              </a:ext>
            </a:extLst>
          </p:cNvPr>
          <p:cNvSpPr txBox="1"/>
          <p:nvPr/>
        </p:nvSpPr>
        <p:spPr>
          <a:xfrm>
            <a:off x="5998072" y="1676933"/>
            <a:ext cx="1548886" cy="369332"/>
          </a:xfrm>
          <a:prstGeom prst="rect">
            <a:avLst/>
          </a:prstGeom>
          <a:noFill/>
        </p:spPr>
        <p:txBody>
          <a:bodyPr wrap="none" rtlCol="0">
            <a:spAutoFit/>
          </a:bodyPr>
          <a:lstStyle/>
          <a:p>
            <a:r>
              <a:rPr lang="en-US" b="1" dirty="0">
                <a:solidFill>
                  <a:schemeClr val="bg2">
                    <a:lumMod val="25000"/>
                  </a:schemeClr>
                </a:solidFill>
              </a:rPr>
              <a:t>Leave Trends</a:t>
            </a:r>
          </a:p>
        </p:txBody>
      </p:sp>
      <p:sp>
        <p:nvSpPr>
          <p:cNvPr id="13" name="TextBox 12">
            <a:extLst>
              <a:ext uri="{FF2B5EF4-FFF2-40B4-BE49-F238E27FC236}">
                <a16:creationId xmlns:a16="http://schemas.microsoft.com/office/drawing/2014/main" id="{252E5F14-25FC-6FCE-7AC3-12A55B4A8755}"/>
              </a:ext>
            </a:extLst>
          </p:cNvPr>
          <p:cNvSpPr txBox="1"/>
          <p:nvPr/>
        </p:nvSpPr>
        <p:spPr>
          <a:xfrm>
            <a:off x="11460497" y="6370957"/>
            <a:ext cx="2989921" cy="369332"/>
          </a:xfrm>
          <a:prstGeom prst="rect">
            <a:avLst/>
          </a:prstGeom>
          <a:noFill/>
        </p:spPr>
        <p:txBody>
          <a:bodyPr wrap="none" rtlCol="0">
            <a:spAutoFit/>
          </a:bodyPr>
          <a:lstStyle/>
          <a:p>
            <a:r>
              <a:rPr lang="en-US" b="1" dirty="0">
                <a:solidFill>
                  <a:schemeClr val="bg2">
                    <a:lumMod val="25000"/>
                  </a:schemeClr>
                </a:solidFill>
              </a:rPr>
              <a:t>Leave Liability by Org Level</a:t>
            </a:r>
          </a:p>
        </p:txBody>
      </p:sp>
      <p:sp>
        <p:nvSpPr>
          <p:cNvPr id="24" name="TextBox 23">
            <a:extLst>
              <a:ext uri="{FF2B5EF4-FFF2-40B4-BE49-F238E27FC236}">
                <a16:creationId xmlns:a16="http://schemas.microsoft.com/office/drawing/2014/main" id="{C3995086-8AD2-0221-849B-64043FF35FA7}"/>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5" name="TextBox 24">
            <a:extLst>
              <a:ext uri="{FF2B5EF4-FFF2-40B4-BE49-F238E27FC236}">
                <a16:creationId xmlns:a16="http://schemas.microsoft.com/office/drawing/2014/main" id="{FB0CD5DA-9505-376A-CE2C-F1048B743F19}"/>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 name="TextBox 1">
            <a:extLst>
              <a:ext uri="{FF2B5EF4-FFF2-40B4-BE49-F238E27FC236}">
                <a16:creationId xmlns:a16="http://schemas.microsoft.com/office/drawing/2014/main" id="{2BDF85AC-A6C8-5678-3D86-0E1714809410}"/>
              </a:ext>
            </a:extLst>
          </p:cNvPr>
          <p:cNvSpPr txBox="1"/>
          <p:nvPr/>
        </p:nvSpPr>
        <p:spPr>
          <a:xfrm>
            <a:off x="11460497" y="1676933"/>
            <a:ext cx="2638864" cy="369332"/>
          </a:xfrm>
          <a:prstGeom prst="rect">
            <a:avLst/>
          </a:prstGeom>
          <a:noFill/>
        </p:spPr>
        <p:txBody>
          <a:bodyPr wrap="none" rtlCol="0">
            <a:spAutoFit/>
          </a:bodyPr>
          <a:lstStyle/>
          <a:p>
            <a:r>
              <a:rPr lang="en-US" b="1" dirty="0">
                <a:solidFill>
                  <a:schemeClr val="bg2">
                    <a:lumMod val="25000"/>
                  </a:schemeClr>
                </a:solidFill>
              </a:rPr>
              <a:t>Leave Liability Forecast</a:t>
            </a:r>
          </a:p>
        </p:txBody>
      </p:sp>
      <p:sp>
        <p:nvSpPr>
          <p:cNvPr id="3" name="TextBox 2">
            <a:extLst>
              <a:ext uri="{FF2B5EF4-FFF2-40B4-BE49-F238E27FC236}">
                <a16:creationId xmlns:a16="http://schemas.microsoft.com/office/drawing/2014/main" id="{602879B5-4D67-9E1C-08B8-C783710E5379}"/>
              </a:ext>
            </a:extLst>
          </p:cNvPr>
          <p:cNvSpPr txBox="1"/>
          <p:nvPr/>
        </p:nvSpPr>
        <p:spPr>
          <a:xfrm>
            <a:off x="478005" y="2173813"/>
            <a:ext cx="2947474" cy="369332"/>
          </a:xfrm>
          <a:prstGeom prst="rect">
            <a:avLst/>
          </a:prstGeom>
          <a:noFill/>
        </p:spPr>
        <p:txBody>
          <a:bodyPr wrap="none" rtlCol="0">
            <a:spAutoFit/>
          </a:bodyPr>
          <a:lstStyle/>
          <a:p>
            <a:r>
              <a:rPr lang="en-US" b="1" dirty="0">
                <a:solidFill>
                  <a:schemeClr val="bg2">
                    <a:lumMod val="25000"/>
                  </a:schemeClr>
                </a:solidFill>
              </a:rPr>
              <a:t>Leave Cost by Department</a:t>
            </a:r>
          </a:p>
        </p:txBody>
      </p:sp>
      <p:sp>
        <p:nvSpPr>
          <p:cNvPr id="4" name="TextBox 3">
            <a:extLst>
              <a:ext uri="{FF2B5EF4-FFF2-40B4-BE49-F238E27FC236}">
                <a16:creationId xmlns:a16="http://schemas.microsoft.com/office/drawing/2014/main" id="{ACA87A74-C8BD-04C9-E634-C84EFEE8834B}"/>
              </a:ext>
            </a:extLst>
          </p:cNvPr>
          <p:cNvSpPr txBox="1"/>
          <p:nvPr/>
        </p:nvSpPr>
        <p:spPr>
          <a:xfrm>
            <a:off x="478005" y="4033377"/>
            <a:ext cx="1630767" cy="369332"/>
          </a:xfrm>
          <a:prstGeom prst="rect">
            <a:avLst/>
          </a:prstGeom>
          <a:noFill/>
        </p:spPr>
        <p:txBody>
          <a:bodyPr wrap="none" rtlCol="0">
            <a:spAutoFit/>
          </a:bodyPr>
          <a:lstStyle/>
          <a:p>
            <a:r>
              <a:rPr lang="en-US" b="1" dirty="0">
                <a:solidFill>
                  <a:schemeClr val="bg2">
                    <a:lumMod val="25000"/>
                  </a:schemeClr>
                </a:solidFill>
              </a:rPr>
              <a:t>Leave Reason</a:t>
            </a:r>
          </a:p>
        </p:txBody>
      </p:sp>
    </p:spTree>
    <p:extLst>
      <p:ext uri="{BB962C8B-B14F-4D97-AF65-F5344CB8AC3E}">
        <p14:creationId xmlns:p14="http://schemas.microsoft.com/office/powerpoint/2010/main" val="33063263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D7E3E2-7272-6DE9-9ABF-4A5E9579E8A1}"/>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B065B97C-47FB-7683-6395-DDDD0362421D}"/>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70D454F-6540-CBA7-B40E-23285759BA17}"/>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E63650D-47F4-FAE2-7A69-80DF935ED203}"/>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2924540-6AB5-80DB-898A-C823FBFD6E31}"/>
              </a:ext>
            </a:extLst>
          </p:cNvPr>
          <p:cNvSpPr/>
          <p:nvPr/>
        </p:nvSpPr>
        <p:spPr>
          <a:xfrm>
            <a:off x="211016" y="2148397"/>
            <a:ext cx="17865965" cy="4109772"/>
          </a:xfrm>
          <a:prstGeom prst="roundRect">
            <a:avLst>
              <a:gd name="adj" fmla="val 288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1B4EB2D-82BB-161B-EB0A-EEE0BF9A1E82}"/>
              </a:ext>
            </a:extLst>
          </p:cNvPr>
          <p:cNvSpPr/>
          <p:nvPr/>
        </p:nvSpPr>
        <p:spPr>
          <a:xfrm>
            <a:off x="211016" y="6853077"/>
            <a:ext cx="17865965" cy="3326463"/>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E5D6A7A-B3F3-D56A-B489-9471DF5C2AD5}"/>
              </a:ext>
            </a:extLst>
          </p:cNvPr>
          <p:cNvSpPr txBox="1"/>
          <p:nvPr/>
        </p:nvSpPr>
        <p:spPr>
          <a:xfrm>
            <a:off x="478005" y="1676933"/>
            <a:ext cx="798808" cy="369332"/>
          </a:xfrm>
          <a:prstGeom prst="rect">
            <a:avLst/>
          </a:prstGeom>
          <a:noFill/>
        </p:spPr>
        <p:txBody>
          <a:bodyPr wrap="none" rtlCol="0">
            <a:spAutoFit/>
          </a:bodyPr>
          <a:lstStyle/>
          <a:p>
            <a:r>
              <a:rPr lang="en-US" b="1" dirty="0">
                <a:solidFill>
                  <a:schemeClr val="bg2">
                    <a:lumMod val="25000"/>
                  </a:schemeClr>
                </a:solidFill>
              </a:rPr>
              <a:t>Leave</a:t>
            </a:r>
          </a:p>
        </p:txBody>
      </p:sp>
      <p:pic>
        <p:nvPicPr>
          <p:cNvPr id="15" name="Picture 14" descr="A blue and black logo&#10;&#10;Description automatically generated">
            <a:extLst>
              <a:ext uri="{FF2B5EF4-FFF2-40B4-BE49-F238E27FC236}">
                <a16:creationId xmlns:a16="http://schemas.microsoft.com/office/drawing/2014/main" id="{3B9587D1-98E1-E073-583D-62A7525A4701}"/>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E51BC479-D31E-3E9C-1A7A-90BE646ED831}"/>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9" name="TextBox 18">
            <a:extLst>
              <a:ext uri="{FF2B5EF4-FFF2-40B4-BE49-F238E27FC236}">
                <a16:creationId xmlns:a16="http://schemas.microsoft.com/office/drawing/2014/main" id="{C5CC4FE6-10D9-7E10-4FFD-9F01AD304B2C}"/>
              </a:ext>
            </a:extLst>
          </p:cNvPr>
          <p:cNvSpPr txBox="1"/>
          <p:nvPr/>
        </p:nvSpPr>
        <p:spPr>
          <a:xfrm>
            <a:off x="478005" y="6370957"/>
            <a:ext cx="6758004" cy="369332"/>
          </a:xfrm>
          <a:prstGeom prst="rect">
            <a:avLst/>
          </a:prstGeom>
          <a:noFill/>
        </p:spPr>
        <p:txBody>
          <a:bodyPr wrap="none" rtlCol="0">
            <a:spAutoFit/>
          </a:bodyPr>
          <a:lstStyle/>
          <a:p>
            <a:r>
              <a:rPr lang="en-US" b="1" dirty="0">
                <a:solidFill>
                  <a:schemeClr val="bg2">
                    <a:lumMod val="25000"/>
                  </a:schemeClr>
                </a:solidFill>
              </a:rPr>
              <a:t>Annual Leave Days Taken by Department and Educational Level</a:t>
            </a:r>
          </a:p>
        </p:txBody>
      </p:sp>
      <p:sp>
        <p:nvSpPr>
          <p:cNvPr id="5" name="TextBox 4">
            <a:extLst>
              <a:ext uri="{FF2B5EF4-FFF2-40B4-BE49-F238E27FC236}">
                <a16:creationId xmlns:a16="http://schemas.microsoft.com/office/drawing/2014/main" id="{5C8C71E7-8E99-0CCD-F211-D5A94C183885}"/>
              </a:ext>
            </a:extLst>
          </p:cNvPr>
          <p:cNvSpPr txBox="1"/>
          <p:nvPr/>
        </p:nvSpPr>
        <p:spPr>
          <a:xfrm>
            <a:off x="5998072" y="1676933"/>
            <a:ext cx="1548886" cy="369332"/>
          </a:xfrm>
          <a:prstGeom prst="rect">
            <a:avLst/>
          </a:prstGeom>
          <a:noFill/>
        </p:spPr>
        <p:txBody>
          <a:bodyPr wrap="none" rtlCol="0">
            <a:spAutoFit/>
          </a:bodyPr>
          <a:lstStyle/>
          <a:p>
            <a:r>
              <a:rPr lang="en-US" b="1" dirty="0">
                <a:solidFill>
                  <a:schemeClr val="bg2">
                    <a:lumMod val="25000"/>
                  </a:schemeClr>
                </a:solidFill>
              </a:rPr>
              <a:t>Leave Trends</a:t>
            </a:r>
          </a:p>
        </p:txBody>
      </p:sp>
      <p:sp>
        <p:nvSpPr>
          <p:cNvPr id="13" name="TextBox 12">
            <a:extLst>
              <a:ext uri="{FF2B5EF4-FFF2-40B4-BE49-F238E27FC236}">
                <a16:creationId xmlns:a16="http://schemas.microsoft.com/office/drawing/2014/main" id="{82CFC951-1CE0-E1A1-66A4-49A389A0A8A9}"/>
              </a:ext>
            </a:extLst>
          </p:cNvPr>
          <p:cNvSpPr txBox="1"/>
          <p:nvPr/>
        </p:nvSpPr>
        <p:spPr>
          <a:xfrm>
            <a:off x="11460497" y="6370957"/>
            <a:ext cx="2989921" cy="369332"/>
          </a:xfrm>
          <a:prstGeom prst="rect">
            <a:avLst/>
          </a:prstGeom>
          <a:noFill/>
        </p:spPr>
        <p:txBody>
          <a:bodyPr wrap="none" rtlCol="0">
            <a:spAutoFit/>
          </a:bodyPr>
          <a:lstStyle/>
          <a:p>
            <a:r>
              <a:rPr lang="en-US" b="1" dirty="0">
                <a:solidFill>
                  <a:schemeClr val="bg2">
                    <a:lumMod val="25000"/>
                  </a:schemeClr>
                </a:solidFill>
              </a:rPr>
              <a:t>Leave Liability by Org Level</a:t>
            </a:r>
          </a:p>
        </p:txBody>
      </p:sp>
      <p:sp>
        <p:nvSpPr>
          <p:cNvPr id="24" name="TextBox 23">
            <a:extLst>
              <a:ext uri="{FF2B5EF4-FFF2-40B4-BE49-F238E27FC236}">
                <a16:creationId xmlns:a16="http://schemas.microsoft.com/office/drawing/2014/main" id="{F19560EE-5580-AEED-150E-4CC959BAED3B}"/>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5" name="TextBox 24">
            <a:extLst>
              <a:ext uri="{FF2B5EF4-FFF2-40B4-BE49-F238E27FC236}">
                <a16:creationId xmlns:a16="http://schemas.microsoft.com/office/drawing/2014/main" id="{2BE4B200-607F-6906-ED8F-F3CF9F446AE2}"/>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6" name="TextBox 25">
            <a:extLst>
              <a:ext uri="{FF2B5EF4-FFF2-40B4-BE49-F238E27FC236}">
                <a16:creationId xmlns:a16="http://schemas.microsoft.com/office/drawing/2014/main" id="{6758ACC7-06D6-012C-5E5B-2AEA5E874454}"/>
              </a:ext>
            </a:extLst>
          </p:cNvPr>
          <p:cNvSpPr txBox="1"/>
          <p:nvPr/>
        </p:nvSpPr>
        <p:spPr>
          <a:xfrm>
            <a:off x="5484238"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
        <p:nvSpPr>
          <p:cNvPr id="2" name="TextBox 1">
            <a:extLst>
              <a:ext uri="{FF2B5EF4-FFF2-40B4-BE49-F238E27FC236}">
                <a16:creationId xmlns:a16="http://schemas.microsoft.com/office/drawing/2014/main" id="{545C7E07-74C8-ED33-41D7-DD658E4BDCAF}"/>
              </a:ext>
            </a:extLst>
          </p:cNvPr>
          <p:cNvSpPr txBox="1"/>
          <p:nvPr/>
        </p:nvSpPr>
        <p:spPr>
          <a:xfrm>
            <a:off x="11460497" y="1676933"/>
            <a:ext cx="2427331" cy="369332"/>
          </a:xfrm>
          <a:prstGeom prst="rect">
            <a:avLst/>
          </a:prstGeom>
          <a:noFill/>
        </p:spPr>
        <p:txBody>
          <a:bodyPr wrap="none" rtlCol="0">
            <a:spAutoFit/>
          </a:bodyPr>
          <a:lstStyle/>
          <a:p>
            <a:r>
              <a:rPr lang="en-US" b="1" dirty="0">
                <a:solidFill>
                  <a:schemeClr val="bg2">
                    <a:lumMod val="25000"/>
                  </a:schemeClr>
                </a:solidFill>
              </a:rPr>
              <a:t>Leave Liability Trends</a:t>
            </a:r>
          </a:p>
        </p:txBody>
      </p:sp>
      <p:sp>
        <p:nvSpPr>
          <p:cNvPr id="3" name="TextBox 2">
            <a:extLst>
              <a:ext uri="{FF2B5EF4-FFF2-40B4-BE49-F238E27FC236}">
                <a16:creationId xmlns:a16="http://schemas.microsoft.com/office/drawing/2014/main" id="{2C99443B-DAF0-B23D-70C7-9A076CD4B9ED}"/>
              </a:ext>
            </a:extLst>
          </p:cNvPr>
          <p:cNvSpPr txBox="1"/>
          <p:nvPr/>
        </p:nvSpPr>
        <p:spPr>
          <a:xfrm>
            <a:off x="478005" y="2173813"/>
            <a:ext cx="2947474" cy="369332"/>
          </a:xfrm>
          <a:prstGeom prst="rect">
            <a:avLst/>
          </a:prstGeom>
          <a:noFill/>
        </p:spPr>
        <p:txBody>
          <a:bodyPr wrap="none" rtlCol="0">
            <a:spAutoFit/>
          </a:bodyPr>
          <a:lstStyle/>
          <a:p>
            <a:r>
              <a:rPr lang="en-US" b="1" dirty="0">
                <a:solidFill>
                  <a:schemeClr val="bg2">
                    <a:lumMod val="25000"/>
                  </a:schemeClr>
                </a:solidFill>
              </a:rPr>
              <a:t>Leave Cost by Department</a:t>
            </a:r>
          </a:p>
        </p:txBody>
      </p:sp>
      <p:sp>
        <p:nvSpPr>
          <p:cNvPr id="4" name="TextBox 3">
            <a:extLst>
              <a:ext uri="{FF2B5EF4-FFF2-40B4-BE49-F238E27FC236}">
                <a16:creationId xmlns:a16="http://schemas.microsoft.com/office/drawing/2014/main" id="{68EC1CF0-D8B2-90B7-A729-13130F247F46}"/>
              </a:ext>
            </a:extLst>
          </p:cNvPr>
          <p:cNvSpPr txBox="1"/>
          <p:nvPr/>
        </p:nvSpPr>
        <p:spPr>
          <a:xfrm>
            <a:off x="478005" y="4033377"/>
            <a:ext cx="1630767" cy="369332"/>
          </a:xfrm>
          <a:prstGeom prst="rect">
            <a:avLst/>
          </a:prstGeom>
          <a:noFill/>
        </p:spPr>
        <p:txBody>
          <a:bodyPr wrap="none" rtlCol="0">
            <a:spAutoFit/>
          </a:bodyPr>
          <a:lstStyle/>
          <a:p>
            <a:r>
              <a:rPr lang="en-US" b="1" dirty="0">
                <a:solidFill>
                  <a:schemeClr val="bg2">
                    <a:lumMod val="25000"/>
                  </a:schemeClr>
                </a:solidFill>
              </a:rPr>
              <a:t>Leave Reason</a:t>
            </a:r>
          </a:p>
        </p:txBody>
      </p:sp>
    </p:spTree>
    <p:extLst>
      <p:ext uri="{BB962C8B-B14F-4D97-AF65-F5344CB8AC3E}">
        <p14:creationId xmlns:p14="http://schemas.microsoft.com/office/powerpoint/2010/main" val="30207357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9DEBA-B8E8-1382-3320-ECFBC037D87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DC04E45F-1590-3711-9DBC-54CBDFE47E00}"/>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8195B24-6245-99D8-B686-B8E5B28BFCF3}"/>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C489ECF8-88F1-590A-4AD1-75F837454F8A}"/>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0AED348-DA09-2D8D-9892-F5B23DE7B5BD}"/>
              </a:ext>
            </a:extLst>
          </p:cNvPr>
          <p:cNvSpPr/>
          <p:nvPr/>
        </p:nvSpPr>
        <p:spPr>
          <a:xfrm>
            <a:off x="211017" y="2148396"/>
            <a:ext cx="11691424" cy="8031143"/>
          </a:xfrm>
          <a:prstGeom prst="roundRect">
            <a:avLst>
              <a:gd name="adj" fmla="val 1937"/>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6E7583FD-4861-5FF8-F7D3-0BC52D06EB47}"/>
              </a:ext>
            </a:extLst>
          </p:cNvPr>
          <p:cNvSpPr/>
          <p:nvPr/>
        </p:nvSpPr>
        <p:spPr>
          <a:xfrm>
            <a:off x="12039600" y="2148397"/>
            <a:ext cx="6037381" cy="8031142"/>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D316721E-7993-0913-B57F-61D091F27651}"/>
              </a:ext>
            </a:extLst>
          </p:cNvPr>
          <p:cNvSpPr txBox="1"/>
          <p:nvPr/>
        </p:nvSpPr>
        <p:spPr>
          <a:xfrm>
            <a:off x="478005" y="1676933"/>
            <a:ext cx="1732847" cy="369332"/>
          </a:xfrm>
          <a:prstGeom prst="rect">
            <a:avLst/>
          </a:prstGeom>
          <a:noFill/>
        </p:spPr>
        <p:txBody>
          <a:bodyPr wrap="none" rtlCol="0">
            <a:spAutoFit/>
          </a:bodyPr>
          <a:lstStyle/>
          <a:p>
            <a:r>
              <a:rPr lang="en-US" b="1" dirty="0">
                <a:solidFill>
                  <a:schemeClr val="bg2">
                    <a:lumMod val="25000"/>
                  </a:schemeClr>
                </a:solidFill>
              </a:rPr>
              <a:t>Project Details</a:t>
            </a:r>
          </a:p>
        </p:txBody>
      </p:sp>
      <p:pic>
        <p:nvPicPr>
          <p:cNvPr id="15" name="Picture 14" descr="A blue and black logo&#10;&#10;Description automatically generated">
            <a:extLst>
              <a:ext uri="{FF2B5EF4-FFF2-40B4-BE49-F238E27FC236}">
                <a16:creationId xmlns:a16="http://schemas.microsoft.com/office/drawing/2014/main" id="{34A3CA74-2563-D905-78E4-014B504D0350}"/>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E31E3D92-8C3B-E424-5CF8-872321F6F68C}"/>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0" name="TextBox 9">
            <a:extLst>
              <a:ext uri="{FF2B5EF4-FFF2-40B4-BE49-F238E27FC236}">
                <a16:creationId xmlns:a16="http://schemas.microsoft.com/office/drawing/2014/main" id="{EF2AA30E-DCB1-8614-BCC0-918D9AF863BA}"/>
              </a:ext>
            </a:extLst>
          </p:cNvPr>
          <p:cNvSpPr txBox="1"/>
          <p:nvPr/>
        </p:nvSpPr>
        <p:spPr>
          <a:xfrm>
            <a:off x="12273765" y="1676933"/>
            <a:ext cx="2021707" cy="369332"/>
          </a:xfrm>
          <a:prstGeom prst="rect">
            <a:avLst/>
          </a:prstGeom>
          <a:noFill/>
        </p:spPr>
        <p:txBody>
          <a:bodyPr wrap="none" rtlCol="0">
            <a:spAutoFit/>
          </a:bodyPr>
          <a:lstStyle/>
          <a:p>
            <a:r>
              <a:rPr lang="en-US" b="1">
                <a:solidFill>
                  <a:schemeClr val="bg2">
                    <a:lumMod val="25000"/>
                  </a:schemeClr>
                </a:solidFill>
              </a:rPr>
              <a:t>Employee Details</a:t>
            </a:r>
            <a:endParaRPr lang="en-US" b="1" dirty="0">
              <a:solidFill>
                <a:schemeClr val="bg2">
                  <a:lumMod val="25000"/>
                </a:schemeClr>
              </a:solidFill>
            </a:endParaRPr>
          </a:p>
        </p:txBody>
      </p:sp>
      <p:sp>
        <p:nvSpPr>
          <p:cNvPr id="2" name="TextBox 1">
            <a:extLst>
              <a:ext uri="{FF2B5EF4-FFF2-40B4-BE49-F238E27FC236}">
                <a16:creationId xmlns:a16="http://schemas.microsoft.com/office/drawing/2014/main" id="{5EB5DDA9-C870-05DD-AB44-3689599A87DE}"/>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3" name="TextBox 2">
            <a:extLst>
              <a:ext uri="{FF2B5EF4-FFF2-40B4-BE49-F238E27FC236}">
                <a16:creationId xmlns:a16="http://schemas.microsoft.com/office/drawing/2014/main" id="{1FFADA54-0484-7CEC-08E5-6C61598FE8A3}"/>
              </a:ext>
            </a:extLst>
          </p:cNvPr>
          <p:cNvSpPr txBox="1"/>
          <p:nvPr/>
        </p:nvSpPr>
        <p:spPr>
          <a:xfrm>
            <a:off x="2720404"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Tree>
    <p:extLst>
      <p:ext uri="{BB962C8B-B14F-4D97-AF65-F5344CB8AC3E}">
        <p14:creationId xmlns:p14="http://schemas.microsoft.com/office/powerpoint/2010/main" val="14899923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E513B8-84BF-471E-AE56-7B63556F084C}"/>
              </a:ext>
            </a:extLst>
          </p:cNvPr>
          <p:cNvSpPr>
            <a:spLocks noGrp="1"/>
          </p:cNvSpPr>
          <p:nvPr>
            <p:ph type="title"/>
          </p:nvPr>
        </p:nvSpPr>
        <p:spPr/>
        <p:txBody>
          <a:bodyPr/>
          <a:lstStyle/>
          <a:p>
            <a:endParaRPr lang="en-US"/>
          </a:p>
        </p:txBody>
      </p:sp>
      <p:pic>
        <p:nvPicPr>
          <p:cNvPr id="5" name="Content Placeholder 4" descr="A screenshot of a computer&#10;&#10;AI-generated content may be incorrect.">
            <a:extLst>
              <a:ext uri="{FF2B5EF4-FFF2-40B4-BE49-F238E27FC236}">
                <a16:creationId xmlns:a16="http://schemas.microsoft.com/office/drawing/2014/main" id="{29387C7D-7AF8-B48B-35E5-704D71FAA18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0" y="0"/>
            <a:ext cx="18287999" cy="10287000"/>
          </a:xfrm>
        </p:spPr>
      </p:pic>
      <p:sp>
        <p:nvSpPr>
          <p:cNvPr id="6" name="Rectangle 5">
            <a:extLst>
              <a:ext uri="{FF2B5EF4-FFF2-40B4-BE49-F238E27FC236}">
                <a16:creationId xmlns:a16="http://schemas.microsoft.com/office/drawing/2014/main" id="{240EA9AD-2998-CE25-519B-B4FC75C3336A}"/>
              </a:ext>
            </a:extLst>
          </p:cNvPr>
          <p:cNvSpPr/>
          <p:nvPr/>
        </p:nvSpPr>
        <p:spPr>
          <a:xfrm>
            <a:off x="2606040" y="1203960"/>
            <a:ext cx="4419600" cy="3048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47767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CC8EC5-2C8D-C654-45A0-605764F8AE19}"/>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57CB5D3-FF09-2C48-11CC-B7F44BA560B7}"/>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23A4A59-B5E0-CDAD-069F-EFF9A886A08C}"/>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718D96A-C1E8-918C-76AB-5B393A7629D2}"/>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EC1C09F-62E2-EF50-F9B0-FC177C8A238B}"/>
              </a:ext>
            </a:extLst>
          </p:cNvPr>
          <p:cNvSpPr/>
          <p:nvPr/>
        </p:nvSpPr>
        <p:spPr>
          <a:xfrm>
            <a:off x="211016" y="2148396"/>
            <a:ext cx="13962183" cy="8031143"/>
          </a:xfrm>
          <a:prstGeom prst="roundRect">
            <a:avLst>
              <a:gd name="adj" fmla="val 136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8BE1E079-B376-D2F6-2B6C-B24ADC616356}"/>
              </a:ext>
            </a:extLst>
          </p:cNvPr>
          <p:cNvSpPr/>
          <p:nvPr/>
        </p:nvSpPr>
        <p:spPr>
          <a:xfrm>
            <a:off x="14295472" y="2148397"/>
            <a:ext cx="3781509" cy="8031142"/>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04DFEDE-2112-C147-EB56-ECFC041E2C8A}"/>
              </a:ext>
            </a:extLst>
          </p:cNvPr>
          <p:cNvSpPr txBox="1"/>
          <p:nvPr/>
        </p:nvSpPr>
        <p:spPr>
          <a:xfrm>
            <a:off x="478005" y="1676933"/>
            <a:ext cx="3625673" cy="369332"/>
          </a:xfrm>
          <a:prstGeom prst="rect">
            <a:avLst/>
          </a:prstGeom>
          <a:noFill/>
        </p:spPr>
        <p:txBody>
          <a:bodyPr wrap="none" rtlCol="0">
            <a:spAutoFit/>
          </a:bodyPr>
          <a:lstStyle/>
          <a:p>
            <a:r>
              <a:rPr lang="en-US" b="1" dirty="0">
                <a:solidFill>
                  <a:schemeClr val="bg2">
                    <a:lumMod val="25000"/>
                  </a:schemeClr>
                </a:solidFill>
              </a:rPr>
              <a:t>Employee Performance Category</a:t>
            </a:r>
          </a:p>
        </p:txBody>
      </p:sp>
      <p:pic>
        <p:nvPicPr>
          <p:cNvPr id="15" name="Picture 14" descr="A blue and black logo&#10;&#10;Description automatically generated">
            <a:extLst>
              <a:ext uri="{FF2B5EF4-FFF2-40B4-BE49-F238E27FC236}">
                <a16:creationId xmlns:a16="http://schemas.microsoft.com/office/drawing/2014/main" id="{0B64CFAD-47A2-02B3-4C25-F1D665F2A1AB}"/>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F5961638-58E0-87DF-DD24-ADF39AF849B6}"/>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4" name="TextBox 23">
            <a:extLst>
              <a:ext uri="{FF2B5EF4-FFF2-40B4-BE49-F238E27FC236}">
                <a16:creationId xmlns:a16="http://schemas.microsoft.com/office/drawing/2014/main" id="{76CDA129-7CD9-4B61-D59A-EFA3A2F7DA8E}"/>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6" name="TextBox 25">
            <a:extLst>
              <a:ext uri="{FF2B5EF4-FFF2-40B4-BE49-F238E27FC236}">
                <a16:creationId xmlns:a16="http://schemas.microsoft.com/office/drawing/2014/main" id="{21BFB7FB-D38D-FA2A-6358-500C354596C7}"/>
              </a:ext>
            </a:extLst>
          </p:cNvPr>
          <p:cNvSpPr txBox="1"/>
          <p:nvPr/>
        </p:nvSpPr>
        <p:spPr>
          <a:xfrm>
            <a:off x="2720404"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
        <p:nvSpPr>
          <p:cNvPr id="10" name="TextBox 9">
            <a:extLst>
              <a:ext uri="{FF2B5EF4-FFF2-40B4-BE49-F238E27FC236}">
                <a16:creationId xmlns:a16="http://schemas.microsoft.com/office/drawing/2014/main" id="{ED981460-AD1C-D7D1-100E-20EC34AE5420}"/>
              </a:ext>
            </a:extLst>
          </p:cNvPr>
          <p:cNvSpPr txBox="1"/>
          <p:nvPr/>
        </p:nvSpPr>
        <p:spPr>
          <a:xfrm>
            <a:off x="14407365" y="1676933"/>
            <a:ext cx="1162947" cy="369332"/>
          </a:xfrm>
          <a:prstGeom prst="rect">
            <a:avLst/>
          </a:prstGeom>
          <a:noFill/>
        </p:spPr>
        <p:txBody>
          <a:bodyPr wrap="none" rtlCol="0">
            <a:spAutoFit/>
          </a:bodyPr>
          <a:lstStyle/>
          <a:p>
            <a:r>
              <a:rPr lang="en-US" b="1" dirty="0">
                <a:solidFill>
                  <a:schemeClr val="bg2">
                    <a:lumMod val="25000"/>
                  </a:schemeClr>
                </a:solidFill>
              </a:rPr>
              <a:t>Overview</a:t>
            </a:r>
          </a:p>
        </p:txBody>
      </p:sp>
      <p:sp>
        <p:nvSpPr>
          <p:cNvPr id="2" name="Arrow: Up 1">
            <a:extLst>
              <a:ext uri="{FF2B5EF4-FFF2-40B4-BE49-F238E27FC236}">
                <a16:creationId xmlns:a16="http://schemas.microsoft.com/office/drawing/2014/main" id="{A5B816A2-E03D-F0A8-F620-7B012596DAD2}"/>
              </a:ext>
            </a:extLst>
          </p:cNvPr>
          <p:cNvSpPr/>
          <p:nvPr/>
        </p:nvSpPr>
        <p:spPr>
          <a:xfrm>
            <a:off x="256736" y="2301578"/>
            <a:ext cx="914400" cy="7321869"/>
          </a:xfrm>
          <a:prstGeom prst="upArrow">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800" b="1" dirty="0"/>
              <a:t>Potential</a:t>
            </a:r>
          </a:p>
        </p:txBody>
      </p:sp>
      <p:sp>
        <p:nvSpPr>
          <p:cNvPr id="3" name="Arrow: Right 2">
            <a:extLst>
              <a:ext uri="{FF2B5EF4-FFF2-40B4-BE49-F238E27FC236}">
                <a16:creationId xmlns:a16="http://schemas.microsoft.com/office/drawing/2014/main" id="{DBFEB892-299A-FEFC-8F44-E01621B57E68}"/>
              </a:ext>
            </a:extLst>
          </p:cNvPr>
          <p:cNvSpPr/>
          <p:nvPr/>
        </p:nvSpPr>
        <p:spPr>
          <a:xfrm>
            <a:off x="494127" y="9219419"/>
            <a:ext cx="13515890" cy="914400"/>
          </a:xfrm>
          <a:prstGeom prst="rightArrow">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sz="2800" b="1" dirty="0"/>
              <a:t>Performance</a:t>
            </a:r>
          </a:p>
        </p:txBody>
      </p:sp>
      <p:sp>
        <p:nvSpPr>
          <p:cNvPr id="4" name="Rectangle: Rounded Corners 3">
            <a:extLst>
              <a:ext uri="{FF2B5EF4-FFF2-40B4-BE49-F238E27FC236}">
                <a16:creationId xmlns:a16="http://schemas.microsoft.com/office/drawing/2014/main" id="{D350753B-62AC-6AB8-96BB-1B6210C98018}"/>
              </a:ext>
            </a:extLst>
          </p:cNvPr>
          <p:cNvSpPr/>
          <p:nvPr/>
        </p:nvSpPr>
        <p:spPr>
          <a:xfrm>
            <a:off x="1226100" y="2301578"/>
            <a:ext cx="4023360" cy="2194560"/>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2FB6C6A1-3065-DDC7-4DB6-9F2305B6F5E6}"/>
              </a:ext>
            </a:extLst>
          </p:cNvPr>
          <p:cNvSpPr/>
          <p:nvPr/>
        </p:nvSpPr>
        <p:spPr>
          <a:xfrm>
            <a:off x="1226100" y="6982292"/>
            <a:ext cx="4023360" cy="2194560"/>
          </a:xfrm>
          <a:prstGeom prst="roundRect">
            <a:avLst>
              <a:gd name="adj" fmla="val 2449"/>
            </a:avLst>
          </a:prstGeom>
          <a:solidFill>
            <a:schemeClr val="accent2">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99C66B14-C370-B262-926E-2066099EE068}"/>
              </a:ext>
            </a:extLst>
          </p:cNvPr>
          <p:cNvSpPr/>
          <p:nvPr/>
        </p:nvSpPr>
        <p:spPr>
          <a:xfrm>
            <a:off x="1226100" y="4641935"/>
            <a:ext cx="4023360" cy="2194560"/>
          </a:xfrm>
          <a:prstGeom prst="roundRect">
            <a:avLst>
              <a:gd name="adj" fmla="val 2449"/>
            </a:avLst>
          </a:prstGeom>
          <a:solidFill>
            <a:schemeClr val="accent2">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3EA0999D-8EF9-9140-883F-270F73DD8005}"/>
              </a:ext>
            </a:extLst>
          </p:cNvPr>
          <p:cNvSpPr/>
          <p:nvPr/>
        </p:nvSpPr>
        <p:spPr>
          <a:xfrm>
            <a:off x="9986657" y="2301578"/>
            <a:ext cx="4023360" cy="2194560"/>
          </a:xfrm>
          <a:prstGeom prst="roundRect">
            <a:avLst>
              <a:gd name="adj" fmla="val 2449"/>
            </a:avLst>
          </a:prstGeom>
          <a:solidFill>
            <a:schemeClr val="accent5">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282CF723-4D92-4398-F737-98942733F0A1}"/>
              </a:ext>
            </a:extLst>
          </p:cNvPr>
          <p:cNvSpPr/>
          <p:nvPr/>
        </p:nvSpPr>
        <p:spPr>
          <a:xfrm>
            <a:off x="9986657" y="6982292"/>
            <a:ext cx="4023360" cy="2194560"/>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0377FBA4-76EC-4BBC-3FAF-D28BBCC61B9F}"/>
              </a:ext>
            </a:extLst>
          </p:cNvPr>
          <p:cNvSpPr/>
          <p:nvPr/>
        </p:nvSpPr>
        <p:spPr>
          <a:xfrm>
            <a:off x="9986657" y="4641935"/>
            <a:ext cx="4023360" cy="2194560"/>
          </a:xfrm>
          <a:prstGeom prst="roundRect">
            <a:avLst>
              <a:gd name="adj" fmla="val 2449"/>
            </a:avLst>
          </a:prstGeom>
          <a:solidFill>
            <a:schemeClr val="accent5">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D2F8A9E1-EC34-74DD-FDE5-6F7253256E79}"/>
              </a:ext>
            </a:extLst>
          </p:cNvPr>
          <p:cNvSpPr/>
          <p:nvPr/>
        </p:nvSpPr>
        <p:spPr>
          <a:xfrm>
            <a:off x="5606378" y="2301578"/>
            <a:ext cx="4023360" cy="2194560"/>
          </a:xfrm>
          <a:prstGeom prst="roundRect">
            <a:avLst>
              <a:gd name="adj" fmla="val 2449"/>
            </a:avLst>
          </a:prstGeom>
          <a:solidFill>
            <a:schemeClr val="accent5">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94677DD3-9241-46E5-2F96-F8A65CEB2FE4}"/>
              </a:ext>
            </a:extLst>
          </p:cNvPr>
          <p:cNvSpPr/>
          <p:nvPr/>
        </p:nvSpPr>
        <p:spPr>
          <a:xfrm>
            <a:off x="5606378" y="6982292"/>
            <a:ext cx="4023360" cy="2194560"/>
          </a:xfrm>
          <a:prstGeom prst="roundRect">
            <a:avLst>
              <a:gd name="adj" fmla="val 2449"/>
            </a:avLst>
          </a:prstGeom>
          <a:solidFill>
            <a:schemeClr val="accent2">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2D5914BC-07E6-0B5D-2202-08DAD57D7C55}"/>
              </a:ext>
            </a:extLst>
          </p:cNvPr>
          <p:cNvSpPr/>
          <p:nvPr/>
        </p:nvSpPr>
        <p:spPr>
          <a:xfrm>
            <a:off x="5606378" y="4641935"/>
            <a:ext cx="4023360" cy="2194560"/>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8FB9CF15-F9EF-AEDF-7301-AB9393BA778D}"/>
              </a:ext>
            </a:extLst>
          </p:cNvPr>
          <p:cNvSpPr txBox="1"/>
          <p:nvPr/>
        </p:nvSpPr>
        <p:spPr>
          <a:xfrm>
            <a:off x="1288116" y="3050332"/>
            <a:ext cx="3596640" cy="1369606"/>
          </a:xfrm>
          <a:prstGeom prst="rect">
            <a:avLst/>
          </a:prstGeom>
          <a:noFill/>
        </p:spPr>
        <p:txBody>
          <a:bodyPr wrap="square" rtlCol="0">
            <a:spAutoFit/>
          </a:bodyPr>
          <a:lstStyle/>
          <a:p>
            <a:r>
              <a:rPr lang="en-US" dirty="0"/>
              <a:t># of Employee: </a:t>
            </a:r>
          </a:p>
          <a:p>
            <a:r>
              <a:rPr lang="en-US" sz="1500" dirty="0"/>
              <a:t>Performance: Did not meet Expectation</a:t>
            </a:r>
            <a:br>
              <a:rPr lang="en-US" sz="1500" dirty="0"/>
            </a:br>
            <a:r>
              <a:rPr lang="en-US" sz="1500" dirty="0"/>
              <a:t>Potential: High</a:t>
            </a:r>
          </a:p>
          <a:p>
            <a:endParaRPr lang="en-US" sz="1100" dirty="0"/>
          </a:p>
          <a:p>
            <a:r>
              <a:rPr lang="en-US" sz="2400" dirty="0"/>
              <a:t>Aspiring Performer</a:t>
            </a:r>
          </a:p>
        </p:txBody>
      </p:sp>
      <p:sp>
        <p:nvSpPr>
          <p:cNvPr id="23" name="TextBox 22">
            <a:extLst>
              <a:ext uri="{FF2B5EF4-FFF2-40B4-BE49-F238E27FC236}">
                <a16:creationId xmlns:a16="http://schemas.microsoft.com/office/drawing/2014/main" id="{0272B117-43FF-2B20-3EB4-A52B17A97B05}"/>
              </a:ext>
            </a:extLst>
          </p:cNvPr>
          <p:cNvSpPr txBox="1"/>
          <p:nvPr/>
        </p:nvSpPr>
        <p:spPr>
          <a:xfrm>
            <a:off x="1288116" y="5390689"/>
            <a:ext cx="3596640" cy="1369606"/>
          </a:xfrm>
          <a:prstGeom prst="rect">
            <a:avLst/>
          </a:prstGeom>
          <a:noFill/>
        </p:spPr>
        <p:txBody>
          <a:bodyPr wrap="square" rtlCol="0">
            <a:spAutoFit/>
          </a:bodyPr>
          <a:lstStyle/>
          <a:p>
            <a:r>
              <a:rPr lang="en-US" dirty="0"/>
              <a:t># of Employee: </a:t>
            </a:r>
          </a:p>
          <a:p>
            <a:r>
              <a:rPr lang="en-US" sz="1500" dirty="0"/>
              <a:t>Performance: Did not meet Expectation</a:t>
            </a:r>
            <a:br>
              <a:rPr lang="en-US" sz="1500" dirty="0"/>
            </a:br>
            <a:r>
              <a:rPr lang="en-US" sz="1500" dirty="0"/>
              <a:t>Potential: Moderate</a:t>
            </a:r>
          </a:p>
          <a:p>
            <a:endParaRPr lang="en-US" sz="1100" dirty="0"/>
          </a:p>
          <a:p>
            <a:r>
              <a:rPr lang="en-US" sz="2400" dirty="0"/>
              <a:t>Emerging Contributor</a:t>
            </a:r>
          </a:p>
        </p:txBody>
      </p:sp>
      <p:sp>
        <p:nvSpPr>
          <p:cNvPr id="27" name="TextBox 26">
            <a:extLst>
              <a:ext uri="{FF2B5EF4-FFF2-40B4-BE49-F238E27FC236}">
                <a16:creationId xmlns:a16="http://schemas.microsoft.com/office/drawing/2014/main" id="{15AEFFD2-05AF-9E76-88FA-14E674AA0568}"/>
              </a:ext>
            </a:extLst>
          </p:cNvPr>
          <p:cNvSpPr txBox="1"/>
          <p:nvPr/>
        </p:nvSpPr>
        <p:spPr>
          <a:xfrm>
            <a:off x="1288116" y="7731046"/>
            <a:ext cx="3596640" cy="1369606"/>
          </a:xfrm>
          <a:prstGeom prst="rect">
            <a:avLst/>
          </a:prstGeom>
          <a:noFill/>
        </p:spPr>
        <p:txBody>
          <a:bodyPr wrap="square" rtlCol="0">
            <a:spAutoFit/>
          </a:bodyPr>
          <a:lstStyle/>
          <a:p>
            <a:r>
              <a:rPr lang="en-US" dirty="0"/>
              <a:t># of Employee: </a:t>
            </a:r>
          </a:p>
          <a:p>
            <a:r>
              <a:rPr lang="en-US" sz="1500" dirty="0"/>
              <a:t>Performance: Did not meet Expectation</a:t>
            </a:r>
            <a:br>
              <a:rPr lang="en-US" sz="1500" dirty="0"/>
            </a:br>
            <a:r>
              <a:rPr lang="en-US" sz="1500" dirty="0"/>
              <a:t>Potential: Low</a:t>
            </a:r>
          </a:p>
          <a:p>
            <a:endParaRPr lang="en-US" sz="1100" dirty="0"/>
          </a:p>
          <a:p>
            <a:r>
              <a:rPr lang="en-US" sz="2400" dirty="0"/>
              <a:t>Growth Opportunity</a:t>
            </a:r>
          </a:p>
        </p:txBody>
      </p:sp>
      <p:sp>
        <p:nvSpPr>
          <p:cNvPr id="28" name="TextBox 27">
            <a:extLst>
              <a:ext uri="{FF2B5EF4-FFF2-40B4-BE49-F238E27FC236}">
                <a16:creationId xmlns:a16="http://schemas.microsoft.com/office/drawing/2014/main" id="{385525AC-CD76-FAE4-E167-CAB27D49C71B}"/>
              </a:ext>
            </a:extLst>
          </p:cNvPr>
          <p:cNvSpPr txBox="1"/>
          <p:nvPr/>
        </p:nvSpPr>
        <p:spPr>
          <a:xfrm>
            <a:off x="5682578" y="3050332"/>
            <a:ext cx="3596640" cy="1369606"/>
          </a:xfrm>
          <a:prstGeom prst="rect">
            <a:avLst/>
          </a:prstGeom>
          <a:noFill/>
        </p:spPr>
        <p:txBody>
          <a:bodyPr wrap="square" rtlCol="0">
            <a:spAutoFit/>
          </a:bodyPr>
          <a:lstStyle/>
          <a:p>
            <a:r>
              <a:rPr lang="en-US" dirty="0"/>
              <a:t># of Employee: </a:t>
            </a:r>
          </a:p>
          <a:p>
            <a:r>
              <a:rPr lang="en-US" sz="1500" dirty="0"/>
              <a:t>Performance: Meet Expectation</a:t>
            </a:r>
            <a:br>
              <a:rPr lang="en-US" sz="1500" dirty="0"/>
            </a:br>
            <a:r>
              <a:rPr lang="en-US" sz="1500" dirty="0"/>
              <a:t>Potential: High</a:t>
            </a:r>
          </a:p>
          <a:p>
            <a:endParaRPr lang="en-US" sz="1100" dirty="0"/>
          </a:p>
          <a:p>
            <a:r>
              <a:rPr lang="en-US" sz="2400" dirty="0"/>
              <a:t>High Achiever</a:t>
            </a:r>
          </a:p>
        </p:txBody>
      </p:sp>
      <p:sp>
        <p:nvSpPr>
          <p:cNvPr id="29" name="TextBox 28">
            <a:extLst>
              <a:ext uri="{FF2B5EF4-FFF2-40B4-BE49-F238E27FC236}">
                <a16:creationId xmlns:a16="http://schemas.microsoft.com/office/drawing/2014/main" id="{102A0618-FE4F-C781-2FD3-8AD9DE2BA520}"/>
              </a:ext>
            </a:extLst>
          </p:cNvPr>
          <p:cNvSpPr txBox="1"/>
          <p:nvPr/>
        </p:nvSpPr>
        <p:spPr>
          <a:xfrm>
            <a:off x="10062857" y="3050332"/>
            <a:ext cx="3596640" cy="1369606"/>
          </a:xfrm>
          <a:prstGeom prst="rect">
            <a:avLst/>
          </a:prstGeom>
          <a:noFill/>
        </p:spPr>
        <p:txBody>
          <a:bodyPr wrap="square" rtlCol="0">
            <a:spAutoFit/>
          </a:bodyPr>
          <a:lstStyle/>
          <a:p>
            <a:r>
              <a:rPr lang="en-US" dirty="0"/>
              <a:t># of Employee: </a:t>
            </a:r>
          </a:p>
          <a:p>
            <a:r>
              <a:rPr lang="en-US" sz="1500" dirty="0"/>
              <a:t>Performance: Exceeded Expectation</a:t>
            </a:r>
            <a:br>
              <a:rPr lang="en-US" sz="1500" dirty="0"/>
            </a:br>
            <a:r>
              <a:rPr lang="en-US" sz="1500" dirty="0"/>
              <a:t>Potential: High</a:t>
            </a:r>
          </a:p>
          <a:p>
            <a:endParaRPr lang="en-US" sz="1100" dirty="0"/>
          </a:p>
          <a:p>
            <a:r>
              <a:rPr lang="en-US" sz="2400" dirty="0"/>
              <a:t>Top Talent</a:t>
            </a:r>
          </a:p>
        </p:txBody>
      </p:sp>
      <p:sp>
        <p:nvSpPr>
          <p:cNvPr id="30" name="TextBox 29">
            <a:extLst>
              <a:ext uri="{FF2B5EF4-FFF2-40B4-BE49-F238E27FC236}">
                <a16:creationId xmlns:a16="http://schemas.microsoft.com/office/drawing/2014/main" id="{07884D52-7302-0E89-8C0F-682757126485}"/>
              </a:ext>
            </a:extLst>
          </p:cNvPr>
          <p:cNvSpPr txBox="1"/>
          <p:nvPr/>
        </p:nvSpPr>
        <p:spPr>
          <a:xfrm>
            <a:off x="5682578" y="5390689"/>
            <a:ext cx="3596640" cy="1369606"/>
          </a:xfrm>
          <a:prstGeom prst="rect">
            <a:avLst/>
          </a:prstGeom>
          <a:noFill/>
        </p:spPr>
        <p:txBody>
          <a:bodyPr wrap="square" rtlCol="0">
            <a:spAutoFit/>
          </a:bodyPr>
          <a:lstStyle/>
          <a:p>
            <a:r>
              <a:rPr lang="en-US" dirty="0"/>
              <a:t># of Employee: </a:t>
            </a:r>
          </a:p>
          <a:p>
            <a:r>
              <a:rPr lang="en-US" sz="1500" dirty="0"/>
              <a:t>Performance: Meet Expectation</a:t>
            </a:r>
            <a:br>
              <a:rPr lang="en-US" sz="1500" dirty="0"/>
            </a:br>
            <a:r>
              <a:rPr lang="en-US" sz="1500" dirty="0"/>
              <a:t>Potential: Moderate</a:t>
            </a:r>
          </a:p>
          <a:p>
            <a:endParaRPr lang="en-US" sz="1100" dirty="0"/>
          </a:p>
          <a:p>
            <a:r>
              <a:rPr lang="en-US" sz="2400" dirty="0"/>
              <a:t>Core Performer</a:t>
            </a:r>
          </a:p>
        </p:txBody>
      </p:sp>
      <p:sp>
        <p:nvSpPr>
          <p:cNvPr id="31" name="TextBox 30">
            <a:extLst>
              <a:ext uri="{FF2B5EF4-FFF2-40B4-BE49-F238E27FC236}">
                <a16:creationId xmlns:a16="http://schemas.microsoft.com/office/drawing/2014/main" id="{0F6AA9FC-D57B-AC0E-9D2A-FBCB1ADDAEEA}"/>
              </a:ext>
            </a:extLst>
          </p:cNvPr>
          <p:cNvSpPr txBox="1"/>
          <p:nvPr/>
        </p:nvSpPr>
        <p:spPr>
          <a:xfrm>
            <a:off x="5682578" y="7731046"/>
            <a:ext cx="3596640" cy="1369606"/>
          </a:xfrm>
          <a:prstGeom prst="rect">
            <a:avLst/>
          </a:prstGeom>
          <a:noFill/>
        </p:spPr>
        <p:txBody>
          <a:bodyPr wrap="square" rtlCol="0">
            <a:spAutoFit/>
          </a:bodyPr>
          <a:lstStyle/>
          <a:p>
            <a:r>
              <a:rPr lang="en-US" dirty="0"/>
              <a:t># of Employee: </a:t>
            </a:r>
          </a:p>
          <a:p>
            <a:r>
              <a:rPr lang="en-US" sz="1500" dirty="0"/>
              <a:t>Performance: Meet Expectation</a:t>
            </a:r>
            <a:br>
              <a:rPr lang="en-US" sz="1500" dirty="0"/>
            </a:br>
            <a:r>
              <a:rPr lang="en-US" sz="1500" dirty="0"/>
              <a:t>Potential: Low</a:t>
            </a:r>
          </a:p>
          <a:p>
            <a:endParaRPr lang="en-US" sz="1100" dirty="0"/>
          </a:p>
          <a:p>
            <a:r>
              <a:rPr lang="en-US" sz="2400" dirty="0"/>
              <a:t>Reliable Contributor</a:t>
            </a:r>
          </a:p>
        </p:txBody>
      </p:sp>
      <p:sp>
        <p:nvSpPr>
          <p:cNvPr id="32" name="TextBox 31">
            <a:extLst>
              <a:ext uri="{FF2B5EF4-FFF2-40B4-BE49-F238E27FC236}">
                <a16:creationId xmlns:a16="http://schemas.microsoft.com/office/drawing/2014/main" id="{07DCAAD3-C012-C975-3697-90850998E8C1}"/>
              </a:ext>
            </a:extLst>
          </p:cNvPr>
          <p:cNvSpPr txBox="1"/>
          <p:nvPr/>
        </p:nvSpPr>
        <p:spPr>
          <a:xfrm>
            <a:off x="10062857" y="5390689"/>
            <a:ext cx="3596640" cy="1369606"/>
          </a:xfrm>
          <a:prstGeom prst="rect">
            <a:avLst/>
          </a:prstGeom>
          <a:noFill/>
        </p:spPr>
        <p:txBody>
          <a:bodyPr wrap="square" rtlCol="0">
            <a:spAutoFit/>
          </a:bodyPr>
          <a:lstStyle/>
          <a:p>
            <a:r>
              <a:rPr lang="en-US" dirty="0"/>
              <a:t># of Employee: </a:t>
            </a:r>
          </a:p>
          <a:p>
            <a:r>
              <a:rPr lang="en-US" sz="1500" dirty="0"/>
              <a:t>Performance: Exceeded  Expectation</a:t>
            </a:r>
            <a:br>
              <a:rPr lang="en-US" sz="1500" dirty="0"/>
            </a:br>
            <a:r>
              <a:rPr lang="en-US" sz="1500" dirty="0"/>
              <a:t>Potential: Moderate</a:t>
            </a:r>
          </a:p>
          <a:p>
            <a:endParaRPr lang="en-US" sz="1100" dirty="0"/>
          </a:p>
          <a:p>
            <a:r>
              <a:rPr lang="en-US" sz="2400" dirty="0"/>
              <a:t>Rising Potential</a:t>
            </a:r>
          </a:p>
        </p:txBody>
      </p:sp>
      <p:sp>
        <p:nvSpPr>
          <p:cNvPr id="33" name="TextBox 32">
            <a:extLst>
              <a:ext uri="{FF2B5EF4-FFF2-40B4-BE49-F238E27FC236}">
                <a16:creationId xmlns:a16="http://schemas.microsoft.com/office/drawing/2014/main" id="{143D22F2-322B-1679-DB0B-C4127B73739A}"/>
              </a:ext>
            </a:extLst>
          </p:cNvPr>
          <p:cNvSpPr txBox="1"/>
          <p:nvPr/>
        </p:nvSpPr>
        <p:spPr>
          <a:xfrm>
            <a:off x="10062857" y="7731046"/>
            <a:ext cx="3596640" cy="1369606"/>
          </a:xfrm>
          <a:prstGeom prst="rect">
            <a:avLst/>
          </a:prstGeom>
          <a:noFill/>
        </p:spPr>
        <p:txBody>
          <a:bodyPr wrap="square" rtlCol="0">
            <a:spAutoFit/>
          </a:bodyPr>
          <a:lstStyle/>
          <a:p>
            <a:r>
              <a:rPr lang="en-US" dirty="0"/>
              <a:t># of Employee: </a:t>
            </a:r>
          </a:p>
          <a:p>
            <a:r>
              <a:rPr lang="en-US" sz="1500" dirty="0"/>
              <a:t>Performance: Exceeded  Expectation</a:t>
            </a:r>
            <a:br>
              <a:rPr lang="en-US" sz="1500" dirty="0"/>
            </a:br>
            <a:r>
              <a:rPr lang="en-US" sz="1500" dirty="0"/>
              <a:t>Potential: Low</a:t>
            </a:r>
          </a:p>
          <a:p>
            <a:endParaRPr lang="en-US" sz="1100" dirty="0"/>
          </a:p>
          <a:p>
            <a:r>
              <a:rPr lang="en-US" sz="2400" dirty="0"/>
              <a:t>Consistent Performer</a:t>
            </a:r>
          </a:p>
        </p:txBody>
      </p:sp>
    </p:spTree>
    <p:extLst>
      <p:ext uri="{BB962C8B-B14F-4D97-AF65-F5344CB8AC3E}">
        <p14:creationId xmlns:p14="http://schemas.microsoft.com/office/powerpoint/2010/main" val="26516582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CA384-7EDF-08FA-C2A9-47070EA96307}"/>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7245483E-8CBB-786B-D839-67E506EDEE9A}"/>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BEAE819-8FAF-F256-48A0-C821D9D24EA9}"/>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130AE39-D241-A74B-9602-FDD6B234CCB1}"/>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4B176FB6-32CF-CE26-E121-31C0FB202C61}"/>
              </a:ext>
            </a:extLst>
          </p:cNvPr>
          <p:cNvSpPr/>
          <p:nvPr/>
        </p:nvSpPr>
        <p:spPr>
          <a:xfrm>
            <a:off x="211016" y="2148397"/>
            <a:ext cx="17865965" cy="2438843"/>
          </a:xfrm>
          <a:prstGeom prst="roundRect">
            <a:avLst>
              <a:gd name="adj" fmla="val 288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A749ED03-C622-C774-FF17-05F07487F95B}"/>
              </a:ext>
            </a:extLst>
          </p:cNvPr>
          <p:cNvSpPr/>
          <p:nvPr/>
        </p:nvSpPr>
        <p:spPr>
          <a:xfrm>
            <a:off x="211016" y="5143500"/>
            <a:ext cx="17865965" cy="5036041"/>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D28981D-3240-06CB-055B-1FBA0C041689}"/>
              </a:ext>
            </a:extLst>
          </p:cNvPr>
          <p:cNvSpPr txBox="1"/>
          <p:nvPr/>
        </p:nvSpPr>
        <p:spPr>
          <a:xfrm>
            <a:off x="478005" y="1676933"/>
            <a:ext cx="1162947" cy="369332"/>
          </a:xfrm>
          <a:prstGeom prst="rect">
            <a:avLst/>
          </a:prstGeom>
          <a:noFill/>
        </p:spPr>
        <p:txBody>
          <a:bodyPr wrap="none" rtlCol="0">
            <a:spAutoFit/>
          </a:bodyPr>
          <a:lstStyle/>
          <a:p>
            <a:r>
              <a:rPr lang="en-US" b="1" dirty="0">
                <a:solidFill>
                  <a:schemeClr val="bg2">
                    <a:lumMod val="25000"/>
                  </a:schemeClr>
                </a:solidFill>
              </a:rPr>
              <a:t>Overview</a:t>
            </a:r>
          </a:p>
        </p:txBody>
      </p:sp>
      <p:pic>
        <p:nvPicPr>
          <p:cNvPr id="15" name="Picture 14" descr="A blue and black logo&#10;&#10;Description automatically generated">
            <a:extLst>
              <a:ext uri="{FF2B5EF4-FFF2-40B4-BE49-F238E27FC236}">
                <a16:creationId xmlns:a16="http://schemas.microsoft.com/office/drawing/2014/main" id="{066B58F0-E529-637A-FA91-76D44600C6F1}"/>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A3940DCA-12F6-3DA1-5130-32D37804218E}"/>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4" name="TextBox 23">
            <a:extLst>
              <a:ext uri="{FF2B5EF4-FFF2-40B4-BE49-F238E27FC236}">
                <a16:creationId xmlns:a16="http://schemas.microsoft.com/office/drawing/2014/main" id="{B6DB1ED5-1C46-99B4-8209-70B76B3F5B0C}"/>
              </a:ext>
            </a:extLst>
          </p:cNvPr>
          <p:cNvSpPr txBox="1"/>
          <p:nvPr/>
        </p:nvSpPr>
        <p:spPr>
          <a:xfrm>
            <a:off x="47800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5" name="TextBox 24">
            <a:extLst>
              <a:ext uri="{FF2B5EF4-FFF2-40B4-BE49-F238E27FC236}">
                <a16:creationId xmlns:a16="http://schemas.microsoft.com/office/drawing/2014/main" id="{F2347CB5-DF9C-DD56-4259-46E287C3A484}"/>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6" name="TextBox 25">
            <a:extLst>
              <a:ext uri="{FF2B5EF4-FFF2-40B4-BE49-F238E27FC236}">
                <a16:creationId xmlns:a16="http://schemas.microsoft.com/office/drawing/2014/main" id="{7B7593CF-5F0F-90B4-65C9-E2415D5BCA13}"/>
              </a:ext>
            </a:extLst>
          </p:cNvPr>
          <p:cNvSpPr txBox="1"/>
          <p:nvPr/>
        </p:nvSpPr>
        <p:spPr>
          <a:xfrm>
            <a:off x="5484238"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
        <p:nvSpPr>
          <p:cNvPr id="10" name="TextBox 9">
            <a:extLst>
              <a:ext uri="{FF2B5EF4-FFF2-40B4-BE49-F238E27FC236}">
                <a16:creationId xmlns:a16="http://schemas.microsoft.com/office/drawing/2014/main" id="{9B2BDB1D-B3FB-C3DF-5AEA-B9BECE116E35}"/>
              </a:ext>
            </a:extLst>
          </p:cNvPr>
          <p:cNvSpPr txBox="1"/>
          <p:nvPr/>
        </p:nvSpPr>
        <p:spPr>
          <a:xfrm>
            <a:off x="478005" y="4689372"/>
            <a:ext cx="3131948" cy="369332"/>
          </a:xfrm>
          <a:prstGeom prst="rect">
            <a:avLst/>
          </a:prstGeom>
          <a:noFill/>
        </p:spPr>
        <p:txBody>
          <a:bodyPr wrap="none" rtlCol="0">
            <a:spAutoFit/>
          </a:bodyPr>
          <a:lstStyle/>
          <a:p>
            <a:r>
              <a:rPr lang="en-US" b="1" dirty="0">
                <a:solidFill>
                  <a:schemeClr val="bg2">
                    <a:lumMod val="25000"/>
                  </a:schemeClr>
                </a:solidFill>
              </a:rPr>
              <a:t>Sales Growth Trends by Year</a:t>
            </a:r>
          </a:p>
        </p:txBody>
      </p:sp>
      <p:sp>
        <p:nvSpPr>
          <p:cNvPr id="18" name="TextBox 17">
            <a:extLst>
              <a:ext uri="{FF2B5EF4-FFF2-40B4-BE49-F238E27FC236}">
                <a16:creationId xmlns:a16="http://schemas.microsoft.com/office/drawing/2014/main" id="{C202A0AD-BB2B-AB99-0B50-AEBE9580294A}"/>
              </a:ext>
            </a:extLst>
          </p:cNvPr>
          <p:cNvSpPr txBox="1"/>
          <p:nvPr/>
        </p:nvSpPr>
        <p:spPr>
          <a:xfrm>
            <a:off x="478005" y="2159090"/>
            <a:ext cx="2676675" cy="369332"/>
          </a:xfrm>
          <a:prstGeom prst="rect">
            <a:avLst/>
          </a:prstGeom>
          <a:noFill/>
        </p:spPr>
        <p:txBody>
          <a:bodyPr wrap="square" rtlCol="0">
            <a:spAutoFit/>
          </a:bodyPr>
          <a:lstStyle/>
          <a:p>
            <a:pPr algn="ctr"/>
            <a:r>
              <a:rPr lang="en-US" b="1" dirty="0">
                <a:solidFill>
                  <a:schemeClr val="bg2">
                    <a:lumMod val="25000"/>
                  </a:schemeClr>
                </a:solidFill>
              </a:rPr>
              <a:t>Payable</a:t>
            </a:r>
          </a:p>
        </p:txBody>
      </p:sp>
      <p:sp>
        <p:nvSpPr>
          <p:cNvPr id="20" name="TextBox 19">
            <a:extLst>
              <a:ext uri="{FF2B5EF4-FFF2-40B4-BE49-F238E27FC236}">
                <a16:creationId xmlns:a16="http://schemas.microsoft.com/office/drawing/2014/main" id="{9AF5B3FB-982E-4218-8D44-C49C01CAB593}"/>
              </a:ext>
            </a:extLst>
          </p:cNvPr>
          <p:cNvSpPr txBox="1"/>
          <p:nvPr/>
        </p:nvSpPr>
        <p:spPr>
          <a:xfrm>
            <a:off x="15133320" y="2159090"/>
            <a:ext cx="2676675" cy="369332"/>
          </a:xfrm>
          <a:prstGeom prst="rect">
            <a:avLst/>
          </a:prstGeom>
          <a:noFill/>
        </p:spPr>
        <p:txBody>
          <a:bodyPr wrap="square" rtlCol="0">
            <a:spAutoFit/>
          </a:bodyPr>
          <a:lstStyle/>
          <a:p>
            <a:pPr algn="ctr"/>
            <a:r>
              <a:rPr lang="en-US" b="1" dirty="0">
                <a:solidFill>
                  <a:schemeClr val="bg2">
                    <a:lumMod val="25000"/>
                  </a:schemeClr>
                </a:solidFill>
              </a:rPr>
              <a:t>Payroll Cost</a:t>
            </a:r>
          </a:p>
        </p:txBody>
      </p:sp>
      <p:sp>
        <p:nvSpPr>
          <p:cNvPr id="21" name="TextBox 20">
            <a:extLst>
              <a:ext uri="{FF2B5EF4-FFF2-40B4-BE49-F238E27FC236}">
                <a16:creationId xmlns:a16="http://schemas.microsoft.com/office/drawing/2014/main" id="{F8DA3DEB-B891-EF47-90AF-27DF6EB34965}"/>
              </a:ext>
            </a:extLst>
          </p:cNvPr>
          <p:cNvSpPr txBox="1"/>
          <p:nvPr/>
        </p:nvSpPr>
        <p:spPr>
          <a:xfrm>
            <a:off x="12202257" y="2159090"/>
            <a:ext cx="2676675" cy="369332"/>
          </a:xfrm>
          <a:prstGeom prst="rect">
            <a:avLst/>
          </a:prstGeom>
          <a:noFill/>
        </p:spPr>
        <p:txBody>
          <a:bodyPr wrap="square" rtlCol="0">
            <a:spAutoFit/>
          </a:bodyPr>
          <a:lstStyle/>
          <a:p>
            <a:pPr algn="ctr"/>
            <a:r>
              <a:rPr lang="en-US" b="1" dirty="0">
                <a:solidFill>
                  <a:schemeClr val="bg2">
                    <a:lumMod val="25000"/>
                  </a:schemeClr>
                </a:solidFill>
              </a:rPr>
              <a:t>TAX</a:t>
            </a:r>
          </a:p>
        </p:txBody>
      </p:sp>
      <p:sp>
        <p:nvSpPr>
          <p:cNvPr id="22" name="TextBox 21">
            <a:extLst>
              <a:ext uri="{FF2B5EF4-FFF2-40B4-BE49-F238E27FC236}">
                <a16:creationId xmlns:a16="http://schemas.microsoft.com/office/drawing/2014/main" id="{61F49FC6-3174-B186-593C-72F64F86EBA3}"/>
              </a:ext>
            </a:extLst>
          </p:cNvPr>
          <p:cNvSpPr txBox="1"/>
          <p:nvPr/>
        </p:nvSpPr>
        <p:spPr>
          <a:xfrm>
            <a:off x="9271194" y="2159090"/>
            <a:ext cx="2676675" cy="369332"/>
          </a:xfrm>
          <a:prstGeom prst="rect">
            <a:avLst/>
          </a:prstGeom>
          <a:noFill/>
        </p:spPr>
        <p:txBody>
          <a:bodyPr wrap="square" rtlCol="0">
            <a:spAutoFit/>
          </a:bodyPr>
          <a:lstStyle/>
          <a:p>
            <a:pPr algn="ctr"/>
            <a:r>
              <a:rPr lang="en-US" b="1" dirty="0">
                <a:solidFill>
                  <a:schemeClr val="bg2">
                    <a:lumMod val="25000"/>
                  </a:schemeClr>
                </a:solidFill>
              </a:rPr>
              <a:t>Provident Fund</a:t>
            </a:r>
          </a:p>
        </p:txBody>
      </p:sp>
      <p:sp>
        <p:nvSpPr>
          <p:cNvPr id="23" name="TextBox 22">
            <a:extLst>
              <a:ext uri="{FF2B5EF4-FFF2-40B4-BE49-F238E27FC236}">
                <a16:creationId xmlns:a16="http://schemas.microsoft.com/office/drawing/2014/main" id="{2CA7E057-3A0E-74D2-8025-60E15F6E6377}"/>
              </a:ext>
            </a:extLst>
          </p:cNvPr>
          <p:cNvSpPr txBox="1"/>
          <p:nvPr/>
        </p:nvSpPr>
        <p:spPr>
          <a:xfrm>
            <a:off x="6340131" y="2159090"/>
            <a:ext cx="2676675" cy="369332"/>
          </a:xfrm>
          <a:prstGeom prst="rect">
            <a:avLst/>
          </a:prstGeom>
          <a:noFill/>
        </p:spPr>
        <p:txBody>
          <a:bodyPr wrap="square" rtlCol="0">
            <a:spAutoFit/>
          </a:bodyPr>
          <a:lstStyle/>
          <a:p>
            <a:pPr algn="ctr"/>
            <a:r>
              <a:rPr lang="en-US" b="1" dirty="0">
                <a:solidFill>
                  <a:schemeClr val="bg2">
                    <a:lumMod val="25000"/>
                  </a:schemeClr>
                </a:solidFill>
              </a:rPr>
              <a:t>Overtime Cost</a:t>
            </a:r>
          </a:p>
        </p:txBody>
      </p:sp>
      <p:sp>
        <p:nvSpPr>
          <p:cNvPr id="27" name="TextBox 26">
            <a:extLst>
              <a:ext uri="{FF2B5EF4-FFF2-40B4-BE49-F238E27FC236}">
                <a16:creationId xmlns:a16="http://schemas.microsoft.com/office/drawing/2014/main" id="{20F4E2D4-D205-A654-91EF-1EE011AF1E88}"/>
              </a:ext>
            </a:extLst>
          </p:cNvPr>
          <p:cNvSpPr txBox="1"/>
          <p:nvPr/>
        </p:nvSpPr>
        <p:spPr>
          <a:xfrm>
            <a:off x="3409068" y="2159090"/>
            <a:ext cx="2676675" cy="369332"/>
          </a:xfrm>
          <a:prstGeom prst="rect">
            <a:avLst/>
          </a:prstGeom>
          <a:noFill/>
        </p:spPr>
        <p:txBody>
          <a:bodyPr wrap="square" rtlCol="0">
            <a:spAutoFit/>
          </a:bodyPr>
          <a:lstStyle/>
          <a:p>
            <a:pPr algn="ctr"/>
            <a:r>
              <a:rPr lang="en-US" b="1" dirty="0">
                <a:solidFill>
                  <a:schemeClr val="bg2">
                    <a:lumMod val="25000"/>
                  </a:schemeClr>
                </a:solidFill>
              </a:rPr>
              <a:t>House Rent</a:t>
            </a:r>
          </a:p>
        </p:txBody>
      </p:sp>
    </p:spTree>
    <p:extLst>
      <p:ext uri="{BB962C8B-B14F-4D97-AF65-F5344CB8AC3E}">
        <p14:creationId xmlns:p14="http://schemas.microsoft.com/office/powerpoint/2010/main" val="15522129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C9CFF-A350-8148-791E-E570CB15FFBC}"/>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F214764C-6E52-2F14-24AD-D880BEE3DB29}"/>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44B5AF1-F5FF-E08E-F75F-E91684EE617C}"/>
              </a:ext>
            </a:extLst>
          </p:cNvPr>
          <p:cNvSpPr/>
          <p:nvPr/>
        </p:nvSpPr>
        <p:spPr>
          <a:xfrm>
            <a:off x="0" y="711200"/>
            <a:ext cx="18288000" cy="431800"/>
          </a:xfrm>
          <a:prstGeom prst="rect">
            <a:avLst/>
          </a:prstGeom>
          <a:solidFill>
            <a:srgbClr val="F2CFE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DA7B64CF-3478-51AC-FC35-D58516C3DAB0}"/>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B1F7551F-AA6D-B892-B2E5-D3156BE6494F}"/>
              </a:ext>
            </a:extLst>
          </p:cNvPr>
          <p:cNvSpPr/>
          <p:nvPr/>
        </p:nvSpPr>
        <p:spPr>
          <a:xfrm>
            <a:off x="211016" y="2148397"/>
            <a:ext cx="10639863" cy="80311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27FA2C84-4849-E1A7-7B08-EB50DF2F4DEA}"/>
              </a:ext>
            </a:extLst>
          </p:cNvPr>
          <p:cNvSpPr/>
          <p:nvPr/>
        </p:nvSpPr>
        <p:spPr>
          <a:xfrm>
            <a:off x="10988040" y="2148398"/>
            <a:ext cx="7088941" cy="8031144"/>
          </a:xfrm>
          <a:prstGeom prst="roundRect">
            <a:avLst>
              <a:gd name="adj" fmla="val 115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blue and black logo&#10;&#10;Description automatically generated">
            <a:extLst>
              <a:ext uri="{FF2B5EF4-FFF2-40B4-BE49-F238E27FC236}">
                <a16:creationId xmlns:a16="http://schemas.microsoft.com/office/drawing/2014/main" id="{1C60E464-101D-225E-4F10-B84CF0B09CD7}"/>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B8D4A099-CFFA-B5E1-5B13-36406F87F38B}"/>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8" name="TextBox 17">
            <a:extLst>
              <a:ext uri="{FF2B5EF4-FFF2-40B4-BE49-F238E27FC236}">
                <a16:creationId xmlns:a16="http://schemas.microsoft.com/office/drawing/2014/main" id="{75F3D4D2-8432-DCDD-8011-A9ED3E2C9007}"/>
              </a:ext>
            </a:extLst>
          </p:cNvPr>
          <p:cNvSpPr txBox="1"/>
          <p:nvPr/>
        </p:nvSpPr>
        <p:spPr>
          <a:xfrm>
            <a:off x="342911" y="1676932"/>
            <a:ext cx="1936043" cy="369332"/>
          </a:xfrm>
          <a:prstGeom prst="rect">
            <a:avLst/>
          </a:prstGeom>
          <a:noFill/>
        </p:spPr>
        <p:txBody>
          <a:bodyPr wrap="none" rtlCol="0">
            <a:spAutoFit/>
          </a:bodyPr>
          <a:lstStyle/>
          <a:p>
            <a:r>
              <a:rPr lang="en-US" b="1" dirty="0">
                <a:solidFill>
                  <a:schemeClr val="bg2">
                    <a:lumMod val="25000"/>
                  </a:schemeClr>
                </a:solidFill>
              </a:rPr>
              <a:t>Salary Details by</a:t>
            </a:r>
          </a:p>
        </p:txBody>
      </p:sp>
      <p:sp>
        <p:nvSpPr>
          <p:cNvPr id="19" name="TextBox 18">
            <a:extLst>
              <a:ext uri="{FF2B5EF4-FFF2-40B4-BE49-F238E27FC236}">
                <a16:creationId xmlns:a16="http://schemas.microsoft.com/office/drawing/2014/main" id="{5B53CAAB-1653-1DC3-8B41-2FFCE8CC2A8A}"/>
              </a:ext>
            </a:extLst>
          </p:cNvPr>
          <p:cNvSpPr txBox="1"/>
          <p:nvPr/>
        </p:nvSpPr>
        <p:spPr>
          <a:xfrm>
            <a:off x="342911"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0" name="TextBox 19">
            <a:extLst>
              <a:ext uri="{FF2B5EF4-FFF2-40B4-BE49-F238E27FC236}">
                <a16:creationId xmlns:a16="http://schemas.microsoft.com/office/drawing/2014/main" id="{74EA27F4-DB6B-8D41-474B-9F795AFD7222}"/>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1" name="TextBox 20">
            <a:extLst>
              <a:ext uri="{FF2B5EF4-FFF2-40B4-BE49-F238E27FC236}">
                <a16:creationId xmlns:a16="http://schemas.microsoft.com/office/drawing/2014/main" id="{D001961B-CFD2-9231-6C3B-481CDB9C8AA1}"/>
              </a:ext>
            </a:extLst>
          </p:cNvPr>
          <p:cNvSpPr txBox="1"/>
          <p:nvPr/>
        </p:nvSpPr>
        <p:spPr>
          <a:xfrm>
            <a:off x="5484238" y="1181422"/>
            <a:ext cx="1032911" cy="369332"/>
          </a:xfrm>
          <a:prstGeom prst="rect">
            <a:avLst/>
          </a:prstGeom>
          <a:noFill/>
        </p:spPr>
        <p:txBody>
          <a:bodyPr wrap="none" rtlCol="0">
            <a:spAutoFit/>
          </a:bodyPr>
          <a:lstStyle/>
          <a:p>
            <a:r>
              <a:rPr lang="en-US" b="1" dirty="0">
                <a:solidFill>
                  <a:schemeClr val="bg2">
                    <a:lumMod val="25000"/>
                  </a:schemeClr>
                </a:solidFill>
              </a:rPr>
              <a:t>Country</a:t>
            </a:r>
          </a:p>
        </p:txBody>
      </p:sp>
      <p:sp>
        <p:nvSpPr>
          <p:cNvPr id="22" name="TextBox 21">
            <a:extLst>
              <a:ext uri="{FF2B5EF4-FFF2-40B4-BE49-F238E27FC236}">
                <a16:creationId xmlns:a16="http://schemas.microsoft.com/office/drawing/2014/main" id="{E144D824-706F-08E2-395C-C56E2B0892A5}"/>
              </a:ext>
            </a:extLst>
          </p:cNvPr>
          <p:cNvSpPr txBox="1"/>
          <p:nvPr/>
        </p:nvSpPr>
        <p:spPr>
          <a:xfrm>
            <a:off x="342911" y="2220049"/>
            <a:ext cx="2145074" cy="369332"/>
          </a:xfrm>
          <a:prstGeom prst="rect">
            <a:avLst/>
          </a:prstGeom>
          <a:noFill/>
        </p:spPr>
        <p:txBody>
          <a:bodyPr wrap="none" rtlCol="0">
            <a:spAutoFit/>
          </a:bodyPr>
          <a:lstStyle/>
          <a:p>
            <a:r>
              <a:rPr lang="en-US" b="1" dirty="0">
                <a:solidFill>
                  <a:schemeClr val="bg2">
                    <a:lumMod val="25000"/>
                  </a:schemeClr>
                </a:solidFill>
              </a:rPr>
              <a:t>Salary Distribution</a:t>
            </a:r>
          </a:p>
        </p:txBody>
      </p:sp>
      <p:sp>
        <p:nvSpPr>
          <p:cNvPr id="23" name="TextBox 22">
            <a:extLst>
              <a:ext uri="{FF2B5EF4-FFF2-40B4-BE49-F238E27FC236}">
                <a16:creationId xmlns:a16="http://schemas.microsoft.com/office/drawing/2014/main" id="{3BC057CB-3C6C-1D8F-53AB-F37CAE26F34B}"/>
              </a:ext>
            </a:extLst>
          </p:cNvPr>
          <p:cNvSpPr txBox="1"/>
          <p:nvPr/>
        </p:nvSpPr>
        <p:spPr>
          <a:xfrm>
            <a:off x="342911" y="6609169"/>
            <a:ext cx="4212243" cy="369332"/>
          </a:xfrm>
          <a:prstGeom prst="rect">
            <a:avLst/>
          </a:prstGeom>
          <a:noFill/>
        </p:spPr>
        <p:txBody>
          <a:bodyPr wrap="none" rtlCol="0">
            <a:spAutoFit/>
          </a:bodyPr>
          <a:lstStyle/>
          <a:p>
            <a:r>
              <a:rPr lang="en-US" b="1" dirty="0">
                <a:solidFill>
                  <a:schemeClr val="bg2">
                    <a:lumMod val="25000"/>
                  </a:schemeClr>
                </a:solidFill>
              </a:rPr>
              <a:t>Salary Variance by Employment Status</a:t>
            </a:r>
          </a:p>
        </p:txBody>
      </p:sp>
      <p:sp>
        <p:nvSpPr>
          <p:cNvPr id="26" name="TextBox 25">
            <a:extLst>
              <a:ext uri="{FF2B5EF4-FFF2-40B4-BE49-F238E27FC236}">
                <a16:creationId xmlns:a16="http://schemas.microsoft.com/office/drawing/2014/main" id="{ECC419BF-AD64-86BF-803F-203B826507C1}"/>
              </a:ext>
            </a:extLst>
          </p:cNvPr>
          <p:cNvSpPr txBox="1"/>
          <p:nvPr/>
        </p:nvSpPr>
        <p:spPr>
          <a:xfrm>
            <a:off x="11178551" y="2220049"/>
            <a:ext cx="2772234" cy="369332"/>
          </a:xfrm>
          <a:prstGeom prst="rect">
            <a:avLst/>
          </a:prstGeom>
          <a:noFill/>
        </p:spPr>
        <p:txBody>
          <a:bodyPr wrap="none" rtlCol="0">
            <a:spAutoFit/>
          </a:bodyPr>
          <a:lstStyle/>
          <a:p>
            <a:r>
              <a:rPr lang="en-US" b="1" dirty="0">
                <a:solidFill>
                  <a:schemeClr val="bg2">
                    <a:lumMod val="25000"/>
                  </a:schemeClr>
                </a:solidFill>
              </a:rPr>
              <a:t>Overtime Pay by Job Title</a:t>
            </a:r>
          </a:p>
        </p:txBody>
      </p:sp>
    </p:spTree>
    <p:extLst>
      <p:ext uri="{BB962C8B-B14F-4D97-AF65-F5344CB8AC3E}">
        <p14:creationId xmlns:p14="http://schemas.microsoft.com/office/powerpoint/2010/main" val="2900906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BA63CD-BCB6-E220-C80B-4ACC2C126A9E}"/>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31CADCB0-070C-486C-B243-988303E3BFC6}"/>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A6CCA1F-5D37-AB12-C26D-61CCB2C0759F}"/>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008BF77-5272-0443-53EB-92F67E5FE514}"/>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87E56B01-CAF0-A32F-6CB0-1536C26CDF76}"/>
              </a:ext>
            </a:extLst>
          </p:cNvPr>
          <p:cNvSpPr/>
          <p:nvPr/>
        </p:nvSpPr>
        <p:spPr>
          <a:xfrm>
            <a:off x="211016" y="2148397"/>
            <a:ext cx="17863624" cy="80311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blue and black logo&#10;&#10;Description automatically generated">
            <a:extLst>
              <a:ext uri="{FF2B5EF4-FFF2-40B4-BE49-F238E27FC236}">
                <a16:creationId xmlns:a16="http://schemas.microsoft.com/office/drawing/2014/main" id="{586A6D13-48AC-27D3-08EA-5CFF038FA29B}"/>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2" name="TextBox 11">
            <a:extLst>
              <a:ext uri="{FF2B5EF4-FFF2-40B4-BE49-F238E27FC236}">
                <a16:creationId xmlns:a16="http://schemas.microsoft.com/office/drawing/2014/main" id="{6CD18054-8A8A-4E90-18D5-577E4BA7EBA9}"/>
              </a:ext>
            </a:extLst>
          </p:cNvPr>
          <p:cNvSpPr txBox="1"/>
          <p:nvPr/>
        </p:nvSpPr>
        <p:spPr>
          <a:xfrm>
            <a:off x="342911" y="1676932"/>
            <a:ext cx="1643335" cy="369332"/>
          </a:xfrm>
          <a:prstGeom prst="rect">
            <a:avLst/>
          </a:prstGeom>
          <a:noFill/>
        </p:spPr>
        <p:txBody>
          <a:bodyPr wrap="none" rtlCol="0">
            <a:spAutoFit/>
          </a:bodyPr>
          <a:lstStyle/>
          <a:p>
            <a:r>
              <a:rPr lang="en-US" b="1" dirty="0">
                <a:solidFill>
                  <a:schemeClr val="bg2">
                    <a:lumMod val="25000"/>
                  </a:schemeClr>
                </a:solidFill>
              </a:rPr>
              <a:t>Salary Details</a:t>
            </a:r>
          </a:p>
        </p:txBody>
      </p:sp>
      <p:sp>
        <p:nvSpPr>
          <p:cNvPr id="16" name="TextBox 15">
            <a:extLst>
              <a:ext uri="{FF2B5EF4-FFF2-40B4-BE49-F238E27FC236}">
                <a16:creationId xmlns:a16="http://schemas.microsoft.com/office/drawing/2014/main" id="{27680EC9-F551-9EAA-FCF5-967CD330E978}"/>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4" name="TextBox 23">
            <a:extLst>
              <a:ext uri="{FF2B5EF4-FFF2-40B4-BE49-F238E27FC236}">
                <a16:creationId xmlns:a16="http://schemas.microsoft.com/office/drawing/2014/main" id="{819AB5EB-851F-70C9-8F19-9EEE54EA36C2}"/>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5" name="TextBox 24">
            <a:extLst>
              <a:ext uri="{FF2B5EF4-FFF2-40B4-BE49-F238E27FC236}">
                <a16:creationId xmlns:a16="http://schemas.microsoft.com/office/drawing/2014/main" id="{033BCF32-2F95-55EB-9524-AF772563886D}"/>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 name="TextBox 1">
            <a:extLst>
              <a:ext uri="{FF2B5EF4-FFF2-40B4-BE49-F238E27FC236}">
                <a16:creationId xmlns:a16="http://schemas.microsoft.com/office/drawing/2014/main" id="{A9A7CFB6-3A13-FD34-912B-ED9DF8F58629}"/>
              </a:ext>
            </a:extLst>
          </p:cNvPr>
          <p:cNvSpPr txBox="1"/>
          <p:nvPr/>
        </p:nvSpPr>
        <p:spPr>
          <a:xfrm>
            <a:off x="5484238" y="1181422"/>
            <a:ext cx="1032911" cy="369332"/>
          </a:xfrm>
          <a:prstGeom prst="rect">
            <a:avLst/>
          </a:prstGeom>
          <a:noFill/>
        </p:spPr>
        <p:txBody>
          <a:bodyPr wrap="none" rtlCol="0">
            <a:spAutoFit/>
          </a:bodyPr>
          <a:lstStyle/>
          <a:p>
            <a:r>
              <a:rPr lang="en-US" b="1" dirty="0">
                <a:solidFill>
                  <a:schemeClr val="bg2">
                    <a:lumMod val="25000"/>
                  </a:schemeClr>
                </a:solidFill>
              </a:rPr>
              <a:t>Country</a:t>
            </a:r>
          </a:p>
        </p:txBody>
      </p:sp>
    </p:spTree>
    <p:extLst>
      <p:ext uri="{BB962C8B-B14F-4D97-AF65-F5344CB8AC3E}">
        <p14:creationId xmlns:p14="http://schemas.microsoft.com/office/powerpoint/2010/main" val="3778669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7AFD1E2-5833-A50A-4DB9-BBC5AC07A1FE}"/>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0ABE461-1854-E54A-B63D-BB466EDBE541}"/>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F337181-97F7-9F3D-2EE5-C123ED642B1C}"/>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descr="A blue and black logo&#10;&#10;Description automatically generated">
            <a:extLst>
              <a:ext uri="{FF2B5EF4-FFF2-40B4-BE49-F238E27FC236}">
                <a16:creationId xmlns:a16="http://schemas.microsoft.com/office/drawing/2014/main" id="{82C9EC9F-BE46-B234-6FB4-DE7EDF6BBCEC}"/>
              </a:ext>
            </a:extLst>
          </p:cNvPr>
          <p:cNvPicPr preferRelativeResize="0">
            <a:picLocks noChangeAspect="1"/>
          </p:cNvPicPr>
          <p:nvPr/>
        </p:nvPicPr>
        <p:blipFill>
          <a:blip r:embed="rId2"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DF376B66-A61E-EB67-CDA1-0D13ECFEFA27}"/>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 name="TextBox 1">
            <a:extLst>
              <a:ext uri="{FF2B5EF4-FFF2-40B4-BE49-F238E27FC236}">
                <a16:creationId xmlns:a16="http://schemas.microsoft.com/office/drawing/2014/main" id="{4ACB2042-90D9-023A-FFBF-62BC2B097948}"/>
              </a:ext>
            </a:extLst>
          </p:cNvPr>
          <p:cNvSpPr txBox="1"/>
          <p:nvPr/>
        </p:nvSpPr>
        <p:spPr>
          <a:xfrm>
            <a:off x="602855" y="1181422"/>
            <a:ext cx="1379417" cy="369332"/>
          </a:xfrm>
          <a:prstGeom prst="rect">
            <a:avLst/>
          </a:prstGeom>
          <a:noFill/>
        </p:spPr>
        <p:txBody>
          <a:bodyPr wrap="none" rtlCol="0">
            <a:spAutoFit/>
          </a:bodyPr>
          <a:lstStyle/>
          <a:p>
            <a:r>
              <a:rPr lang="en-US" b="1" dirty="0">
                <a:solidFill>
                  <a:schemeClr val="bg2">
                    <a:lumMod val="25000"/>
                  </a:schemeClr>
                </a:solidFill>
              </a:rPr>
              <a:t>Date Range</a:t>
            </a:r>
          </a:p>
        </p:txBody>
      </p:sp>
    </p:spTree>
    <p:extLst>
      <p:ext uri="{BB962C8B-B14F-4D97-AF65-F5344CB8AC3E}">
        <p14:creationId xmlns:p14="http://schemas.microsoft.com/office/powerpoint/2010/main" val="41486240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995CD3-604D-B88D-D5CA-63F18482B2F2}"/>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4C4A25CC-DC86-EF95-8DEE-C038B792F2FD}"/>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ACA31AF4-3DEE-DD9D-FDCF-37179967DCC7}"/>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E3C46461-8698-D20D-99ED-B931E06B2FEB}"/>
              </a:ext>
            </a:extLst>
          </p:cNvPr>
          <p:cNvSpPr txBox="1"/>
          <p:nvPr/>
        </p:nvSpPr>
        <p:spPr>
          <a:xfrm>
            <a:off x="2080252" y="33348"/>
            <a:ext cx="5974713"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Aspiring Performer</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Did not meet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High</a:t>
            </a:r>
          </a:p>
        </p:txBody>
      </p:sp>
      <p:grpSp>
        <p:nvGrpSpPr>
          <p:cNvPr id="22" name="Group 21">
            <a:extLst>
              <a:ext uri="{FF2B5EF4-FFF2-40B4-BE49-F238E27FC236}">
                <a16:creationId xmlns:a16="http://schemas.microsoft.com/office/drawing/2014/main" id="{667AECBD-EA87-BBE2-2976-0FC404282FBC}"/>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1AE2ECCE-0E86-6E1D-52E3-62580FCB7185}"/>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98E3E0BD-2E54-9E14-B1E6-AF509CF0F63A}"/>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BCD6C4A1-FC97-3122-E120-F40F3642C2D8}"/>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ABF9069B-3A52-CDC4-35F1-DF8DAD12CD9D}"/>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BB79E052-896A-8C08-A8E9-6D6519B7EAC9}"/>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9D1E2F34-2776-4E4E-6DC8-C8C3ECEF7A1F}"/>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7D564482-7798-24B6-FC11-BD344DD8CF22}"/>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BCAB7539-A931-512C-14CC-62525CF5DD0C}"/>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FF7DCCE3-DB48-3B97-8CD7-24EBEEF74439}"/>
              </a:ext>
            </a:extLst>
          </p:cNvPr>
          <p:cNvSpPr/>
          <p:nvPr/>
        </p:nvSpPr>
        <p:spPr>
          <a:xfrm>
            <a:off x="515522" y="109219"/>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7A3605CC-6276-5C02-195D-EC4400752D51}"/>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30017B6F-A38D-5DB9-2B7F-0B78092EEE18}"/>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6A4EFC3C-92E1-4EB3-9454-3873AC154921}"/>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E4312B22-B7EB-4B6E-95FA-DF1F5E13D543}"/>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
        <p:nvSpPr>
          <p:cNvPr id="31" name="TextBox 30">
            <a:extLst>
              <a:ext uri="{FF2B5EF4-FFF2-40B4-BE49-F238E27FC236}">
                <a16:creationId xmlns:a16="http://schemas.microsoft.com/office/drawing/2014/main" id="{356D81F3-0278-AA64-4D6B-4F2AD0D63035}"/>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Tree>
    <p:extLst>
      <p:ext uri="{BB962C8B-B14F-4D97-AF65-F5344CB8AC3E}">
        <p14:creationId xmlns:p14="http://schemas.microsoft.com/office/powerpoint/2010/main" val="642909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157B7-D3F7-157F-C1FF-BDC8273C9BAC}"/>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E1EE1EF7-4E06-4695-E2F9-9A7C803B9B7A}"/>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46FBD7C4-9ABC-828D-7C0D-B0D986A93B2B}"/>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AF87609-D67A-817C-D2FB-B645942189C4}"/>
              </a:ext>
            </a:extLst>
          </p:cNvPr>
          <p:cNvSpPr txBox="1"/>
          <p:nvPr/>
        </p:nvSpPr>
        <p:spPr>
          <a:xfrm>
            <a:off x="2080252" y="33348"/>
            <a:ext cx="5040162"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High Achiever</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Meets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High</a:t>
            </a:r>
          </a:p>
        </p:txBody>
      </p:sp>
      <p:grpSp>
        <p:nvGrpSpPr>
          <p:cNvPr id="22" name="Group 21">
            <a:extLst>
              <a:ext uri="{FF2B5EF4-FFF2-40B4-BE49-F238E27FC236}">
                <a16:creationId xmlns:a16="http://schemas.microsoft.com/office/drawing/2014/main" id="{3560A7EB-70DF-3CD5-1E39-EFDC5E242F2C}"/>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584C338A-605D-B4CE-D309-A66D1859031D}"/>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9F46EC17-E209-AB58-803C-B201EC55E9A3}"/>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6DD6C90B-6338-AC28-0D53-62EDB8C181DE}"/>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1F210F90-C97A-8F21-849B-04034F986B99}"/>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F19E9C77-E8EB-47B4-0109-36B524AAEB63}"/>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DC0631D9-5CB3-389D-15B1-BA26E881C85A}"/>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675ACD98-78D4-380B-2040-BCE6BDEE20ED}"/>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008DFFC3-2316-6BB9-9CE2-DAC109550C22}"/>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51A3E971-9E14-5F2D-7AD2-AE4E0CE721D9}"/>
              </a:ext>
            </a:extLst>
          </p:cNvPr>
          <p:cNvSpPr/>
          <p:nvPr/>
        </p:nvSpPr>
        <p:spPr>
          <a:xfrm>
            <a:off x="954944" y="109219"/>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63A70764-3CDB-DAA0-3F58-C3302BA6188F}"/>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EA0B25C-2C8E-11D2-36FC-54174EE2A7DD}"/>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3C404C03-5CD3-1866-7467-3AC4B824999D}"/>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3592EE61-B9AB-FC1E-DE16-12A6478C8AD5}"/>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
        <p:nvSpPr>
          <p:cNvPr id="2" name="TextBox 1">
            <a:extLst>
              <a:ext uri="{FF2B5EF4-FFF2-40B4-BE49-F238E27FC236}">
                <a16:creationId xmlns:a16="http://schemas.microsoft.com/office/drawing/2014/main" id="{E1B3ABEC-2D31-87E1-6F56-36A0CCC71CA2}"/>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Tree>
    <p:extLst>
      <p:ext uri="{BB962C8B-B14F-4D97-AF65-F5344CB8AC3E}">
        <p14:creationId xmlns:p14="http://schemas.microsoft.com/office/powerpoint/2010/main" val="388967899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36D55-0C7F-7860-9AA0-0778DD5CB555}"/>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101A74E9-23A4-52D9-6B42-6FD8EB7D6DAC}"/>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EB96A3-6D11-1C1F-1845-7CAC955B6B8E}"/>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90DAED-9D43-4245-A4B3-3B4E4370769B}"/>
              </a:ext>
            </a:extLst>
          </p:cNvPr>
          <p:cNvSpPr txBox="1"/>
          <p:nvPr/>
        </p:nvSpPr>
        <p:spPr>
          <a:xfrm>
            <a:off x="2080252" y="33348"/>
            <a:ext cx="5537093"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Top Talent</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Exceeded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High</a:t>
            </a:r>
          </a:p>
        </p:txBody>
      </p:sp>
      <p:grpSp>
        <p:nvGrpSpPr>
          <p:cNvPr id="22" name="Group 21">
            <a:extLst>
              <a:ext uri="{FF2B5EF4-FFF2-40B4-BE49-F238E27FC236}">
                <a16:creationId xmlns:a16="http://schemas.microsoft.com/office/drawing/2014/main" id="{0137840B-55EB-557A-7492-13D79372F610}"/>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59884BCC-FBF3-B4F6-16FB-B23F5A04202E}"/>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E61B83CE-AB42-FE5B-2F2D-5C712BD0AA55}"/>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9ABCA41F-25C9-3947-4BAB-E4D328E3272E}"/>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9B6C1993-3103-78BE-B914-CE8A5A3FA8FB}"/>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651B28E0-F479-154C-8C39-43C0A624C26F}"/>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208FE4A5-FA2B-89CF-E28A-1F8003D24192}"/>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AD9EAF65-AF9C-0961-A82C-CE43E3FC41C7}"/>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7C1DCAFA-2CC6-D4F5-1633-39EE8D15CB26}"/>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1B1AE370-D949-6E25-13B2-94D963B0DD55}"/>
              </a:ext>
            </a:extLst>
          </p:cNvPr>
          <p:cNvSpPr/>
          <p:nvPr/>
        </p:nvSpPr>
        <p:spPr>
          <a:xfrm>
            <a:off x="1382982" y="109219"/>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2EE39FD2-5EE7-1CFA-8498-DA751EB30CF6}"/>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64FEE900-5E63-7E74-3B7F-9537A977EAC5}"/>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799ED52D-DAA9-DED3-8C43-5323631A0E3D}"/>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A2F0ED33-A9BA-F425-5BD2-81152DF48F37}"/>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
        <p:nvSpPr>
          <p:cNvPr id="30" name="TextBox 29">
            <a:extLst>
              <a:ext uri="{FF2B5EF4-FFF2-40B4-BE49-F238E27FC236}">
                <a16:creationId xmlns:a16="http://schemas.microsoft.com/office/drawing/2014/main" id="{868849E6-8AF4-761E-EF5F-CC23431F0445}"/>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Tree>
    <p:extLst>
      <p:ext uri="{BB962C8B-B14F-4D97-AF65-F5344CB8AC3E}">
        <p14:creationId xmlns:p14="http://schemas.microsoft.com/office/powerpoint/2010/main" val="31872112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494625-8E9B-55C2-A825-54D0ED5250B1}"/>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3E29B5B0-1379-B58D-0B67-685118A54BEA}"/>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1100EDB-5D86-6A92-4726-49AD0DB2BC7F}"/>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0D1216-9D6A-B129-721F-05C47167639E}"/>
              </a:ext>
            </a:extLst>
          </p:cNvPr>
          <p:cNvSpPr txBox="1"/>
          <p:nvPr/>
        </p:nvSpPr>
        <p:spPr>
          <a:xfrm>
            <a:off x="2080252" y="33348"/>
            <a:ext cx="5974713"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Emerging Contributor</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Did not meet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Moderate</a:t>
            </a:r>
          </a:p>
        </p:txBody>
      </p:sp>
      <p:grpSp>
        <p:nvGrpSpPr>
          <p:cNvPr id="22" name="Group 21">
            <a:extLst>
              <a:ext uri="{FF2B5EF4-FFF2-40B4-BE49-F238E27FC236}">
                <a16:creationId xmlns:a16="http://schemas.microsoft.com/office/drawing/2014/main" id="{A3B9CE87-FCC1-57D2-6DDC-AFB59DC0A282}"/>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FF001B68-3654-0499-8A0C-5AF2C39B6CC3}"/>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98B58B53-F071-B7A4-31A0-DB03F489FE05}"/>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E5D68A72-F197-0BCA-865D-389675EEECCA}"/>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65C1EF9E-66D5-83ED-0F2C-D3D8318B8265}"/>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AD2292D-3E00-37A6-9349-2F62B15B356F}"/>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F47888A5-E51D-B6FB-4A16-C8E06E39A500}"/>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D5EB34F3-EEC6-AEBD-E24A-56F3B85B816B}"/>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8D2EDDEC-2D07-C375-CCC6-B6F157E02A19}"/>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ADE46CC2-4ADB-F548-199A-2D02C401DD8E}"/>
              </a:ext>
            </a:extLst>
          </p:cNvPr>
          <p:cNvSpPr/>
          <p:nvPr/>
        </p:nvSpPr>
        <p:spPr>
          <a:xfrm>
            <a:off x="529355" y="579634"/>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6307FB3D-9311-78C5-18E2-6E7BAD0C8658}"/>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58B0FCD-1C40-E22C-1EAE-DA446A10AA15}"/>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C8BE35F2-BC40-83BC-3615-FA947E069606}"/>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77495F74-525A-EB94-B62A-C288679B3AAB}"/>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
        <p:nvSpPr>
          <p:cNvPr id="30" name="TextBox 29">
            <a:extLst>
              <a:ext uri="{FF2B5EF4-FFF2-40B4-BE49-F238E27FC236}">
                <a16:creationId xmlns:a16="http://schemas.microsoft.com/office/drawing/2014/main" id="{09665089-532E-4487-4E38-B22B3F4182DD}"/>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Tree>
    <p:extLst>
      <p:ext uri="{BB962C8B-B14F-4D97-AF65-F5344CB8AC3E}">
        <p14:creationId xmlns:p14="http://schemas.microsoft.com/office/powerpoint/2010/main" val="10346915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D80265-7C4F-3024-EBAC-700597571C30}"/>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B0F00A25-3F56-D438-7AEC-78D991D5B7D3}"/>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56FB933-DD5C-4B45-0E69-C1AB492B3431}"/>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7D3015D-3F00-4E89-FC9E-066203DF065C}"/>
              </a:ext>
            </a:extLst>
          </p:cNvPr>
          <p:cNvSpPr txBox="1"/>
          <p:nvPr/>
        </p:nvSpPr>
        <p:spPr>
          <a:xfrm>
            <a:off x="2080252" y="33348"/>
            <a:ext cx="4887877"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Core Performer</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Meet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Moderate</a:t>
            </a:r>
          </a:p>
        </p:txBody>
      </p:sp>
      <p:grpSp>
        <p:nvGrpSpPr>
          <p:cNvPr id="22" name="Group 21">
            <a:extLst>
              <a:ext uri="{FF2B5EF4-FFF2-40B4-BE49-F238E27FC236}">
                <a16:creationId xmlns:a16="http://schemas.microsoft.com/office/drawing/2014/main" id="{0DED2DD1-0BBA-D416-C1D0-D96EEC0539A3}"/>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EE1B104C-F3B2-5D53-A7FE-0B7329B524EA}"/>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B89571D3-5DD0-872F-4EB0-4E156B08A727}"/>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E79C760B-E656-F12C-C829-869014A2E18E}"/>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1D1AB635-4A33-B081-6708-36FE3ACE1BBB}"/>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C599E3BE-5506-DA72-8FBD-9A2F2F3B543C}"/>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B4E2F907-CE83-9831-467E-23D3FE2F81F1}"/>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C719DB05-C5DC-D4FB-93F8-A7F0E8572D0A}"/>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C180F9C5-5B20-DCDD-75C8-B94312ACB1B3}"/>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D7F937DF-B6B7-3A22-DDDF-1558CB86F758}"/>
              </a:ext>
            </a:extLst>
          </p:cNvPr>
          <p:cNvSpPr/>
          <p:nvPr/>
        </p:nvSpPr>
        <p:spPr>
          <a:xfrm>
            <a:off x="970233" y="579634"/>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EA20FF40-3F60-06C3-6722-178814143AE5}"/>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CA2474A4-36D6-941D-1979-71A6EF575F86}"/>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8B334FF8-2E71-FCDA-E862-AA217566110A}"/>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C7FDF001-9F44-F3E6-9A61-D9C65FE97467}"/>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
        <p:nvSpPr>
          <p:cNvPr id="30" name="TextBox 29">
            <a:extLst>
              <a:ext uri="{FF2B5EF4-FFF2-40B4-BE49-F238E27FC236}">
                <a16:creationId xmlns:a16="http://schemas.microsoft.com/office/drawing/2014/main" id="{0CECB4AA-1E6D-FEB8-7797-EDC5D9CBDB95}"/>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Tree>
    <p:extLst>
      <p:ext uri="{BB962C8B-B14F-4D97-AF65-F5344CB8AC3E}">
        <p14:creationId xmlns:p14="http://schemas.microsoft.com/office/powerpoint/2010/main" val="35323128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A2D96-D9C4-13A3-EEEC-16667BC29940}"/>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333E708E-639A-5577-4DEB-1108D4D83BB9}"/>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0DE4B341-13F2-5330-4975-87084C2B713A}"/>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C9C64A6-C934-56AD-2CC2-3997B883B877}"/>
              </a:ext>
            </a:extLst>
          </p:cNvPr>
          <p:cNvSpPr txBox="1"/>
          <p:nvPr/>
        </p:nvSpPr>
        <p:spPr>
          <a:xfrm>
            <a:off x="2080252" y="33348"/>
            <a:ext cx="5622052"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Rising Potential</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Exceeded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Moderate</a:t>
            </a:r>
          </a:p>
        </p:txBody>
      </p:sp>
      <p:grpSp>
        <p:nvGrpSpPr>
          <p:cNvPr id="22" name="Group 21">
            <a:extLst>
              <a:ext uri="{FF2B5EF4-FFF2-40B4-BE49-F238E27FC236}">
                <a16:creationId xmlns:a16="http://schemas.microsoft.com/office/drawing/2014/main" id="{2EDB36D9-4BFA-AB4B-25C4-27E6C63B90C9}"/>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1B6AC741-BC69-0F7B-9948-56E9FD5361FE}"/>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7F9CB28B-4824-C6CF-ACE3-1F3FEAD3602A}"/>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C54C5C38-3047-B6BD-D353-7BC72A0C179F}"/>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ED54FFF7-EDF4-FC22-0BF7-E6B9180539BA}"/>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7C2125BD-64B7-9CFF-F84F-EB8514BD0CAB}"/>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7F3B6BEB-B76B-107E-554D-4FA0FF97CE58}"/>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51826E07-AC49-31B0-5376-63B7696056CC}"/>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3C4CDB1F-0E4A-067A-7DA4-BB8013EF4382}"/>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9029109B-C228-7B15-31F1-8C4F1FA9B1F3}"/>
              </a:ext>
            </a:extLst>
          </p:cNvPr>
          <p:cNvSpPr/>
          <p:nvPr/>
        </p:nvSpPr>
        <p:spPr>
          <a:xfrm>
            <a:off x="1394364" y="579634"/>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0690E43-29FF-DE9D-37F9-0F36C279A116}"/>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E09CA9DA-B5C8-0057-A337-C7D48D379F6D}"/>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0F081BB5-B861-89B6-8701-6B7A11BFE640}"/>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4645AAF-1B40-EC82-79A6-BADDA78ABE3C}"/>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
        <p:nvSpPr>
          <p:cNvPr id="30" name="TextBox 29">
            <a:extLst>
              <a:ext uri="{FF2B5EF4-FFF2-40B4-BE49-F238E27FC236}">
                <a16:creationId xmlns:a16="http://schemas.microsoft.com/office/drawing/2014/main" id="{3CDB8CDF-43D7-16AA-4479-B17C47C58204}"/>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Tree>
    <p:extLst>
      <p:ext uri="{BB962C8B-B14F-4D97-AF65-F5344CB8AC3E}">
        <p14:creationId xmlns:p14="http://schemas.microsoft.com/office/powerpoint/2010/main" val="37829444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D7AFD8-B708-5113-0C92-3EEB56363CD5}"/>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B28A6AFD-8F94-719D-22D5-CA19370C4961}"/>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51769178-FDAB-58B2-2999-1483672BE6F9}"/>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8C495CA0-44A4-C15F-6694-C1D78438675A}"/>
              </a:ext>
            </a:extLst>
          </p:cNvPr>
          <p:cNvSpPr txBox="1"/>
          <p:nvPr/>
        </p:nvSpPr>
        <p:spPr>
          <a:xfrm>
            <a:off x="2080252" y="33348"/>
            <a:ext cx="6059672"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Growth Opportunity</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Did not meet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Low</a:t>
            </a:r>
          </a:p>
        </p:txBody>
      </p:sp>
      <p:grpSp>
        <p:nvGrpSpPr>
          <p:cNvPr id="22" name="Group 21">
            <a:extLst>
              <a:ext uri="{FF2B5EF4-FFF2-40B4-BE49-F238E27FC236}">
                <a16:creationId xmlns:a16="http://schemas.microsoft.com/office/drawing/2014/main" id="{30CBEBBD-F2D0-14DF-324A-B0DD480F9309}"/>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1EDBD22C-9043-FA2E-9061-B3A370994060}"/>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DF5DE020-BF46-740B-D030-9C29AB4B6A84}"/>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7DB18FBE-D5FF-9688-6B17-C2F6671433D8}"/>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09D09ED5-9653-5E3E-D7A1-AA04CA1F5241}"/>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499BEEB4-6B35-5680-5A0D-9C64ADD14AE1}"/>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CBAE436C-69FA-106A-A8E4-0EFF5C82BB19}"/>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6FC1C833-1D88-F928-4B77-641589F39555}"/>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1EBAD003-0DA6-03A5-6EF5-3B1C29AB60C5}"/>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E7D3782E-A2CC-D348-E7BB-D03E9C348EEC}"/>
              </a:ext>
            </a:extLst>
          </p:cNvPr>
          <p:cNvSpPr/>
          <p:nvPr/>
        </p:nvSpPr>
        <p:spPr>
          <a:xfrm>
            <a:off x="519332" y="992608"/>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B19BF20A-DBED-48E6-8228-5D33D57D18B0}"/>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BABED7A4-E105-E954-F1F5-7EA94145F8F1}"/>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0B4FF735-C279-1926-1F1C-90D69167148F}"/>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00E2CEE5-6DD7-AC0A-1A80-F7B937AB51A4}"/>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
        <p:nvSpPr>
          <p:cNvPr id="30" name="TextBox 29">
            <a:extLst>
              <a:ext uri="{FF2B5EF4-FFF2-40B4-BE49-F238E27FC236}">
                <a16:creationId xmlns:a16="http://schemas.microsoft.com/office/drawing/2014/main" id="{1B193657-03B7-EAD5-4022-4C9AD5B731FB}"/>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Tree>
    <p:extLst>
      <p:ext uri="{BB962C8B-B14F-4D97-AF65-F5344CB8AC3E}">
        <p14:creationId xmlns:p14="http://schemas.microsoft.com/office/powerpoint/2010/main" val="389082163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F2A1D6-0CDC-CB0A-E826-C51FF53B358E}"/>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A7EC1ED9-614C-AA52-053C-FA3807E9BA1A}"/>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EE1DAFA-FF58-6DBC-B59D-4EFA99718B48}"/>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92C95D52-D9D8-FFB4-C3D2-88D1AFE54218}"/>
              </a:ext>
            </a:extLst>
          </p:cNvPr>
          <p:cNvSpPr txBox="1"/>
          <p:nvPr/>
        </p:nvSpPr>
        <p:spPr>
          <a:xfrm>
            <a:off x="2080252" y="33348"/>
            <a:ext cx="4887877"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Reliable Contributor</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Meet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Low</a:t>
            </a:r>
          </a:p>
        </p:txBody>
      </p:sp>
      <p:grpSp>
        <p:nvGrpSpPr>
          <p:cNvPr id="22" name="Group 21">
            <a:extLst>
              <a:ext uri="{FF2B5EF4-FFF2-40B4-BE49-F238E27FC236}">
                <a16:creationId xmlns:a16="http://schemas.microsoft.com/office/drawing/2014/main" id="{79D100B5-02BA-B7E7-FAB9-71BD4EDD6460}"/>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8C8F674E-91A4-AA30-3AD6-7F0D8BE483F4}"/>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5D590EB1-495F-11B9-88D4-A544432CBBF5}"/>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824CD31C-80E0-0C56-2C2F-759D3E1CE9AD}"/>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9A3FFD8C-4B83-29EC-FBF2-5172EEF13B8D}"/>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823ACB85-CDBF-6024-A8D3-2B37B0AF37EF}"/>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2A49A954-1956-8EED-E42B-F09E0EE407AE}"/>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89247D11-E188-3384-EA95-602BEAA9627C}"/>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7059407A-5432-BE2C-B9FF-A11C796D66C9}"/>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9417D976-6E8D-B235-3B49-5DBEFB1EB723}"/>
              </a:ext>
            </a:extLst>
          </p:cNvPr>
          <p:cNvSpPr/>
          <p:nvPr/>
        </p:nvSpPr>
        <p:spPr>
          <a:xfrm>
            <a:off x="954944" y="992608"/>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161C67A8-D4E2-A8A8-EA71-1D031C275309}"/>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A2C8CFC4-A525-90B5-F5DF-219F78E9F4DE}"/>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B92BE2C8-62BB-66AC-2A2D-F259573FEEDF}"/>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61C05C68-E683-230E-F036-9DE5F0FB74D5}"/>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
        <p:nvSpPr>
          <p:cNvPr id="30" name="TextBox 29">
            <a:extLst>
              <a:ext uri="{FF2B5EF4-FFF2-40B4-BE49-F238E27FC236}">
                <a16:creationId xmlns:a16="http://schemas.microsoft.com/office/drawing/2014/main" id="{227EB252-ADB8-9699-5A99-17204EA6ED8F}"/>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Tree>
    <p:extLst>
      <p:ext uri="{BB962C8B-B14F-4D97-AF65-F5344CB8AC3E}">
        <p14:creationId xmlns:p14="http://schemas.microsoft.com/office/powerpoint/2010/main" val="397534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721DA6-E0EE-276C-807B-96700BB0C370}"/>
            </a:ext>
          </a:extLst>
        </p:cNvPr>
        <p:cNvGrpSpPr/>
        <p:nvPr/>
      </p:nvGrpSpPr>
      <p:grpSpPr>
        <a:xfrm>
          <a:off x="0" y="0"/>
          <a:ext cx="0" cy="0"/>
          <a:chOff x="0" y="0"/>
          <a:chExt cx="0" cy="0"/>
        </a:xfrm>
      </p:grpSpPr>
      <p:sp>
        <p:nvSpPr>
          <p:cNvPr id="8" name="Rectangle 7" hidden="1">
            <a:extLst>
              <a:ext uri="{FF2B5EF4-FFF2-40B4-BE49-F238E27FC236}">
                <a16:creationId xmlns:a16="http://schemas.microsoft.com/office/drawing/2014/main" id="{0952119C-6A72-00EE-7AE9-67898F37C9D1}"/>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13DD335-CBA2-9ABF-391C-D1656E2128E7}"/>
              </a:ext>
            </a:extLst>
          </p:cNvPr>
          <p:cNvSpPr/>
          <p:nvPr/>
        </p:nvSpPr>
        <p:spPr>
          <a:xfrm>
            <a:off x="0" y="0"/>
            <a:ext cx="18288000" cy="15748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A1098629-4391-A683-9CCE-201BBE25F1E9}"/>
              </a:ext>
            </a:extLst>
          </p:cNvPr>
          <p:cNvSpPr txBox="1"/>
          <p:nvPr/>
        </p:nvSpPr>
        <p:spPr>
          <a:xfrm>
            <a:off x="2080252" y="33348"/>
            <a:ext cx="5622052" cy="1508105"/>
          </a:xfrm>
          <a:prstGeom prst="rect">
            <a:avLst/>
          </a:prstGeom>
          <a:noFill/>
        </p:spPr>
        <p:txBody>
          <a:bodyPr wrap="none" rtlCol="0">
            <a:spAutoFit/>
          </a:bodyPr>
          <a:lstStyle/>
          <a:p>
            <a:r>
              <a:rPr lang="en-US" sz="3600" b="1" dirty="0">
                <a:solidFill>
                  <a:schemeClr val="bg1"/>
                </a:solidFill>
                <a:latin typeface="Bahnschrift SemiBold SemiConden" panose="020B0502040204020203" pitchFamily="34" charset="0"/>
              </a:rPr>
              <a:t>Consistent Performer</a:t>
            </a:r>
          </a:p>
          <a:p>
            <a:r>
              <a:rPr lang="en-US" sz="2800" b="1" dirty="0">
                <a:solidFill>
                  <a:schemeClr val="bg1">
                    <a:lumMod val="85000"/>
                  </a:schemeClr>
                </a:solidFill>
                <a:latin typeface="Bahnschrift SemiBold SemiConden" panose="020B0502040204020203" pitchFamily="34" charset="0"/>
              </a:rPr>
              <a:t>Performance: </a:t>
            </a:r>
            <a:r>
              <a:rPr lang="en-US" sz="2800" b="1" dirty="0">
                <a:solidFill>
                  <a:schemeClr val="bg1"/>
                </a:solidFill>
                <a:latin typeface="Bahnschrift SemiBold SemiConden" panose="020B0502040204020203" pitchFamily="34" charset="0"/>
              </a:rPr>
              <a:t>	Exceeded Expectation</a:t>
            </a:r>
            <a:br>
              <a:rPr lang="en-US" sz="2800" b="1" dirty="0">
                <a:solidFill>
                  <a:schemeClr val="bg1"/>
                </a:solidFill>
                <a:latin typeface="Bahnschrift SemiBold SemiConden" panose="020B0502040204020203" pitchFamily="34" charset="0"/>
              </a:rPr>
            </a:br>
            <a:r>
              <a:rPr lang="en-US" sz="2800" b="1" dirty="0">
                <a:solidFill>
                  <a:schemeClr val="bg1">
                    <a:lumMod val="85000"/>
                  </a:schemeClr>
                </a:solidFill>
                <a:latin typeface="Bahnschrift SemiBold SemiConden" panose="020B0502040204020203" pitchFamily="34" charset="0"/>
              </a:rPr>
              <a:t>Potential: </a:t>
            </a:r>
            <a:r>
              <a:rPr lang="en-US" sz="2800" b="1" dirty="0">
                <a:solidFill>
                  <a:schemeClr val="bg1"/>
                </a:solidFill>
                <a:latin typeface="Bahnschrift SemiBold SemiConden" panose="020B0502040204020203" pitchFamily="34" charset="0"/>
              </a:rPr>
              <a:t>		Low</a:t>
            </a:r>
          </a:p>
        </p:txBody>
      </p:sp>
      <p:grpSp>
        <p:nvGrpSpPr>
          <p:cNvPr id="22" name="Group 21">
            <a:extLst>
              <a:ext uri="{FF2B5EF4-FFF2-40B4-BE49-F238E27FC236}">
                <a16:creationId xmlns:a16="http://schemas.microsoft.com/office/drawing/2014/main" id="{11D3DA72-8A94-37A5-6CD2-0F18765FE3A7}"/>
              </a:ext>
            </a:extLst>
          </p:cNvPr>
          <p:cNvGrpSpPr/>
          <p:nvPr/>
        </p:nvGrpSpPr>
        <p:grpSpPr>
          <a:xfrm>
            <a:off x="488852" y="101599"/>
            <a:ext cx="1371600" cy="1371600"/>
            <a:chOff x="11719560" y="182900"/>
            <a:chExt cx="1371600" cy="1371600"/>
          </a:xfrm>
        </p:grpSpPr>
        <p:cxnSp>
          <p:nvCxnSpPr>
            <p:cNvPr id="5" name="Straight Connector 4">
              <a:extLst>
                <a:ext uri="{FF2B5EF4-FFF2-40B4-BE49-F238E27FC236}">
                  <a16:creationId xmlns:a16="http://schemas.microsoft.com/office/drawing/2014/main" id="{E3D72FAE-D317-50B5-54BD-FC328FE80E8D}"/>
                </a:ext>
              </a:extLst>
            </p:cNvPr>
            <p:cNvCxnSpPr>
              <a:cxnSpLocks/>
            </p:cNvCxnSpPr>
            <p:nvPr/>
          </p:nvCxnSpPr>
          <p:spPr>
            <a:xfrm>
              <a:off x="11719560" y="640679"/>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0" name="Straight Connector 9">
              <a:extLst>
                <a:ext uri="{FF2B5EF4-FFF2-40B4-BE49-F238E27FC236}">
                  <a16:creationId xmlns:a16="http://schemas.microsoft.com/office/drawing/2014/main" id="{C0C97263-AFB1-4426-BAB6-6A1AB9F82304}"/>
                </a:ext>
              </a:extLst>
            </p:cNvPr>
            <p:cNvCxnSpPr>
              <a:cxnSpLocks/>
            </p:cNvCxnSpPr>
            <p:nvPr/>
          </p:nvCxnSpPr>
          <p:spPr>
            <a:xfrm>
              <a:off x="11719560" y="190520"/>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1" name="Straight Connector 10">
              <a:extLst>
                <a:ext uri="{FF2B5EF4-FFF2-40B4-BE49-F238E27FC236}">
                  <a16:creationId xmlns:a16="http://schemas.microsoft.com/office/drawing/2014/main" id="{9A0B8F12-405B-0D01-8AEE-E2A8B383E32B}"/>
                </a:ext>
              </a:extLst>
            </p:cNvPr>
            <p:cNvCxnSpPr>
              <a:cxnSpLocks/>
            </p:cNvCxnSpPr>
            <p:nvPr/>
          </p:nvCxnSpPr>
          <p:spPr>
            <a:xfrm>
              <a:off x="11719560" y="1090838"/>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C6C68651-B72A-820A-710F-BBBC8C89E138}"/>
                </a:ext>
              </a:extLst>
            </p:cNvPr>
            <p:cNvCxnSpPr>
              <a:cxnSpLocks/>
            </p:cNvCxnSpPr>
            <p:nvPr/>
          </p:nvCxnSpPr>
          <p:spPr>
            <a:xfrm>
              <a:off x="11719560" y="1540996"/>
              <a:ext cx="1371600" cy="0"/>
            </a:xfrm>
            <a:prstGeom prst="line">
              <a:avLst/>
            </a:prstGeom>
            <a:ln w="57150"/>
          </p:spPr>
          <p:style>
            <a:lnRef idx="2">
              <a:schemeClr val="dk1"/>
            </a:lnRef>
            <a:fillRef idx="0">
              <a:schemeClr val="dk1"/>
            </a:fillRef>
            <a:effectRef idx="1">
              <a:schemeClr val="dk1"/>
            </a:effectRef>
            <a:fontRef idx="minor">
              <a:schemeClr val="tx1"/>
            </a:fontRef>
          </p:style>
        </p:cxnSp>
        <p:cxnSp>
          <p:nvCxnSpPr>
            <p:cNvPr id="17" name="Straight Connector 16">
              <a:extLst>
                <a:ext uri="{FF2B5EF4-FFF2-40B4-BE49-F238E27FC236}">
                  <a16:creationId xmlns:a16="http://schemas.microsoft.com/office/drawing/2014/main" id="{BD33323A-07CD-A349-7467-333C509F14A1}"/>
                </a:ext>
              </a:extLst>
            </p:cNvPr>
            <p:cNvCxnSpPr>
              <a:cxnSpLocks/>
            </p:cNvCxnSpPr>
            <p:nvPr/>
          </p:nvCxnSpPr>
          <p:spPr>
            <a:xfrm>
              <a:off x="1174623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8" name="Straight Connector 17">
              <a:extLst>
                <a:ext uri="{FF2B5EF4-FFF2-40B4-BE49-F238E27FC236}">
                  <a16:creationId xmlns:a16="http://schemas.microsoft.com/office/drawing/2014/main" id="{D8E9B6AE-36EE-0509-0FED-70B2B7B4FD92}"/>
                </a:ext>
              </a:extLst>
            </p:cNvPr>
            <p:cNvCxnSpPr>
              <a:cxnSpLocks/>
            </p:cNvCxnSpPr>
            <p:nvPr/>
          </p:nvCxnSpPr>
          <p:spPr>
            <a:xfrm>
              <a:off x="1218565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BB8E7B7D-C95E-C358-3A37-AB2C091C9214}"/>
                </a:ext>
              </a:extLst>
            </p:cNvPr>
            <p:cNvCxnSpPr>
              <a:cxnSpLocks/>
            </p:cNvCxnSpPr>
            <p:nvPr/>
          </p:nvCxnSpPr>
          <p:spPr>
            <a:xfrm>
              <a:off x="12625070" y="182900"/>
              <a:ext cx="0" cy="1371600"/>
            </a:xfrm>
            <a:prstGeom prst="line">
              <a:avLst/>
            </a:prstGeom>
            <a:ln w="57150"/>
          </p:spPr>
          <p:style>
            <a:lnRef idx="2">
              <a:schemeClr val="dk1"/>
            </a:lnRef>
            <a:fillRef idx="0">
              <a:schemeClr val="dk1"/>
            </a:fillRef>
            <a:effectRef idx="1">
              <a:schemeClr val="dk1"/>
            </a:effectRef>
            <a:fontRef idx="minor">
              <a:schemeClr val="tx1"/>
            </a:fontRef>
          </p:style>
        </p:cxnSp>
        <p:cxnSp>
          <p:nvCxnSpPr>
            <p:cNvPr id="20" name="Straight Connector 19">
              <a:extLst>
                <a:ext uri="{FF2B5EF4-FFF2-40B4-BE49-F238E27FC236}">
                  <a16:creationId xmlns:a16="http://schemas.microsoft.com/office/drawing/2014/main" id="{7D8C5E0E-C974-D5E0-FC16-8356972B0A62}"/>
                </a:ext>
              </a:extLst>
            </p:cNvPr>
            <p:cNvCxnSpPr>
              <a:cxnSpLocks/>
            </p:cNvCxnSpPr>
            <p:nvPr/>
          </p:nvCxnSpPr>
          <p:spPr>
            <a:xfrm>
              <a:off x="13064490" y="182900"/>
              <a:ext cx="0" cy="1371600"/>
            </a:xfrm>
            <a:prstGeom prst="line">
              <a:avLst/>
            </a:prstGeom>
            <a:ln w="57150"/>
          </p:spPr>
          <p:style>
            <a:lnRef idx="2">
              <a:schemeClr val="dk1"/>
            </a:lnRef>
            <a:fillRef idx="0">
              <a:schemeClr val="dk1"/>
            </a:fillRef>
            <a:effectRef idx="1">
              <a:schemeClr val="dk1"/>
            </a:effectRef>
            <a:fontRef idx="minor">
              <a:schemeClr val="tx1"/>
            </a:fontRef>
          </p:style>
        </p:cxnSp>
      </p:grpSp>
      <p:sp>
        <p:nvSpPr>
          <p:cNvPr id="23" name="Rectangle 22">
            <a:extLst>
              <a:ext uri="{FF2B5EF4-FFF2-40B4-BE49-F238E27FC236}">
                <a16:creationId xmlns:a16="http://schemas.microsoft.com/office/drawing/2014/main" id="{A9B54E78-B7E9-66E2-511D-4338F8AC655B}"/>
              </a:ext>
            </a:extLst>
          </p:cNvPr>
          <p:cNvSpPr/>
          <p:nvPr/>
        </p:nvSpPr>
        <p:spPr>
          <a:xfrm>
            <a:off x="1394364" y="992608"/>
            <a:ext cx="412749" cy="436656"/>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sp>
        <p:nvSpPr>
          <p:cNvPr id="26" name="Rectangle: Rounded Corners 25">
            <a:extLst>
              <a:ext uri="{FF2B5EF4-FFF2-40B4-BE49-F238E27FC236}">
                <a16:creationId xmlns:a16="http://schemas.microsoft.com/office/drawing/2014/main" id="{9B3159F0-AAE9-C7AC-A813-62391C233F12}"/>
              </a:ext>
            </a:extLst>
          </p:cNvPr>
          <p:cNvSpPr/>
          <p:nvPr/>
        </p:nvSpPr>
        <p:spPr>
          <a:xfrm>
            <a:off x="211016" y="2148397"/>
            <a:ext cx="17863624" cy="2819843"/>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TextBox 26">
            <a:extLst>
              <a:ext uri="{FF2B5EF4-FFF2-40B4-BE49-F238E27FC236}">
                <a16:creationId xmlns:a16="http://schemas.microsoft.com/office/drawing/2014/main" id="{9679DBA2-C520-1A40-F560-A651C9427154}"/>
              </a:ext>
            </a:extLst>
          </p:cNvPr>
          <p:cNvSpPr txBox="1"/>
          <p:nvPr/>
        </p:nvSpPr>
        <p:spPr>
          <a:xfrm>
            <a:off x="342911" y="1676932"/>
            <a:ext cx="2951129" cy="369332"/>
          </a:xfrm>
          <a:prstGeom prst="rect">
            <a:avLst/>
          </a:prstGeom>
          <a:noFill/>
        </p:spPr>
        <p:txBody>
          <a:bodyPr wrap="none" rtlCol="0">
            <a:spAutoFit/>
          </a:bodyPr>
          <a:lstStyle/>
          <a:p>
            <a:r>
              <a:rPr lang="en-US" b="1" dirty="0">
                <a:solidFill>
                  <a:schemeClr val="bg2">
                    <a:lumMod val="25000"/>
                  </a:schemeClr>
                </a:solidFill>
              </a:rPr>
              <a:t>Employees by Department</a:t>
            </a:r>
          </a:p>
        </p:txBody>
      </p:sp>
      <p:sp>
        <p:nvSpPr>
          <p:cNvPr id="28" name="Rectangle: Rounded Corners 27">
            <a:extLst>
              <a:ext uri="{FF2B5EF4-FFF2-40B4-BE49-F238E27FC236}">
                <a16:creationId xmlns:a16="http://schemas.microsoft.com/office/drawing/2014/main" id="{2020EA98-1B26-B62E-CE67-5ED4DF1D30CD}"/>
              </a:ext>
            </a:extLst>
          </p:cNvPr>
          <p:cNvSpPr/>
          <p:nvPr/>
        </p:nvSpPr>
        <p:spPr>
          <a:xfrm>
            <a:off x="211016" y="5541837"/>
            <a:ext cx="17863624" cy="4635944"/>
          </a:xfrm>
          <a:prstGeom prst="roundRect">
            <a:avLst>
              <a:gd name="adj" fmla="val 98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D338D4C4-AB4A-245F-914A-82B1C6523235}"/>
              </a:ext>
            </a:extLst>
          </p:cNvPr>
          <p:cNvSpPr txBox="1"/>
          <p:nvPr/>
        </p:nvSpPr>
        <p:spPr>
          <a:xfrm>
            <a:off x="9457097" y="1676932"/>
            <a:ext cx="2667846" cy="369332"/>
          </a:xfrm>
          <a:prstGeom prst="rect">
            <a:avLst/>
          </a:prstGeom>
          <a:noFill/>
        </p:spPr>
        <p:txBody>
          <a:bodyPr wrap="none" rtlCol="0">
            <a:spAutoFit/>
          </a:bodyPr>
          <a:lstStyle/>
          <a:p>
            <a:r>
              <a:rPr lang="en-US" b="1" dirty="0">
                <a:solidFill>
                  <a:schemeClr val="bg2">
                    <a:lumMod val="25000"/>
                  </a:schemeClr>
                </a:solidFill>
              </a:rPr>
              <a:t>Employees by Hire Date</a:t>
            </a:r>
          </a:p>
        </p:txBody>
      </p:sp>
      <p:sp>
        <p:nvSpPr>
          <p:cNvPr id="30" name="TextBox 29">
            <a:extLst>
              <a:ext uri="{FF2B5EF4-FFF2-40B4-BE49-F238E27FC236}">
                <a16:creationId xmlns:a16="http://schemas.microsoft.com/office/drawing/2014/main" id="{3301BB05-2A6F-FDF2-8810-0CE72016DCD9}"/>
              </a:ext>
            </a:extLst>
          </p:cNvPr>
          <p:cNvSpPr txBox="1"/>
          <p:nvPr/>
        </p:nvSpPr>
        <p:spPr>
          <a:xfrm>
            <a:off x="342911" y="5070372"/>
            <a:ext cx="934551" cy="369332"/>
          </a:xfrm>
          <a:prstGeom prst="rect">
            <a:avLst/>
          </a:prstGeom>
          <a:noFill/>
        </p:spPr>
        <p:txBody>
          <a:bodyPr wrap="none" rtlCol="0">
            <a:spAutoFit/>
          </a:bodyPr>
          <a:lstStyle/>
          <a:p>
            <a:r>
              <a:rPr lang="en-US" b="1" dirty="0">
                <a:solidFill>
                  <a:schemeClr val="bg2">
                    <a:lumMod val="25000"/>
                  </a:schemeClr>
                </a:solidFill>
              </a:rPr>
              <a:t>Details</a:t>
            </a:r>
          </a:p>
        </p:txBody>
      </p:sp>
    </p:spTree>
    <p:extLst>
      <p:ext uri="{BB962C8B-B14F-4D97-AF65-F5344CB8AC3E}">
        <p14:creationId xmlns:p14="http://schemas.microsoft.com/office/powerpoint/2010/main" val="19929438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91C7B-5456-9D16-9489-EA1CDA212354}"/>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5267848-16D5-C5B0-D3A9-B313DF01EB99}"/>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0469278-7A02-59F2-1431-5E1AF94F704E}"/>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57E733DB-0FD9-9066-230C-6A62CD7B8236}"/>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EB6D807A-2C68-419F-05AB-231118430962}"/>
              </a:ext>
            </a:extLst>
          </p:cNvPr>
          <p:cNvSpPr/>
          <p:nvPr/>
        </p:nvSpPr>
        <p:spPr>
          <a:xfrm>
            <a:off x="211016" y="2148396"/>
            <a:ext cx="13962183" cy="8031143"/>
          </a:xfrm>
          <a:prstGeom prst="roundRect">
            <a:avLst>
              <a:gd name="adj" fmla="val 1368"/>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1F6617D5-CEE3-089D-95DE-DE4233A5D96F}"/>
              </a:ext>
            </a:extLst>
          </p:cNvPr>
          <p:cNvSpPr/>
          <p:nvPr/>
        </p:nvSpPr>
        <p:spPr>
          <a:xfrm>
            <a:off x="14295472" y="2148397"/>
            <a:ext cx="3781509" cy="8031142"/>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36DA2E9F-A823-31E9-1C83-9395A63D8BB5}"/>
              </a:ext>
            </a:extLst>
          </p:cNvPr>
          <p:cNvSpPr txBox="1"/>
          <p:nvPr/>
        </p:nvSpPr>
        <p:spPr>
          <a:xfrm>
            <a:off x="478005" y="1676933"/>
            <a:ext cx="3625673" cy="369332"/>
          </a:xfrm>
          <a:prstGeom prst="rect">
            <a:avLst/>
          </a:prstGeom>
          <a:noFill/>
        </p:spPr>
        <p:txBody>
          <a:bodyPr wrap="none" rtlCol="0">
            <a:spAutoFit/>
          </a:bodyPr>
          <a:lstStyle/>
          <a:p>
            <a:r>
              <a:rPr lang="en-US" b="1" dirty="0">
                <a:solidFill>
                  <a:schemeClr val="bg2">
                    <a:lumMod val="25000"/>
                  </a:schemeClr>
                </a:solidFill>
              </a:rPr>
              <a:t>Employee Performance Category</a:t>
            </a:r>
          </a:p>
        </p:txBody>
      </p:sp>
      <p:pic>
        <p:nvPicPr>
          <p:cNvPr id="15" name="Picture 14" descr="A blue and black logo&#10;&#10;Description automatically generated">
            <a:extLst>
              <a:ext uri="{FF2B5EF4-FFF2-40B4-BE49-F238E27FC236}">
                <a16:creationId xmlns:a16="http://schemas.microsoft.com/office/drawing/2014/main" id="{E8E70B3A-0FF4-4AC3-A6DB-EC910292DA7A}"/>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AAD63947-9BCF-C6CC-D51F-EF81B93FB1F3}"/>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4" name="TextBox 23">
            <a:extLst>
              <a:ext uri="{FF2B5EF4-FFF2-40B4-BE49-F238E27FC236}">
                <a16:creationId xmlns:a16="http://schemas.microsoft.com/office/drawing/2014/main" id="{F1F6E409-4941-59F8-D155-2CC099659033}"/>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6" name="TextBox 25">
            <a:extLst>
              <a:ext uri="{FF2B5EF4-FFF2-40B4-BE49-F238E27FC236}">
                <a16:creationId xmlns:a16="http://schemas.microsoft.com/office/drawing/2014/main" id="{BB855499-3631-12EE-CB9B-BBA2F89C19C6}"/>
              </a:ext>
            </a:extLst>
          </p:cNvPr>
          <p:cNvSpPr txBox="1"/>
          <p:nvPr/>
        </p:nvSpPr>
        <p:spPr>
          <a:xfrm>
            <a:off x="2720404"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
        <p:nvSpPr>
          <p:cNvPr id="10" name="TextBox 9">
            <a:extLst>
              <a:ext uri="{FF2B5EF4-FFF2-40B4-BE49-F238E27FC236}">
                <a16:creationId xmlns:a16="http://schemas.microsoft.com/office/drawing/2014/main" id="{BF2B8896-F4C5-D66E-2D88-A50F0C2B9985}"/>
              </a:ext>
            </a:extLst>
          </p:cNvPr>
          <p:cNvSpPr txBox="1"/>
          <p:nvPr/>
        </p:nvSpPr>
        <p:spPr>
          <a:xfrm>
            <a:off x="14407365" y="1676933"/>
            <a:ext cx="1162947" cy="369332"/>
          </a:xfrm>
          <a:prstGeom prst="rect">
            <a:avLst/>
          </a:prstGeom>
          <a:noFill/>
        </p:spPr>
        <p:txBody>
          <a:bodyPr wrap="none" rtlCol="0">
            <a:spAutoFit/>
          </a:bodyPr>
          <a:lstStyle/>
          <a:p>
            <a:r>
              <a:rPr lang="en-US" b="1" dirty="0">
                <a:solidFill>
                  <a:schemeClr val="bg2">
                    <a:lumMod val="25000"/>
                  </a:schemeClr>
                </a:solidFill>
              </a:rPr>
              <a:t>Overview</a:t>
            </a:r>
          </a:p>
        </p:txBody>
      </p:sp>
      <p:sp>
        <p:nvSpPr>
          <p:cNvPr id="2" name="Arrow: Up 1">
            <a:extLst>
              <a:ext uri="{FF2B5EF4-FFF2-40B4-BE49-F238E27FC236}">
                <a16:creationId xmlns:a16="http://schemas.microsoft.com/office/drawing/2014/main" id="{32463A34-DECD-0A7C-659C-6E34483556DA}"/>
              </a:ext>
            </a:extLst>
          </p:cNvPr>
          <p:cNvSpPr/>
          <p:nvPr/>
        </p:nvSpPr>
        <p:spPr>
          <a:xfrm>
            <a:off x="256736" y="2301578"/>
            <a:ext cx="914400" cy="7321869"/>
          </a:xfrm>
          <a:prstGeom prst="upArrow">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vert270" rtlCol="0" anchor="ctr"/>
          <a:lstStyle/>
          <a:p>
            <a:pPr algn="ctr"/>
            <a:r>
              <a:rPr lang="en-US" sz="2800" b="1" dirty="0"/>
              <a:t>Potential</a:t>
            </a:r>
          </a:p>
        </p:txBody>
      </p:sp>
      <p:sp>
        <p:nvSpPr>
          <p:cNvPr id="3" name="Arrow: Right 2">
            <a:extLst>
              <a:ext uri="{FF2B5EF4-FFF2-40B4-BE49-F238E27FC236}">
                <a16:creationId xmlns:a16="http://schemas.microsoft.com/office/drawing/2014/main" id="{097AB3B9-56E3-0A72-C693-63AF584243CA}"/>
              </a:ext>
            </a:extLst>
          </p:cNvPr>
          <p:cNvSpPr/>
          <p:nvPr/>
        </p:nvSpPr>
        <p:spPr>
          <a:xfrm>
            <a:off x="494127" y="9219419"/>
            <a:ext cx="13515890" cy="914400"/>
          </a:xfrm>
          <a:prstGeom prst="rightArrow">
            <a:avLst/>
          </a:prstGeom>
          <a:solidFill>
            <a:schemeClr val="accent5">
              <a:lumMod val="7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vert="horz" rtlCol="0" anchor="ctr"/>
          <a:lstStyle/>
          <a:p>
            <a:pPr algn="ctr"/>
            <a:r>
              <a:rPr lang="en-US" sz="2800" b="1" dirty="0"/>
              <a:t>Performance</a:t>
            </a:r>
          </a:p>
        </p:txBody>
      </p:sp>
      <p:sp>
        <p:nvSpPr>
          <p:cNvPr id="4" name="Rectangle: Rounded Corners 3">
            <a:extLst>
              <a:ext uri="{FF2B5EF4-FFF2-40B4-BE49-F238E27FC236}">
                <a16:creationId xmlns:a16="http://schemas.microsoft.com/office/drawing/2014/main" id="{83761ADB-4FC5-F8C4-032F-03BD59FAE6ED}"/>
              </a:ext>
            </a:extLst>
          </p:cNvPr>
          <p:cNvSpPr/>
          <p:nvPr/>
        </p:nvSpPr>
        <p:spPr>
          <a:xfrm>
            <a:off x="1226100" y="2301578"/>
            <a:ext cx="4023360" cy="2194560"/>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F5E4B23E-EF93-8072-5EC9-7FD7A74EB67C}"/>
              </a:ext>
            </a:extLst>
          </p:cNvPr>
          <p:cNvSpPr/>
          <p:nvPr/>
        </p:nvSpPr>
        <p:spPr>
          <a:xfrm>
            <a:off x="1226100" y="6982292"/>
            <a:ext cx="4023360" cy="2194560"/>
          </a:xfrm>
          <a:prstGeom prst="roundRect">
            <a:avLst>
              <a:gd name="adj" fmla="val 2449"/>
            </a:avLst>
          </a:prstGeom>
          <a:solidFill>
            <a:schemeClr val="accent2">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C3B99231-A0E2-22A2-6B42-ACBD33773519}"/>
              </a:ext>
            </a:extLst>
          </p:cNvPr>
          <p:cNvSpPr/>
          <p:nvPr/>
        </p:nvSpPr>
        <p:spPr>
          <a:xfrm>
            <a:off x="1226100" y="4641935"/>
            <a:ext cx="4023360" cy="2194560"/>
          </a:xfrm>
          <a:prstGeom prst="roundRect">
            <a:avLst>
              <a:gd name="adj" fmla="val 2449"/>
            </a:avLst>
          </a:prstGeom>
          <a:solidFill>
            <a:schemeClr val="accent2">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Rounded Corners 13">
            <a:extLst>
              <a:ext uri="{FF2B5EF4-FFF2-40B4-BE49-F238E27FC236}">
                <a16:creationId xmlns:a16="http://schemas.microsoft.com/office/drawing/2014/main" id="{D2B9F6D9-7DA3-61B7-977A-76C62B38D88C}"/>
              </a:ext>
            </a:extLst>
          </p:cNvPr>
          <p:cNvSpPr/>
          <p:nvPr/>
        </p:nvSpPr>
        <p:spPr>
          <a:xfrm>
            <a:off x="9986657" y="2301578"/>
            <a:ext cx="4023360" cy="2194560"/>
          </a:xfrm>
          <a:prstGeom prst="roundRect">
            <a:avLst>
              <a:gd name="adj" fmla="val 2449"/>
            </a:avLst>
          </a:prstGeom>
          <a:solidFill>
            <a:schemeClr val="accent5">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5D07707E-C404-4B5B-1355-8363CE9369CD}"/>
              </a:ext>
            </a:extLst>
          </p:cNvPr>
          <p:cNvSpPr/>
          <p:nvPr/>
        </p:nvSpPr>
        <p:spPr>
          <a:xfrm>
            <a:off x="9986657" y="6982292"/>
            <a:ext cx="4023360" cy="2194560"/>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Rounded Corners 17">
            <a:extLst>
              <a:ext uri="{FF2B5EF4-FFF2-40B4-BE49-F238E27FC236}">
                <a16:creationId xmlns:a16="http://schemas.microsoft.com/office/drawing/2014/main" id="{C3DD3DA5-9150-07CF-1BBA-854BDA1ABF25}"/>
              </a:ext>
            </a:extLst>
          </p:cNvPr>
          <p:cNvSpPr/>
          <p:nvPr/>
        </p:nvSpPr>
        <p:spPr>
          <a:xfrm>
            <a:off x="9986657" y="4641935"/>
            <a:ext cx="4023360" cy="2194560"/>
          </a:xfrm>
          <a:prstGeom prst="roundRect">
            <a:avLst>
              <a:gd name="adj" fmla="val 2449"/>
            </a:avLst>
          </a:prstGeom>
          <a:solidFill>
            <a:schemeClr val="accent5">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Rounded Corners 18">
            <a:extLst>
              <a:ext uri="{FF2B5EF4-FFF2-40B4-BE49-F238E27FC236}">
                <a16:creationId xmlns:a16="http://schemas.microsoft.com/office/drawing/2014/main" id="{C9CA2DBE-DDFF-EA20-DD98-35938A7DB29C}"/>
              </a:ext>
            </a:extLst>
          </p:cNvPr>
          <p:cNvSpPr/>
          <p:nvPr/>
        </p:nvSpPr>
        <p:spPr>
          <a:xfrm>
            <a:off x="5606378" y="2301578"/>
            <a:ext cx="4023360" cy="2194560"/>
          </a:xfrm>
          <a:prstGeom prst="roundRect">
            <a:avLst>
              <a:gd name="adj" fmla="val 2449"/>
            </a:avLst>
          </a:prstGeom>
          <a:solidFill>
            <a:schemeClr val="accent5">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8F1B0BF2-2776-DEB2-E4F4-7A3C7FA0C26B}"/>
              </a:ext>
            </a:extLst>
          </p:cNvPr>
          <p:cNvSpPr/>
          <p:nvPr/>
        </p:nvSpPr>
        <p:spPr>
          <a:xfrm>
            <a:off x="5606378" y="6982292"/>
            <a:ext cx="4023360" cy="2194560"/>
          </a:xfrm>
          <a:prstGeom prst="roundRect">
            <a:avLst>
              <a:gd name="adj" fmla="val 2449"/>
            </a:avLst>
          </a:prstGeom>
          <a:solidFill>
            <a:schemeClr val="accent2">
              <a:lumMod val="20000"/>
              <a:lumOff val="80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A6EBF29C-1B81-22A2-38BA-F4B4C44FC26B}"/>
              </a:ext>
            </a:extLst>
          </p:cNvPr>
          <p:cNvSpPr/>
          <p:nvPr/>
        </p:nvSpPr>
        <p:spPr>
          <a:xfrm>
            <a:off x="5606378" y="4641935"/>
            <a:ext cx="4023360" cy="2194560"/>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6F4A556D-7009-E53F-B8FA-4FE1E2314B79}"/>
              </a:ext>
            </a:extLst>
          </p:cNvPr>
          <p:cNvSpPr txBox="1"/>
          <p:nvPr/>
        </p:nvSpPr>
        <p:spPr>
          <a:xfrm>
            <a:off x="1288116" y="3050332"/>
            <a:ext cx="3596640" cy="1369606"/>
          </a:xfrm>
          <a:prstGeom prst="rect">
            <a:avLst/>
          </a:prstGeom>
          <a:noFill/>
        </p:spPr>
        <p:txBody>
          <a:bodyPr wrap="square" rtlCol="0">
            <a:spAutoFit/>
          </a:bodyPr>
          <a:lstStyle/>
          <a:p>
            <a:r>
              <a:rPr lang="en-US" dirty="0"/>
              <a:t># of Employee: </a:t>
            </a:r>
          </a:p>
          <a:p>
            <a:r>
              <a:rPr lang="en-US" sz="1500" dirty="0"/>
              <a:t>Performance: Did not meet Expectation</a:t>
            </a:r>
            <a:br>
              <a:rPr lang="en-US" sz="1500" dirty="0"/>
            </a:br>
            <a:r>
              <a:rPr lang="en-US" sz="1500" dirty="0"/>
              <a:t>Potential: High</a:t>
            </a:r>
          </a:p>
          <a:p>
            <a:endParaRPr lang="en-US" sz="1100" dirty="0"/>
          </a:p>
          <a:p>
            <a:r>
              <a:rPr lang="en-US" sz="2400" dirty="0"/>
              <a:t>Aspiring Performer</a:t>
            </a:r>
          </a:p>
        </p:txBody>
      </p:sp>
      <p:sp>
        <p:nvSpPr>
          <p:cNvPr id="23" name="TextBox 22">
            <a:extLst>
              <a:ext uri="{FF2B5EF4-FFF2-40B4-BE49-F238E27FC236}">
                <a16:creationId xmlns:a16="http://schemas.microsoft.com/office/drawing/2014/main" id="{06892F06-7EBC-43D3-56D7-5536BA9588AD}"/>
              </a:ext>
            </a:extLst>
          </p:cNvPr>
          <p:cNvSpPr txBox="1"/>
          <p:nvPr/>
        </p:nvSpPr>
        <p:spPr>
          <a:xfrm>
            <a:off x="1288116" y="5390689"/>
            <a:ext cx="3596640" cy="1369606"/>
          </a:xfrm>
          <a:prstGeom prst="rect">
            <a:avLst/>
          </a:prstGeom>
          <a:noFill/>
        </p:spPr>
        <p:txBody>
          <a:bodyPr wrap="square" rtlCol="0">
            <a:spAutoFit/>
          </a:bodyPr>
          <a:lstStyle/>
          <a:p>
            <a:r>
              <a:rPr lang="en-US" dirty="0"/>
              <a:t># of Employee: </a:t>
            </a:r>
          </a:p>
          <a:p>
            <a:r>
              <a:rPr lang="en-US" sz="1500" dirty="0"/>
              <a:t>Performance: Did not meet Expectation</a:t>
            </a:r>
            <a:br>
              <a:rPr lang="en-US" sz="1500" dirty="0"/>
            </a:br>
            <a:r>
              <a:rPr lang="en-US" sz="1500" dirty="0"/>
              <a:t>Potential: Moderate</a:t>
            </a:r>
          </a:p>
          <a:p>
            <a:endParaRPr lang="en-US" sz="1100" dirty="0"/>
          </a:p>
          <a:p>
            <a:r>
              <a:rPr lang="en-US" sz="2400" dirty="0"/>
              <a:t>Emerging Contributor</a:t>
            </a:r>
          </a:p>
        </p:txBody>
      </p:sp>
      <p:sp>
        <p:nvSpPr>
          <p:cNvPr id="27" name="TextBox 26">
            <a:extLst>
              <a:ext uri="{FF2B5EF4-FFF2-40B4-BE49-F238E27FC236}">
                <a16:creationId xmlns:a16="http://schemas.microsoft.com/office/drawing/2014/main" id="{07099D30-6D44-9E15-1898-FB27E790F658}"/>
              </a:ext>
            </a:extLst>
          </p:cNvPr>
          <p:cNvSpPr txBox="1"/>
          <p:nvPr/>
        </p:nvSpPr>
        <p:spPr>
          <a:xfrm>
            <a:off x="1288116" y="7731046"/>
            <a:ext cx="3596640" cy="1369606"/>
          </a:xfrm>
          <a:prstGeom prst="rect">
            <a:avLst/>
          </a:prstGeom>
          <a:noFill/>
        </p:spPr>
        <p:txBody>
          <a:bodyPr wrap="square" rtlCol="0">
            <a:spAutoFit/>
          </a:bodyPr>
          <a:lstStyle/>
          <a:p>
            <a:r>
              <a:rPr lang="en-US" dirty="0"/>
              <a:t># of Employee: </a:t>
            </a:r>
          </a:p>
          <a:p>
            <a:r>
              <a:rPr lang="en-US" sz="1500" dirty="0"/>
              <a:t>Performance: Did not meet Expectation</a:t>
            </a:r>
            <a:br>
              <a:rPr lang="en-US" sz="1500" dirty="0"/>
            </a:br>
            <a:r>
              <a:rPr lang="en-US" sz="1500" dirty="0"/>
              <a:t>Potential: Low</a:t>
            </a:r>
          </a:p>
          <a:p>
            <a:endParaRPr lang="en-US" sz="1100" dirty="0"/>
          </a:p>
          <a:p>
            <a:r>
              <a:rPr lang="en-US" sz="2400" dirty="0"/>
              <a:t>Growth Opportunity</a:t>
            </a:r>
          </a:p>
        </p:txBody>
      </p:sp>
      <p:sp>
        <p:nvSpPr>
          <p:cNvPr id="28" name="TextBox 27">
            <a:extLst>
              <a:ext uri="{FF2B5EF4-FFF2-40B4-BE49-F238E27FC236}">
                <a16:creationId xmlns:a16="http://schemas.microsoft.com/office/drawing/2014/main" id="{2C86D69A-00B7-DCAD-42C9-DB94B202278F}"/>
              </a:ext>
            </a:extLst>
          </p:cNvPr>
          <p:cNvSpPr txBox="1"/>
          <p:nvPr/>
        </p:nvSpPr>
        <p:spPr>
          <a:xfrm>
            <a:off x="5682578" y="3050332"/>
            <a:ext cx="3596640" cy="1369606"/>
          </a:xfrm>
          <a:prstGeom prst="rect">
            <a:avLst/>
          </a:prstGeom>
          <a:noFill/>
        </p:spPr>
        <p:txBody>
          <a:bodyPr wrap="square" rtlCol="0">
            <a:spAutoFit/>
          </a:bodyPr>
          <a:lstStyle/>
          <a:p>
            <a:r>
              <a:rPr lang="en-US" dirty="0"/>
              <a:t># of Employee: </a:t>
            </a:r>
          </a:p>
          <a:p>
            <a:r>
              <a:rPr lang="en-US" sz="1500" dirty="0"/>
              <a:t>Performance: Meet Expectation</a:t>
            </a:r>
            <a:br>
              <a:rPr lang="en-US" sz="1500" dirty="0"/>
            </a:br>
            <a:r>
              <a:rPr lang="en-US" sz="1500" dirty="0"/>
              <a:t>Potential: High</a:t>
            </a:r>
          </a:p>
          <a:p>
            <a:endParaRPr lang="en-US" sz="1100" dirty="0"/>
          </a:p>
          <a:p>
            <a:r>
              <a:rPr lang="en-US" sz="2400" dirty="0"/>
              <a:t>High Achiever</a:t>
            </a:r>
          </a:p>
        </p:txBody>
      </p:sp>
      <p:sp>
        <p:nvSpPr>
          <p:cNvPr id="29" name="TextBox 28">
            <a:extLst>
              <a:ext uri="{FF2B5EF4-FFF2-40B4-BE49-F238E27FC236}">
                <a16:creationId xmlns:a16="http://schemas.microsoft.com/office/drawing/2014/main" id="{AD222ECD-0BA8-E0BE-945C-A604BDD802AC}"/>
              </a:ext>
            </a:extLst>
          </p:cNvPr>
          <p:cNvSpPr txBox="1"/>
          <p:nvPr/>
        </p:nvSpPr>
        <p:spPr>
          <a:xfrm>
            <a:off x="10062857" y="3050332"/>
            <a:ext cx="3596640" cy="1369606"/>
          </a:xfrm>
          <a:prstGeom prst="rect">
            <a:avLst/>
          </a:prstGeom>
          <a:noFill/>
        </p:spPr>
        <p:txBody>
          <a:bodyPr wrap="square" rtlCol="0">
            <a:spAutoFit/>
          </a:bodyPr>
          <a:lstStyle/>
          <a:p>
            <a:r>
              <a:rPr lang="en-US" dirty="0"/>
              <a:t># of Employee: </a:t>
            </a:r>
          </a:p>
          <a:p>
            <a:r>
              <a:rPr lang="en-US" sz="1500" dirty="0"/>
              <a:t>Performance: Exceeded Expectation</a:t>
            </a:r>
            <a:br>
              <a:rPr lang="en-US" sz="1500" dirty="0"/>
            </a:br>
            <a:r>
              <a:rPr lang="en-US" sz="1500" dirty="0"/>
              <a:t>Potential: High</a:t>
            </a:r>
          </a:p>
          <a:p>
            <a:endParaRPr lang="en-US" sz="1100" dirty="0"/>
          </a:p>
          <a:p>
            <a:r>
              <a:rPr lang="en-US" sz="2400" dirty="0"/>
              <a:t>Top Talent</a:t>
            </a:r>
          </a:p>
        </p:txBody>
      </p:sp>
      <p:sp>
        <p:nvSpPr>
          <p:cNvPr id="30" name="TextBox 29">
            <a:extLst>
              <a:ext uri="{FF2B5EF4-FFF2-40B4-BE49-F238E27FC236}">
                <a16:creationId xmlns:a16="http://schemas.microsoft.com/office/drawing/2014/main" id="{64CB0B2A-AD18-69C0-31D6-8498FD734818}"/>
              </a:ext>
            </a:extLst>
          </p:cNvPr>
          <p:cNvSpPr txBox="1"/>
          <p:nvPr/>
        </p:nvSpPr>
        <p:spPr>
          <a:xfrm>
            <a:off x="5682578" y="5390689"/>
            <a:ext cx="3596640" cy="1369606"/>
          </a:xfrm>
          <a:prstGeom prst="rect">
            <a:avLst/>
          </a:prstGeom>
          <a:noFill/>
        </p:spPr>
        <p:txBody>
          <a:bodyPr wrap="square" rtlCol="0">
            <a:spAutoFit/>
          </a:bodyPr>
          <a:lstStyle/>
          <a:p>
            <a:r>
              <a:rPr lang="en-US" dirty="0"/>
              <a:t># of Employee: </a:t>
            </a:r>
          </a:p>
          <a:p>
            <a:r>
              <a:rPr lang="en-US" sz="1500" dirty="0"/>
              <a:t>Performance: Meet Expectation</a:t>
            </a:r>
            <a:br>
              <a:rPr lang="en-US" sz="1500" dirty="0"/>
            </a:br>
            <a:r>
              <a:rPr lang="en-US" sz="1500" dirty="0"/>
              <a:t>Potential: Moderate</a:t>
            </a:r>
          </a:p>
          <a:p>
            <a:endParaRPr lang="en-US" sz="1100" dirty="0"/>
          </a:p>
          <a:p>
            <a:r>
              <a:rPr lang="en-US" sz="2400" dirty="0"/>
              <a:t>Core Performer</a:t>
            </a:r>
          </a:p>
        </p:txBody>
      </p:sp>
      <p:sp>
        <p:nvSpPr>
          <p:cNvPr id="31" name="TextBox 30">
            <a:extLst>
              <a:ext uri="{FF2B5EF4-FFF2-40B4-BE49-F238E27FC236}">
                <a16:creationId xmlns:a16="http://schemas.microsoft.com/office/drawing/2014/main" id="{FCE2F172-8BAE-5025-BD47-52438C006B38}"/>
              </a:ext>
            </a:extLst>
          </p:cNvPr>
          <p:cNvSpPr txBox="1"/>
          <p:nvPr/>
        </p:nvSpPr>
        <p:spPr>
          <a:xfrm>
            <a:off x="5682578" y="7731046"/>
            <a:ext cx="3596640" cy="1369606"/>
          </a:xfrm>
          <a:prstGeom prst="rect">
            <a:avLst/>
          </a:prstGeom>
          <a:noFill/>
        </p:spPr>
        <p:txBody>
          <a:bodyPr wrap="square" rtlCol="0">
            <a:spAutoFit/>
          </a:bodyPr>
          <a:lstStyle/>
          <a:p>
            <a:r>
              <a:rPr lang="en-US" dirty="0"/>
              <a:t># of Employee: </a:t>
            </a:r>
          </a:p>
          <a:p>
            <a:r>
              <a:rPr lang="en-US" sz="1500" dirty="0"/>
              <a:t>Performance: Meet Expectation</a:t>
            </a:r>
            <a:br>
              <a:rPr lang="en-US" sz="1500" dirty="0"/>
            </a:br>
            <a:r>
              <a:rPr lang="en-US" sz="1500" dirty="0"/>
              <a:t>Potential: Low</a:t>
            </a:r>
          </a:p>
          <a:p>
            <a:endParaRPr lang="en-US" sz="1100" dirty="0"/>
          </a:p>
          <a:p>
            <a:r>
              <a:rPr lang="en-US" sz="2400" dirty="0"/>
              <a:t>Reliable Contributor</a:t>
            </a:r>
          </a:p>
        </p:txBody>
      </p:sp>
      <p:sp>
        <p:nvSpPr>
          <p:cNvPr id="32" name="TextBox 31">
            <a:extLst>
              <a:ext uri="{FF2B5EF4-FFF2-40B4-BE49-F238E27FC236}">
                <a16:creationId xmlns:a16="http://schemas.microsoft.com/office/drawing/2014/main" id="{6DE2BA55-940E-EAE0-5B03-A41F1B7C9F78}"/>
              </a:ext>
            </a:extLst>
          </p:cNvPr>
          <p:cNvSpPr txBox="1"/>
          <p:nvPr/>
        </p:nvSpPr>
        <p:spPr>
          <a:xfrm>
            <a:off x="10062857" y="5390689"/>
            <a:ext cx="3596640" cy="1369606"/>
          </a:xfrm>
          <a:prstGeom prst="rect">
            <a:avLst/>
          </a:prstGeom>
          <a:noFill/>
        </p:spPr>
        <p:txBody>
          <a:bodyPr wrap="square" rtlCol="0">
            <a:spAutoFit/>
          </a:bodyPr>
          <a:lstStyle/>
          <a:p>
            <a:r>
              <a:rPr lang="en-US" dirty="0"/>
              <a:t># of Employee: </a:t>
            </a:r>
          </a:p>
          <a:p>
            <a:r>
              <a:rPr lang="en-US" sz="1500" dirty="0"/>
              <a:t>Performance: Exceeded  Expectation</a:t>
            </a:r>
            <a:br>
              <a:rPr lang="en-US" sz="1500" dirty="0"/>
            </a:br>
            <a:r>
              <a:rPr lang="en-US" sz="1500" dirty="0"/>
              <a:t>Potential: Moderate</a:t>
            </a:r>
          </a:p>
          <a:p>
            <a:endParaRPr lang="en-US" sz="1100" dirty="0"/>
          </a:p>
          <a:p>
            <a:r>
              <a:rPr lang="en-US" sz="2400" dirty="0"/>
              <a:t>Rising Potential</a:t>
            </a:r>
          </a:p>
        </p:txBody>
      </p:sp>
      <p:sp>
        <p:nvSpPr>
          <p:cNvPr id="33" name="TextBox 32">
            <a:extLst>
              <a:ext uri="{FF2B5EF4-FFF2-40B4-BE49-F238E27FC236}">
                <a16:creationId xmlns:a16="http://schemas.microsoft.com/office/drawing/2014/main" id="{11519CF1-947D-033E-C501-1040CA2EB140}"/>
              </a:ext>
            </a:extLst>
          </p:cNvPr>
          <p:cNvSpPr txBox="1"/>
          <p:nvPr/>
        </p:nvSpPr>
        <p:spPr>
          <a:xfrm>
            <a:off x="10062857" y="7731046"/>
            <a:ext cx="3596640" cy="1369606"/>
          </a:xfrm>
          <a:prstGeom prst="rect">
            <a:avLst/>
          </a:prstGeom>
          <a:noFill/>
        </p:spPr>
        <p:txBody>
          <a:bodyPr wrap="square" rtlCol="0">
            <a:spAutoFit/>
          </a:bodyPr>
          <a:lstStyle/>
          <a:p>
            <a:r>
              <a:rPr lang="en-US" dirty="0"/>
              <a:t># of Employee: </a:t>
            </a:r>
          </a:p>
          <a:p>
            <a:r>
              <a:rPr lang="en-US" sz="1500" dirty="0"/>
              <a:t>Performance: Exceeded  Expectation</a:t>
            </a:r>
            <a:br>
              <a:rPr lang="en-US" sz="1500" dirty="0"/>
            </a:br>
            <a:r>
              <a:rPr lang="en-US" sz="1500" dirty="0"/>
              <a:t>Potential: Low</a:t>
            </a:r>
          </a:p>
          <a:p>
            <a:endParaRPr lang="en-US" sz="1100" dirty="0"/>
          </a:p>
          <a:p>
            <a:r>
              <a:rPr lang="en-US" sz="2400" dirty="0"/>
              <a:t>Consistent Performer</a:t>
            </a:r>
          </a:p>
        </p:txBody>
      </p:sp>
    </p:spTree>
    <p:extLst>
      <p:ext uri="{BB962C8B-B14F-4D97-AF65-F5344CB8AC3E}">
        <p14:creationId xmlns:p14="http://schemas.microsoft.com/office/powerpoint/2010/main" val="42660764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4AEC289-3B22-0D11-6E42-2F521D8C61CF}"/>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99658B2A-B5B8-C148-9715-B5BF2FFF5095}"/>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8CC0C682-3FA9-67A2-4147-2BFF3E5578B2}"/>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BFAF3C6-CE9B-F106-3309-A0952EFEF307}"/>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2F0E419-BD10-4CA8-A190-89C8DB86112F}"/>
              </a:ext>
            </a:extLst>
          </p:cNvPr>
          <p:cNvSpPr/>
          <p:nvPr/>
        </p:nvSpPr>
        <p:spPr>
          <a:xfrm>
            <a:off x="211015" y="1934309"/>
            <a:ext cx="10374923" cy="3868614"/>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970FEA8-9661-D48F-439B-20E589BFB1E0}"/>
              </a:ext>
            </a:extLst>
          </p:cNvPr>
          <p:cNvSpPr/>
          <p:nvPr/>
        </p:nvSpPr>
        <p:spPr>
          <a:xfrm>
            <a:off x="211014" y="6471138"/>
            <a:ext cx="10374924" cy="3708403"/>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84F0D863-6497-2033-5AD9-DFA780CEF6A3}"/>
              </a:ext>
            </a:extLst>
          </p:cNvPr>
          <p:cNvSpPr txBox="1"/>
          <p:nvPr/>
        </p:nvSpPr>
        <p:spPr>
          <a:xfrm>
            <a:off x="602855" y="1574800"/>
            <a:ext cx="2451890" cy="369332"/>
          </a:xfrm>
          <a:prstGeom prst="rect">
            <a:avLst/>
          </a:prstGeom>
          <a:noFill/>
        </p:spPr>
        <p:txBody>
          <a:bodyPr wrap="none" rtlCol="0">
            <a:spAutoFit/>
          </a:bodyPr>
          <a:lstStyle/>
          <a:p>
            <a:r>
              <a:rPr lang="en-US" b="1" dirty="0">
                <a:solidFill>
                  <a:schemeClr val="bg2">
                    <a:lumMod val="25000"/>
                  </a:schemeClr>
                </a:solidFill>
              </a:rPr>
              <a:t>Resignation Overview</a:t>
            </a:r>
          </a:p>
        </p:txBody>
      </p:sp>
      <p:sp>
        <p:nvSpPr>
          <p:cNvPr id="13" name="TextBox 12">
            <a:extLst>
              <a:ext uri="{FF2B5EF4-FFF2-40B4-BE49-F238E27FC236}">
                <a16:creationId xmlns:a16="http://schemas.microsoft.com/office/drawing/2014/main" id="{6479095C-BD81-281B-A03D-DDD4E6768A1C}"/>
              </a:ext>
            </a:extLst>
          </p:cNvPr>
          <p:cNvSpPr txBox="1"/>
          <p:nvPr/>
        </p:nvSpPr>
        <p:spPr>
          <a:xfrm>
            <a:off x="5152291" y="1574800"/>
            <a:ext cx="2551789" cy="369332"/>
          </a:xfrm>
          <a:prstGeom prst="rect">
            <a:avLst/>
          </a:prstGeom>
          <a:noFill/>
        </p:spPr>
        <p:txBody>
          <a:bodyPr wrap="none" rtlCol="0">
            <a:spAutoFit/>
          </a:bodyPr>
          <a:lstStyle/>
          <a:p>
            <a:r>
              <a:rPr lang="en-US" b="1" dirty="0">
                <a:solidFill>
                  <a:schemeClr val="bg2">
                    <a:lumMod val="25000"/>
                  </a:schemeClr>
                </a:solidFill>
              </a:rPr>
              <a:t>Resignation by Reason</a:t>
            </a:r>
          </a:p>
        </p:txBody>
      </p:sp>
      <p:sp>
        <p:nvSpPr>
          <p:cNvPr id="14" name="TextBox 13">
            <a:extLst>
              <a:ext uri="{FF2B5EF4-FFF2-40B4-BE49-F238E27FC236}">
                <a16:creationId xmlns:a16="http://schemas.microsoft.com/office/drawing/2014/main" id="{3FA8C13F-43B2-BA7C-C7B9-2766C2664027}"/>
              </a:ext>
            </a:extLst>
          </p:cNvPr>
          <p:cNvSpPr txBox="1"/>
          <p:nvPr/>
        </p:nvSpPr>
        <p:spPr>
          <a:xfrm>
            <a:off x="11333541" y="1574800"/>
            <a:ext cx="2540567" cy="369332"/>
          </a:xfrm>
          <a:prstGeom prst="rect">
            <a:avLst/>
          </a:prstGeom>
          <a:noFill/>
        </p:spPr>
        <p:txBody>
          <a:bodyPr wrap="none" rtlCol="0">
            <a:spAutoFit/>
          </a:bodyPr>
          <a:lstStyle/>
          <a:p>
            <a:r>
              <a:rPr lang="en-US" b="1" dirty="0">
                <a:solidFill>
                  <a:schemeClr val="bg2">
                    <a:lumMod val="25000"/>
                  </a:schemeClr>
                </a:solidFill>
              </a:rPr>
              <a:t>Resignation by Gender</a:t>
            </a:r>
          </a:p>
        </p:txBody>
      </p:sp>
      <p:pic>
        <p:nvPicPr>
          <p:cNvPr id="15" name="Picture 14" descr="A blue and black logo&#10;&#10;Description automatically generated">
            <a:extLst>
              <a:ext uri="{FF2B5EF4-FFF2-40B4-BE49-F238E27FC236}">
                <a16:creationId xmlns:a16="http://schemas.microsoft.com/office/drawing/2014/main" id="{BD917A5B-41A8-D57E-9C08-939CB58606EF}"/>
              </a:ext>
            </a:extLst>
          </p:cNvPr>
          <p:cNvPicPr preferRelativeResize="0">
            <a:picLocks noChangeAspect="1"/>
          </p:cNvPicPr>
          <p:nvPr/>
        </p:nvPicPr>
        <p:blipFill>
          <a:blip r:embed="rId2"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B6388693-779B-63CA-8C34-CF62E79BED86}"/>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9" name="Rectangle: Rounded Corners 18">
            <a:extLst>
              <a:ext uri="{FF2B5EF4-FFF2-40B4-BE49-F238E27FC236}">
                <a16:creationId xmlns:a16="http://schemas.microsoft.com/office/drawing/2014/main" id="{D4D74A61-A305-C3DE-AEE7-C101BD4D1A5D}"/>
              </a:ext>
            </a:extLst>
          </p:cNvPr>
          <p:cNvSpPr/>
          <p:nvPr/>
        </p:nvSpPr>
        <p:spPr>
          <a:xfrm>
            <a:off x="10977778" y="1934309"/>
            <a:ext cx="7099207" cy="3868614"/>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Rounded Corners 19">
            <a:extLst>
              <a:ext uri="{FF2B5EF4-FFF2-40B4-BE49-F238E27FC236}">
                <a16:creationId xmlns:a16="http://schemas.microsoft.com/office/drawing/2014/main" id="{7EC7BDF2-7881-8601-7488-CED69AF549FC}"/>
              </a:ext>
            </a:extLst>
          </p:cNvPr>
          <p:cNvSpPr/>
          <p:nvPr/>
        </p:nvSpPr>
        <p:spPr>
          <a:xfrm>
            <a:off x="10977777" y="6471137"/>
            <a:ext cx="7099207" cy="3708404"/>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A7C16858-9887-1309-0EAD-AEFE7A0EDF0F}"/>
              </a:ext>
            </a:extLst>
          </p:cNvPr>
          <p:cNvSpPr txBox="1"/>
          <p:nvPr/>
        </p:nvSpPr>
        <p:spPr>
          <a:xfrm>
            <a:off x="14804644" y="1574800"/>
            <a:ext cx="2251899" cy="369332"/>
          </a:xfrm>
          <a:prstGeom prst="rect">
            <a:avLst/>
          </a:prstGeom>
          <a:noFill/>
        </p:spPr>
        <p:txBody>
          <a:bodyPr wrap="none" rtlCol="0">
            <a:spAutoFit/>
          </a:bodyPr>
          <a:lstStyle/>
          <a:p>
            <a:r>
              <a:rPr lang="en-US" b="1" dirty="0">
                <a:solidFill>
                  <a:schemeClr val="bg2">
                    <a:lumMod val="25000"/>
                  </a:schemeClr>
                </a:solidFill>
              </a:rPr>
              <a:t>Resignation by Type</a:t>
            </a:r>
          </a:p>
        </p:txBody>
      </p:sp>
      <p:sp>
        <p:nvSpPr>
          <p:cNvPr id="22" name="TextBox 21">
            <a:extLst>
              <a:ext uri="{FF2B5EF4-FFF2-40B4-BE49-F238E27FC236}">
                <a16:creationId xmlns:a16="http://schemas.microsoft.com/office/drawing/2014/main" id="{FDB1AC1C-AFC7-8595-AC34-A069385CC317}"/>
              </a:ext>
            </a:extLst>
          </p:cNvPr>
          <p:cNvSpPr txBox="1"/>
          <p:nvPr/>
        </p:nvSpPr>
        <p:spPr>
          <a:xfrm>
            <a:off x="602855" y="5952364"/>
            <a:ext cx="1766317" cy="369332"/>
          </a:xfrm>
          <a:prstGeom prst="rect">
            <a:avLst/>
          </a:prstGeom>
          <a:noFill/>
        </p:spPr>
        <p:txBody>
          <a:bodyPr wrap="none" rtlCol="0">
            <a:spAutoFit/>
          </a:bodyPr>
          <a:lstStyle/>
          <a:p>
            <a:r>
              <a:rPr lang="en-US" b="1" dirty="0">
                <a:solidFill>
                  <a:schemeClr val="bg2">
                    <a:lumMod val="25000"/>
                  </a:schemeClr>
                </a:solidFill>
              </a:rPr>
              <a:t>Resignation by </a:t>
            </a:r>
          </a:p>
        </p:txBody>
      </p:sp>
      <p:sp>
        <p:nvSpPr>
          <p:cNvPr id="23" name="TextBox 22">
            <a:extLst>
              <a:ext uri="{FF2B5EF4-FFF2-40B4-BE49-F238E27FC236}">
                <a16:creationId xmlns:a16="http://schemas.microsoft.com/office/drawing/2014/main" id="{A5B71380-FD92-18D0-3CC1-473E663C5E72}"/>
              </a:ext>
            </a:extLst>
          </p:cNvPr>
          <p:cNvSpPr txBox="1"/>
          <p:nvPr/>
        </p:nvSpPr>
        <p:spPr>
          <a:xfrm>
            <a:off x="11333541" y="5952364"/>
            <a:ext cx="1766317" cy="369332"/>
          </a:xfrm>
          <a:prstGeom prst="rect">
            <a:avLst/>
          </a:prstGeom>
          <a:noFill/>
        </p:spPr>
        <p:txBody>
          <a:bodyPr wrap="none" rtlCol="0">
            <a:spAutoFit/>
          </a:bodyPr>
          <a:lstStyle/>
          <a:p>
            <a:r>
              <a:rPr lang="en-US" b="1" dirty="0">
                <a:solidFill>
                  <a:schemeClr val="bg2">
                    <a:lumMod val="25000"/>
                  </a:schemeClr>
                </a:solidFill>
              </a:rPr>
              <a:t>Resignation by </a:t>
            </a:r>
          </a:p>
        </p:txBody>
      </p:sp>
      <p:sp>
        <p:nvSpPr>
          <p:cNvPr id="2" name="TextBox 1">
            <a:extLst>
              <a:ext uri="{FF2B5EF4-FFF2-40B4-BE49-F238E27FC236}">
                <a16:creationId xmlns:a16="http://schemas.microsoft.com/office/drawing/2014/main" id="{91950956-2209-65C0-60B6-8E570FBF11D8}"/>
              </a:ext>
            </a:extLst>
          </p:cNvPr>
          <p:cNvSpPr txBox="1"/>
          <p:nvPr/>
        </p:nvSpPr>
        <p:spPr>
          <a:xfrm>
            <a:off x="602855" y="1181422"/>
            <a:ext cx="1379417" cy="369332"/>
          </a:xfrm>
          <a:prstGeom prst="rect">
            <a:avLst/>
          </a:prstGeom>
          <a:noFill/>
        </p:spPr>
        <p:txBody>
          <a:bodyPr wrap="none" rtlCol="0">
            <a:spAutoFit/>
          </a:bodyPr>
          <a:lstStyle/>
          <a:p>
            <a:r>
              <a:rPr lang="en-US" b="1" dirty="0">
                <a:solidFill>
                  <a:schemeClr val="bg2">
                    <a:lumMod val="25000"/>
                  </a:schemeClr>
                </a:solidFill>
              </a:rPr>
              <a:t>Date Range</a:t>
            </a:r>
          </a:p>
        </p:txBody>
      </p:sp>
    </p:spTree>
    <p:extLst>
      <p:ext uri="{BB962C8B-B14F-4D97-AF65-F5344CB8AC3E}">
        <p14:creationId xmlns:p14="http://schemas.microsoft.com/office/powerpoint/2010/main" val="41675575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0C93D210-F398-E4ED-0DFB-954F1DDD0087}"/>
              </a:ext>
            </a:extLst>
          </p:cNvPr>
          <p:cNvGrpSpPr/>
          <p:nvPr/>
        </p:nvGrpSpPr>
        <p:grpSpPr>
          <a:xfrm>
            <a:off x="313656" y="2414206"/>
            <a:ext cx="12244104" cy="5458587"/>
            <a:chOff x="313656" y="2414206"/>
            <a:chExt cx="12244104" cy="5458587"/>
          </a:xfrm>
        </p:grpSpPr>
        <p:sp>
          <p:nvSpPr>
            <p:cNvPr id="6" name="Arrow: Right 5">
              <a:extLst>
                <a:ext uri="{FF2B5EF4-FFF2-40B4-BE49-F238E27FC236}">
                  <a16:creationId xmlns:a16="http://schemas.microsoft.com/office/drawing/2014/main" id="{77FF6890-32C3-50B6-67C8-D940ADC16628}"/>
                </a:ext>
              </a:extLst>
            </p:cNvPr>
            <p:cNvSpPr/>
            <p:nvPr/>
          </p:nvSpPr>
          <p:spPr>
            <a:xfrm flipH="1">
              <a:off x="10104120" y="4381499"/>
              <a:ext cx="2453640" cy="1524000"/>
            </a:xfrm>
            <a:prstGeom prst="rightArrow">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B3F33360-4280-31A5-5D97-B3F0C5E4CCD0}"/>
                </a:ext>
              </a:extLst>
            </p:cNvPr>
            <p:cNvPicPr>
              <a:picLocks noChangeAspect="1"/>
            </p:cNvPicPr>
            <p:nvPr/>
          </p:nvPicPr>
          <p:blipFill>
            <a:blip r:embed="rId2"/>
            <a:stretch>
              <a:fillRect/>
            </a:stretch>
          </p:blipFill>
          <p:spPr>
            <a:xfrm>
              <a:off x="313656" y="2414206"/>
              <a:ext cx="9583487" cy="5458587"/>
            </a:xfrm>
            <a:prstGeom prst="rect">
              <a:avLst/>
            </a:prstGeom>
          </p:spPr>
        </p:pic>
      </p:grpSp>
    </p:spTree>
    <p:extLst>
      <p:ext uri="{BB962C8B-B14F-4D97-AF65-F5344CB8AC3E}">
        <p14:creationId xmlns:p14="http://schemas.microsoft.com/office/powerpoint/2010/main" val="126849297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B56BF1-6921-AF53-25E7-A9C47325F4B3}"/>
            </a:ext>
          </a:extLst>
        </p:cNvPr>
        <p:cNvGrpSpPr/>
        <p:nvPr/>
      </p:nvGrpSpPr>
      <p:grpSpPr>
        <a:xfrm>
          <a:off x="0" y="0"/>
          <a:ext cx="0" cy="0"/>
          <a:chOff x="0" y="0"/>
          <a:chExt cx="0" cy="0"/>
        </a:xfrm>
      </p:grpSpPr>
      <p:grpSp>
        <p:nvGrpSpPr>
          <p:cNvPr id="9" name="Group 8">
            <a:extLst>
              <a:ext uri="{FF2B5EF4-FFF2-40B4-BE49-F238E27FC236}">
                <a16:creationId xmlns:a16="http://schemas.microsoft.com/office/drawing/2014/main" id="{33B359A9-0FD0-8970-1696-8688666AA786}"/>
              </a:ext>
            </a:extLst>
          </p:cNvPr>
          <p:cNvGrpSpPr/>
          <p:nvPr/>
        </p:nvGrpSpPr>
        <p:grpSpPr>
          <a:xfrm>
            <a:off x="313656" y="2414206"/>
            <a:ext cx="12244104" cy="5458587"/>
            <a:chOff x="313656" y="2414206"/>
            <a:chExt cx="12244104" cy="5458587"/>
          </a:xfrm>
        </p:grpSpPr>
        <p:sp>
          <p:nvSpPr>
            <p:cNvPr id="6" name="Arrow: Right 5">
              <a:extLst>
                <a:ext uri="{FF2B5EF4-FFF2-40B4-BE49-F238E27FC236}">
                  <a16:creationId xmlns:a16="http://schemas.microsoft.com/office/drawing/2014/main" id="{0904C499-B958-585B-F1DD-8EDCDFE69428}"/>
                </a:ext>
              </a:extLst>
            </p:cNvPr>
            <p:cNvSpPr/>
            <p:nvPr/>
          </p:nvSpPr>
          <p:spPr>
            <a:xfrm flipH="1">
              <a:off x="10104120" y="4381499"/>
              <a:ext cx="2453640" cy="1524000"/>
            </a:xfrm>
            <a:prstGeom prst="rightArrow">
              <a:avLst/>
            </a:prstGeom>
            <a:solidFill>
              <a:schemeClr val="tx1">
                <a:lumMod val="95000"/>
                <a:lumOff val="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8" name="Picture 7">
              <a:extLst>
                <a:ext uri="{FF2B5EF4-FFF2-40B4-BE49-F238E27FC236}">
                  <a16:creationId xmlns:a16="http://schemas.microsoft.com/office/drawing/2014/main" id="{EF2B24B7-8183-66AE-BA10-5A0A73FA32E0}"/>
                </a:ext>
              </a:extLst>
            </p:cNvPr>
            <p:cNvPicPr>
              <a:picLocks noChangeAspect="1"/>
            </p:cNvPicPr>
            <p:nvPr/>
          </p:nvPicPr>
          <p:blipFill>
            <a:blip r:embed="rId2"/>
            <a:stretch>
              <a:fillRect/>
            </a:stretch>
          </p:blipFill>
          <p:spPr>
            <a:xfrm>
              <a:off x="313656" y="2414206"/>
              <a:ext cx="9583487" cy="5458587"/>
            </a:xfrm>
            <a:prstGeom prst="rect">
              <a:avLst/>
            </a:prstGeom>
          </p:spPr>
        </p:pic>
      </p:grpSp>
    </p:spTree>
    <p:extLst>
      <p:ext uri="{BB962C8B-B14F-4D97-AF65-F5344CB8AC3E}">
        <p14:creationId xmlns:p14="http://schemas.microsoft.com/office/powerpoint/2010/main" val="62844189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470F32-A3EC-DC66-E4D0-02D01EF431E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8C54FC5-81D6-812B-6E7D-7EA839CFE122}"/>
              </a:ext>
            </a:extLst>
          </p:cNvPr>
          <p:cNvSpPr>
            <a:spLocks noGrp="1"/>
          </p:cNvSpPr>
          <p:nvPr>
            <p:ph idx="1"/>
          </p:nvPr>
        </p:nvSpPr>
        <p:spPr/>
        <p:txBody>
          <a:bodyPr/>
          <a:lstStyle/>
          <a:p>
            <a:endParaRPr lang="en-US"/>
          </a:p>
        </p:txBody>
      </p:sp>
      <p:pic>
        <p:nvPicPr>
          <p:cNvPr id="18" name="Picture 17">
            <a:extLst>
              <a:ext uri="{FF2B5EF4-FFF2-40B4-BE49-F238E27FC236}">
                <a16:creationId xmlns:a16="http://schemas.microsoft.com/office/drawing/2014/main" id="{95C91382-B813-2FFD-449D-D280BD2A8A6F}"/>
              </a:ext>
            </a:extLst>
          </p:cNvPr>
          <p:cNvPicPr>
            <a:picLocks noChangeAspect="1"/>
          </p:cNvPicPr>
          <p:nvPr/>
        </p:nvPicPr>
        <p:blipFill>
          <a:blip r:embed="rId2">
            <a:alphaModFix/>
          </a:blip>
          <a:stretch>
            <a:fillRect/>
          </a:stretch>
        </p:blipFill>
        <p:spPr>
          <a:xfrm>
            <a:off x="0" y="-4744"/>
            <a:ext cx="18288000" cy="10296489"/>
          </a:xfrm>
          <a:prstGeom prst="rect">
            <a:avLst/>
          </a:prstGeom>
        </p:spPr>
      </p:pic>
    </p:spTree>
    <p:extLst>
      <p:ext uri="{BB962C8B-B14F-4D97-AF65-F5344CB8AC3E}">
        <p14:creationId xmlns:p14="http://schemas.microsoft.com/office/powerpoint/2010/main" val="391054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6168A6D6-3D03-8404-43F3-F9C133EFFD50}"/>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376BCF9-D7DD-9DAB-0D1A-724999677BBF}"/>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9DF78D0-BD85-F76C-8AA7-6B9F998CD282}"/>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1DC410E6-1FB9-28CA-5B81-9702D17F1D47}"/>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0A9E87E-117F-AB4C-A5E4-64D8AE5C90A6}"/>
              </a:ext>
            </a:extLst>
          </p:cNvPr>
          <p:cNvSpPr/>
          <p:nvPr/>
        </p:nvSpPr>
        <p:spPr>
          <a:xfrm>
            <a:off x="211015" y="1934309"/>
            <a:ext cx="17865969" cy="2783272"/>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0BC04B42-B374-8C62-B8D6-6F4F9B9F1ADE}"/>
              </a:ext>
            </a:extLst>
          </p:cNvPr>
          <p:cNvSpPr/>
          <p:nvPr/>
        </p:nvSpPr>
        <p:spPr>
          <a:xfrm>
            <a:off x="211014" y="8047435"/>
            <a:ext cx="17865968" cy="2132106"/>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613087F-42C0-F5F8-B32E-906BBE18B282}"/>
              </a:ext>
            </a:extLst>
          </p:cNvPr>
          <p:cNvSpPr txBox="1"/>
          <p:nvPr/>
        </p:nvSpPr>
        <p:spPr>
          <a:xfrm>
            <a:off x="602855" y="1574800"/>
            <a:ext cx="2451890" cy="369332"/>
          </a:xfrm>
          <a:prstGeom prst="rect">
            <a:avLst/>
          </a:prstGeom>
          <a:noFill/>
        </p:spPr>
        <p:txBody>
          <a:bodyPr wrap="none" rtlCol="0">
            <a:spAutoFit/>
          </a:bodyPr>
          <a:lstStyle/>
          <a:p>
            <a:r>
              <a:rPr lang="en-US" b="1" dirty="0">
                <a:solidFill>
                  <a:schemeClr val="bg2">
                    <a:lumMod val="25000"/>
                  </a:schemeClr>
                </a:solidFill>
              </a:rPr>
              <a:t>Resignation Overview</a:t>
            </a:r>
          </a:p>
        </p:txBody>
      </p:sp>
      <p:sp>
        <p:nvSpPr>
          <p:cNvPr id="13" name="TextBox 12">
            <a:extLst>
              <a:ext uri="{FF2B5EF4-FFF2-40B4-BE49-F238E27FC236}">
                <a16:creationId xmlns:a16="http://schemas.microsoft.com/office/drawing/2014/main" id="{E5749EF9-2260-28C2-2BBE-BBA029D810EF}"/>
              </a:ext>
            </a:extLst>
          </p:cNvPr>
          <p:cNvSpPr txBox="1"/>
          <p:nvPr/>
        </p:nvSpPr>
        <p:spPr>
          <a:xfrm>
            <a:off x="3446585" y="1574800"/>
            <a:ext cx="3172022" cy="369332"/>
          </a:xfrm>
          <a:prstGeom prst="rect">
            <a:avLst/>
          </a:prstGeom>
          <a:noFill/>
        </p:spPr>
        <p:txBody>
          <a:bodyPr wrap="none" rtlCol="0">
            <a:spAutoFit/>
          </a:bodyPr>
          <a:lstStyle/>
          <a:p>
            <a:r>
              <a:rPr lang="en-US" sz="1800" b="1" dirty="0">
                <a:solidFill>
                  <a:srgbClr val="3A3A3A"/>
                </a:solidFill>
                <a:effectLst/>
                <a:latin typeface="Aptos" panose="020B0004020202020204" pitchFamily="34" charset="0"/>
              </a:rPr>
              <a:t>Gender-Based Resignation Trends</a:t>
            </a:r>
            <a:endParaRPr lang="en-US" b="1" dirty="0">
              <a:solidFill>
                <a:schemeClr val="bg2">
                  <a:lumMod val="25000"/>
                </a:schemeClr>
              </a:solidFill>
            </a:endParaRPr>
          </a:p>
        </p:txBody>
      </p:sp>
      <p:sp>
        <p:nvSpPr>
          <p:cNvPr id="14" name="TextBox 13">
            <a:extLst>
              <a:ext uri="{FF2B5EF4-FFF2-40B4-BE49-F238E27FC236}">
                <a16:creationId xmlns:a16="http://schemas.microsoft.com/office/drawing/2014/main" id="{00F04092-64C4-6FF9-808C-5F5F512908B6}"/>
              </a:ext>
            </a:extLst>
          </p:cNvPr>
          <p:cNvSpPr txBox="1"/>
          <p:nvPr/>
        </p:nvSpPr>
        <p:spPr>
          <a:xfrm>
            <a:off x="12431614" y="1574800"/>
            <a:ext cx="5158079" cy="369332"/>
          </a:xfrm>
          <a:prstGeom prst="rect">
            <a:avLst/>
          </a:prstGeom>
          <a:noFill/>
        </p:spPr>
        <p:txBody>
          <a:bodyPr wrap="none" rtlCol="0">
            <a:spAutoFit/>
          </a:bodyPr>
          <a:lstStyle/>
          <a:p>
            <a:r>
              <a:rPr lang="en-US" sz="1800" b="1" dirty="0">
                <a:solidFill>
                  <a:srgbClr val="3A3A3A"/>
                </a:solidFill>
                <a:effectLst/>
                <a:latin typeface="Aptos" panose="020B0004020202020204" pitchFamily="34" charset="0"/>
              </a:rPr>
              <a:t>Resignation by</a:t>
            </a:r>
            <a:r>
              <a:rPr lang="en-US" sz="1800" dirty="0">
                <a:solidFill>
                  <a:srgbClr val="3A3A3A"/>
                </a:solidFill>
                <a:effectLst/>
                <a:latin typeface="Aptos" panose="020B0004020202020204" pitchFamily="34" charset="0"/>
              </a:rPr>
              <a:t> </a:t>
            </a:r>
            <a:r>
              <a:rPr lang="en-US" sz="1800" b="1" dirty="0">
                <a:solidFill>
                  <a:srgbClr val="3A3A3A"/>
                </a:solidFill>
                <a:effectLst/>
                <a:latin typeface="Aptos" panose="020B0004020202020204" pitchFamily="34" charset="0"/>
              </a:rPr>
              <a:t>Organizational Level and</a:t>
            </a:r>
            <a:r>
              <a:rPr lang="en-US" sz="1800" dirty="0">
                <a:solidFill>
                  <a:srgbClr val="3A3A3A"/>
                </a:solidFill>
                <a:effectLst/>
                <a:latin typeface="Aptos" panose="020B0004020202020204" pitchFamily="34" charset="0"/>
              </a:rPr>
              <a:t> </a:t>
            </a:r>
            <a:r>
              <a:rPr lang="en-US" sz="1800" b="1" dirty="0">
                <a:solidFill>
                  <a:srgbClr val="3A3A3A"/>
                </a:solidFill>
                <a:effectLst/>
                <a:latin typeface="Aptos" panose="020B0004020202020204" pitchFamily="34" charset="0"/>
              </a:rPr>
              <a:t>Gender</a:t>
            </a:r>
            <a:endParaRPr lang="en-US" b="1" dirty="0">
              <a:solidFill>
                <a:schemeClr val="bg2">
                  <a:lumMod val="25000"/>
                </a:schemeClr>
              </a:solidFill>
            </a:endParaRPr>
          </a:p>
        </p:txBody>
      </p:sp>
      <p:pic>
        <p:nvPicPr>
          <p:cNvPr id="15" name="Picture 14" descr="A blue and black logo&#10;&#10;Description automatically generated">
            <a:extLst>
              <a:ext uri="{FF2B5EF4-FFF2-40B4-BE49-F238E27FC236}">
                <a16:creationId xmlns:a16="http://schemas.microsoft.com/office/drawing/2014/main" id="{E8425331-F12A-FCA5-FB3F-1F8050FBEBF5}"/>
              </a:ext>
            </a:extLst>
          </p:cNvPr>
          <p:cNvPicPr preferRelativeResize="0">
            <a:picLocks noChangeAspect="1"/>
          </p:cNvPicPr>
          <p:nvPr/>
        </p:nvPicPr>
        <p:blipFill>
          <a:blip r:embed="rId2"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7B6EE43B-BBF0-3D23-88ED-9CC2F0A505FF}"/>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2" name="TextBox 21">
            <a:extLst>
              <a:ext uri="{FF2B5EF4-FFF2-40B4-BE49-F238E27FC236}">
                <a16:creationId xmlns:a16="http://schemas.microsoft.com/office/drawing/2014/main" id="{B5E12CCC-1797-B6CC-2B91-83C9D250EC0F}"/>
              </a:ext>
            </a:extLst>
          </p:cNvPr>
          <p:cNvSpPr txBox="1"/>
          <p:nvPr/>
        </p:nvSpPr>
        <p:spPr>
          <a:xfrm>
            <a:off x="602855" y="7618061"/>
            <a:ext cx="2766335" cy="369332"/>
          </a:xfrm>
          <a:prstGeom prst="rect">
            <a:avLst/>
          </a:prstGeom>
          <a:noFill/>
        </p:spPr>
        <p:txBody>
          <a:bodyPr wrap="none" rtlCol="0">
            <a:spAutoFit/>
          </a:bodyPr>
          <a:lstStyle/>
          <a:p>
            <a:r>
              <a:rPr lang="en-US" b="1" dirty="0">
                <a:solidFill>
                  <a:schemeClr val="bg2">
                    <a:lumMod val="25000"/>
                  </a:schemeClr>
                </a:solidFill>
              </a:rPr>
              <a:t>Time to Quit by Age Band</a:t>
            </a:r>
          </a:p>
        </p:txBody>
      </p:sp>
      <p:sp>
        <p:nvSpPr>
          <p:cNvPr id="2" name="Rectangle: Rounded Corners 1">
            <a:extLst>
              <a:ext uri="{FF2B5EF4-FFF2-40B4-BE49-F238E27FC236}">
                <a16:creationId xmlns:a16="http://schemas.microsoft.com/office/drawing/2014/main" id="{74B1FCCD-1B5A-940F-5DE8-C0AD5D34C345}"/>
              </a:ext>
            </a:extLst>
          </p:cNvPr>
          <p:cNvSpPr/>
          <p:nvPr/>
        </p:nvSpPr>
        <p:spPr>
          <a:xfrm>
            <a:off x="211014" y="5178676"/>
            <a:ext cx="17865969" cy="2379343"/>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D178FA16-E403-D4C1-AADA-67C7686DCCB0}"/>
              </a:ext>
            </a:extLst>
          </p:cNvPr>
          <p:cNvSpPr txBox="1"/>
          <p:nvPr/>
        </p:nvSpPr>
        <p:spPr>
          <a:xfrm>
            <a:off x="602855" y="4763462"/>
            <a:ext cx="4659802" cy="369332"/>
          </a:xfrm>
          <a:prstGeom prst="rect">
            <a:avLst/>
          </a:prstGeom>
          <a:noFill/>
        </p:spPr>
        <p:txBody>
          <a:bodyPr wrap="none" rtlCol="0">
            <a:spAutoFit/>
          </a:bodyPr>
          <a:lstStyle/>
          <a:p>
            <a:r>
              <a:rPr lang="en-US" b="1" dirty="0">
                <a:solidFill>
                  <a:schemeClr val="bg2">
                    <a:lumMod val="25000"/>
                  </a:schemeClr>
                </a:solidFill>
              </a:rPr>
              <a:t>Resignation (Current Year vs Previous Year)</a:t>
            </a:r>
          </a:p>
        </p:txBody>
      </p:sp>
      <p:sp>
        <p:nvSpPr>
          <p:cNvPr id="4" name="TextBox 3">
            <a:extLst>
              <a:ext uri="{FF2B5EF4-FFF2-40B4-BE49-F238E27FC236}">
                <a16:creationId xmlns:a16="http://schemas.microsoft.com/office/drawing/2014/main" id="{90219284-BA38-5E26-7391-5343BE850965}"/>
              </a:ext>
            </a:extLst>
          </p:cNvPr>
          <p:cNvSpPr txBox="1"/>
          <p:nvPr/>
        </p:nvSpPr>
        <p:spPr>
          <a:xfrm>
            <a:off x="9143998" y="4763462"/>
            <a:ext cx="2310697" cy="369332"/>
          </a:xfrm>
          <a:prstGeom prst="rect">
            <a:avLst/>
          </a:prstGeom>
          <a:noFill/>
        </p:spPr>
        <p:txBody>
          <a:bodyPr wrap="none" rtlCol="0">
            <a:spAutoFit/>
          </a:bodyPr>
          <a:lstStyle/>
          <a:p>
            <a:r>
              <a:rPr lang="en-US" b="1" dirty="0">
                <a:solidFill>
                  <a:schemeClr val="bg2">
                    <a:lumMod val="25000"/>
                  </a:schemeClr>
                </a:solidFill>
              </a:rPr>
              <a:t>Resignation vs Hires</a:t>
            </a:r>
          </a:p>
        </p:txBody>
      </p:sp>
      <p:sp>
        <p:nvSpPr>
          <p:cNvPr id="5" name="TextBox 4">
            <a:extLst>
              <a:ext uri="{FF2B5EF4-FFF2-40B4-BE49-F238E27FC236}">
                <a16:creationId xmlns:a16="http://schemas.microsoft.com/office/drawing/2014/main" id="{AF81C2DF-7889-5CAD-B892-8B95F507F6F8}"/>
              </a:ext>
            </a:extLst>
          </p:cNvPr>
          <p:cNvSpPr txBox="1"/>
          <p:nvPr/>
        </p:nvSpPr>
        <p:spPr>
          <a:xfrm>
            <a:off x="6055315" y="7618061"/>
            <a:ext cx="2255489" cy="369332"/>
          </a:xfrm>
          <a:prstGeom prst="rect">
            <a:avLst/>
          </a:prstGeom>
          <a:noFill/>
        </p:spPr>
        <p:txBody>
          <a:bodyPr wrap="none" rtlCol="0">
            <a:spAutoFit/>
          </a:bodyPr>
          <a:lstStyle/>
          <a:p>
            <a:r>
              <a:rPr lang="en-US" b="1" dirty="0">
                <a:solidFill>
                  <a:schemeClr val="bg2">
                    <a:lumMod val="25000"/>
                  </a:schemeClr>
                </a:solidFill>
              </a:rPr>
              <a:t>Time to Quit ( Years)</a:t>
            </a:r>
          </a:p>
        </p:txBody>
      </p:sp>
      <p:sp>
        <p:nvSpPr>
          <p:cNvPr id="10" name="TextBox 9">
            <a:extLst>
              <a:ext uri="{FF2B5EF4-FFF2-40B4-BE49-F238E27FC236}">
                <a16:creationId xmlns:a16="http://schemas.microsoft.com/office/drawing/2014/main" id="{60F69F93-6627-8A3D-34DF-C65539848132}"/>
              </a:ext>
            </a:extLst>
          </p:cNvPr>
          <p:cNvSpPr txBox="1"/>
          <p:nvPr/>
        </p:nvSpPr>
        <p:spPr>
          <a:xfrm>
            <a:off x="13657752" y="7618061"/>
            <a:ext cx="2705805" cy="369332"/>
          </a:xfrm>
          <a:prstGeom prst="rect">
            <a:avLst/>
          </a:prstGeom>
          <a:noFill/>
        </p:spPr>
        <p:txBody>
          <a:bodyPr wrap="none" rtlCol="0">
            <a:spAutoFit/>
          </a:bodyPr>
          <a:lstStyle/>
          <a:p>
            <a:r>
              <a:rPr lang="en-US" b="1" dirty="0">
                <a:solidFill>
                  <a:schemeClr val="bg2">
                    <a:lumMod val="25000"/>
                  </a:schemeClr>
                </a:solidFill>
              </a:rPr>
              <a:t>Time to Quit by Location</a:t>
            </a:r>
          </a:p>
        </p:txBody>
      </p:sp>
      <p:sp>
        <p:nvSpPr>
          <p:cNvPr id="17" name="TextBox 16">
            <a:extLst>
              <a:ext uri="{FF2B5EF4-FFF2-40B4-BE49-F238E27FC236}">
                <a16:creationId xmlns:a16="http://schemas.microsoft.com/office/drawing/2014/main" id="{2CD67CD4-52A3-0911-BDD7-DA1B23858FC8}"/>
              </a:ext>
            </a:extLst>
          </p:cNvPr>
          <p:cNvSpPr txBox="1"/>
          <p:nvPr/>
        </p:nvSpPr>
        <p:spPr>
          <a:xfrm>
            <a:off x="602855" y="1181422"/>
            <a:ext cx="1379417" cy="369332"/>
          </a:xfrm>
          <a:prstGeom prst="rect">
            <a:avLst/>
          </a:prstGeom>
          <a:noFill/>
        </p:spPr>
        <p:txBody>
          <a:bodyPr wrap="none" rtlCol="0">
            <a:spAutoFit/>
          </a:bodyPr>
          <a:lstStyle/>
          <a:p>
            <a:r>
              <a:rPr lang="en-US" b="1" dirty="0">
                <a:solidFill>
                  <a:schemeClr val="bg2">
                    <a:lumMod val="25000"/>
                  </a:schemeClr>
                </a:solidFill>
              </a:rPr>
              <a:t>Date Range</a:t>
            </a:r>
          </a:p>
        </p:txBody>
      </p:sp>
      <p:sp>
        <p:nvSpPr>
          <p:cNvPr id="18" name="TextBox 17">
            <a:extLst>
              <a:ext uri="{FF2B5EF4-FFF2-40B4-BE49-F238E27FC236}">
                <a16:creationId xmlns:a16="http://schemas.microsoft.com/office/drawing/2014/main" id="{1476D9D6-354A-88D7-BBEE-F7D5FC9098DA}"/>
              </a:ext>
            </a:extLst>
          </p:cNvPr>
          <p:cNvSpPr txBox="1"/>
          <p:nvPr/>
        </p:nvSpPr>
        <p:spPr>
          <a:xfrm>
            <a:off x="5010984"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Tree>
    <p:extLst>
      <p:ext uri="{BB962C8B-B14F-4D97-AF65-F5344CB8AC3E}">
        <p14:creationId xmlns:p14="http://schemas.microsoft.com/office/powerpoint/2010/main" val="35762085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029F954C-76DE-ACE0-2210-AA2C50F0E54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1CB00961-A5BA-83B2-4BC7-CE521209C0E4}"/>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0176316A-F1FC-81B8-5244-9DF444949794}"/>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5E5FE81-94B1-45C5-C481-FD5A2B145145}"/>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C2C99D70-B52C-DE5B-510D-A8F705813EF6}"/>
              </a:ext>
            </a:extLst>
          </p:cNvPr>
          <p:cNvSpPr/>
          <p:nvPr/>
        </p:nvSpPr>
        <p:spPr>
          <a:xfrm>
            <a:off x="211015" y="2245948"/>
            <a:ext cx="17865969" cy="3868614"/>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F6789F25-EDF1-2DCC-5997-C02F414640F8}"/>
              </a:ext>
            </a:extLst>
          </p:cNvPr>
          <p:cNvSpPr/>
          <p:nvPr/>
        </p:nvSpPr>
        <p:spPr>
          <a:xfrm>
            <a:off x="211014" y="6471138"/>
            <a:ext cx="17865968" cy="3708403"/>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4BA557C-7DB0-0CD7-DF83-A3155EB126C7}"/>
              </a:ext>
            </a:extLst>
          </p:cNvPr>
          <p:cNvSpPr txBox="1"/>
          <p:nvPr/>
        </p:nvSpPr>
        <p:spPr>
          <a:xfrm>
            <a:off x="602855" y="1725708"/>
            <a:ext cx="2600968" cy="369332"/>
          </a:xfrm>
          <a:prstGeom prst="rect">
            <a:avLst/>
          </a:prstGeom>
          <a:noFill/>
        </p:spPr>
        <p:txBody>
          <a:bodyPr wrap="none" rtlCol="0">
            <a:spAutoFit/>
          </a:bodyPr>
          <a:lstStyle/>
          <a:p>
            <a:r>
              <a:rPr lang="en-US" b="1" dirty="0">
                <a:solidFill>
                  <a:schemeClr val="bg2">
                    <a:lumMod val="25000"/>
                  </a:schemeClr>
                </a:solidFill>
              </a:rPr>
              <a:t>Attrition Rate Overview</a:t>
            </a:r>
          </a:p>
        </p:txBody>
      </p:sp>
      <p:sp>
        <p:nvSpPr>
          <p:cNvPr id="13" name="TextBox 12">
            <a:extLst>
              <a:ext uri="{FF2B5EF4-FFF2-40B4-BE49-F238E27FC236}">
                <a16:creationId xmlns:a16="http://schemas.microsoft.com/office/drawing/2014/main" id="{CC78EF1A-C30E-A780-1AA6-6682DEACFFB7}"/>
              </a:ext>
            </a:extLst>
          </p:cNvPr>
          <p:cNvSpPr txBox="1"/>
          <p:nvPr/>
        </p:nvSpPr>
        <p:spPr>
          <a:xfrm>
            <a:off x="3806678" y="1725708"/>
            <a:ext cx="2700868" cy="369332"/>
          </a:xfrm>
          <a:prstGeom prst="rect">
            <a:avLst/>
          </a:prstGeom>
          <a:noFill/>
        </p:spPr>
        <p:txBody>
          <a:bodyPr wrap="square" rtlCol="0">
            <a:spAutoFit/>
          </a:bodyPr>
          <a:lstStyle/>
          <a:p>
            <a:r>
              <a:rPr lang="en-US" b="1" dirty="0">
                <a:solidFill>
                  <a:schemeClr val="bg2">
                    <a:lumMod val="25000"/>
                  </a:schemeClr>
                </a:solidFill>
              </a:rPr>
              <a:t>Attrition Rate by</a:t>
            </a:r>
          </a:p>
        </p:txBody>
      </p:sp>
      <p:pic>
        <p:nvPicPr>
          <p:cNvPr id="15" name="Picture 14" descr="A blue and black logo&#10;&#10;Description automatically generated">
            <a:extLst>
              <a:ext uri="{FF2B5EF4-FFF2-40B4-BE49-F238E27FC236}">
                <a16:creationId xmlns:a16="http://schemas.microsoft.com/office/drawing/2014/main" id="{6CA31221-3D79-FF0A-A6BF-3886BD8C0B3A}"/>
              </a:ext>
            </a:extLst>
          </p:cNvPr>
          <p:cNvPicPr preferRelativeResize="0">
            <a:picLocks noChangeAspect="1"/>
          </p:cNvPicPr>
          <p:nvPr/>
        </p:nvPicPr>
        <p:blipFill>
          <a:blip r:embed="rId2"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49958C71-696A-817C-3EC0-00062052F429}"/>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2" name="TextBox 21">
            <a:extLst>
              <a:ext uri="{FF2B5EF4-FFF2-40B4-BE49-F238E27FC236}">
                <a16:creationId xmlns:a16="http://schemas.microsoft.com/office/drawing/2014/main" id="{A961707F-CB16-79A2-3009-10CB2B172EF4}"/>
              </a:ext>
            </a:extLst>
          </p:cNvPr>
          <p:cNvSpPr txBox="1"/>
          <p:nvPr/>
        </p:nvSpPr>
        <p:spPr>
          <a:xfrm>
            <a:off x="644915" y="6108184"/>
            <a:ext cx="3347904" cy="369332"/>
          </a:xfrm>
          <a:prstGeom prst="rect">
            <a:avLst/>
          </a:prstGeom>
          <a:noFill/>
        </p:spPr>
        <p:txBody>
          <a:bodyPr wrap="none" rtlCol="0">
            <a:spAutoFit/>
          </a:bodyPr>
          <a:lstStyle/>
          <a:p>
            <a:r>
              <a:rPr lang="en-US" b="1" dirty="0">
                <a:solidFill>
                  <a:schemeClr val="bg2">
                    <a:lumMod val="25000"/>
                  </a:schemeClr>
                </a:solidFill>
              </a:rPr>
              <a:t>Voluntary Attrition by Gender</a:t>
            </a:r>
          </a:p>
        </p:txBody>
      </p:sp>
      <p:sp>
        <p:nvSpPr>
          <p:cNvPr id="23" name="TextBox 22">
            <a:extLst>
              <a:ext uri="{FF2B5EF4-FFF2-40B4-BE49-F238E27FC236}">
                <a16:creationId xmlns:a16="http://schemas.microsoft.com/office/drawing/2014/main" id="{7A5B304F-E838-3344-68D7-352ACDFB406E}"/>
              </a:ext>
            </a:extLst>
          </p:cNvPr>
          <p:cNvSpPr txBox="1"/>
          <p:nvPr/>
        </p:nvSpPr>
        <p:spPr>
          <a:xfrm>
            <a:off x="9645418" y="6108184"/>
            <a:ext cx="3874137" cy="369332"/>
          </a:xfrm>
          <a:prstGeom prst="rect">
            <a:avLst/>
          </a:prstGeom>
          <a:noFill/>
        </p:spPr>
        <p:txBody>
          <a:bodyPr wrap="none" rtlCol="0">
            <a:spAutoFit/>
          </a:bodyPr>
          <a:lstStyle/>
          <a:p>
            <a:r>
              <a:rPr lang="en-US" b="1" dirty="0">
                <a:solidFill>
                  <a:schemeClr val="bg2">
                    <a:lumMod val="25000"/>
                  </a:schemeClr>
                </a:solidFill>
              </a:rPr>
              <a:t>Overall and Voluntary Attrition Rate</a:t>
            </a:r>
          </a:p>
        </p:txBody>
      </p:sp>
      <p:sp>
        <p:nvSpPr>
          <p:cNvPr id="2" name="TextBox 1">
            <a:extLst>
              <a:ext uri="{FF2B5EF4-FFF2-40B4-BE49-F238E27FC236}">
                <a16:creationId xmlns:a16="http://schemas.microsoft.com/office/drawing/2014/main" id="{E29CC182-7315-3805-0335-430932EB1BF3}"/>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3" name="TextBox 2">
            <a:extLst>
              <a:ext uri="{FF2B5EF4-FFF2-40B4-BE49-F238E27FC236}">
                <a16:creationId xmlns:a16="http://schemas.microsoft.com/office/drawing/2014/main" id="{519CB702-3094-E8B3-4D1D-CF69D0242639}"/>
              </a:ext>
            </a:extLst>
          </p:cNvPr>
          <p:cNvSpPr txBox="1"/>
          <p:nvPr/>
        </p:nvSpPr>
        <p:spPr>
          <a:xfrm>
            <a:off x="11119379" y="1725708"/>
            <a:ext cx="2700868" cy="369332"/>
          </a:xfrm>
          <a:prstGeom prst="rect">
            <a:avLst/>
          </a:prstGeom>
          <a:noFill/>
        </p:spPr>
        <p:txBody>
          <a:bodyPr wrap="square" rtlCol="0">
            <a:spAutoFit/>
          </a:bodyPr>
          <a:lstStyle/>
          <a:p>
            <a:r>
              <a:rPr lang="en-US" b="1" dirty="0">
                <a:solidFill>
                  <a:schemeClr val="bg2">
                    <a:lumMod val="25000"/>
                  </a:schemeClr>
                </a:solidFill>
              </a:rPr>
              <a:t>Attrition Rate by</a:t>
            </a:r>
          </a:p>
        </p:txBody>
      </p:sp>
      <p:sp>
        <p:nvSpPr>
          <p:cNvPr id="4" name="TextBox 3">
            <a:extLst>
              <a:ext uri="{FF2B5EF4-FFF2-40B4-BE49-F238E27FC236}">
                <a16:creationId xmlns:a16="http://schemas.microsoft.com/office/drawing/2014/main" id="{51DAEB14-9BED-AFE3-96FA-214E837A2DB5}"/>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5" name="TextBox 4">
            <a:extLst>
              <a:ext uri="{FF2B5EF4-FFF2-40B4-BE49-F238E27FC236}">
                <a16:creationId xmlns:a16="http://schemas.microsoft.com/office/drawing/2014/main" id="{9F241DC6-7A00-10D3-553F-AD7A27B41A63}"/>
              </a:ext>
            </a:extLst>
          </p:cNvPr>
          <p:cNvSpPr txBox="1"/>
          <p:nvPr/>
        </p:nvSpPr>
        <p:spPr>
          <a:xfrm>
            <a:off x="5484238"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Tree>
    <p:extLst>
      <p:ext uri="{BB962C8B-B14F-4D97-AF65-F5344CB8AC3E}">
        <p14:creationId xmlns:p14="http://schemas.microsoft.com/office/powerpoint/2010/main" val="17854028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3916021D-EDB7-A8C2-DE7D-3904E4453453}"/>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562BD3DE-4C55-39F9-20A0-24CBC8B9B986}"/>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02696E0-9CEF-3DDC-AF5A-8D50F29758CA}"/>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019F542-54DC-7CB7-FE55-BA0581228A75}"/>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AA6558C6-2850-A99D-4832-9B83C5C2154F}"/>
              </a:ext>
            </a:extLst>
          </p:cNvPr>
          <p:cNvSpPr/>
          <p:nvPr/>
        </p:nvSpPr>
        <p:spPr>
          <a:xfrm>
            <a:off x="211016" y="1937753"/>
            <a:ext cx="2992808" cy="5837781"/>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92901443-1539-A9C7-FC47-7B1929B8B02B}"/>
              </a:ext>
            </a:extLst>
          </p:cNvPr>
          <p:cNvSpPr/>
          <p:nvPr/>
        </p:nvSpPr>
        <p:spPr>
          <a:xfrm>
            <a:off x="3446584" y="1937754"/>
            <a:ext cx="14630397" cy="8241787"/>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FF351B53-6D55-C4B8-6C10-5A585E43EC96}"/>
              </a:ext>
            </a:extLst>
          </p:cNvPr>
          <p:cNvSpPr txBox="1"/>
          <p:nvPr/>
        </p:nvSpPr>
        <p:spPr>
          <a:xfrm>
            <a:off x="478005" y="1571611"/>
            <a:ext cx="1991251" cy="369332"/>
          </a:xfrm>
          <a:prstGeom prst="rect">
            <a:avLst/>
          </a:prstGeom>
          <a:noFill/>
        </p:spPr>
        <p:txBody>
          <a:bodyPr wrap="none" rtlCol="0">
            <a:spAutoFit/>
          </a:bodyPr>
          <a:lstStyle/>
          <a:p>
            <a:r>
              <a:rPr lang="en-US" b="1" dirty="0">
                <a:solidFill>
                  <a:schemeClr val="bg2">
                    <a:lumMod val="25000"/>
                  </a:schemeClr>
                </a:solidFill>
              </a:rPr>
              <a:t>Prediction Result</a:t>
            </a:r>
          </a:p>
        </p:txBody>
      </p:sp>
      <p:pic>
        <p:nvPicPr>
          <p:cNvPr id="15" name="Picture 14" descr="A blue and black logo&#10;&#10;Description automatically generated">
            <a:extLst>
              <a:ext uri="{FF2B5EF4-FFF2-40B4-BE49-F238E27FC236}">
                <a16:creationId xmlns:a16="http://schemas.microsoft.com/office/drawing/2014/main" id="{1790C7AA-6092-4E85-0CF1-C31D3323262B}"/>
              </a:ext>
            </a:extLst>
          </p:cNvPr>
          <p:cNvPicPr preferRelativeResize="0">
            <a:picLocks noChangeAspect="1"/>
          </p:cNvPicPr>
          <p:nvPr/>
        </p:nvPicPr>
        <p:blipFill>
          <a:blip r:embed="rId2"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3D3D55D8-8B2C-5106-D909-AF735C9F227B}"/>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 name="TextBox 1">
            <a:extLst>
              <a:ext uri="{FF2B5EF4-FFF2-40B4-BE49-F238E27FC236}">
                <a16:creationId xmlns:a16="http://schemas.microsoft.com/office/drawing/2014/main" id="{6F41ED3F-642F-0297-3237-886F2AF2816D}"/>
              </a:ext>
            </a:extLst>
          </p:cNvPr>
          <p:cNvSpPr txBox="1"/>
          <p:nvPr/>
        </p:nvSpPr>
        <p:spPr>
          <a:xfrm>
            <a:off x="478005" y="1181422"/>
            <a:ext cx="1502655" cy="369332"/>
          </a:xfrm>
          <a:prstGeom prst="rect">
            <a:avLst/>
          </a:prstGeom>
          <a:noFill/>
        </p:spPr>
        <p:txBody>
          <a:bodyPr wrap="none" rtlCol="0">
            <a:spAutoFit/>
          </a:bodyPr>
          <a:lstStyle/>
          <a:p>
            <a:r>
              <a:rPr lang="en-US" b="1" dirty="0">
                <a:solidFill>
                  <a:schemeClr val="bg2">
                    <a:lumMod val="25000"/>
                  </a:schemeClr>
                </a:solidFill>
              </a:rPr>
              <a:t>Employee ID</a:t>
            </a:r>
          </a:p>
        </p:txBody>
      </p:sp>
      <p:sp>
        <p:nvSpPr>
          <p:cNvPr id="17" name="Rectangle: Rounded Corners 16">
            <a:extLst>
              <a:ext uri="{FF2B5EF4-FFF2-40B4-BE49-F238E27FC236}">
                <a16:creationId xmlns:a16="http://schemas.microsoft.com/office/drawing/2014/main" id="{86ACBE52-2E53-10DB-E86A-DBD90D98BC0F}"/>
              </a:ext>
            </a:extLst>
          </p:cNvPr>
          <p:cNvSpPr/>
          <p:nvPr/>
        </p:nvSpPr>
        <p:spPr>
          <a:xfrm>
            <a:off x="211016" y="8141677"/>
            <a:ext cx="2992808" cy="2037863"/>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BF42BEC2-6FE2-EB0F-1950-2425185213A1}"/>
              </a:ext>
            </a:extLst>
          </p:cNvPr>
          <p:cNvSpPr txBox="1"/>
          <p:nvPr/>
        </p:nvSpPr>
        <p:spPr>
          <a:xfrm>
            <a:off x="478005" y="7766022"/>
            <a:ext cx="2287357" cy="369332"/>
          </a:xfrm>
          <a:prstGeom prst="rect">
            <a:avLst/>
          </a:prstGeom>
          <a:noFill/>
        </p:spPr>
        <p:txBody>
          <a:bodyPr wrap="none" rtlCol="0">
            <a:spAutoFit/>
          </a:bodyPr>
          <a:lstStyle/>
          <a:p>
            <a:r>
              <a:rPr lang="en-US" b="1" dirty="0">
                <a:solidFill>
                  <a:schemeClr val="bg2">
                    <a:lumMod val="25000"/>
                  </a:schemeClr>
                </a:solidFill>
              </a:rPr>
              <a:t>Prediction Accuracy</a:t>
            </a:r>
          </a:p>
        </p:txBody>
      </p:sp>
      <p:sp>
        <p:nvSpPr>
          <p:cNvPr id="19" name="TextBox 18">
            <a:extLst>
              <a:ext uri="{FF2B5EF4-FFF2-40B4-BE49-F238E27FC236}">
                <a16:creationId xmlns:a16="http://schemas.microsoft.com/office/drawing/2014/main" id="{C6C5BE1A-D504-BED5-F90D-E039E3A1098B}"/>
              </a:ext>
            </a:extLst>
          </p:cNvPr>
          <p:cNvSpPr txBox="1"/>
          <p:nvPr/>
        </p:nvSpPr>
        <p:spPr>
          <a:xfrm>
            <a:off x="3681829" y="1571611"/>
            <a:ext cx="4945585" cy="369332"/>
          </a:xfrm>
          <a:prstGeom prst="rect">
            <a:avLst/>
          </a:prstGeom>
          <a:noFill/>
        </p:spPr>
        <p:txBody>
          <a:bodyPr wrap="none" rtlCol="0">
            <a:spAutoFit/>
          </a:bodyPr>
          <a:lstStyle/>
          <a:p>
            <a:r>
              <a:rPr lang="en-US" b="1" dirty="0">
                <a:solidFill>
                  <a:schemeClr val="bg2">
                    <a:lumMod val="25000"/>
                  </a:schemeClr>
                </a:solidFill>
              </a:rPr>
              <a:t>Likelihood of Resignation and Risk Probability</a:t>
            </a:r>
          </a:p>
        </p:txBody>
      </p:sp>
    </p:spTree>
    <p:extLst>
      <p:ext uri="{BB962C8B-B14F-4D97-AF65-F5344CB8AC3E}">
        <p14:creationId xmlns:p14="http://schemas.microsoft.com/office/powerpoint/2010/main" val="4244500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910C9299-81DF-29AF-0C0B-AAE25BED734D}"/>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874B30C7-4004-CF87-0A7F-678B02EBF202}"/>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100D1ED4-CC6E-48E7-0C68-5A15B4FE8818}"/>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2D3B8AB6-6588-4C54-864B-9DC25B3FE4BA}"/>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959CF6B-A6BD-70AC-C30B-08707F0B043D}"/>
              </a:ext>
            </a:extLst>
          </p:cNvPr>
          <p:cNvSpPr/>
          <p:nvPr/>
        </p:nvSpPr>
        <p:spPr>
          <a:xfrm>
            <a:off x="211016" y="1937753"/>
            <a:ext cx="17865965" cy="1192309"/>
          </a:xfrm>
          <a:prstGeom prst="roundRect">
            <a:avLst>
              <a:gd name="adj" fmla="val 799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B964CC56-322C-CF12-4B4D-8DB9523A92EC}"/>
              </a:ext>
            </a:extLst>
          </p:cNvPr>
          <p:cNvSpPr/>
          <p:nvPr/>
        </p:nvSpPr>
        <p:spPr>
          <a:xfrm>
            <a:off x="211016" y="3493015"/>
            <a:ext cx="17865965" cy="6686526"/>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F298846-12CD-E55C-D2AD-C25AF863E879}"/>
              </a:ext>
            </a:extLst>
          </p:cNvPr>
          <p:cNvSpPr txBox="1"/>
          <p:nvPr/>
        </p:nvSpPr>
        <p:spPr>
          <a:xfrm>
            <a:off x="478005" y="1571611"/>
            <a:ext cx="3303020" cy="369332"/>
          </a:xfrm>
          <a:prstGeom prst="rect">
            <a:avLst/>
          </a:prstGeom>
          <a:noFill/>
        </p:spPr>
        <p:txBody>
          <a:bodyPr wrap="none" rtlCol="0">
            <a:spAutoFit/>
          </a:bodyPr>
          <a:lstStyle/>
          <a:p>
            <a:r>
              <a:rPr lang="en-US" b="1" dirty="0">
                <a:solidFill>
                  <a:schemeClr val="bg2">
                    <a:lumMod val="25000"/>
                  </a:schemeClr>
                </a:solidFill>
              </a:rPr>
              <a:t>Voluntary Attrition by Job Title</a:t>
            </a:r>
          </a:p>
        </p:txBody>
      </p:sp>
      <p:pic>
        <p:nvPicPr>
          <p:cNvPr id="15" name="Picture 14" descr="A blue and black logo&#10;&#10;Description automatically generated">
            <a:extLst>
              <a:ext uri="{FF2B5EF4-FFF2-40B4-BE49-F238E27FC236}">
                <a16:creationId xmlns:a16="http://schemas.microsoft.com/office/drawing/2014/main" id="{E7B2B5DC-32C5-F0B5-6690-AE9D6A359611}"/>
              </a:ext>
            </a:extLst>
          </p:cNvPr>
          <p:cNvPicPr preferRelativeResize="0">
            <a:picLocks noChangeAspect="1"/>
          </p:cNvPicPr>
          <p:nvPr/>
        </p:nvPicPr>
        <p:blipFill>
          <a:blip r:embed="rId2"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7D052C79-4692-8F82-CC56-583001ED2007}"/>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2" name="TextBox 1">
            <a:extLst>
              <a:ext uri="{FF2B5EF4-FFF2-40B4-BE49-F238E27FC236}">
                <a16:creationId xmlns:a16="http://schemas.microsoft.com/office/drawing/2014/main" id="{82A0CBB9-B8E2-08CC-25A9-054140365016}"/>
              </a:ext>
            </a:extLst>
          </p:cNvPr>
          <p:cNvSpPr txBox="1"/>
          <p:nvPr/>
        </p:nvSpPr>
        <p:spPr>
          <a:xfrm>
            <a:off x="478005" y="1181422"/>
            <a:ext cx="1379417" cy="369332"/>
          </a:xfrm>
          <a:prstGeom prst="rect">
            <a:avLst/>
          </a:prstGeom>
          <a:noFill/>
        </p:spPr>
        <p:txBody>
          <a:bodyPr wrap="none" rtlCol="0">
            <a:spAutoFit/>
          </a:bodyPr>
          <a:lstStyle/>
          <a:p>
            <a:r>
              <a:rPr lang="en-US" b="1" dirty="0">
                <a:solidFill>
                  <a:schemeClr val="bg2">
                    <a:lumMod val="25000"/>
                  </a:schemeClr>
                </a:solidFill>
              </a:rPr>
              <a:t>Date Range</a:t>
            </a:r>
          </a:p>
        </p:txBody>
      </p:sp>
      <p:sp>
        <p:nvSpPr>
          <p:cNvPr id="19" name="TextBox 18">
            <a:extLst>
              <a:ext uri="{FF2B5EF4-FFF2-40B4-BE49-F238E27FC236}">
                <a16:creationId xmlns:a16="http://schemas.microsoft.com/office/drawing/2014/main" id="{29FDD816-C081-BB2E-DE23-BE8B1833797F}"/>
              </a:ext>
            </a:extLst>
          </p:cNvPr>
          <p:cNvSpPr txBox="1"/>
          <p:nvPr/>
        </p:nvSpPr>
        <p:spPr>
          <a:xfrm>
            <a:off x="478005" y="3126873"/>
            <a:ext cx="2634504" cy="369332"/>
          </a:xfrm>
          <a:prstGeom prst="rect">
            <a:avLst/>
          </a:prstGeom>
          <a:noFill/>
        </p:spPr>
        <p:txBody>
          <a:bodyPr wrap="none" rtlCol="0">
            <a:spAutoFit/>
          </a:bodyPr>
          <a:lstStyle/>
          <a:p>
            <a:r>
              <a:rPr lang="en-US" b="1" dirty="0">
                <a:solidFill>
                  <a:schemeClr val="bg2">
                    <a:lumMod val="25000"/>
                  </a:schemeClr>
                </a:solidFill>
              </a:rPr>
              <a:t>Voluntary Attrition Rate</a:t>
            </a:r>
          </a:p>
        </p:txBody>
      </p:sp>
    </p:spTree>
    <p:extLst>
      <p:ext uri="{BB962C8B-B14F-4D97-AF65-F5344CB8AC3E}">
        <p14:creationId xmlns:p14="http://schemas.microsoft.com/office/powerpoint/2010/main" val="29422671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F3D2498-1DED-A2BE-8D6E-70456D4BF072}"/>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2F67D872-9B73-49FE-2B72-CD28EFBB4D71}"/>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323B5B9C-D612-72AC-9CD5-A26C81111C42}"/>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B4C9E201-A9F0-FEA5-9277-C2232EFC8998}"/>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7E9241B8-2945-3894-4647-5DF098F95878}"/>
              </a:ext>
            </a:extLst>
          </p:cNvPr>
          <p:cNvSpPr/>
          <p:nvPr/>
        </p:nvSpPr>
        <p:spPr>
          <a:xfrm>
            <a:off x="211016" y="1937753"/>
            <a:ext cx="17865965" cy="3441596"/>
          </a:xfrm>
          <a:prstGeom prst="roundRect">
            <a:avLst>
              <a:gd name="adj" fmla="val 288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4595B927-D297-C0F8-74A8-4E8C5CC733C3}"/>
              </a:ext>
            </a:extLst>
          </p:cNvPr>
          <p:cNvSpPr/>
          <p:nvPr/>
        </p:nvSpPr>
        <p:spPr>
          <a:xfrm>
            <a:off x="211016" y="5873261"/>
            <a:ext cx="17865965" cy="4306279"/>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467872C4-8DA2-A4B3-D22C-4E78057891EA}"/>
              </a:ext>
            </a:extLst>
          </p:cNvPr>
          <p:cNvSpPr txBox="1"/>
          <p:nvPr/>
        </p:nvSpPr>
        <p:spPr>
          <a:xfrm>
            <a:off x="478005" y="1571611"/>
            <a:ext cx="2346283" cy="369332"/>
          </a:xfrm>
          <a:prstGeom prst="rect">
            <a:avLst/>
          </a:prstGeom>
          <a:noFill/>
        </p:spPr>
        <p:txBody>
          <a:bodyPr wrap="none" rtlCol="0">
            <a:spAutoFit/>
          </a:bodyPr>
          <a:lstStyle/>
          <a:p>
            <a:r>
              <a:rPr lang="en-US" b="1" dirty="0">
                <a:solidFill>
                  <a:schemeClr val="bg2">
                    <a:lumMod val="25000"/>
                  </a:schemeClr>
                </a:solidFill>
              </a:rPr>
              <a:t>% of Female Leaders</a:t>
            </a:r>
          </a:p>
        </p:txBody>
      </p:sp>
      <p:pic>
        <p:nvPicPr>
          <p:cNvPr id="15" name="Picture 14" descr="A blue and black logo&#10;&#10;Description automatically generated">
            <a:extLst>
              <a:ext uri="{FF2B5EF4-FFF2-40B4-BE49-F238E27FC236}">
                <a16:creationId xmlns:a16="http://schemas.microsoft.com/office/drawing/2014/main" id="{B0DC44C7-965D-7ADB-E8BC-01758367B70D}"/>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5FE2A8C4-59E0-E7BF-B4D4-5BFEBB648A8E}"/>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9" name="TextBox 18">
            <a:extLst>
              <a:ext uri="{FF2B5EF4-FFF2-40B4-BE49-F238E27FC236}">
                <a16:creationId xmlns:a16="http://schemas.microsoft.com/office/drawing/2014/main" id="{0F57677B-67A3-BA18-4515-102348E3E7DB}"/>
              </a:ext>
            </a:extLst>
          </p:cNvPr>
          <p:cNvSpPr txBox="1"/>
          <p:nvPr/>
        </p:nvSpPr>
        <p:spPr>
          <a:xfrm>
            <a:off x="478005" y="5486809"/>
            <a:ext cx="2269852" cy="369332"/>
          </a:xfrm>
          <a:prstGeom prst="rect">
            <a:avLst/>
          </a:prstGeom>
          <a:noFill/>
        </p:spPr>
        <p:txBody>
          <a:bodyPr wrap="none" rtlCol="0">
            <a:spAutoFit/>
          </a:bodyPr>
          <a:lstStyle/>
          <a:p>
            <a:r>
              <a:rPr lang="en-US" b="1" dirty="0">
                <a:solidFill>
                  <a:schemeClr val="bg2">
                    <a:lumMod val="25000"/>
                  </a:schemeClr>
                </a:solidFill>
              </a:rPr>
              <a:t>Gender Diversity by</a:t>
            </a:r>
          </a:p>
        </p:txBody>
      </p:sp>
      <p:sp>
        <p:nvSpPr>
          <p:cNvPr id="5" name="TextBox 4">
            <a:extLst>
              <a:ext uri="{FF2B5EF4-FFF2-40B4-BE49-F238E27FC236}">
                <a16:creationId xmlns:a16="http://schemas.microsoft.com/office/drawing/2014/main" id="{0D483477-75D7-BFFA-7B32-A1165E916492}"/>
              </a:ext>
            </a:extLst>
          </p:cNvPr>
          <p:cNvSpPr txBox="1"/>
          <p:nvPr/>
        </p:nvSpPr>
        <p:spPr>
          <a:xfrm>
            <a:off x="6400168" y="1571611"/>
            <a:ext cx="3953455" cy="369332"/>
          </a:xfrm>
          <a:prstGeom prst="rect">
            <a:avLst/>
          </a:prstGeom>
          <a:noFill/>
        </p:spPr>
        <p:txBody>
          <a:bodyPr wrap="none" rtlCol="0">
            <a:spAutoFit/>
          </a:bodyPr>
          <a:lstStyle/>
          <a:p>
            <a:r>
              <a:rPr lang="en-US" b="1" dirty="0">
                <a:solidFill>
                  <a:schemeClr val="bg2">
                    <a:lumMod val="25000"/>
                  </a:schemeClr>
                </a:solidFill>
              </a:rPr>
              <a:t>% of Female Leaders by Department</a:t>
            </a:r>
          </a:p>
        </p:txBody>
      </p:sp>
      <p:sp>
        <p:nvSpPr>
          <p:cNvPr id="10" name="TextBox 9">
            <a:extLst>
              <a:ext uri="{FF2B5EF4-FFF2-40B4-BE49-F238E27FC236}">
                <a16:creationId xmlns:a16="http://schemas.microsoft.com/office/drawing/2014/main" id="{03692F53-CAF5-F7EB-90D5-EAAFA2D42B8C}"/>
              </a:ext>
            </a:extLst>
          </p:cNvPr>
          <p:cNvSpPr txBox="1"/>
          <p:nvPr/>
        </p:nvSpPr>
        <p:spPr>
          <a:xfrm>
            <a:off x="12986171" y="1571611"/>
            <a:ext cx="3925883" cy="369332"/>
          </a:xfrm>
          <a:prstGeom prst="rect">
            <a:avLst/>
          </a:prstGeom>
          <a:noFill/>
        </p:spPr>
        <p:txBody>
          <a:bodyPr wrap="none" rtlCol="0">
            <a:spAutoFit/>
          </a:bodyPr>
          <a:lstStyle/>
          <a:p>
            <a:r>
              <a:rPr lang="en-US" b="1" dirty="0">
                <a:solidFill>
                  <a:schemeClr val="bg2">
                    <a:lumMod val="25000"/>
                  </a:schemeClr>
                </a:solidFill>
              </a:rPr>
              <a:t>Headcount by Gender and Org Level</a:t>
            </a:r>
          </a:p>
        </p:txBody>
      </p:sp>
      <p:sp>
        <p:nvSpPr>
          <p:cNvPr id="13" name="TextBox 12">
            <a:extLst>
              <a:ext uri="{FF2B5EF4-FFF2-40B4-BE49-F238E27FC236}">
                <a16:creationId xmlns:a16="http://schemas.microsoft.com/office/drawing/2014/main" id="{67A9D92D-B60A-EDAA-ED96-25EFDDA4976F}"/>
              </a:ext>
            </a:extLst>
          </p:cNvPr>
          <p:cNvSpPr txBox="1"/>
          <p:nvPr/>
        </p:nvSpPr>
        <p:spPr>
          <a:xfrm>
            <a:off x="7302309" y="5486809"/>
            <a:ext cx="3683381" cy="369332"/>
          </a:xfrm>
          <a:prstGeom prst="rect">
            <a:avLst/>
          </a:prstGeom>
          <a:noFill/>
        </p:spPr>
        <p:txBody>
          <a:bodyPr wrap="none" rtlCol="0">
            <a:spAutoFit/>
          </a:bodyPr>
          <a:lstStyle/>
          <a:p>
            <a:r>
              <a:rPr lang="en-US" b="1" dirty="0">
                <a:solidFill>
                  <a:schemeClr val="bg2">
                    <a:lumMod val="25000"/>
                  </a:schemeClr>
                </a:solidFill>
              </a:rPr>
              <a:t>Ethnicity Diversity by Department</a:t>
            </a:r>
          </a:p>
        </p:txBody>
      </p:sp>
      <p:sp>
        <p:nvSpPr>
          <p:cNvPr id="14" name="TextBox 13">
            <a:extLst>
              <a:ext uri="{FF2B5EF4-FFF2-40B4-BE49-F238E27FC236}">
                <a16:creationId xmlns:a16="http://schemas.microsoft.com/office/drawing/2014/main" id="{3BEB1EB9-98A7-2AFC-7345-B3E19BA04CBF}"/>
              </a:ext>
            </a:extLst>
          </p:cNvPr>
          <p:cNvSpPr txBox="1"/>
          <p:nvPr/>
        </p:nvSpPr>
        <p:spPr>
          <a:xfrm>
            <a:off x="12986171" y="5486809"/>
            <a:ext cx="3397212" cy="369332"/>
          </a:xfrm>
          <a:prstGeom prst="rect">
            <a:avLst/>
          </a:prstGeom>
          <a:noFill/>
        </p:spPr>
        <p:txBody>
          <a:bodyPr wrap="none" rtlCol="0">
            <a:spAutoFit/>
          </a:bodyPr>
          <a:lstStyle/>
          <a:p>
            <a:r>
              <a:rPr lang="en-US" b="1" dirty="0">
                <a:solidFill>
                  <a:schemeClr val="bg2">
                    <a:lumMod val="25000"/>
                  </a:schemeClr>
                </a:solidFill>
              </a:rPr>
              <a:t>Ethnicity Diversity by Org Level</a:t>
            </a:r>
          </a:p>
        </p:txBody>
      </p:sp>
      <p:sp>
        <p:nvSpPr>
          <p:cNvPr id="24" name="TextBox 23">
            <a:extLst>
              <a:ext uri="{FF2B5EF4-FFF2-40B4-BE49-F238E27FC236}">
                <a16:creationId xmlns:a16="http://schemas.microsoft.com/office/drawing/2014/main" id="{02487DB3-E833-FD4B-3324-93CE1698B6B7}"/>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5" name="TextBox 24">
            <a:extLst>
              <a:ext uri="{FF2B5EF4-FFF2-40B4-BE49-F238E27FC236}">
                <a16:creationId xmlns:a16="http://schemas.microsoft.com/office/drawing/2014/main" id="{B60A403B-1578-EB97-DD19-EB1564DAB9FF}"/>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6" name="TextBox 25">
            <a:extLst>
              <a:ext uri="{FF2B5EF4-FFF2-40B4-BE49-F238E27FC236}">
                <a16:creationId xmlns:a16="http://schemas.microsoft.com/office/drawing/2014/main" id="{2512A77B-D20C-EB47-03D0-BBF7E76298DF}"/>
              </a:ext>
            </a:extLst>
          </p:cNvPr>
          <p:cNvSpPr txBox="1"/>
          <p:nvPr/>
        </p:nvSpPr>
        <p:spPr>
          <a:xfrm>
            <a:off x="5484238"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Tree>
    <p:extLst>
      <p:ext uri="{BB962C8B-B14F-4D97-AF65-F5344CB8AC3E}">
        <p14:creationId xmlns:p14="http://schemas.microsoft.com/office/powerpoint/2010/main" val="41662892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BD584CC0-215D-F0CC-ABE7-BDF6ABC1D46B}"/>
            </a:ext>
          </a:extLst>
        </p:cNvPr>
        <p:cNvGrpSpPr/>
        <p:nvPr/>
      </p:nvGrpSpPr>
      <p:grpSpPr>
        <a:xfrm>
          <a:off x="0" y="0"/>
          <a:ext cx="0" cy="0"/>
          <a:chOff x="0" y="0"/>
          <a:chExt cx="0" cy="0"/>
        </a:xfrm>
      </p:grpSpPr>
      <p:sp>
        <p:nvSpPr>
          <p:cNvPr id="6" name="Rectangle 5">
            <a:extLst>
              <a:ext uri="{FF2B5EF4-FFF2-40B4-BE49-F238E27FC236}">
                <a16:creationId xmlns:a16="http://schemas.microsoft.com/office/drawing/2014/main" id="{EC1F4FE1-BB3E-8D06-1E40-C704DD262BC9}"/>
              </a:ext>
            </a:extLst>
          </p:cNvPr>
          <p:cNvSpPr/>
          <p:nvPr/>
        </p:nvSpPr>
        <p:spPr>
          <a:xfrm>
            <a:off x="0" y="0"/>
            <a:ext cx="18288000" cy="711200"/>
          </a:xfrm>
          <a:prstGeom prst="rect">
            <a:avLst/>
          </a:prstGeom>
          <a:solidFill>
            <a:schemeClr val="accent5">
              <a:lumMod val="60000"/>
              <a:lumOff val="4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93ACAEB6-760F-43B2-5346-DDCE49096507}"/>
              </a:ext>
            </a:extLst>
          </p:cNvPr>
          <p:cNvSpPr/>
          <p:nvPr/>
        </p:nvSpPr>
        <p:spPr>
          <a:xfrm>
            <a:off x="0" y="711200"/>
            <a:ext cx="18288000" cy="431800"/>
          </a:xfrm>
          <a:prstGeom prst="rect">
            <a:avLst/>
          </a:prstGeom>
          <a:solidFill>
            <a:schemeClr val="accent5">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434B2559-D203-A93A-89FF-9F9CA8C49A24}"/>
              </a:ext>
            </a:extLst>
          </p:cNvPr>
          <p:cNvSpPr/>
          <p:nvPr/>
        </p:nvSpPr>
        <p:spPr>
          <a:xfrm>
            <a:off x="0" y="1143000"/>
            <a:ext cx="18288000" cy="431800"/>
          </a:xfrm>
          <a:prstGeom prst="rect">
            <a:avLst/>
          </a:prstGeom>
          <a:solidFill>
            <a:schemeClr val="bg1"/>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39359A64-6C1D-CEAF-9055-30EEF52F28BB}"/>
              </a:ext>
            </a:extLst>
          </p:cNvPr>
          <p:cNvSpPr/>
          <p:nvPr/>
        </p:nvSpPr>
        <p:spPr>
          <a:xfrm>
            <a:off x="211016" y="2148397"/>
            <a:ext cx="17865965" cy="4389120"/>
          </a:xfrm>
          <a:prstGeom prst="roundRect">
            <a:avLst>
              <a:gd name="adj" fmla="val 2886"/>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5DE85EF9-3F9F-2AC5-5780-92F49A25512D}"/>
              </a:ext>
            </a:extLst>
          </p:cNvPr>
          <p:cNvSpPr/>
          <p:nvPr/>
        </p:nvSpPr>
        <p:spPr>
          <a:xfrm>
            <a:off x="211016" y="7121769"/>
            <a:ext cx="17865965" cy="3057771"/>
          </a:xfrm>
          <a:prstGeom prst="roundRect">
            <a:avLst>
              <a:gd name="adj" fmla="val 2449"/>
            </a:avLst>
          </a:prstGeom>
          <a:solidFill>
            <a:schemeClr val="bg1">
              <a:lumMod val="95000"/>
            </a:schemeClr>
          </a:solidFill>
          <a:ln>
            <a:noFill/>
          </a:ln>
          <a:effectLst>
            <a:innerShdw blurRad="114300">
              <a:prstClr val="black"/>
            </a:inn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6466C630-C96B-3FFD-1957-A40341E7E76D}"/>
              </a:ext>
            </a:extLst>
          </p:cNvPr>
          <p:cNvSpPr txBox="1"/>
          <p:nvPr/>
        </p:nvSpPr>
        <p:spPr>
          <a:xfrm>
            <a:off x="478005" y="1676933"/>
            <a:ext cx="1594860" cy="369332"/>
          </a:xfrm>
          <a:prstGeom prst="rect">
            <a:avLst/>
          </a:prstGeom>
          <a:noFill/>
        </p:spPr>
        <p:txBody>
          <a:bodyPr wrap="none" rtlCol="0">
            <a:spAutoFit/>
          </a:bodyPr>
          <a:lstStyle/>
          <a:p>
            <a:r>
              <a:rPr lang="en-US" b="1" dirty="0">
                <a:solidFill>
                  <a:schemeClr val="bg2">
                    <a:lumMod val="25000"/>
                  </a:schemeClr>
                </a:solidFill>
              </a:rPr>
              <a:t>Demographic</a:t>
            </a:r>
          </a:p>
        </p:txBody>
      </p:sp>
      <p:pic>
        <p:nvPicPr>
          <p:cNvPr id="15" name="Picture 14" descr="A blue and black logo&#10;&#10;Description automatically generated">
            <a:extLst>
              <a:ext uri="{FF2B5EF4-FFF2-40B4-BE49-F238E27FC236}">
                <a16:creationId xmlns:a16="http://schemas.microsoft.com/office/drawing/2014/main" id="{1FE7CAA6-37C3-EB9D-546F-90C4575E725A}"/>
              </a:ext>
            </a:extLst>
          </p:cNvPr>
          <p:cNvPicPr preferRelativeResize="0">
            <a:picLocks noChangeAspect="1"/>
          </p:cNvPicPr>
          <p:nvPr/>
        </p:nvPicPr>
        <p:blipFill>
          <a:blip r:embed="rId3" cstate="print">
            <a:extLst>
              <a:ext uri="{28A0092B-C50C-407E-A947-70E740481C1C}">
                <a14:useLocalDpi xmlns:a14="http://schemas.microsoft.com/office/drawing/2010/main" val="0"/>
              </a:ext>
            </a:extLst>
          </a:blip>
          <a:srcRect l="27137" t="16710" r="25806" b="43169"/>
          <a:stretch/>
        </p:blipFill>
        <p:spPr>
          <a:xfrm>
            <a:off x="111949" y="-34240"/>
            <a:ext cx="732113" cy="732113"/>
          </a:xfrm>
          <a:prstGeom prst="rect">
            <a:avLst/>
          </a:prstGeom>
        </p:spPr>
      </p:pic>
      <p:sp>
        <p:nvSpPr>
          <p:cNvPr id="16" name="TextBox 15">
            <a:extLst>
              <a:ext uri="{FF2B5EF4-FFF2-40B4-BE49-F238E27FC236}">
                <a16:creationId xmlns:a16="http://schemas.microsoft.com/office/drawing/2014/main" id="{E720BBE7-32F2-A1C2-6BAB-DC1296E93710}"/>
              </a:ext>
            </a:extLst>
          </p:cNvPr>
          <p:cNvSpPr txBox="1"/>
          <p:nvPr/>
        </p:nvSpPr>
        <p:spPr>
          <a:xfrm>
            <a:off x="815332" y="-22127"/>
            <a:ext cx="5096267" cy="707886"/>
          </a:xfrm>
          <a:prstGeom prst="rect">
            <a:avLst/>
          </a:prstGeom>
          <a:noFill/>
        </p:spPr>
        <p:txBody>
          <a:bodyPr wrap="none" rtlCol="0">
            <a:spAutoFit/>
          </a:bodyPr>
          <a:lstStyle/>
          <a:p>
            <a:r>
              <a:rPr lang="en-US" sz="4000" b="1" dirty="0" err="1">
                <a:solidFill>
                  <a:schemeClr val="bg1"/>
                </a:solidFill>
                <a:latin typeface="Bahnschrift SemiBold SemiConden" panose="020B0502040204020203" pitchFamily="34" charset="0"/>
              </a:rPr>
              <a:t>TechCore</a:t>
            </a:r>
            <a:r>
              <a:rPr lang="en-US" sz="4000" b="1" dirty="0">
                <a:solidFill>
                  <a:schemeClr val="bg1"/>
                </a:solidFill>
                <a:latin typeface="Bahnschrift SemiBold SemiConden" panose="020B0502040204020203" pitchFamily="34" charset="0"/>
              </a:rPr>
              <a:t> Innovation- HR</a:t>
            </a:r>
          </a:p>
        </p:txBody>
      </p:sp>
      <p:sp>
        <p:nvSpPr>
          <p:cNvPr id="19" name="TextBox 18">
            <a:extLst>
              <a:ext uri="{FF2B5EF4-FFF2-40B4-BE49-F238E27FC236}">
                <a16:creationId xmlns:a16="http://schemas.microsoft.com/office/drawing/2014/main" id="{5F6BA6E3-460C-8ECB-E506-F46669F5EC6E}"/>
              </a:ext>
            </a:extLst>
          </p:cNvPr>
          <p:cNvSpPr txBox="1"/>
          <p:nvPr/>
        </p:nvSpPr>
        <p:spPr>
          <a:xfrm>
            <a:off x="478005" y="6644977"/>
            <a:ext cx="2111412" cy="369332"/>
          </a:xfrm>
          <a:prstGeom prst="rect">
            <a:avLst/>
          </a:prstGeom>
          <a:noFill/>
        </p:spPr>
        <p:txBody>
          <a:bodyPr wrap="none" rtlCol="0">
            <a:spAutoFit/>
          </a:bodyPr>
          <a:lstStyle/>
          <a:p>
            <a:r>
              <a:rPr lang="en-US" b="1" dirty="0">
                <a:solidFill>
                  <a:schemeClr val="bg2">
                    <a:lumMod val="25000"/>
                  </a:schemeClr>
                </a:solidFill>
              </a:rPr>
              <a:t>Salary Diversity by</a:t>
            </a:r>
          </a:p>
        </p:txBody>
      </p:sp>
      <p:sp>
        <p:nvSpPr>
          <p:cNvPr id="5" name="TextBox 4">
            <a:extLst>
              <a:ext uri="{FF2B5EF4-FFF2-40B4-BE49-F238E27FC236}">
                <a16:creationId xmlns:a16="http://schemas.microsoft.com/office/drawing/2014/main" id="{AA9537C5-E72E-750E-3680-84E2660AA21F}"/>
              </a:ext>
            </a:extLst>
          </p:cNvPr>
          <p:cNvSpPr txBox="1"/>
          <p:nvPr/>
        </p:nvSpPr>
        <p:spPr>
          <a:xfrm>
            <a:off x="6241904" y="1676933"/>
            <a:ext cx="4939622" cy="369332"/>
          </a:xfrm>
          <a:prstGeom prst="rect">
            <a:avLst/>
          </a:prstGeom>
          <a:noFill/>
        </p:spPr>
        <p:txBody>
          <a:bodyPr wrap="none" rtlCol="0">
            <a:spAutoFit/>
          </a:bodyPr>
          <a:lstStyle/>
          <a:p>
            <a:r>
              <a:rPr lang="en-US" b="1" dirty="0">
                <a:solidFill>
                  <a:schemeClr val="bg2">
                    <a:lumMod val="25000"/>
                  </a:schemeClr>
                </a:solidFill>
              </a:rPr>
              <a:t>Headcount by Country and Employment Type </a:t>
            </a:r>
          </a:p>
        </p:txBody>
      </p:sp>
      <p:sp>
        <p:nvSpPr>
          <p:cNvPr id="13" name="TextBox 12">
            <a:extLst>
              <a:ext uri="{FF2B5EF4-FFF2-40B4-BE49-F238E27FC236}">
                <a16:creationId xmlns:a16="http://schemas.microsoft.com/office/drawing/2014/main" id="{21904CB1-1F91-CC0A-9412-A8D55546A420}"/>
              </a:ext>
            </a:extLst>
          </p:cNvPr>
          <p:cNvSpPr txBox="1"/>
          <p:nvPr/>
        </p:nvSpPr>
        <p:spPr>
          <a:xfrm>
            <a:off x="7302309" y="6644977"/>
            <a:ext cx="2664319" cy="369332"/>
          </a:xfrm>
          <a:prstGeom prst="rect">
            <a:avLst/>
          </a:prstGeom>
          <a:noFill/>
        </p:spPr>
        <p:txBody>
          <a:bodyPr wrap="none" rtlCol="0">
            <a:spAutoFit/>
          </a:bodyPr>
          <a:lstStyle/>
          <a:p>
            <a:r>
              <a:rPr lang="en-US" b="1" dirty="0">
                <a:solidFill>
                  <a:schemeClr val="bg2">
                    <a:lumMod val="25000"/>
                  </a:schemeClr>
                </a:solidFill>
              </a:rPr>
              <a:t>Headcount by Org Level</a:t>
            </a:r>
          </a:p>
        </p:txBody>
      </p:sp>
      <p:sp>
        <p:nvSpPr>
          <p:cNvPr id="14" name="TextBox 13">
            <a:extLst>
              <a:ext uri="{FF2B5EF4-FFF2-40B4-BE49-F238E27FC236}">
                <a16:creationId xmlns:a16="http://schemas.microsoft.com/office/drawing/2014/main" id="{F15058B7-409D-CC64-FEE4-B82E12B1508C}"/>
              </a:ext>
            </a:extLst>
          </p:cNvPr>
          <p:cNvSpPr txBox="1"/>
          <p:nvPr/>
        </p:nvSpPr>
        <p:spPr>
          <a:xfrm>
            <a:off x="12986171" y="6644977"/>
            <a:ext cx="3880549" cy="369332"/>
          </a:xfrm>
          <a:prstGeom prst="rect">
            <a:avLst/>
          </a:prstGeom>
          <a:noFill/>
        </p:spPr>
        <p:txBody>
          <a:bodyPr wrap="none" rtlCol="0">
            <a:spAutoFit/>
          </a:bodyPr>
          <a:lstStyle/>
          <a:p>
            <a:r>
              <a:rPr lang="en-US" b="1" dirty="0">
                <a:solidFill>
                  <a:schemeClr val="bg2">
                    <a:lumMod val="25000"/>
                  </a:schemeClr>
                </a:solidFill>
              </a:rPr>
              <a:t>Headcount by Gender and Ethnicity</a:t>
            </a:r>
          </a:p>
        </p:txBody>
      </p:sp>
      <p:sp>
        <p:nvSpPr>
          <p:cNvPr id="24" name="TextBox 23">
            <a:extLst>
              <a:ext uri="{FF2B5EF4-FFF2-40B4-BE49-F238E27FC236}">
                <a16:creationId xmlns:a16="http://schemas.microsoft.com/office/drawing/2014/main" id="{FC8A71F7-6F48-762C-BDE5-32EE87C8D40D}"/>
              </a:ext>
            </a:extLst>
          </p:cNvPr>
          <p:cNvSpPr txBox="1"/>
          <p:nvPr/>
        </p:nvSpPr>
        <p:spPr>
          <a:xfrm>
            <a:off x="602855" y="1181422"/>
            <a:ext cx="643061" cy="369332"/>
          </a:xfrm>
          <a:prstGeom prst="rect">
            <a:avLst/>
          </a:prstGeom>
          <a:noFill/>
        </p:spPr>
        <p:txBody>
          <a:bodyPr wrap="none" rtlCol="0">
            <a:spAutoFit/>
          </a:bodyPr>
          <a:lstStyle/>
          <a:p>
            <a:r>
              <a:rPr lang="en-US" b="1" dirty="0">
                <a:solidFill>
                  <a:schemeClr val="bg2">
                    <a:lumMod val="25000"/>
                  </a:schemeClr>
                </a:solidFill>
              </a:rPr>
              <a:t>Year</a:t>
            </a:r>
          </a:p>
        </p:txBody>
      </p:sp>
      <p:sp>
        <p:nvSpPr>
          <p:cNvPr id="25" name="TextBox 24">
            <a:extLst>
              <a:ext uri="{FF2B5EF4-FFF2-40B4-BE49-F238E27FC236}">
                <a16:creationId xmlns:a16="http://schemas.microsoft.com/office/drawing/2014/main" id="{763668D3-F7C2-F67D-2057-46AE2E36F4DE}"/>
              </a:ext>
            </a:extLst>
          </p:cNvPr>
          <p:cNvSpPr txBox="1"/>
          <p:nvPr/>
        </p:nvSpPr>
        <p:spPr>
          <a:xfrm>
            <a:off x="2720404" y="1181422"/>
            <a:ext cx="854721" cy="369332"/>
          </a:xfrm>
          <a:prstGeom prst="rect">
            <a:avLst/>
          </a:prstGeom>
          <a:noFill/>
        </p:spPr>
        <p:txBody>
          <a:bodyPr wrap="none" rtlCol="0">
            <a:spAutoFit/>
          </a:bodyPr>
          <a:lstStyle/>
          <a:p>
            <a:r>
              <a:rPr lang="en-US" b="1" dirty="0">
                <a:solidFill>
                  <a:schemeClr val="bg2">
                    <a:lumMod val="25000"/>
                  </a:schemeClr>
                </a:solidFill>
              </a:rPr>
              <a:t>Month</a:t>
            </a:r>
          </a:p>
        </p:txBody>
      </p:sp>
      <p:sp>
        <p:nvSpPr>
          <p:cNvPr id="26" name="TextBox 25">
            <a:extLst>
              <a:ext uri="{FF2B5EF4-FFF2-40B4-BE49-F238E27FC236}">
                <a16:creationId xmlns:a16="http://schemas.microsoft.com/office/drawing/2014/main" id="{D23B5778-989E-43BF-9E3E-0D74FD06C0E9}"/>
              </a:ext>
            </a:extLst>
          </p:cNvPr>
          <p:cNvSpPr txBox="1"/>
          <p:nvPr/>
        </p:nvSpPr>
        <p:spPr>
          <a:xfrm>
            <a:off x="5484238" y="1181422"/>
            <a:ext cx="1452642" cy="369332"/>
          </a:xfrm>
          <a:prstGeom prst="rect">
            <a:avLst/>
          </a:prstGeom>
          <a:noFill/>
        </p:spPr>
        <p:txBody>
          <a:bodyPr wrap="none" rtlCol="0">
            <a:spAutoFit/>
          </a:bodyPr>
          <a:lstStyle/>
          <a:p>
            <a:r>
              <a:rPr lang="en-US" b="1" dirty="0">
                <a:solidFill>
                  <a:schemeClr val="bg2">
                    <a:lumMod val="25000"/>
                  </a:schemeClr>
                </a:solidFill>
              </a:rPr>
              <a:t>Department</a:t>
            </a:r>
          </a:p>
        </p:txBody>
      </p:sp>
      <p:sp>
        <p:nvSpPr>
          <p:cNvPr id="4" name="TextBox 3">
            <a:extLst>
              <a:ext uri="{FF2B5EF4-FFF2-40B4-BE49-F238E27FC236}">
                <a16:creationId xmlns:a16="http://schemas.microsoft.com/office/drawing/2014/main" id="{891AE1D6-9D36-0F7C-64FF-49776E5F407B}"/>
              </a:ext>
            </a:extLst>
          </p:cNvPr>
          <p:cNvSpPr txBox="1"/>
          <p:nvPr/>
        </p:nvSpPr>
        <p:spPr>
          <a:xfrm>
            <a:off x="656103" y="3130348"/>
            <a:ext cx="1351652" cy="646331"/>
          </a:xfrm>
          <a:prstGeom prst="rect">
            <a:avLst/>
          </a:prstGeom>
          <a:noFill/>
        </p:spPr>
        <p:txBody>
          <a:bodyPr wrap="none" rtlCol="0">
            <a:spAutoFit/>
          </a:bodyPr>
          <a:lstStyle/>
          <a:p>
            <a:pPr algn="ctr"/>
            <a:r>
              <a:rPr lang="en-US" b="1" dirty="0">
                <a:solidFill>
                  <a:schemeClr val="bg2">
                    <a:lumMod val="25000"/>
                  </a:schemeClr>
                </a:solidFill>
              </a:rPr>
              <a:t>Headcount</a:t>
            </a:r>
          </a:p>
          <a:p>
            <a:pPr algn="ctr"/>
            <a:r>
              <a:rPr lang="en-US" b="1" dirty="0">
                <a:solidFill>
                  <a:schemeClr val="bg2">
                    <a:lumMod val="25000"/>
                  </a:schemeClr>
                </a:solidFill>
              </a:rPr>
              <a:t>(%)</a:t>
            </a:r>
          </a:p>
        </p:txBody>
      </p:sp>
      <p:sp>
        <p:nvSpPr>
          <p:cNvPr id="17" name="TextBox 16">
            <a:extLst>
              <a:ext uri="{FF2B5EF4-FFF2-40B4-BE49-F238E27FC236}">
                <a16:creationId xmlns:a16="http://schemas.microsoft.com/office/drawing/2014/main" id="{DA5267B6-FAE6-C648-FFC7-836222C2111D}"/>
              </a:ext>
            </a:extLst>
          </p:cNvPr>
          <p:cNvSpPr txBox="1"/>
          <p:nvPr/>
        </p:nvSpPr>
        <p:spPr>
          <a:xfrm>
            <a:off x="3202748" y="2261185"/>
            <a:ext cx="744756" cy="369332"/>
          </a:xfrm>
          <a:prstGeom prst="rect">
            <a:avLst/>
          </a:prstGeom>
          <a:noFill/>
        </p:spPr>
        <p:txBody>
          <a:bodyPr wrap="none" rtlCol="0">
            <a:spAutoFit/>
          </a:bodyPr>
          <a:lstStyle/>
          <a:p>
            <a:pPr algn="ctr"/>
            <a:r>
              <a:rPr lang="en-US" b="1" dirty="0">
                <a:solidFill>
                  <a:schemeClr val="bg2">
                    <a:lumMod val="25000"/>
                  </a:schemeClr>
                </a:solidFill>
              </a:rPr>
              <a:t>Hires</a:t>
            </a:r>
          </a:p>
        </p:txBody>
      </p:sp>
      <p:sp>
        <p:nvSpPr>
          <p:cNvPr id="18" name="TextBox 17">
            <a:extLst>
              <a:ext uri="{FF2B5EF4-FFF2-40B4-BE49-F238E27FC236}">
                <a16:creationId xmlns:a16="http://schemas.microsoft.com/office/drawing/2014/main" id="{19EFE15B-4A71-7B34-6F5E-0A509239CA14}"/>
              </a:ext>
            </a:extLst>
          </p:cNvPr>
          <p:cNvSpPr txBox="1"/>
          <p:nvPr/>
        </p:nvSpPr>
        <p:spPr>
          <a:xfrm>
            <a:off x="4635531" y="2261185"/>
            <a:ext cx="1427122" cy="369332"/>
          </a:xfrm>
          <a:prstGeom prst="rect">
            <a:avLst/>
          </a:prstGeom>
          <a:noFill/>
        </p:spPr>
        <p:txBody>
          <a:bodyPr wrap="none" rtlCol="0">
            <a:spAutoFit/>
          </a:bodyPr>
          <a:lstStyle/>
          <a:p>
            <a:pPr algn="ctr"/>
            <a:r>
              <a:rPr lang="en-US" b="1" dirty="0">
                <a:solidFill>
                  <a:schemeClr val="bg2">
                    <a:lumMod val="25000"/>
                  </a:schemeClr>
                </a:solidFill>
              </a:rPr>
              <a:t>Resignation</a:t>
            </a:r>
          </a:p>
        </p:txBody>
      </p:sp>
      <p:grpSp>
        <p:nvGrpSpPr>
          <p:cNvPr id="56" name="Graphic 27" descr="Woman with solid fill">
            <a:extLst>
              <a:ext uri="{FF2B5EF4-FFF2-40B4-BE49-F238E27FC236}">
                <a16:creationId xmlns:a16="http://schemas.microsoft.com/office/drawing/2014/main" id="{2C21848A-EF98-1679-C16C-684FB8581E85}"/>
              </a:ext>
            </a:extLst>
          </p:cNvPr>
          <p:cNvGrpSpPr>
            <a:grpSpLocks noChangeAspect="1"/>
          </p:cNvGrpSpPr>
          <p:nvPr/>
        </p:nvGrpSpPr>
        <p:grpSpPr>
          <a:xfrm>
            <a:off x="397022" y="4677815"/>
            <a:ext cx="336110" cy="685800"/>
            <a:chOff x="2735822" y="2854742"/>
            <a:chExt cx="1795140" cy="3662812"/>
          </a:xfrm>
          <a:solidFill>
            <a:srgbClr val="000000"/>
          </a:solidFill>
        </p:grpSpPr>
        <p:sp>
          <p:nvSpPr>
            <p:cNvPr id="57" name="Freeform: Shape 56">
              <a:extLst>
                <a:ext uri="{FF2B5EF4-FFF2-40B4-BE49-F238E27FC236}">
                  <a16:creationId xmlns:a16="http://schemas.microsoft.com/office/drawing/2014/main" id="{ACCC6F86-5E4E-5FD1-EA73-75DC1F8A7F24}"/>
                </a:ext>
              </a:extLst>
            </p:cNvPr>
            <p:cNvSpPr/>
            <p:nvPr/>
          </p:nvSpPr>
          <p:spPr>
            <a:xfrm>
              <a:off x="3311857" y="2854742"/>
              <a:ext cx="651166" cy="651166"/>
            </a:xfrm>
            <a:custGeom>
              <a:avLst/>
              <a:gdLst>
                <a:gd name="connsiteX0" fmla="*/ 651167 w 651166"/>
                <a:gd name="connsiteY0" fmla="*/ 325583 h 651166"/>
                <a:gd name="connsiteX1" fmla="*/ 325583 w 651166"/>
                <a:gd name="connsiteY1" fmla="*/ 651167 h 651166"/>
                <a:gd name="connsiteX2" fmla="*/ 0 w 651166"/>
                <a:gd name="connsiteY2" fmla="*/ 325583 h 651166"/>
                <a:gd name="connsiteX3" fmla="*/ 325583 w 651166"/>
                <a:gd name="connsiteY3" fmla="*/ 0 h 651166"/>
                <a:gd name="connsiteX4" fmla="*/ 651167 w 651166"/>
                <a:gd name="connsiteY4" fmla="*/ 325583 h 65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66" h="651166">
                  <a:moveTo>
                    <a:pt x="651167" y="325583"/>
                  </a:moveTo>
                  <a:cubicBezTo>
                    <a:pt x="651167" y="505398"/>
                    <a:pt x="505398" y="651167"/>
                    <a:pt x="325583" y="651167"/>
                  </a:cubicBezTo>
                  <a:cubicBezTo>
                    <a:pt x="145769" y="651167"/>
                    <a:pt x="0" y="505398"/>
                    <a:pt x="0" y="325583"/>
                  </a:cubicBezTo>
                  <a:cubicBezTo>
                    <a:pt x="0" y="145769"/>
                    <a:pt x="145769" y="0"/>
                    <a:pt x="325583" y="0"/>
                  </a:cubicBezTo>
                  <a:cubicBezTo>
                    <a:pt x="505398" y="0"/>
                    <a:pt x="651167" y="145769"/>
                    <a:pt x="651167" y="325583"/>
                  </a:cubicBezTo>
                  <a:close/>
                </a:path>
              </a:pathLst>
            </a:custGeom>
            <a:solidFill>
              <a:srgbClr val="000000"/>
            </a:solidFill>
            <a:ln w="40680" cap="flat">
              <a:noFill/>
              <a:prstDash val="solid"/>
              <a:miter/>
            </a:ln>
          </p:spPr>
          <p:txBody>
            <a:bodyPr rtlCol="0" anchor="ctr"/>
            <a:lstStyle/>
            <a:p>
              <a:endParaRPr lang="en-US"/>
            </a:p>
          </p:txBody>
        </p:sp>
        <p:sp>
          <p:nvSpPr>
            <p:cNvPr id="58" name="Freeform: Shape 57">
              <a:extLst>
                <a:ext uri="{FF2B5EF4-FFF2-40B4-BE49-F238E27FC236}">
                  <a16:creationId xmlns:a16="http://schemas.microsoft.com/office/drawing/2014/main" id="{E352390A-1118-6F3C-1189-F6F24E75BFCC}"/>
                </a:ext>
              </a:extLst>
            </p:cNvPr>
            <p:cNvSpPr/>
            <p:nvPr/>
          </p:nvSpPr>
          <p:spPr>
            <a:xfrm>
              <a:off x="2735822" y="3587305"/>
              <a:ext cx="1795140" cy="2930250"/>
            </a:xfrm>
            <a:custGeom>
              <a:avLst/>
              <a:gdLst>
                <a:gd name="connsiteX0" fmla="*/ 1788833 w 1795140"/>
                <a:gd name="connsiteY0" fmla="*/ 1253496 h 2930250"/>
                <a:gd name="connsiteX1" fmla="*/ 1495808 w 1795140"/>
                <a:gd name="connsiteY1" fmla="*/ 244188 h 2930250"/>
                <a:gd name="connsiteX2" fmla="*/ 1430692 w 1795140"/>
                <a:gd name="connsiteY2" fmla="*/ 154652 h 2930250"/>
                <a:gd name="connsiteX3" fmla="*/ 1088829 w 1795140"/>
                <a:gd name="connsiteY3" fmla="*/ 16279 h 2930250"/>
                <a:gd name="connsiteX4" fmla="*/ 901619 w 1795140"/>
                <a:gd name="connsiteY4" fmla="*/ 0 h 2930250"/>
                <a:gd name="connsiteX5" fmla="*/ 714408 w 1795140"/>
                <a:gd name="connsiteY5" fmla="*/ 16279 h 2930250"/>
                <a:gd name="connsiteX6" fmla="*/ 372546 w 1795140"/>
                <a:gd name="connsiteY6" fmla="*/ 154652 h 2930250"/>
                <a:gd name="connsiteX7" fmla="*/ 307429 w 1795140"/>
                <a:gd name="connsiteY7" fmla="*/ 244188 h 2930250"/>
                <a:gd name="connsiteX8" fmla="*/ 6264 w 1795140"/>
                <a:gd name="connsiteY8" fmla="*/ 1253496 h 2930250"/>
                <a:gd name="connsiteX9" fmla="*/ 120219 w 1795140"/>
                <a:gd name="connsiteY9" fmla="*/ 1456985 h 2930250"/>
                <a:gd name="connsiteX10" fmla="*/ 169056 w 1795140"/>
                <a:gd name="connsiteY10" fmla="*/ 1465125 h 2930250"/>
                <a:gd name="connsiteX11" fmla="*/ 323708 w 1795140"/>
                <a:gd name="connsiteY11" fmla="*/ 1351171 h 2930250"/>
                <a:gd name="connsiteX12" fmla="*/ 576035 w 1795140"/>
                <a:gd name="connsiteY12" fmla="*/ 496515 h 2930250"/>
                <a:gd name="connsiteX13" fmla="*/ 576035 w 1795140"/>
                <a:gd name="connsiteY13" fmla="*/ 781400 h 2930250"/>
                <a:gd name="connsiteX14" fmla="*/ 274871 w 1795140"/>
                <a:gd name="connsiteY14" fmla="*/ 1790708 h 2930250"/>
                <a:gd name="connsiteX15" fmla="*/ 494639 w 1795140"/>
                <a:gd name="connsiteY15" fmla="*/ 1790708 h 2930250"/>
                <a:gd name="connsiteX16" fmla="*/ 494639 w 1795140"/>
                <a:gd name="connsiteY16" fmla="*/ 2930250 h 2930250"/>
                <a:gd name="connsiteX17" fmla="*/ 820223 w 1795140"/>
                <a:gd name="connsiteY17" fmla="*/ 2930250 h 2930250"/>
                <a:gd name="connsiteX18" fmla="*/ 820223 w 1795140"/>
                <a:gd name="connsiteY18" fmla="*/ 1790708 h 2930250"/>
                <a:gd name="connsiteX19" fmla="*/ 983014 w 1795140"/>
                <a:gd name="connsiteY19" fmla="*/ 1790708 h 2930250"/>
                <a:gd name="connsiteX20" fmla="*/ 983014 w 1795140"/>
                <a:gd name="connsiteY20" fmla="*/ 2930250 h 2930250"/>
                <a:gd name="connsiteX21" fmla="*/ 1308598 w 1795140"/>
                <a:gd name="connsiteY21" fmla="*/ 2930250 h 2930250"/>
                <a:gd name="connsiteX22" fmla="*/ 1308598 w 1795140"/>
                <a:gd name="connsiteY22" fmla="*/ 1790708 h 2930250"/>
                <a:gd name="connsiteX23" fmla="*/ 1528367 w 1795140"/>
                <a:gd name="connsiteY23" fmla="*/ 1790708 h 2930250"/>
                <a:gd name="connsiteX24" fmla="*/ 1227202 w 1795140"/>
                <a:gd name="connsiteY24" fmla="*/ 781400 h 2930250"/>
                <a:gd name="connsiteX25" fmla="*/ 1227202 w 1795140"/>
                <a:gd name="connsiteY25" fmla="*/ 496515 h 2930250"/>
                <a:gd name="connsiteX26" fmla="*/ 1479529 w 1795140"/>
                <a:gd name="connsiteY26" fmla="*/ 1351171 h 2930250"/>
                <a:gd name="connsiteX27" fmla="*/ 1634181 w 1795140"/>
                <a:gd name="connsiteY27" fmla="*/ 1465125 h 2930250"/>
                <a:gd name="connsiteX28" fmla="*/ 1683019 w 1795140"/>
                <a:gd name="connsiteY28" fmla="*/ 1456985 h 2930250"/>
                <a:gd name="connsiteX29" fmla="*/ 1788833 w 1795140"/>
                <a:gd name="connsiteY29" fmla="*/ 1253496 h 293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795140" h="2930250">
                  <a:moveTo>
                    <a:pt x="1788833" y="1253496"/>
                  </a:moveTo>
                  <a:lnTo>
                    <a:pt x="1495808" y="244188"/>
                  </a:lnTo>
                  <a:cubicBezTo>
                    <a:pt x="1487669" y="203490"/>
                    <a:pt x="1463250" y="170931"/>
                    <a:pt x="1430692" y="154652"/>
                  </a:cubicBezTo>
                  <a:cubicBezTo>
                    <a:pt x="1333017" y="89535"/>
                    <a:pt x="1219063" y="48838"/>
                    <a:pt x="1088829" y="16279"/>
                  </a:cubicBezTo>
                  <a:cubicBezTo>
                    <a:pt x="1023712" y="8140"/>
                    <a:pt x="966735" y="0"/>
                    <a:pt x="901619" y="0"/>
                  </a:cubicBezTo>
                  <a:cubicBezTo>
                    <a:pt x="836502" y="0"/>
                    <a:pt x="779525" y="8140"/>
                    <a:pt x="714408" y="16279"/>
                  </a:cubicBezTo>
                  <a:cubicBezTo>
                    <a:pt x="584175" y="40698"/>
                    <a:pt x="470221" y="89535"/>
                    <a:pt x="372546" y="154652"/>
                  </a:cubicBezTo>
                  <a:cubicBezTo>
                    <a:pt x="339987" y="179071"/>
                    <a:pt x="315569" y="203490"/>
                    <a:pt x="307429" y="244188"/>
                  </a:cubicBezTo>
                  <a:lnTo>
                    <a:pt x="6264" y="1253496"/>
                  </a:lnTo>
                  <a:cubicBezTo>
                    <a:pt x="-18154" y="1343031"/>
                    <a:pt x="30683" y="1432567"/>
                    <a:pt x="120219" y="1456985"/>
                  </a:cubicBezTo>
                  <a:cubicBezTo>
                    <a:pt x="136498" y="1465125"/>
                    <a:pt x="152777" y="1465125"/>
                    <a:pt x="169056" y="1465125"/>
                  </a:cubicBezTo>
                  <a:cubicBezTo>
                    <a:pt x="242312" y="1465125"/>
                    <a:pt x="307429" y="1416288"/>
                    <a:pt x="323708" y="1351171"/>
                  </a:cubicBezTo>
                  <a:lnTo>
                    <a:pt x="576035" y="496515"/>
                  </a:lnTo>
                  <a:lnTo>
                    <a:pt x="576035" y="781400"/>
                  </a:lnTo>
                  <a:lnTo>
                    <a:pt x="274871" y="1790708"/>
                  </a:lnTo>
                  <a:lnTo>
                    <a:pt x="494639" y="1790708"/>
                  </a:lnTo>
                  <a:lnTo>
                    <a:pt x="494639" y="2930250"/>
                  </a:lnTo>
                  <a:lnTo>
                    <a:pt x="820223" y="2930250"/>
                  </a:lnTo>
                  <a:lnTo>
                    <a:pt x="820223" y="1790708"/>
                  </a:lnTo>
                  <a:lnTo>
                    <a:pt x="983014" y="1790708"/>
                  </a:lnTo>
                  <a:lnTo>
                    <a:pt x="983014" y="2930250"/>
                  </a:lnTo>
                  <a:lnTo>
                    <a:pt x="1308598" y="2930250"/>
                  </a:lnTo>
                  <a:lnTo>
                    <a:pt x="1308598" y="1790708"/>
                  </a:lnTo>
                  <a:lnTo>
                    <a:pt x="1528367" y="1790708"/>
                  </a:lnTo>
                  <a:lnTo>
                    <a:pt x="1227202" y="781400"/>
                  </a:lnTo>
                  <a:lnTo>
                    <a:pt x="1227202" y="496515"/>
                  </a:lnTo>
                  <a:lnTo>
                    <a:pt x="1479529" y="1351171"/>
                  </a:lnTo>
                  <a:cubicBezTo>
                    <a:pt x="1503948" y="1424427"/>
                    <a:pt x="1569065" y="1465125"/>
                    <a:pt x="1634181" y="1465125"/>
                  </a:cubicBezTo>
                  <a:cubicBezTo>
                    <a:pt x="1650460" y="1465125"/>
                    <a:pt x="1666740" y="1465125"/>
                    <a:pt x="1683019" y="1456985"/>
                  </a:cubicBezTo>
                  <a:cubicBezTo>
                    <a:pt x="1764415" y="1432567"/>
                    <a:pt x="1813252" y="1343031"/>
                    <a:pt x="1788833" y="1253496"/>
                  </a:cubicBezTo>
                  <a:close/>
                </a:path>
              </a:pathLst>
            </a:custGeom>
            <a:solidFill>
              <a:srgbClr val="000000"/>
            </a:solidFill>
            <a:ln w="40680" cap="flat">
              <a:noFill/>
              <a:prstDash val="solid"/>
              <a:miter/>
            </a:ln>
          </p:spPr>
          <p:txBody>
            <a:bodyPr rtlCol="0" anchor="ctr"/>
            <a:lstStyle/>
            <a:p>
              <a:endParaRPr lang="en-US"/>
            </a:p>
          </p:txBody>
        </p:sp>
      </p:grpSp>
      <p:grpSp>
        <p:nvGrpSpPr>
          <p:cNvPr id="53" name="Graphic 29" descr="Man with solid fill">
            <a:extLst>
              <a:ext uri="{FF2B5EF4-FFF2-40B4-BE49-F238E27FC236}">
                <a16:creationId xmlns:a16="http://schemas.microsoft.com/office/drawing/2014/main" id="{5FCBBCEE-5305-EA72-9ECB-2A8326F14638}"/>
              </a:ext>
            </a:extLst>
          </p:cNvPr>
          <p:cNvGrpSpPr>
            <a:grpSpLocks noChangeAspect="1"/>
          </p:cNvGrpSpPr>
          <p:nvPr/>
        </p:nvGrpSpPr>
        <p:grpSpPr>
          <a:xfrm>
            <a:off x="397022" y="3722446"/>
            <a:ext cx="335280" cy="685800"/>
            <a:chOff x="726270" y="3229402"/>
            <a:chExt cx="1790708" cy="3662812"/>
          </a:xfrm>
          <a:solidFill>
            <a:srgbClr val="000000"/>
          </a:solidFill>
        </p:grpSpPr>
        <p:sp>
          <p:nvSpPr>
            <p:cNvPr id="54" name="Freeform: Shape 53">
              <a:extLst>
                <a:ext uri="{FF2B5EF4-FFF2-40B4-BE49-F238E27FC236}">
                  <a16:creationId xmlns:a16="http://schemas.microsoft.com/office/drawing/2014/main" id="{BEF9AEED-AD7E-EBE8-B6BC-563F41BFE474}"/>
                </a:ext>
              </a:extLst>
            </p:cNvPr>
            <p:cNvSpPr/>
            <p:nvPr/>
          </p:nvSpPr>
          <p:spPr>
            <a:xfrm>
              <a:off x="1296041" y="3229402"/>
              <a:ext cx="651166" cy="651166"/>
            </a:xfrm>
            <a:custGeom>
              <a:avLst/>
              <a:gdLst>
                <a:gd name="connsiteX0" fmla="*/ 651167 w 651166"/>
                <a:gd name="connsiteY0" fmla="*/ 325583 h 651166"/>
                <a:gd name="connsiteX1" fmla="*/ 325583 w 651166"/>
                <a:gd name="connsiteY1" fmla="*/ 651167 h 651166"/>
                <a:gd name="connsiteX2" fmla="*/ 0 w 651166"/>
                <a:gd name="connsiteY2" fmla="*/ 325583 h 651166"/>
                <a:gd name="connsiteX3" fmla="*/ 325583 w 651166"/>
                <a:gd name="connsiteY3" fmla="*/ 0 h 651166"/>
                <a:gd name="connsiteX4" fmla="*/ 651167 w 651166"/>
                <a:gd name="connsiteY4" fmla="*/ 325583 h 65116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1166" h="651166">
                  <a:moveTo>
                    <a:pt x="651167" y="325583"/>
                  </a:moveTo>
                  <a:cubicBezTo>
                    <a:pt x="651167" y="505398"/>
                    <a:pt x="505398" y="651167"/>
                    <a:pt x="325583" y="651167"/>
                  </a:cubicBezTo>
                  <a:cubicBezTo>
                    <a:pt x="145769" y="651167"/>
                    <a:pt x="0" y="505398"/>
                    <a:pt x="0" y="325583"/>
                  </a:cubicBezTo>
                  <a:cubicBezTo>
                    <a:pt x="0" y="145769"/>
                    <a:pt x="145769" y="0"/>
                    <a:pt x="325583" y="0"/>
                  </a:cubicBezTo>
                  <a:cubicBezTo>
                    <a:pt x="505398" y="0"/>
                    <a:pt x="651167" y="145769"/>
                    <a:pt x="651167" y="325583"/>
                  </a:cubicBezTo>
                  <a:close/>
                </a:path>
              </a:pathLst>
            </a:custGeom>
            <a:solidFill>
              <a:srgbClr val="000000"/>
            </a:solidFill>
            <a:ln w="40680" cap="flat">
              <a:noFill/>
              <a:prstDash val="solid"/>
              <a:miter/>
            </a:ln>
          </p:spPr>
          <p:txBody>
            <a:bodyPr rtlCol="0" anchor="ctr"/>
            <a:lstStyle/>
            <a:p>
              <a:endParaRPr lang="en-US"/>
            </a:p>
          </p:txBody>
        </p:sp>
        <p:sp>
          <p:nvSpPr>
            <p:cNvPr id="55" name="Freeform: Shape 54">
              <a:extLst>
                <a:ext uri="{FF2B5EF4-FFF2-40B4-BE49-F238E27FC236}">
                  <a16:creationId xmlns:a16="http://schemas.microsoft.com/office/drawing/2014/main" id="{E58DAA21-A03D-F6D8-FB6D-54BF8F4A4ED6}"/>
                </a:ext>
              </a:extLst>
            </p:cNvPr>
            <p:cNvSpPr/>
            <p:nvPr/>
          </p:nvSpPr>
          <p:spPr>
            <a:xfrm>
              <a:off x="726270" y="3961965"/>
              <a:ext cx="1790708" cy="2930250"/>
            </a:xfrm>
            <a:custGeom>
              <a:avLst/>
              <a:gdLst>
                <a:gd name="connsiteX0" fmla="*/ 1782569 w 1790708"/>
                <a:gd name="connsiteY0" fmla="*/ 1269775 h 2930250"/>
                <a:gd name="connsiteX1" fmla="*/ 1554660 w 1790708"/>
                <a:gd name="connsiteY1" fmla="*/ 301165 h 2930250"/>
                <a:gd name="connsiteX2" fmla="*/ 1505823 w 1790708"/>
                <a:gd name="connsiteY2" fmla="*/ 211629 h 2930250"/>
                <a:gd name="connsiteX3" fmla="*/ 1163960 w 1790708"/>
                <a:gd name="connsiteY3" fmla="*/ 32558 h 2930250"/>
                <a:gd name="connsiteX4" fmla="*/ 895354 w 1790708"/>
                <a:gd name="connsiteY4" fmla="*/ 0 h 2930250"/>
                <a:gd name="connsiteX5" fmla="*/ 626748 w 1790708"/>
                <a:gd name="connsiteY5" fmla="*/ 40698 h 2930250"/>
                <a:gd name="connsiteX6" fmla="*/ 284885 w 1790708"/>
                <a:gd name="connsiteY6" fmla="*/ 219769 h 2930250"/>
                <a:gd name="connsiteX7" fmla="*/ 236048 w 1790708"/>
                <a:gd name="connsiteY7" fmla="*/ 309304 h 2930250"/>
                <a:gd name="connsiteX8" fmla="*/ 8140 w 1790708"/>
                <a:gd name="connsiteY8" fmla="*/ 1277915 h 2930250"/>
                <a:gd name="connsiteX9" fmla="*/ 0 w 1790708"/>
                <a:gd name="connsiteY9" fmla="*/ 1318613 h 2930250"/>
                <a:gd name="connsiteX10" fmla="*/ 162792 w 1790708"/>
                <a:gd name="connsiteY10" fmla="*/ 1481404 h 2930250"/>
                <a:gd name="connsiteX11" fmla="*/ 317444 w 1790708"/>
                <a:gd name="connsiteY11" fmla="*/ 1359311 h 2930250"/>
                <a:gd name="connsiteX12" fmla="*/ 488375 w 1790708"/>
                <a:gd name="connsiteY12" fmla="*/ 651167 h 2930250"/>
                <a:gd name="connsiteX13" fmla="*/ 488375 w 1790708"/>
                <a:gd name="connsiteY13" fmla="*/ 2930250 h 2930250"/>
                <a:gd name="connsiteX14" fmla="*/ 813958 w 1790708"/>
                <a:gd name="connsiteY14" fmla="*/ 2930250 h 2930250"/>
                <a:gd name="connsiteX15" fmla="*/ 813958 w 1790708"/>
                <a:gd name="connsiteY15" fmla="*/ 1465125 h 2930250"/>
                <a:gd name="connsiteX16" fmla="*/ 976750 w 1790708"/>
                <a:gd name="connsiteY16" fmla="*/ 1465125 h 2930250"/>
                <a:gd name="connsiteX17" fmla="*/ 976750 w 1790708"/>
                <a:gd name="connsiteY17" fmla="*/ 2930250 h 2930250"/>
                <a:gd name="connsiteX18" fmla="*/ 1302333 w 1790708"/>
                <a:gd name="connsiteY18" fmla="*/ 2930250 h 2930250"/>
                <a:gd name="connsiteX19" fmla="*/ 1302333 w 1790708"/>
                <a:gd name="connsiteY19" fmla="*/ 643027 h 2930250"/>
                <a:gd name="connsiteX20" fmla="*/ 1473265 w 1790708"/>
                <a:gd name="connsiteY20" fmla="*/ 1351171 h 2930250"/>
                <a:gd name="connsiteX21" fmla="*/ 1627917 w 1790708"/>
                <a:gd name="connsiteY21" fmla="*/ 1473265 h 2930250"/>
                <a:gd name="connsiteX22" fmla="*/ 1790708 w 1790708"/>
                <a:gd name="connsiteY22" fmla="*/ 1310473 h 2930250"/>
                <a:gd name="connsiteX23" fmla="*/ 1782569 w 1790708"/>
                <a:gd name="connsiteY23" fmla="*/ 1269775 h 2930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790708" h="2930250">
                  <a:moveTo>
                    <a:pt x="1782569" y="1269775"/>
                  </a:moveTo>
                  <a:lnTo>
                    <a:pt x="1554660" y="301165"/>
                  </a:lnTo>
                  <a:cubicBezTo>
                    <a:pt x="1546521" y="268606"/>
                    <a:pt x="1530242" y="236048"/>
                    <a:pt x="1505823" y="211629"/>
                  </a:cubicBezTo>
                  <a:cubicBezTo>
                    <a:pt x="1408148" y="130233"/>
                    <a:pt x="1294194" y="73256"/>
                    <a:pt x="1163960" y="32558"/>
                  </a:cubicBezTo>
                  <a:cubicBezTo>
                    <a:pt x="1074425" y="16279"/>
                    <a:pt x="984890" y="0"/>
                    <a:pt x="895354" y="0"/>
                  </a:cubicBezTo>
                  <a:cubicBezTo>
                    <a:pt x="805819" y="0"/>
                    <a:pt x="716283" y="16279"/>
                    <a:pt x="626748" y="40698"/>
                  </a:cubicBezTo>
                  <a:cubicBezTo>
                    <a:pt x="496515" y="73256"/>
                    <a:pt x="382560" y="138373"/>
                    <a:pt x="284885" y="219769"/>
                  </a:cubicBezTo>
                  <a:cubicBezTo>
                    <a:pt x="260467" y="244188"/>
                    <a:pt x="244188" y="276746"/>
                    <a:pt x="236048" y="309304"/>
                  </a:cubicBezTo>
                  <a:lnTo>
                    <a:pt x="8140" y="1277915"/>
                  </a:lnTo>
                  <a:cubicBezTo>
                    <a:pt x="8140" y="1286054"/>
                    <a:pt x="0" y="1302333"/>
                    <a:pt x="0" y="1318613"/>
                  </a:cubicBezTo>
                  <a:cubicBezTo>
                    <a:pt x="0" y="1408148"/>
                    <a:pt x="73256" y="1481404"/>
                    <a:pt x="162792" y="1481404"/>
                  </a:cubicBezTo>
                  <a:cubicBezTo>
                    <a:pt x="236048" y="1481404"/>
                    <a:pt x="301165" y="1424427"/>
                    <a:pt x="317444" y="1359311"/>
                  </a:cubicBezTo>
                  <a:lnTo>
                    <a:pt x="488375" y="651167"/>
                  </a:lnTo>
                  <a:lnTo>
                    <a:pt x="488375" y="2930250"/>
                  </a:lnTo>
                  <a:lnTo>
                    <a:pt x="813958" y="2930250"/>
                  </a:lnTo>
                  <a:lnTo>
                    <a:pt x="813958" y="1465125"/>
                  </a:lnTo>
                  <a:lnTo>
                    <a:pt x="976750" y="1465125"/>
                  </a:lnTo>
                  <a:lnTo>
                    <a:pt x="976750" y="2930250"/>
                  </a:lnTo>
                  <a:lnTo>
                    <a:pt x="1302333" y="2930250"/>
                  </a:lnTo>
                  <a:lnTo>
                    <a:pt x="1302333" y="643027"/>
                  </a:lnTo>
                  <a:lnTo>
                    <a:pt x="1473265" y="1351171"/>
                  </a:lnTo>
                  <a:cubicBezTo>
                    <a:pt x="1489544" y="1416288"/>
                    <a:pt x="1554660" y="1473265"/>
                    <a:pt x="1627917" y="1473265"/>
                  </a:cubicBezTo>
                  <a:cubicBezTo>
                    <a:pt x="1717452" y="1473265"/>
                    <a:pt x="1790708" y="1400008"/>
                    <a:pt x="1790708" y="1310473"/>
                  </a:cubicBezTo>
                  <a:cubicBezTo>
                    <a:pt x="1790708" y="1294194"/>
                    <a:pt x="1782569" y="1277915"/>
                    <a:pt x="1782569" y="1269775"/>
                  </a:cubicBezTo>
                  <a:close/>
                </a:path>
              </a:pathLst>
            </a:custGeom>
            <a:solidFill>
              <a:srgbClr val="000000"/>
            </a:solidFill>
            <a:ln w="40680" cap="flat">
              <a:noFill/>
              <a:prstDash val="solid"/>
              <a:miter/>
            </a:ln>
          </p:spPr>
          <p:txBody>
            <a:bodyPr rtlCol="0" anchor="ctr"/>
            <a:lstStyle/>
            <a:p>
              <a:endParaRPr lang="en-US"/>
            </a:p>
          </p:txBody>
        </p:sp>
      </p:grpSp>
      <p:sp>
        <p:nvSpPr>
          <p:cNvPr id="52" name="Freeform: Shape 51">
            <a:extLst>
              <a:ext uri="{FF2B5EF4-FFF2-40B4-BE49-F238E27FC236}">
                <a16:creationId xmlns:a16="http://schemas.microsoft.com/office/drawing/2014/main" id="{C3182659-A25A-FB92-FF42-9206CAC95B3A}"/>
              </a:ext>
            </a:extLst>
          </p:cNvPr>
          <p:cNvSpPr>
            <a:spLocks noChangeAspect="1"/>
          </p:cNvSpPr>
          <p:nvPr/>
        </p:nvSpPr>
        <p:spPr>
          <a:xfrm>
            <a:off x="397022" y="5633185"/>
            <a:ext cx="365388" cy="685800"/>
          </a:xfrm>
          <a:custGeom>
            <a:avLst/>
            <a:gdLst>
              <a:gd name="connsiteX0" fmla="*/ 1042465 w 1937819"/>
              <a:gd name="connsiteY0" fmla="*/ 706857 h 3637107"/>
              <a:gd name="connsiteX1" fmla="*/ 1311071 w 1937819"/>
              <a:gd name="connsiteY1" fmla="*/ 739415 h 3637107"/>
              <a:gd name="connsiteX2" fmla="*/ 1652934 w 1937819"/>
              <a:gd name="connsiteY2" fmla="*/ 918486 h 3637107"/>
              <a:gd name="connsiteX3" fmla="*/ 1701771 w 1937819"/>
              <a:gd name="connsiteY3" fmla="*/ 1008022 h 3637107"/>
              <a:gd name="connsiteX4" fmla="*/ 1929680 w 1937819"/>
              <a:gd name="connsiteY4" fmla="*/ 1976632 h 3637107"/>
              <a:gd name="connsiteX5" fmla="*/ 1937819 w 1937819"/>
              <a:gd name="connsiteY5" fmla="*/ 2017330 h 3637107"/>
              <a:gd name="connsiteX6" fmla="*/ 1775028 w 1937819"/>
              <a:gd name="connsiteY6" fmla="*/ 2180122 h 3637107"/>
              <a:gd name="connsiteX7" fmla="*/ 1620376 w 1937819"/>
              <a:gd name="connsiteY7" fmla="*/ 2058028 h 3637107"/>
              <a:gd name="connsiteX8" fmla="*/ 1449444 w 1937819"/>
              <a:gd name="connsiteY8" fmla="*/ 1349884 h 3637107"/>
              <a:gd name="connsiteX9" fmla="*/ 1449444 w 1937819"/>
              <a:gd name="connsiteY9" fmla="*/ 3637107 h 3637107"/>
              <a:gd name="connsiteX10" fmla="*/ 1123861 w 1937819"/>
              <a:gd name="connsiteY10" fmla="*/ 3637107 h 3637107"/>
              <a:gd name="connsiteX11" fmla="*/ 1123861 w 1937819"/>
              <a:gd name="connsiteY11" fmla="*/ 2484524 h 3637107"/>
              <a:gd name="connsiteX12" fmla="*/ 997503 w 1937819"/>
              <a:gd name="connsiteY12" fmla="*/ 2484524 h 3637107"/>
              <a:gd name="connsiteX13" fmla="*/ 997503 w 1937819"/>
              <a:gd name="connsiteY13" fmla="*/ 710604 h 3637107"/>
              <a:gd name="connsiteX14" fmla="*/ 901619 w 1937819"/>
              <a:gd name="connsiteY14" fmla="*/ 706857 h 3637107"/>
              <a:gd name="connsiteX15" fmla="*/ 944748 w 1937819"/>
              <a:gd name="connsiteY15" fmla="*/ 709201 h 3637107"/>
              <a:gd name="connsiteX16" fmla="*/ 944748 w 1937819"/>
              <a:gd name="connsiteY16" fmla="*/ 2497565 h 3637107"/>
              <a:gd name="connsiteX17" fmla="*/ 820223 w 1937819"/>
              <a:gd name="connsiteY17" fmla="*/ 2497565 h 3637107"/>
              <a:gd name="connsiteX18" fmla="*/ 820223 w 1937819"/>
              <a:gd name="connsiteY18" fmla="*/ 3637107 h 3637107"/>
              <a:gd name="connsiteX19" fmla="*/ 494639 w 1937819"/>
              <a:gd name="connsiteY19" fmla="*/ 3637107 h 3637107"/>
              <a:gd name="connsiteX20" fmla="*/ 494639 w 1937819"/>
              <a:gd name="connsiteY20" fmla="*/ 2497565 h 3637107"/>
              <a:gd name="connsiteX21" fmla="*/ 274871 w 1937819"/>
              <a:gd name="connsiteY21" fmla="*/ 2497565 h 3637107"/>
              <a:gd name="connsiteX22" fmla="*/ 576035 w 1937819"/>
              <a:gd name="connsiteY22" fmla="*/ 1488257 h 3637107"/>
              <a:gd name="connsiteX23" fmla="*/ 576035 w 1937819"/>
              <a:gd name="connsiteY23" fmla="*/ 1203372 h 3637107"/>
              <a:gd name="connsiteX24" fmla="*/ 323708 w 1937819"/>
              <a:gd name="connsiteY24" fmla="*/ 2058028 h 3637107"/>
              <a:gd name="connsiteX25" fmla="*/ 169056 w 1937819"/>
              <a:gd name="connsiteY25" fmla="*/ 2171982 h 3637107"/>
              <a:gd name="connsiteX26" fmla="*/ 120219 w 1937819"/>
              <a:gd name="connsiteY26" fmla="*/ 2163842 h 3637107"/>
              <a:gd name="connsiteX27" fmla="*/ 6264 w 1937819"/>
              <a:gd name="connsiteY27" fmla="*/ 1960353 h 3637107"/>
              <a:gd name="connsiteX28" fmla="*/ 307429 w 1937819"/>
              <a:gd name="connsiteY28" fmla="*/ 951045 h 3637107"/>
              <a:gd name="connsiteX29" fmla="*/ 372546 w 1937819"/>
              <a:gd name="connsiteY29" fmla="*/ 861509 h 3637107"/>
              <a:gd name="connsiteX30" fmla="*/ 714408 w 1937819"/>
              <a:gd name="connsiteY30" fmla="*/ 723136 h 3637107"/>
              <a:gd name="connsiteX31" fmla="*/ 901619 w 1937819"/>
              <a:gd name="connsiteY31" fmla="*/ 706857 h 3637107"/>
              <a:gd name="connsiteX32" fmla="*/ 968909 w 1937819"/>
              <a:gd name="connsiteY32" fmla="*/ 0 h 3637107"/>
              <a:gd name="connsiteX33" fmla="*/ 1294493 w 1937819"/>
              <a:gd name="connsiteY33" fmla="*/ 325583 h 3637107"/>
              <a:gd name="connsiteX34" fmla="*/ 968909 w 1937819"/>
              <a:gd name="connsiteY34" fmla="*/ 651167 h 3637107"/>
              <a:gd name="connsiteX35" fmla="*/ 643326 w 1937819"/>
              <a:gd name="connsiteY35" fmla="*/ 325583 h 3637107"/>
              <a:gd name="connsiteX36" fmla="*/ 968909 w 1937819"/>
              <a:gd name="connsiteY36" fmla="*/ 0 h 363710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1937819" h="3637107">
                <a:moveTo>
                  <a:pt x="1042465" y="706857"/>
                </a:moveTo>
                <a:cubicBezTo>
                  <a:pt x="1132001" y="706857"/>
                  <a:pt x="1221536" y="723136"/>
                  <a:pt x="1311071" y="739415"/>
                </a:cubicBezTo>
                <a:cubicBezTo>
                  <a:pt x="1441305" y="780113"/>
                  <a:pt x="1555259" y="837090"/>
                  <a:pt x="1652934" y="918486"/>
                </a:cubicBezTo>
                <a:cubicBezTo>
                  <a:pt x="1677353" y="942905"/>
                  <a:pt x="1693632" y="975463"/>
                  <a:pt x="1701771" y="1008022"/>
                </a:cubicBezTo>
                <a:lnTo>
                  <a:pt x="1929680" y="1976632"/>
                </a:lnTo>
                <a:cubicBezTo>
                  <a:pt x="1929680" y="1984772"/>
                  <a:pt x="1937819" y="2001051"/>
                  <a:pt x="1937819" y="2017330"/>
                </a:cubicBezTo>
                <a:cubicBezTo>
                  <a:pt x="1937819" y="2106865"/>
                  <a:pt x="1864563" y="2180122"/>
                  <a:pt x="1775028" y="2180122"/>
                </a:cubicBezTo>
                <a:cubicBezTo>
                  <a:pt x="1701771" y="2180122"/>
                  <a:pt x="1636655" y="2123145"/>
                  <a:pt x="1620376" y="2058028"/>
                </a:cubicBezTo>
                <a:lnTo>
                  <a:pt x="1449444" y="1349884"/>
                </a:lnTo>
                <a:lnTo>
                  <a:pt x="1449444" y="3637107"/>
                </a:lnTo>
                <a:lnTo>
                  <a:pt x="1123861" y="3637107"/>
                </a:lnTo>
                <a:lnTo>
                  <a:pt x="1123861" y="2484524"/>
                </a:lnTo>
                <a:lnTo>
                  <a:pt x="997503" y="2484524"/>
                </a:lnTo>
                <a:lnTo>
                  <a:pt x="997503" y="710604"/>
                </a:lnTo>
                <a:close/>
                <a:moveTo>
                  <a:pt x="901619" y="706857"/>
                </a:moveTo>
                <a:lnTo>
                  <a:pt x="944748" y="709201"/>
                </a:lnTo>
                <a:lnTo>
                  <a:pt x="944748" y="2497565"/>
                </a:lnTo>
                <a:lnTo>
                  <a:pt x="820223" y="2497565"/>
                </a:lnTo>
                <a:lnTo>
                  <a:pt x="820223" y="3637107"/>
                </a:lnTo>
                <a:lnTo>
                  <a:pt x="494639" y="3637107"/>
                </a:lnTo>
                <a:lnTo>
                  <a:pt x="494639" y="2497565"/>
                </a:lnTo>
                <a:lnTo>
                  <a:pt x="274871" y="2497565"/>
                </a:lnTo>
                <a:lnTo>
                  <a:pt x="576035" y="1488257"/>
                </a:lnTo>
                <a:lnTo>
                  <a:pt x="576035" y="1203372"/>
                </a:lnTo>
                <a:lnTo>
                  <a:pt x="323708" y="2058028"/>
                </a:lnTo>
                <a:cubicBezTo>
                  <a:pt x="307429" y="2123145"/>
                  <a:pt x="242312" y="2171982"/>
                  <a:pt x="169056" y="2171982"/>
                </a:cubicBezTo>
                <a:cubicBezTo>
                  <a:pt x="152777" y="2171982"/>
                  <a:pt x="136498" y="2171982"/>
                  <a:pt x="120219" y="2163842"/>
                </a:cubicBezTo>
                <a:cubicBezTo>
                  <a:pt x="30683" y="2139424"/>
                  <a:pt x="-18154" y="2049888"/>
                  <a:pt x="6264" y="1960353"/>
                </a:cubicBezTo>
                <a:lnTo>
                  <a:pt x="307429" y="951045"/>
                </a:lnTo>
                <a:cubicBezTo>
                  <a:pt x="315569" y="910347"/>
                  <a:pt x="339987" y="885928"/>
                  <a:pt x="372546" y="861509"/>
                </a:cubicBezTo>
                <a:cubicBezTo>
                  <a:pt x="470221" y="796392"/>
                  <a:pt x="584175" y="747555"/>
                  <a:pt x="714408" y="723136"/>
                </a:cubicBezTo>
                <a:cubicBezTo>
                  <a:pt x="779525" y="714997"/>
                  <a:pt x="836502" y="706857"/>
                  <a:pt x="901619" y="706857"/>
                </a:cubicBezTo>
                <a:close/>
                <a:moveTo>
                  <a:pt x="968909" y="0"/>
                </a:moveTo>
                <a:cubicBezTo>
                  <a:pt x="1148724" y="0"/>
                  <a:pt x="1294493" y="145769"/>
                  <a:pt x="1294493" y="325583"/>
                </a:cubicBezTo>
                <a:cubicBezTo>
                  <a:pt x="1294493" y="505398"/>
                  <a:pt x="1148724" y="651167"/>
                  <a:pt x="968909" y="651167"/>
                </a:cubicBezTo>
                <a:cubicBezTo>
                  <a:pt x="789095" y="651167"/>
                  <a:pt x="643326" y="505398"/>
                  <a:pt x="643326" y="325583"/>
                </a:cubicBezTo>
                <a:cubicBezTo>
                  <a:pt x="643326" y="145769"/>
                  <a:pt x="789095" y="0"/>
                  <a:pt x="968909" y="0"/>
                </a:cubicBezTo>
                <a:close/>
              </a:path>
            </a:pathLst>
          </a:custGeom>
          <a:solidFill>
            <a:srgbClr val="000000"/>
          </a:solidFill>
          <a:ln w="40680" cap="flat">
            <a:noFill/>
            <a:prstDash val="solid"/>
            <a:miter/>
          </a:ln>
        </p:spPr>
        <p:txBody>
          <a:bodyPr rtlCol="0" anchor="ctr"/>
          <a:lstStyle/>
          <a:p>
            <a:endParaRPr lang="en-US"/>
          </a:p>
        </p:txBody>
      </p:sp>
      <p:sp>
        <p:nvSpPr>
          <p:cNvPr id="10" name="TextBox 9">
            <a:extLst>
              <a:ext uri="{FF2B5EF4-FFF2-40B4-BE49-F238E27FC236}">
                <a16:creationId xmlns:a16="http://schemas.microsoft.com/office/drawing/2014/main" id="{B98F6968-ADB5-0CB0-0FB9-9CEEE3F9348A}"/>
              </a:ext>
            </a:extLst>
          </p:cNvPr>
          <p:cNvSpPr txBox="1"/>
          <p:nvPr/>
        </p:nvSpPr>
        <p:spPr>
          <a:xfrm>
            <a:off x="1951026" y="3130348"/>
            <a:ext cx="1308435" cy="646331"/>
          </a:xfrm>
          <a:prstGeom prst="rect">
            <a:avLst/>
          </a:prstGeom>
          <a:noFill/>
        </p:spPr>
        <p:txBody>
          <a:bodyPr wrap="none" rtlCol="0">
            <a:spAutoFit/>
          </a:bodyPr>
          <a:lstStyle/>
          <a:p>
            <a:pPr algn="ctr"/>
            <a:r>
              <a:rPr lang="en-US" b="1" dirty="0">
                <a:solidFill>
                  <a:schemeClr val="bg2">
                    <a:lumMod val="25000"/>
                  </a:schemeClr>
                </a:solidFill>
              </a:rPr>
              <a:t>Avg Tenure</a:t>
            </a:r>
          </a:p>
          <a:p>
            <a:pPr algn="ctr"/>
            <a:r>
              <a:rPr lang="en-US" b="1" dirty="0">
                <a:solidFill>
                  <a:schemeClr val="bg2">
                    <a:lumMod val="25000"/>
                  </a:schemeClr>
                </a:solidFill>
              </a:rPr>
              <a:t>(years)</a:t>
            </a:r>
          </a:p>
        </p:txBody>
      </p:sp>
      <p:sp>
        <p:nvSpPr>
          <p:cNvPr id="20" name="TextBox 19">
            <a:extLst>
              <a:ext uri="{FF2B5EF4-FFF2-40B4-BE49-F238E27FC236}">
                <a16:creationId xmlns:a16="http://schemas.microsoft.com/office/drawing/2014/main" id="{D93726AF-8C25-3685-4E16-39F951952C8F}"/>
              </a:ext>
            </a:extLst>
          </p:cNvPr>
          <p:cNvSpPr txBox="1"/>
          <p:nvPr/>
        </p:nvSpPr>
        <p:spPr>
          <a:xfrm>
            <a:off x="3574489" y="3130348"/>
            <a:ext cx="993862" cy="646331"/>
          </a:xfrm>
          <a:prstGeom prst="rect">
            <a:avLst/>
          </a:prstGeom>
          <a:noFill/>
        </p:spPr>
        <p:txBody>
          <a:bodyPr wrap="none" rtlCol="0">
            <a:spAutoFit/>
          </a:bodyPr>
          <a:lstStyle/>
          <a:p>
            <a:pPr algn="ctr"/>
            <a:r>
              <a:rPr lang="en-US" b="1" dirty="0">
                <a:solidFill>
                  <a:schemeClr val="bg2">
                    <a:lumMod val="25000"/>
                  </a:schemeClr>
                </a:solidFill>
              </a:rPr>
              <a:t>Avg Age</a:t>
            </a:r>
          </a:p>
          <a:p>
            <a:pPr algn="ctr"/>
            <a:r>
              <a:rPr lang="en-US" b="1" dirty="0">
                <a:solidFill>
                  <a:schemeClr val="bg2">
                    <a:lumMod val="25000"/>
                  </a:schemeClr>
                </a:solidFill>
              </a:rPr>
              <a:t>(years)</a:t>
            </a:r>
          </a:p>
        </p:txBody>
      </p:sp>
      <p:sp>
        <p:nvSpPr>
          <p:cNvPr id="21" name="TextBox 20">
            <a:extLst>
              <a:ext uri="{FF2B5EF4-FFF2-40B4-BE49-F238E27FC236}">
                <a16:creationId xmlns:a16="http://schemas.microsoft.com/office/drawing/2014/main" id="{785B34CF-1D5C-B1E2-FF9A-E5F2301A80CE}"/>
              </a:ext>
            </a:extLst>
          </p:cNvPr>
          <p:cNvSpPr txBox="1"/>
          <p:nvPr/>
        </p:nvSpPr>
        <p:spPr>
          <a:xfrm>
            <a:off x="4879337" y="3130348"/>
            <a:ext cx="1342291" cy="646331"/>
          </a:xfrm>
          <a:prstGeom prst="rect">
            <a:avLst/>
          </a:prstGeom>
          <a:noFill/>
        </p:spPr>
        <p:txBody>
          <a:bodyPr wrap="none" rtlCol="0">
            <a:spAutoFit/>
          </a:bodyPr>
          <a:lstStyle/>
          <a:p>
            <a:pPr algn="ctr"/>
            <a:r>
              <a:rPr lang="en-US" b="1" dirty="0">
                <a:solidFill>
                  <a:schemeClr val="bg2">
                    <a:lumMod val="25000"/>
                  </a:schemeClr>
                </a:solidFill>
              </a:rPr>
              <a:t>Avg Annual</a:t>
            </a:r>
            <a:br>
              <a:rPr lang="en-US" b="1" dirty="0">
                <a:solidFill>
                  <a:schemeClr val="bg2">
                    <a:lumMod val="25000"/>
                  </a:schemeClr>
                </a:solidFill>
              </a:rPr>
            </a:br>
            <a:r>
              <a:rPr lang="en-US" b="1" dirty="0" err="1">
                <a:solidFill>
                  <a:schemeClr val="bg2">
                    <a:lumMod val="25000"/>
                  </a:schemeClr>
                </a:solidFill>
              </a:rPr>
              <a:t>Salasry</a:t>
            </a:r>
            <a:endParaRPr lang="en-US" b="1" dirty="0">
              <a:solidFill>
                <a:schemeClr val="bg2">
                  <a:lumMod val="25000"/>
                </a:schemeClr>
              </a:solidFill>
            </a:endParaRPr>
          </a:p>
        </p:txBody>
      </p:sp>
      <p:sp>
        <p:nvSpPr>
          <p:cNvPr id="22" name="TextBox 21">
            <a:extLst>
              <a:ext uri="{FF2B5EF4-FFF2-40B4-BE49-F238E27FC236}">
                <a16:creationId xmlns:a16="http://schemas.microsoft.com/office/drawing/2014/main" id="{78C67FEE-50E5-A259-6EFE-071013DC4487}"/>
              </a:ext>
            </a:extLst>
          </p:cNvPr>
          <p:cNvSpPr txBox="1"/>
          <p:nvPr/>
        </p:nvSpPr>
        <p:spPr>
          <a:xfrm>
            <a:off x="1069762" y="2261735"/>
            <a:ext cx="1351652" cy="369332"/>
          </a:xfrm>
          <a:prstGeom prst="rect">
            <a:avLst/>
          </a:prstGeom>
          <a:noFill/>
        </p:spPr>
        <p:txBody>
          <a:bodyPr wrap="none" rtlCol="0">
            <a:spAutoFit/>
          </a:bodyPr>
          <a:lstStyle/>
          <a:p>
            <a:pPr algn="ctr"/>
            <a:r>
              <a:rPr lang="en-US" b="1" dirty="0">
                <a:solidFill>
                  <a:schemeClr val="bg2">
                    <a:lumMod val="25000"/>
                  </a:schemeClr>
                </a:solidFill>
              </a:rPr>
              <a:t>Headcount</a:t>
            </a:r>
          </a:p>
        </p:txBody>
      </p:sp>
    </p:spTree>
    <p:extLst>
      <p:ext uri="{BB962C8B-B14F-4D97-AF65-F5344CB8AC3E}">
        <p14:creationId xmlns:p14="http://schemas.microsoft.com/office/powerpoint/2010/main" val="267715125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2841</TotalTime>
  <Words>1008</Words>
  <Application>Microsoft Office PowerPoint</Application>
  <PresentationFormat>Custom</PresentationFormat>
  <Paragraphs>306</Paragraphs>
  <Slides>32</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32</vt:i4>
      </vt:variant>
    </vt:vector>
  </HeadingPairs>
  <TitlesOfParts>
    <vt:vector size="37" baseType="lpstr">
      <vt:lpstr>Aptos</vt:lpstr>
      <vt:lpstr>Aptos Display</vt:lpstr>
      <vt:lpstr>Arial</vt:lpstr>
      <vt:lpstr>Bahnschrift SemiBold SemiConden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Mizanur Rahman</dc:creator>
  <cp:lastModifiedBy>Mizanur Rahman</cp:lastModifiedBy>
  <cp:revision>59</cp:revision>
  <dcterms:created xsi:type="dcterms:W3CDTF">2025-01-17T12:28:25Z</dcterms:created>
  <dcterms:modified xsi:type="dcterms:W3CDTF">2025-02-18T19:48:19Z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2025-02-10T13:52:20Z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beb8c36f-cad6-459a-930a-fcae03018018</vt:lpwstr>
  </property>
  <property fmtid="{D5CDD505-2E9C-101B-9397-08002B2CF9AE}" pid="7" name="MSIP_Label_defa4170-0d19-0005-0004-bc88714345d2_ActionId">
    <vt:lpwstr>a0d52f86-0d64-46a2-af36-0e4987f8540b</vt:lpwstr>
  </property>
  <property fmtid="{D5CDD505-2E9C-101B-9397-08002B2CF9AE}" pid="8" name="MSIP_Label_defa4170-0d19-0005-0004-bc88714345d2_ContentBits">
    <vt:lpwstr>0</vt:lpwstr>
  </property>
  <property fmtid="{D5CDD505-2E9C-101B-9397-08002B2CF9AE}" pid="9" name="MSIP_Label_defa4170-0d19-0005-0004-bc88714345d2_Tag">
    <vt:lpwstr>10, 3, 0, 1</vt:lpwstr>
  </property>
</Properties>
</file>