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719f2fe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719f2fe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719f2fe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719f2fe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719f2fe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719f2fe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719f2f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719f2f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719f2fe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719f2fe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19f2fe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19f2fe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746d703e6_2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746d703e6_2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Bottleneck Inspiration source: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Yang, Yue, et al. “Language in a Bottle: Language Model Guided Concept Bottlenecks for Interpretable Image Classification.”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ArXiv.org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25 Apr. 2023, arxiv.org/abs/2211.11158.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75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80" u="sng"/>
              <a:t>PennPalGPT:</a:t>
            </a:r>
            <a:r>
              <a:rPr lang="en" sz="3180"/>
              <a:t> 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ChatBot for students seeking research advisor</a:t>
            </a:r>
            <a:endParaRPr sz="318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Grace Benner, Mikaela Spaventa, Natalie Gilbert, Yash Nakadi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PennPalGPT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89600"/>
            <a:ext cx="351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Function: Q&amp;A ChatBot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Users: Penn students interested in research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Model: GPT-3.5 (Turbo 16k)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UI: Streamlit (Python library)</a:t>
            </a:r>
            <a:endParaRPr sz="18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9663"/>
            <a:ext cx="3515475" cy="306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Many students at Penn are interested in research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Finding the right advisor for your research interests is crucial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NLP: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Popularity of chatbots has exploded in the past 12 months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Utilize knowledge of LLMs, applying BERT, GPT models in useful setting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04525" y="13955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Generating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group similar professors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Best practices for implementing models from research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Fine-tuning prompt to get desired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Developing user-friendly UI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(Pretraining)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70100"/>
            <a:ext cx="564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1700">
                <a:solidFill>
                  <a:schemeClr val="dk1"/>
                </a:solidFill>
              </a:rPr>
              <a:t>Academic papers, website bios, contact info, etc. for 100 Penn Engineering faculty in the CIS department       (~2500 documents in total, not including metadata)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LangChain was used for text extraction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1800"/>
            <a:ext cx="2866949" cy="9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99325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Research paper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166575" y="4264913"/>
            <a:ext cx="2709900" cy="26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195325" y="3741800"/>
            <a:ext cx="2796300" cy="10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50">
                <a:solidFill>
                  <a:schemeClr val="dk1"/>
                </a:solidFill>
              </a:rPr>
              <a:t>Document(page_content='The Piazza PeerData Mana gement Project\nIgor Tatarinov1,Zachar yIves2,JayantMadha van1,\nAlon Hale vy1,Dan Suciu1,Nilesh Dalvi1,Xin(Luna) Dong1,\nYana Kadiyska1,Gerome Miklau1,Peter Mork1\n1Depar tment ofComputer Science and Engineer ing\nUniv ersity ofWashington, Seattle ,WA98195\nfigor,jayant,alon,suciu,nilesh,lunadong,ykadiysk,gerome ,pmor kg@cs .washington.edu</a:t>
            </a:r>
            <a:endParaRPr sz="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425" y="3855814"/>
            <a:ext cx="2746200" cy="3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148425" y="3239350"/>
            <a:ext cx="2678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Extraction via LangChain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45400" y="3239350"/>
            <a:ext cx="25491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Text file for pretraining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Dev/Test Data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30075"/>
            <a:ext cx="61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Description</a:t>
            </a:r>
            <a:r>
              <a:rPr lang="en" u="sng"/>
              <a:t>:</a:t>
            </a:r>
            <a:r>
              <a:rPr lang="en"/>
              <a:t> Each dataset contains 50 examples (input, 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Source:</a:t>
            </a:r>
            <a:r>
              <a:rPr lang="en"/>
              <a:t> Research interests from PhD students at Penn (input), and their actual advisor (answer)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Dev set function:</a:t>
            </a:r>
            <a:r>
              <a:rPr lang="en"/>
              <a:t> </a:t>
            </a:r>
            <a:r>
              <a:rPr lang="en"/>
              <a:t>fine tuning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/>
              <a:t>Test set function:</a:t>
            </a:r>
            <a:r>
              <a:rPr lang="en"/>
              <a:t> evaluation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" y="3459350"/>
            <a:ext cx="8714102" cy="11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Each answer is scored 1-5 depending on how semantically similar the chatbot answer is to the golden standard answer</a:t>
            </a: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200">
                <a:solidFill>
                  <a:schemeClr val="dk1"/>
                </a:solidFill>
              </a:rPr>
              <a:t>Given our set of scores S = {s</a:t>
            </a:r>
            <a:r>
              <a:rPr baseline="-25000" lang="en" sz="12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, s</a:t>
            </a:r>
            <a:r>
              <a:rPr baseline="-25000" lang="en" sz="12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, … s</a:t>
            </a:r>
            <a:r>
              <a:rPr baseline="-25000" lang="en" sz="12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} and the probability of each score is p(s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), we calculate the final score as follows:</a:t>
            </a:r>
            <a:endParaRPr sz="1500"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Evaluating quality of the response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Understandable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Grammatically </a:t>
            </a:r>
            <a:r>
              <a:rPr lang="en"/>
              <a:t>error-free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Valid answer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Interpretability (justification of choice)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2019900" y="3502925"/>
            <a:ext cx="735900" cy="50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5"/>
            <a:ext cx="43065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Simple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Turbo, msmarco-bert-base-dot-v5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relevant, </a:t>
            </a:r>
            <a:r>
              <a:rPr lang="en"/>
              <a:t>grammatically</a:t>
            </a:r>
            <a:r>
              <a:rPr lang="en"/>
              <a:t> correct, very unhelpful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Score: 0.458 (somewhat relevant answers received score ⅖)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Strong</a:t>
            </a:r>
            <a:r>
              <a:rPr lang="en" u="sng"/>
              <a:t> Baseline</a:t>
            </a:r>
            <a:endParaRPr u="sng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Model: GPT 3.5 Turbo 16k, same embeddings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Quality: much more helpful and accurate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Score: 0.644 (most answers had score 3/5 or 5/5)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Concept Bottleneck Model (Yang et al., 2023)</a:t>
            </a:r>
            <a:endParaRPr sz="1500" u="sng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Advantage: Increase interpretability of results, identifies key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Disadvantage: Less accurate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Variations: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Random Forest: Score of 0.456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SVC: Score of 0.598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KNN: Score of 0.608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