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Afro Radio, LLC was started by Meek Msaki in May 2020. This is an introduction to the organization of Afro Radio as of 2020.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There is one YouTube channel representing Afro Radio. Search Afro Radio on youtube. There is nothing on there.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That's all folks. Thank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 Afro Radio is simply put a media organization. I like simple ideas. All I am doing with Afro Radio is this. I am using media platforms to give a voice to the unheard. Doesn't matter what's in question. Afro Radio expresses itself through photography, talk shows, news articles, weekly &amp; monthly journals and music. Simple ideas. Simple media.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Now. What does Afro Radio have to do with Africa? Can someone explain. I will give you a gift if you get it right. Anyone?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The word "Afro" is used to describe a specific hair style. Afro Radio is not a radio station about afros. In fact, the owner is bald. Some of the members of Afro Radio are Africans. Our Organization represents people of all races. It is important to know that we are not affiliated with any African Organizations. Afro Radio is based in Minneapolis, Minnesota. I am proud of Africa. I am proud to be a black man in America. Yes, Afro Radio will launch a radio station. However, that's not all we are about.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As I said. We are specialized in media production. We have several media channels. Who can take a guess what these channels are?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Okay. We are everywhere, just like you'd expect.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Search Afro Radio on Apple News. You will find our publications on this platform every Friday.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We run a 24/7 online radio station available on tune 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Afro Radio will have Bi-Weekly podcasts on Apple Podcasts on it's various shows. Some shows are bi-weekly.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4"/>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660384004_1290x1720.jpg"/>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80"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ockingbay24" TargetMode="External"/><Relationship Id="rId4" Type="http://schemas.openxmlformats.org/officeDocument/2006/relationships/hyperlink" Target="https://github.com/angel-estrada7" TargetMode="External"/><Relationship Id="rId5" Type="http://schemas.openxmlformats.org/officeDocument/2006/relationships/hyperlink" Target="https://github.com/mmsaki"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pensea.io/assets/0xed5af388653567af2f388e6224dc7c4b3241c544/7558"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opensea.io/collection/azuki" TargetMode="External"/><Relationship Id="rId5" Type="http://schemas.openxmlformats.org/officeDocument/2006/relationships/hyperlink" Target="https://opensea.io/collection/boredapeyachtclub" TargetMode="External"/><Relationship Id="rId6" Type="http://schemas.openxmlformats.org/officeDocument/2006/relationships/hyperlink" Target="https://www.larvalabs.com/cryptopunk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y Angel, Chris &amp; Meek, 2022"/>
          <p:cNvSpPr txBox="1"/>
          <p:nvPr>
            <p:ph type="body" sz="quarter" idx="1"/>
          </p:nvPr>
        </p:nvSpPr>
        <p:spPr>
          <a:xfrm>
            <a:off x="1201341" y="11859862"/>
            <a:ext cx="21971002" cy="905823"/>
          </a:xfrm>
          <a:prstGeom prst="rect">
            <a:avLst/>
          </a:prstGeom>
        </p:spPr>
        <p:txBody>
          <a:bodyPr/>
          <a:lstStyle/>
          <a:p>
            <a:pPr defTabSz="182880">
              <a:spcBef>
                <a:spcPts val="400"/>
              </a:spcBef>
              <a:defRPr b="0"/>
            </a:pPr>
            <a:r>
              <a:rPr>
                <a:latin typeface="Helvetica Neue Light"/>
                <a:ea typeface="Helvetica Neue Light"/>
                <a:cs typeface="Helvetica Neue Light"/>
                <a:sym typeface="Helvetica Neue Light"/>
              </a:rPr>
              <a:t>by Github users /</a:t>
            </a:r>
            <a:r>
              <a:rPr u="sng">
                <a:solidFill>
                  <a:srgbClr val="0000FF"/>
                </a:solidFill>
                <a:uFill>
                  <a:solidFill>
                    <a:srgbClr val="0000FF"/>
                  </a:solidFill>
                </a:uFill>
                <a:hlinkClick r:id="rId3" invalidUrl="" action="" tgtFrame="" tooltip="" history="1" highlightClick="0" endSnd="0"/>
              </a:rPr>
              <a:t>@dockingbay24</a:t>
            </a:r>
            <a:r>
              <a:rPr>
                <a:latin typeface="Helvetica Neue Light"/>
                <a:ea typeface="Helvetica Neue Light"/>
                <a:cs typeface="Helvetica Neue Light"/>
                <a:sym typeface="Helvetica Neue Light"/>
              </a:rPr>
              <a:t> </a:t>
            </a:r>
            <a:r>
              <a:rPr u="sng">
                <a:solidFill>
                  <a:srgbClr val="0000FF"/>
                </a:solidFill>
                <a:uFill>
                  <a:solidFill>
                    <a:srgbClr val="0000FF"/>
                  </a:solidFill>
                </a:uFill>
                <a:hlinkClick r:id="rId4" invalidUrl="" action="" tgtFrame="" tooltip="" history="1" highlightClick="0" endSnd="0"/>
              </a:rPr>
              <a:t>/@angel-estrada7</a:t>
            </a:r>
            <a:r>
              <a:rPr>
                <a:latin typeface="Helvetica Neue Light"/>
                <a:ea typeface="Helvetica Neue Light"/>
                <a:cs typeface="Helvetica Neue Light"/>
                <a:sym typeface="Helvetica Neue Light"/>
              </a:rPr>
              <a:t> and </a:t>
            </a:r>
            <a:r>
              <a:rPr u="sng">
                <a:solidFill>
                  <a:srgbClr val="0000FF"/>
                </a:solidFill>
                <a:uFill>
                  <a:solidFill>
                    <a:srgbClr val="0000FF"/>
                  </a:solidFill>
                </a:uFill>
                <a:hlinkClick r:id="rId5" invalidUrl="" action="" tgtFrame="" tooltip="" history="1" highlightClick="0" endSnd="0"/>
              </a:rPr>
              <a:t>/@mmsaki</a:t>
            </a:r>
            <a:r>
              <a:rPr>
                <a:latin typeface="Helvetica Neue Light"/>
                <a:ea typeface="Helvetica Neue Light"/>
                <a:cs typeface="Helvetica Neue Light"/>
                <a:sym typeface="Helvetica Neue Light"/>
              </a:rPr>
              <a:t>, </a:t>
            </a:r>
            <a:r>
              <a:rPr>
                <a:latin typeface="Helvetica Neue Medium"/>
                <a:ea typeface="Helvetica Neue Medium"/>
                <a:cs typeface="Helvetica Neue Medium"/>
                <a:sym typeface="Helvetica Neue Medium"/>
              </a:rPr>
              <a:t>2022.</a:t>
            </a:r>
            <a:endParaRPr>
              <a:latin typeface="Times Roman"/>
              <a:ea typeface="Times Roman"/>
              <a:cs typeface="Times Roman"/>
              <a:sym typeface="Times Roman"/>
            </a:endParaRPr>
          </a:p>
        </p:txBody>
      </p:sp>
      <p:sp>
        <p:nvSpPr>
          <p:cNvPr id="152" name="Fintech Group Project 01"/>
          <p:cNvSpPr txBox="1"/>
          <p:nvPr>
            <p:ph type="title"/>
          </p:nvPr>
        </p:nvSpPr>
        <p:spPr>
          <a:xfrm>
            <a:off x="1206495" y="2574990"/>
            <a:ext cx="21971006" cy="4648203"/>
          </a:xfrm>
          <a:prstGeom prst="rect">
            <a:avLst/>
          </a:prstGeom>
        </p:spPr>
        <p:txBody>
          <a:bodyPr/>
          <a:lstStyle>
            <a:lvl1pPr>
              <a:defRPr spc="-300"/>
            </a:lvl1pPr>
          </a:lstStyle>
          <a:p>
            <a:pPr/>
            <a:r>
              <a:t>Fintech Group Project 01</a:t>
            </a:r>
          </a:p>
        </p:txBody>
      </p:sp>
      <p:sp>
        <p:nvSpPr>
          <p:cNvPr id="153" name="Azuki, BAYC and Crypto Punks NFTs."/>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spcBef>
                <a:spcPts val="0"/>
              </a:spcBef>
              <a:defRPr b="1" sz="5500"/>
            </a:lvl1pPr>
          </a:lstStyle>
          <a:p>
            <a:pPr/>
            <a:r>
              <a:t>Azuki, BAYC and Crypto Punks NFTs.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4. Data Analysis"/>
          <p:cNvSpPr txBox="1"/>
          <p:nvPr>
            <p:ph type="body" idx="1"/>
          </p:nvPr>
        </p:nvSpPr>
        <p:spPr>
          <a:xfrm>
            <a:off x="1206500" y="1075926"/>
            <a:ext cx="21971000" cy="7241586"/>
          </a:xfrm>
          <a:prstGeom prst="rect">
            <a:avLst/>
          </a:prstGeom>
        </p:spPr>
        <p:txBody>
          <a:bodyPr/>
          <a:lstStyle>
            <a:lvl1pPr>
              <a:defRPr spc="-300"/>
            </a:lvl1pPr>
          </a:lstStyle>
          <a:p>
            <a:pPr/>
            <a:r>
              <a:t>4. Data Analysis</a:t>
            </a:r>
          </a:p>
        </p:txBody>
      </p:sp>
      <p:sp>
        <p:nvSpPr>
          <p:cNvPr id="195" name="Analyzing our data and developing figures to answer our ques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Analyzing our data and developing figures to answer our questions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5. Discussion"/>
          <p:cNvSpPr txBox="1"/>
          <p:nvPr>
            <p:ph type="body" idx="1"/>
          </p:nvPr>
        </p:nvSpPr>
        <p:spPr>
          <a:xfrm>
            <a:off x="1206500" y="1075926"/>
            <a:ext cx="21971000" cy="7241586"/>
          </a:xfrm>
          <a:prstGeom prst="rect">
            <a:avLst/>
          </a:prstGeom>
        </p:spPr>
        <p:txBody>
          <a:bodyPr/>
          <a:lstStyle>
            <a:lvl1pPr>
              <a:defRPr spc="-300"/>
            </a:lvl1pPr>
          </a:lstStyle>
          <a:p>
            <a:pPr/>
            <a:r>
              <a:t>5. Discussion</a:t>
            </a:r>
          </a:p>
        </p:txBody>
      </p:sp>
      <p:sp>
        <p:nvSpPr>
          <p:cNvPr id="200" name="Combining our data and discussing our findings"/>
          <p:cNvSpPr txBox="1"/>
          <p:nvPr>
            <p:ph type="body" idx="21"/>
          </p:nvPr>
        </p:nvSpPr>
        <p:spPr>
          <a:xfrm>
            <a:off x="1206500" y="8274880"/>
            <a:ext cx="21971000" cy="934780"/>
          </a:xfrm>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Combining our data and discussing our findings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ostmoterm"/>
          <p:cNvSpPr txBox="1"/>
          <p:nvPr>
            <p:ph type="title"/>
          </p:nvPr>
        </p:nvSpPr>
        <p:spPr>
          <a:xfrm>
            <a:off x="1206500" y="1079499"/>
            <a:ext cx="21971000" cy="1433165"/>
          </a:xfrm>
          <a:prstGeom prst="rect">
            <a:avLst/>
          </a:prstGeom>
        </p:spPr>
        <p:txBody>
          <a:bodyPr/>
          <a:lstStyle>
            <a:lvl1pPr>
              <a:defRPr spc="-200"/>
            </a:lvl1pPr>
          </a:lstStyle>
          <a:p>
            <a:pPr/>
            <a:r>
              <a:t>Postmoterm</a:t>
            </a:r>
          </a:p>
        </p:txBody>
      </p:sp>
      <p:sp>
        <p:nvSpPr>
          <p:cNvPr id="205" name="Difficulties that arose"/>
          <p:cNvSpPr txBox="1"/>
          <p:nvPr>
            <p:ph type="body" sz="quarter" idx="1"/>
          </p:nvPr>
        </p:nvSpPr>
        <p:spPr>
          <a:xfrm>
            <a:off x="1206500" y="2372961"/>
            <a:ext cx="21971000" cy="934780"/>
          </a:xfrm>
          <a:prstGeom prst="rect">
            <a:avLst/>
          </a:prstGeom>
        </p:spPr>
        <p:txBody>
          <a:bodyPr/>
          <a:lstStyle>
            <a:lvl1pPr>
              <a:defRPr b="0" i="1">
                <a:latin typeface="Helvetica Neue Thin"/>
                <a:ea typeface="Helvetica Neue Thin"/>
                <a:cs typeface="Helvetica Neue Thin"/>
                <a:sym typeface="Helvetica Neue Thin"/>
              </a:defRPr>
            </a:lvl1pPr>
          </a:lstStyle>
          <a:p>
            <a:pPr/>
            <a:r>
              <a:t>Did we find everything we expected to find?</a:t>
            </a:r>
          </a:p>
        </p:txBody>
      </p:sp>
      <p:sp>
        <p:nvSpPr>
          <p:cNvPr id="206" name="Our difficulties and how we dealt with th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a:latin typeface="Helvetica Neue Light"/>
                <a:ea typeface="Helvetica Neue Light"/>
                <a:cs typeface="Helvetica Neue Light"/>
                <a:sym typeface="Helvetica Neue Light"/>
              </a:defRPr>
            </a:pPr>
            <a:r>
              <a:t>Our difficulties and how we dealt with them</a:t>
            </a:r>
          </a:p>
          <a:p>
            <a:pPr>
              <a:defRPr>
                <a:latin typeface="Helvetica Neue Light"/>
                <a:ea typeface="Helvetica Neue Light"/>
                <a:cs typeface="Helvetica Neue Light"/>
                <a:sym typeface="Helvetica Neue Light"/>
              </a:defRPr>
            </a:pPr>
            <a:r>
              <a:t>Additional questions that came up that we didn’t answer</a:t>
            </a:r>
          </a:p>
          <a:p>
            <a:pPr>
              <a:defRPr>
                <a:latin typeface="Helvetica Neue Light"/>
                <a:ea typeface="Helvetica Neue Light"/>
                <a:cs typeface="Helvetica Neue Light"/>
                <a:sym typeface="Helvetica Neue Light"/>
              </a:defRPr>
            </a:pPr>
            <a:r>
              <a:t>What would we research next if we had more time?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8. Questions"/>
          <p:cNvSpPr txBox="1"/>
          <p:nvPr>
            <p:ph type="body" idx="1"/>
          </p:nvPr>
        </p:nvSpPr>
        <p:spPr>
          <a:xfrm>
            <a:off x="1206500" y="1075926"/>
            <a:ext cx="21971000" cy="7241586"/>
          </a:xfrm>
          <a:prstGeom prst="rect">
            <a:avLst/>
          </a:prstGeom>
        </p:spPr>
        <p:txBody>
          <a:bodyPr/>
          <a:lstStyle>
            <a:lvl1pPr>
              <a:defRPr spc="-300"/>
            </a:lvl1pPr>
          </a:lstStyle>
          <a:p>
            <a:pPr/>
            <a:r>
              <a:t>8. Questions</a:t>
            </a:r>
          </a:p>
        </p:txBody>
      </p:sp>
      <p:sp>
        <p:nvSpPr>
          <p:cNvPr id="209" name="Open floor Q&amp;A with the aud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Open floor Q&amp;A with the audience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bayc-footer.png.png" descr="bayc-footer.png.png"/>
          <p:cNvPicPr>
            <a:picLocks noChangeAspect="1"/>
          </p:cNvPicPr>
          <p:nvPr>
            <p:ph type="pic" idx="21"/>
          </p:nvPr>
        </p:nvPicPr>
        <p:blipFill>
          <a:blip r:embed="rId3">
            <a:extLst/>
          </a:blip>
          <a:srcRect l="0" t="0" r="0" b="0"/>
          <a:stretch>
            <a:fillRect/>
          </a:stretch>
        </p:blipFill>
        <p:spPr>
          <a:xfrm flipH="1">
            <a:off x="6381672" y="508000"/>
            <a:ext cx="12700001" cy="12700001"/>
          </a:xfrm>
          <a:prstGeom prst="rect">
            <a:avLst/>
          </a:prstGeom>
          <a:effectLst>
            <a:outerShdw sx="100000" sy="100000" kx="0" ky="0" algn="b" rotWithShape="0" blurRad="254000" dist="127000" dir="16200000">
              <a:srgbClr val="000000">
                <a:alpha val="70000"/>
              </a:srgbClr>
            </a:outerShdw>
          </a:effectLst>
        </p:spPr>
      </p:pic>
      <p:sp>
        <p:nvSpPr>
          <p:cNvPr id="214" name="thank you,"/>
          <p:cNvSpPr txBox="1"/>
          <p:nvPr/>
        </p:nvSpPr>
        <p:spPr>
          <a:xfrm>
            <a:off x="1002520" y="702377"/>
            <a:ext cx="7134099" cy="18495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232" sz="11600"/>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unnamed.png" descr="unnamed.png">
            <a:hlinkClick r:id="rId3" invalidUrl="" action="" tgtFrame="" tooltip="" history="1" highlightClick="0" endSnd="0"/>
          </p:cNvPr>
          <p:cNvPicPr>
            <a:picLocks noChangeAspect="1"/>
          </p:cNvPicPr>
          <p:nvPr>
            <p:ph type="pic" idx="21"/>
          </p:nvPr>
        </p:nvPicPr>
        <p:blipFill>
          <a:blip r:embed="rId4">
            <a:extLst/>
          </a:blip>
          <a:srcRect l="1136" t="0" r="1136" b="0"/>
          <a:stretch>
            <a:fillRect/>
          </a:stretch>
        </p:blipFill>
        <p:spPr>
          <a:xfrm>
            <a:off x="12191999" y="1270000"/>
            <a:ext cx="10922001" cy="11176000"/>
          </a:xfrm>
          <a:prstGeom prst="rect">
            <a:avLst/>
          </a:prstGeom>
        </p:spPr>
      </p:pic>
      <p:sp>
        <p:nvSpPr>
          <p:cNvPr id="158" name="Table of Contents"/>
          <p:cNvSpPr txBox="1"/>
          <p:nvPr>
            <p:ph type="title"/>
          </p:nvPr>
        </p:nvSpPr>
        <p:spPr>
          <a:xfrm>
            <a:off x="1206500" y="1269999"/>
            <a:ext cx="9779000" cy="5882275"/>
          </a:xfrm>
          <a:prstGeom prst="rect">
            <a:avLst/>
          </a:prstGeom>
        </p:spPr>
        <p:txBody>
          <a:bodyPr/>
          <a:lstStyle>
            <a:lvl1pPr>
              <a:defRPr spc="-200"/>
            </a:lvl1pPr>
          </a:lstStyle>
          <a:p>
            <a:pPr/>
            <a:r>
              <a:t>Table of Contents </a:t>
            </a:r>
          </a:p>
        </p:txBody>
      </p:sp>
      <p:sp>
        <p:nvSpPr>
          <p:cNvPr id="159" name="Hypothesis of Project…"/>
          <p:cNvSpPr txBox="1"/>
          <p:nvPr>
            <p:ph type="body" sz="quarter" idx="1"/>
          </p:nvPr>
        </p:nvSpPr>
        <p:spPr>
          <a:xfrm>
            <a:off x="1206500" y="7060576"/>
            <a:ext cx="9779000" cy="5385425"/>
          </a:xfrm>
          <a:prstGeom prst="rect">
            <a:avLst/>
          </a:prstGeom>
        </p:spPr>
        <p:txBody>
          <a:bodyPr/>
          <a:lstStyle/>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Hypothesis of Project</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Collection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Cleanup &amp; Exploration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Analysis</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Discussion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Postmortem</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Your Questions?</a:t>
            </a:r>
          </a:p>
        </p:txBody>
      </p:sp>
      <p:sp>
        <p:nvSpPr>
          <p:cNvPr id="160" name="Azuki Token ID: 7558 | Current Owner: ron1n.eth | Sale: 27ETH"/>
          <p:cNvSpPr txBox="1"/>
          <p:nvPr/>
        </p:nvSpPr>
        <p:spPr>
          <a:xfrm>
            <a:off x="12227186" y="12738537"/>
            <a:ext cx="10922001"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0"/>
              </a:spcBef>
              <a:defRPr b="1" sz="2900">
                <a:solidFill>
                  <a:srgbClr val="353840"/>
                </a:solidFill>
                <a:latin typeface="+mj-lt"/>
                <a:ea typeface="+mj-ea"/>
                <a:cs typeface="+mj-cs"/>
                <a:sym typeface="Helvetica"/>
              </a:defRPr>
            </a:pPr>
            <a:r>
              <a:t>Azuki Token ID: </a:t>
            </a:r>
            <a:r>
              <a:rPr b="0"/>
              <a:t>7558</a:t>
            </a:r>
            <a:r>
              <a:t> | Current Owner:</a:t>
            </a:r>
            <a:r>
              <a:rPr b="0"/>
              <a:t> ron1n.eth</a:t>
            </a:r>
            <a:r>
              <a:t> | Sale: </a:t>
            </a:r>
            <a:r>
              <a:rPr b="0"/>
              <a:t>27ETH</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alphas.jpg" descr="alphas.jpg"/>
          <p:cNvPicPr>
            <a:picLocks noChangeAspect="1"/>
          </p:cNvPicPr>
          <p:nvPr>
            <p:ph type="pic" idx="21"/>
          </p:nvPr>
        </p:nvPicPr>
        <p:blipFill>
          <a:blip r:embed="rId2">
            <a:extLst/>
          </a:blip>
          <a:srcRect l="0" t="44" r="0" b="44"/>
          <a:stretch>
            <a:fillRect/>
          </a:stretch>
        </p:blipFill>
        <p:spPr>
          <a:xfrm>
            <a:off x="0" y="-1"/>
            <a:ext cx="24384000" cy="13716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Hypothesis"/>
          <p:cNvSpPr txBox="1"/>
          <p:nvPr>
            <p:ph type="body" sz="half" idx="1"/>
          </p:nvPr>
        </p:nvSpPr>
        <p:spPr>
          <a:xfrm>
            <a:off x="1206500" y="4920843"/>
            <a:ext cx="21971000" cy="3874314"/>
          </a:xfrm>
          <a:prstGeom prst="rect">
            <a:avLst/>
          </a:prstGeom>
        </p:spPr>
        <p:txBody>
          <a:bodyPr/>
          <a:lstStyle>
            <a:lvl1pPr defTabSz="2413954">
              <a:defRPr b="1" spc="-300" sz="24700">
                <a:latin typeface="+mn-lt"/>
                <a:ea typeface="+mn-ea"/>
                <a:cs typeface="+mn-cs"/>
                <a:sym typeface="Helvetica Neue"/>
              </a:defRPr>
            </a:lvl1pPr>
          </a:lstStyle>
          <a:p>
            <a:pPr/>
            <a:r>
              <a:t>1. Hypothesis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Hypothesis of Project"/>
          <p:cNvSpPr txBox="1"/>
          <p:nvPr>
            <p:ph type="title"/>
          </p:nvPr>
        </p:nvSpPr>
        <p:spPr>
          <a:xfrm>
            <a:off x="1206500" y="1079499"/>
            <a:ext cx="21971000" cy="1433165"/>
          </a:xfrm>
          <a:prstGeom prst="rect">
            <a:avLst/>
          </a:prstGeom>
        </p:spPr>
        <p:txBody>
          <a:bodyPr/>
          <a:lstStyle>
            <a:lvl1pPr defTabSz="1828754">
              <a:defRPr spc="-200" sz="8700"/>
            </a:lvl1pPr>
          </a:lstStyle>
          <a:p>
            <a:pPr/>
            <a:r>
              <a:t>Hypothesis of Project</a:t>
            </a:r>
          </a:p>
        </p:txBody>
      </p:sp>
      <p:sp>
        <p:nvSpPr>
          <p:cNvPr id="171" name="Our motivation and summary…"/>
          <p:cNvSpPr txBox="1"/>
          <p:nvPr>
            <p:ph type="body" sz="quarter" idx="1"/>
          </p:nvPr>
        </p:nvSpPr>
        <p:spPr>
          <a:xfrm>
            <a:off x="1206500" y="2372961"/>
            <a:ext cx="21971000" cy="934780"/>
          </a:xfrm>
          <a:prstGeom prst="rect">
            <a:avLst/>
          </a:prstGeom>
        </p:spPr>
        <p:txBody>
          <a:bodyPr/>
          <a:lstStyle>
            <a:lvl1pPr>
              <a:defRPr b="0" i="1">
                <a:latin typeface="Helvetica Neue Light"/>
                <a:ea typeface="Helvetica Neue Light"/>
                <a:cs typeface="Helvetica Neue Light"/>
                <a:sym typeface="Helvetica Neue Light"/>
              </a:defRPr>
            </a:lvl1pPr>
          </a:lstStyle>
          <a:p>
            <a:pPr/>
            <a:r>
              <a:t>Our motivation and summary…</a:t>
            </a:r>
          </a:p>
        </p:txBody>
      </p:sp>
      <p:sp>
        <p:nvSpPr>
          <p:cNvPr id="172" name="Should you invest in Azuki, BAYC or Crypto Pun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Should you invest in </a:t>
            </a:r>
            <a:r>
              <a:rPr u="sng">
                <a:solidFill>
                  <a:srgbClr val="0000FF"/>
                </a:solidFill>
                <a:uFill>
                  <a:solidFill>
                    <a:srgbClr val="0000FF"/>
                  </a:solidFill>
                </a:uFill>
                <a:hlinkClick r:id="rId4" invalidUrl="" action="" tgtFrame="" tooltip="" history="1" highlightClick="0" endSnd="0"/>
              </a:rPr>
              <a:t>Azuki</a:t>
            </a:r>
            <a:r>
              <a:t>, </a:t>
            </a:r>
            <a:r>
              <a:rPr u="sng">
                <a:solidFill>
                  <a:srgbClr val="0000FF"/>
                </a:solidFill>
                <a:uFill>
                  <a:solidFill>
                    <a:srgbClr val="0000FF"/>
                  </a:solidFill>
                </a:uFill>
                <a:hlinkClick r:id="rId5" invalidUrl="" action="" tgtFrame="" tooltip="" history="1" highlightClick="0" endSnd="0"/>
              </a:rPr>
              <a:t>BAYC</a:t>
            </a:r>
            <a:r>
              <a:t> or </a:t>
            </a:r>
            <a:r>
              <a:rPr u="sng">
                <a:solidFill>
                  <a:srgbClr val="0000FF"/>
                </a:solidFill>
                <a:uFill>
                  <a:solidFill>
                    <a:srgbClr val="0000FF"/>
                  </a:solidFill>
                </a:uFill>
                <a:hlinkClick r:id="rId6" invalidUrl="" action="" tgtFrame="" tooltip="" history="1" highlightClick="0" endSnd="0"/>
              </a:rPr>
              <a:t>Crypto Punks</a:t>
            </a:r>
            <a:r>
              <a:t>?</a:t>
            </a:r>
          </a:p>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How can you tell which collection is performing well?</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data_collection_punks.png" descr="data_collection_punks.png"/>
          <p:cNvPicPr>
            <a:picLocks noChangeAspect="1"/>
          </p:cNvPicPr>
          <p:nvPr>
            <p:ph type="pic" idx="21"/>
          </p:nvPr>
        </p:nvPicPr>
        <p:blipFill>
          <a:blip r:embed="rId2">
            <a:extLst/>
          </a:blip>
          <a:srcRect l="2101" t="0" r="2101" b="0"/>
          <a:stretch>
            <a:fillRect/>
          </a:stretch>
        </p:blipFill>
        <p:spPr>
          <a:xfrm>
            <a:off x="-1" y="0"/>
            <a:ext cx="24384002" cy="13716000"/>
          </a:xfrm>
          <a:prstGeom prst="rect">
            <a:avLst/>
          </a:prstGeom>
        </p:spPr>
      </p:pic>
      <p:sp>
        <p:nvSpPr>
          <p:cNvPr id="177" name="Data Collection"/>
          <p:cNvSpPr txBox="1"/>
          <p:nvPr>
            <p:ph type="title"/>
          </p:nvPr>
        </p:nvSpPr>
        <p:spPr>
          <a:prstGeom prst="rect">
            <a:avLst/>
          </a:prstGeom>
        </p:spPr>
        <p:txBody>
          <a:bodyPr/>
          <a:lstStyle>
            <a:lvl1pPr>
              <a:defRPr spc="-300">
                <a:solidFill>
                  <a:srgbClr val="FFFFFF"/>
                </a:solidFill>
              </a:defRPr>
            </a:lvl1pPr>
          </a:lstStyle>
          <a:p>
            <a:pPr/>
            <a:r>
              <a:t>Data Collection</a:t>
            </a:r>
          </a:p>
        </p:txBody>
      </p:sp>
      <p:sp>
        <p:nvSpPr>
          <p:cNvPr id="178" name="Describing what kinds of data we needed and where to find it."/>
          <p:cNvSpPr txBox="1"/>
          <p:nvPr>
            <p:ph type="body" sz="quarter" idx="1"/>
          </p:nvPr>
        </p:nvSpPr>
        <p:spPr>
          <a:xfrm>
            <a:off x="1206500" y="11609909"/>
            <a:ext cx="21971000" cy="1116953"/>
          </a:xfrm>
          <a:prstGeom prst="rect">
            <a:avLst/>
          </a:prstGeom>
        </p:spPr>
        <p:txBody>
          <a:bodyPr lIns="50800" tIns="50800" rIns="50800" bIns="50800"/>
          <a:lstStyle>
            <a:lvl1pPr>
              <a:defRPr b="0" sz="5500">
                <a:solidFill>
                  <a:srgbClr val="FFFFFF"/>
                </a:solidFill>
                <a:latin typeface="Helvetica Neue Thin"/>
                <a:ea typeface="Helvetica Neue Thin"/>
                <a:cs typeface="Helvetica Neue Thin"/>
                <a:sym typeface="Helvetica Neue Thin"/>
              </a:defRPr>
            </a:lvl1pPr>
          </a:lstStyle>
          <a:p>
            <a:pPr/>
            <a:r>
              <a:t>Describing what kinds of data we needed and where to find it.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2. Data Collection"/>
          <p:cNvSpPr txBox="1"/>
          <p:nvPr>
            <p:ph type="body" idx="1"/>
          </p:nvPr>
        </p:nvSpPr>
        <p:spPr>
          <a:xfrm>
            <a:off x="1206500" y="1075926"/>
            <a:ext cx="21971000" cy="7241586"/>
          </a:xfrm>
          <a:prstGeom prst="rect">
            <a:avLst/>
          </a:prstGeom>
        </p:spPr>
        <p:txBody>
          <a:bodyPr/>
          <a:lstStyle>
            <a:lvl1pPr>
              <a:defRPr spc="-300"/>
            </a:lvl1pPr>
          </a:lstStyle>
          <a:p>
            <a:pPr/>
            <a:r>
              <a:t>2. Data Collection</a:t>
            </a:r>
          </a:p>
        </p:txBody>
      </p:sp>
      <p:sp>
        <p:nvSpPr>
          <p:cNvPr id="181" name="Collecting data for NFT Collec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Collecting data for NFT Collections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valent API…"/>
          <p:cNvSpPr txBox="1"/>
          <p:nvPr>
            <p:ph type="body" idx="1"/>
          </p:nvPr>
        </p:nvSpPr>
        <p:spPr>
          <a:xfrm>
            <a:off x="1206500" y="4248503"/>
            <a:ext cx="21971000" cy="8256014"/>
          </a:xfrm>
          <a:prstGeom prst="rect">
            <a:avLst/>
          </a:prstGeom>
        </p:spPr>
        <p:txBody>
          <a:bodyPr/>
          <a:lstStyle/>
          <a:p>
            <a:pPr>
              <a:buSzPct val="40000"/>
              <a:buBlip>
                <a:blip r:embed="rId3"/>
              </a:buBlip>
              <a:defRPr>
                <a:latin typeface="Helvetica Neue Thin"/>
                <a:ea typeface="Helvetica Neue Thin"/>
                <a:cs typeface="Helvetica Neue Thin"/>
                <a:sym typeface="Helvetica Neue Thin"/>
              </a:defRPr>
            </a:pPr>
            <a:r>
              <a:t>Covalent API</a:t>
            </a:r>
          </a:p>
          <a:p>
            <a:pPr>
              <a:buSzPct val="40000"/>
              <a:buBlip>
                <a:blip r:embed="rId3"/>
              </a:buBlip>
              <a:defRPr>
                <a:latin typeface="Helvetica Neue Thin"/>
                <a:ea typeface="Helvetica Neue Thin"/>
                <a:cs typeface="Helvetica Neue Thin"/>
                <a:sym typeface="Helvetica Neue Thin"/>
              </a:defRPr>
            </a:pPr>
            <a:r>
              <a:t>Etherscan Python Dependacy</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3. Data Cleanup &amp; Exploration"/>
          <p:cNvSpPr txBox="1"/>
          <p:nvPr>
            <p:ph type="body" idx="1"/>
          </p:nvPr>
        </p:nvSpPr>
        <p:spPr>
          <a:xfrm>
            <a:off x="1206500" y="1075926"/>
            <a:ext cx="21971000" cy="7241586"/>
          </a:xfrm>
          <a:prstGeom prst="rect">
            <a:avLst/>
          </a:prstGeom>
        </p:spPr>
        <p:txBody>
          <a:bodyPr/>
          <a:lstStyle>
            <a:lvl1pPr defTabSz="2243271">
              <a:defRPr spc="-300" sz="23000"/>
            </a:lvl1pPr>
          </a:lstStyle>
          <a:p>
            <a:pPr/>
            <a:r>
              <a:t>3. Data Cleanup &amp; Exploration</a:t>
            </a:r>
          </a:p>
        </p:txBody>
      </p:sp>
      <p:sp>
        <p:nvSpPr>
          <p:cNvPr id="190" name="Exploring our collection data through APIs preparing it for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Exploring our collection data through APIs preparing it for analysis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