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Afro Radio, LLC was started by Meek Msaki in May 2020. This is an introduction to the organization of Afro Radio as of 2020.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At the moment there are two podcasts representing Afro Radio. The N word podcast by Meek Msaki. Big Jue Podcast by Calyster Jallah. Tune in to the talk shows to know about the hosts and their hosts.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There is one YouTube channel representing Afro Radio. Search Afro Radio on youtube. There is nothing on there.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That's all folks. Thank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 Afro Radio is simply put a media organization. I like simple ideas. All I am doing with Afro Radio is this. I am using media platforms to give a voice to the unheard. Doesn't matter what's in question. Afro Radio expresses itself through photography, talk shows, news articles, weekly &amp; monthly journals and music. Simple ideas. Simple media.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Now. What does Afro Radio have to do with Africa? Can someone explain. I will give you a gift if you get it right. Anyone?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The word "Afro" is used to describe a specific hair style. Afro Radio is not a radio station about afros. In fact, the owner is bald. Some of the members of Afro Radio are Africans. Our Organization represents people of all races. It is important to know that we are not affiliated with any African Organizations. Afro Radio is based in Minneapolis, Minnesota. I am proud of Africa. I am proud to be a black man in America. Yes, Afro Radio will launch a radio station. However, that's not all we are about.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As I said. We are specialized in media production. We have several media channels. Who can take a guess what these channels are?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Okay. We are everywhere, just like you'd expect.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Search Afro Radio on Apple News. You will find our publications on this platform every Friday.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We run a 24/7 online radio station available on tune 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Afro Radio will have Bi-Weekly podcasts on Apple Podcasts on it's various shows. Some shows are bi-weekly.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y Angel, Chris &amp; Meek, 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Angel, Chris &amp; Meek, 2022</a:t>
            </a:r>
          </a:p>
        </p:txBody>
      </p:sp>
      <p:sp>
        <p:nvSpPr>
          <p:cNvPr id="152" name="Fintech Group Project 01"/>
          <p:cNvSpPr txBox="1"/>
          <p:nvPr>
            <p:ph type="ctrTitle"/>
          </p:nvPr>
        </p:nvSpPr>
        <p:spPr>
          <a:prstGeom prst="rect">
            <a:avLst/>
          </a:prstGeom>
        </p:spPr>
        <p:txBody>
          <a:bodyPr/>
          <a:lstStyle/>
          <a:p>
            <a:pPr/>
            <a:r>
              <a:t>Fintech Group Project 01</a:t>
            </a:r>
          </a:p>
        </p:txBody>
      </p:sp>
      <p:sp>
        <p:nvSpPr>
          <p:cNvPr id="153" name="Azuki, BAYC and Crypto Punks NFTs."/>
          <p:cNvSpPr txBox="1"/>
          <p:nvPr>
            <p:ph type="subTitle" sz="quarter" idx="1"/>
          </p:nvPr>
        </p:nvSpPr>
        <p:spPr>
          <a:prstGeom prst="rect">
            <a:avLst/>
          </a:prstGeom>
        </p:spPr>
        <p:txBody>
          <a:bodyPr/>
          <a:lstStyle/>
          <a:p>
            <a:pPr/>
            <a:r>
              <a:t>Azuki, BAYC and Crypto Punks NFTs.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4. Data Analysis"/>
          <p:cNvSpPr txBox="1"/>
          <p:nvPr>
            <p:ph type="body" idx="1"/>
          </p:nvPr>
        </p:nvSpPr>
        <p:spPr>
          <a:prstGeom prst="rect">
            <a:avLst/>
          </a:prstGeom>
        </p:spPr>
        <p:txBody>
          <a:bodyPr/>
          <a:lstStyle/>
          <a:p>
            <a:pPr/>
            <a:r>
              <a:t>4. Data Analysis</a:t>
            </a:r>
          </a:p>
        </p:txBody>
      </p:sp>
      <p:sp>
        <p:nvSpPr>
          <p:cNvPr id="195" name="Analyzing our data and developing figures to answer our ques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Analyzing our data and developing figures to answer our questions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5. Discussion"/>
          <p:cNvSpPr txBox="1"/>
          <p:nvPr>
            <p:ph type="body" idx="1"/>
          </p:nvPr>
        </p:nvSpPr>
        <p:spPr>
          <a:prstGeom prst="rect">
            <a:avLst/>
          </a:prstGeom>
        </p:spPr>
        <p:txBody>
          <a:bodyPr/>
          <a:lstStyle/>
          <a:p>
            <a:pPr/>
            <a:r>
              <a:t>5. Discussion</a:t>
            </a:r>
          </a:p>
        </p:txBody>
      </p:sp>
      <p:sp>
        <p:nvSpPr>
          <p:cNvPr id="200" name="Combining our data and discussing our findings"/>
          <p:cNvSpPr txBox="1"/>
          <p:nvPr>
            <p:ph type="body" idx="21"/>
          </p:nvPr>
        </p:nvSpPr>
        <p:spPr>
          <a:xfrm>
            <a:off x="1206500" y="8274880"/>
            <a:ext cx="21971000" cy="934780"/>
          </a:xfrm>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Combining our data and discussing our findings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ostmodern"/>
          <p:cNvSpPr txBox="1"/>
          <p:nvPr>
            <p:ph type="title"/>
          </p:nvPr>
        </p:nvSpPr>
        <p:spPr>
          <a:prstGeom prst="rect">
            <a:avLst/>
          </a:prstGeom>
        </p:spPr>
        <p:txBody>
          <a:bodyPr/>
          <a:lstStyle/>
          <a:p>
            <a:pPr/>
            <a:r>
              <a:t>Postmodern</a:t>
            </a:r>
          </a:p>
        </p:txBody>
      </p:sp>
      <p:sp>
        <p:nvSpPr>
          <p:cNvPr id="205" name="Did we find everything we expected to fi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atin typeface="Helvetica Neue Light"/>
                <a:ea typeface="Helvetica Neue Light"/>
                <a:cs typeface="Helvetica Neue Light"/>
                <a:sym typeface="Helvetica Neue Light"/>
              </a:defRPr>
            </a:lvl1pPr>
          </a:lstStyle>
          <a:p>
            <a:pPr/>
            <a:r>
              <a:t>Did we find everything we expected to find?</a:t>
            </a:r>
          </a:p>
        </p:txBody>
      </p:sp>
      <p:sp>
        <p:nvSpPr>
          <p:cNvPr id="206" name="Our ifficulties and how we dealt with them…"/>
          <p:cNvSpPr txBox="1"/>
          <p:nvPr>
            <p:ph type="body" idx="1"/>
          </p:nvPr>
        </p:nvSpPr>
        <p:spPr>
          <a:prstGeom prst="rect">
            <a:avLst/>
          </a:prstGeom>
        </p:spPr>
        <p:txBody>
          <a:bodyPr/>
          <a:lstStyle/>
          <a:p>
            <a:pPr marL="1018645" indent="-1018645">
              <a:buSzPct val="100000"/>
              <a:buAutoNum type="arabicPeriod" startAt="1"/>
              <a:defRPr>
                <a:latin typeface="Helvetica Neue Thin"/>
                <a:ea typeface="Helvetica Neue Thin"/>
                <a:cs typeface="Helvetica Neue Thin"/>
                <a:sym typeface="Helvetica Neue Thin"/>
              </a:defRPr>
            </a:pPr>
            <a:r>
              <a:t>Our ifficulties and how we dealt with them</a:t>
            </a:r>
          </a:p>
          <a:p>
            <a:pPr marL="1018645" indent="-1018645">
              <a:buSzPct val="100000"/>
              <a:buAutoNum type="arabicPeriod" startAt="1"/>
              <a:defRPr>
                <a:latin typeface="Helvetica Neue Thin"/>
                <a:ea typeface="Helvetica Neue Thin"/>
                <a:cs typeface="Helvetica Neue Thin"/>
                <a:sym typeface="Helvetica Neue Thin"/>
              </a:defRPr>
            </a:pPr>
            <a:r>
              <a:t>Additional questions that came up but didn’t answer</a:t>
            </a:r>
          </a:p>
          <a:p>
            <a:pPr marL="1018645" indent="-1018645">
              <a:buSzPct val="100000"/>
              <a:buAutoNum type="arabicPeriod" startAt="1"/>
              <a:defRPr>
                <a:latin typeface="Helvetica Neue Thin"/>
                <a:ea typeface="Helvetica Neue Thin"/>
                <a:cs typeface="Helvetica Neue Thin"/>
                <a:sym typeface="Helvetica Neue Thin"/>
              </a:defRPr>
            </a:pPr>
            <a:r>
              <a:t>What would we research Next?</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ostmoterm"/>
          <p:cNvSpPr txBox="1"/>
          <p:nvPr>
            <p:ph type="title"/>
          </p:nvPr>
        </p:nvSpPr>
        <p:spPr>
          <a:prstGeom prst="rect">
            <a:avLst/>
          </a:prstGeom>
        </p:spPr>
        <p:txBody>
          <a:bodyPr/>
          <a:lstStyle/>
          <a:p>
            <a:pPr/>
            <a:r>
              <a:t>Postmoterm</a:t>
            </a:r>
          </a:p>
        </p:txBody>
      </p:sp>
      <p:sp>
        <p:nvSpPr>
          <p:cNvPr id="211" name="Difficulties that aro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atin typeface="Helvetica Neue Thin"/>
                <a:ea typeface="Helvetica Neue Thin"/>
                <a:cs typeface="Helvetica Neue Thin"/>
                <a:sym typeface="Helvetica Neue Thin"/>
              </a:defRPr>
            </a:lvl1pPr>
          </a:lstStyle>
          <a:p>
            <a:pPr/>
            <a:r>
              <a:t>Difficulties that arose</a:t>
            </a:r>
          </a:p>
        </p:txBody>
      </p:sp>
      <p:sp>
        <p:nvSpPr>
          <p:cNvPr id="212" name="Our difficulties and how we dealt with them…"/>
          <p:cNvSpPr txBox="1"/>
          <p:nvPr>
            <p:ph type="body" idx="1"/>
          </p:nvPr>
        </p:nvSpPr>
        <p:spPr>
          <a:prstGeom prst="rect">
            <a:avLst/>
          </a:prstGeom>
        </p:spPr>
        <p:txBody>
          <a:bodyPr/>
          <a:lstStyle/>
          <a:p>
            <a:pPr>
              <a:defRPr>
                <a:latin typeface="Helvetica Neue Light"/>
                <a:ea typeface="Helvetica Neue Light"/>
                <a:cs typeface="Helvetica Neue Light"/>
                <a:sym typeface="Helvetica Neue Light"/>
              </a:defRPr>
            </a:pPr>
            <a:r>
              <a:t>Our difficulties and how we dealt with them</a:t>
            </a:r>
          </a:p>
          <a:p>
            <a:pPr>
              <a:defRPr>
                <a:latin typeface="Helvetica Neue Light"/>
                <a:ea typeface="Helvetica Neue Light"/>
                <a:cs typeface="Helvetica Neue Light"/>
                <a:sym typeface="Helvetica Neue Light"/>
              </a:defRPr>
            </a:pPr>
            <a:r>
              <a:t>Additional questions that came up that we didn’t answer</a:t>
            </a:r>
          </a:p>
          <a:p>
            <a:pPr>
              <a:defRPr>
                <a:latin typeface="Helvetica Neue Light"/>
                <a:ea typeface="Helvetica Neue Light"/>
                <a:cs typeface="Helvetica Neue Light"/>
                <a:sym typeface="Helvetica Neue Light"/>
              </a:defRPr>
            </a:pPr>
            <a:r>
              <a:t>What would we research next if we had more time?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8. Questions"/>
          <p:cNvSpPr txBox="1"/>
          <p:nvPr>
            <p:ph type="body" idx="1"/>
          </p:nvPr>
        </p:nvSpPr>
        <p:spPr>
          <a:prstGeom prst="rect">
            <a:avLst/>
          </a:prstGeom>
        </p:spPr>
        <p:txBody>
          <a:bodyPr/>
          <a:lstStyle/>
          <a:p>
            <a:pPr/>
            <a:r>
              <a:t>8. Questions</a:t>
            </a:r>
          </a:p>
        </p:txBody>
      </p:sp>
      <p:sp>
        <p:nvSpPr>
          <p:cNvPr id="215" name="Open floor Q&amp;A with the aud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Open floor Q&amp;A with the audience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bayc-footer.png.png" descr="bayc-footer.png.png"/>
          <p:cNvPicPr>
            <a:picLocks noChangeAspect="1"/>
          </p:cNvPicPr>
          <p:nvPr>
            <p:ph type="pic" idx="21"/>
          </p:nvPr>
        </p:nvPicPr>
        <p:blipFill>
          <a:blip r:embed="rId3">
            <a:extLst/>
          </a:blip>
          <a:srcRect l="0" t="18750" r="0" b="18750"/>
          <a:stretch>
            <a:fillRect/>
          </a:stretch>
        </p:blipFill>
        <p:spPr>
          <a:xfrm>
            <a:off x="-5878447" y="-4811515"/>
            <a:ext cx="37342170" cy="23338857"/>
          </a:xfrm>
          <a:prstGeom prst="rect">
            <a:avLst/>
          </a:prstGeom>
        </p:spPr>
      </p:pic>
      <p:sp>
        <p:nvSpPr>
          <p:cNvPr id="220" name="thank you,"/>
          <p:cNvSpPr txBox="1"/>
          <p:nvPr/>
        </p:nvSpPr>
        <p:spPr>
          <a:xfrm>
            <a:off x="1002520" y="702377"/>
            <a:ext cx="7134099" cy="18495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232" sz="11600">
                <a:solidFill>
                  <a:srgbClr val="FFFFFF"/>
                </a:solidFill>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unnamed.png" descr="unnamed.png"/>
          <p:cNvPicPr>
            <a:picLocks noChangeAspect="1"/>
          </p:cNvPicPr>
          <p:nvPr>
            <p:ph type="pic" idx="21"/>
          </p:nvPr>
        </p:nvPicPr>
        <p:blipFill>
          <a:blip r:embed="rId3">
            <a:extLst/>
          </a:blip>
          <a:srcRect l="1136" t="0" r="1136" b="0"/>
          <a:stretch>
            <a:fillRect/>
          </a:stretch>
        </p:blipFill>
        <p:spPr>
          <a:xfrm>
            <a:off x="12191999" y="1270000"/>
            <a:ext cx="10922001" cy="11176000"/>
          </a:xfrm>
          <a:prstGeom prst="rect">
            <a:avLst/>
          </a:prstGeom>
        </p:spPr>
      </p:pic>
      <p:sp>
        <p:nvSpPr>
          <p:cNvPr id="158" name="Table of Contents"/>
          <p:cNvSpPr txBox="1"/>
          <p:nvPr>
            <p:ph type="title"/>
          </p:nvPr>
        </p:nvSpPr>
        <p:spPr>
          <a:prstGeom prst="rect">
            <a:avLst/>
          </a:prstGeom>
        </p:spPr>
        <p:txBody>
          <a:bodyPr/>
          <a:lstStyle/>
          <a:p>
            <a:pPr/>
            <a:r>
              <a:t>Table of Contents </a:t>
            </a:r>
          </a:p>
        </p:txBody>
      </p:sp>
      <p:sp>
        <p:nvSpPr>
          <p:cNvPr id="159" name="Hypothesis of Project…"/>
          <p:cNvSpPr txBox="1"/>
          <p:nvPr>
            <p:ph type="body" sz="quarter" idx="1"/>
          </p:nvPr>
        </p:nvSpPr>
        <p:spPr>
          <a:prstGeom prst="rect">
            <a:avLst/>
          </a:prstGeom>
        </p:spPr>
        <p:txBody>
          <a:bodyPr/>
          <a:lstStyle/>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Hypothesis of Project</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Data Collection</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Data Cleanup &amp; Exploration</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Data Analysis</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Discussion</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Postmortem</a:t>
            </a:r>
          </a:p>
          <a:p>
            <a:pPr marL="402336" indent="-402336" defTabSz="1609303">
              <a:lnSpc>
                <a:spcPct val="90000"/>
              </a:lnSpc>
              <a:spcBef>
                <a:spcPts val="2900"/>
              </a:spcBef>
              <a:buSzPct val="40000"/>
              <a:buBlip>
                <a:blip r:embed="rId4"/>
              </a:buBlip>
              <a:defRPr b="0" sz="3168">
                <a:latin typeface="Helvetica Neue UltraLight"/>
                <a:ea typeface="Helvetica Neue UltraLight"/>
                <a:cs typeface="Helvetica Neue UltraLight"/>
                <a:sym typeface="Helvetica Neue UltraLight"/>
              </a:defRPr>
            </a:pPr>
            <a:r>
              <a:t>Your Questions?</a:t>
            </a:r>
          </a:p>
        </p:txBody>
      </p:sp>
      <p:sp>
        <p:nvSpPr>
          <p:cNvPr id="160" name="Azuki Token ID: 7558 | Current Owner: ron1n.eth | Sale: 27ETH"/>
          <p:cNvSpPr txBox="1"/>
          <p:nvPr/>
        </p:nvSpPr>
        <p:spPr>
          <a:xfrm>
            <a:off x="12227187" y="12738537"/>
            <a:ext cx="10922000"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0"/>
              </a:spcBef>
              <a:defRPr b="1" sz="2900">
                <a:solidFill>
                  <a:srgbClr val="353840"/>
                </a:solidFill>
                <a:latin typeface="Helvetica"/>
                <a:ea typeface="Helvetica"/>
                <a:cs typeface="Helvetica"/>
                <a:sym typeface="Helvetica"/>
              </a:defRPr>
            </a:pPr>
            <a:r>
              <a:t>Azuki Token ID: </a:t>
            </a:r>
            <a:r>
              <a:rPr b="0"/>
              <a:t>7558</a:t>
            </a:r>
            <a:r>
              <a:t> | Current Owner:</a:t>
            </a:r>
            <a:r>
              <a:rPr b="0"/>
              <a:t> ron1n.eth</a:t>
            </a:r>
            <a:r>
              <a:t> | Sale: </a:t>
            </a:r>
            <a:r>
              <a:rPr b="0"/>
              <a:t>27ETH</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alphas.jpg" descr="alphas.jpg"/>
          <p:cNvPicPr>
            <a:picLocks noChangeAspect="1"/>
          </p:cNvPicPr>
          <p:nvPr>
            <p:ph type="pic" idx="21"/>
          </p:nvPr>
        </p:nvPicPr>
        <p:blipFill>
          <a:blip r:embed="rId2">
            <a:extLst/>
          </a:blip>
          <a:srcRect l="0" t="44" r="0" b="44"/>
          <a:stretch>
            <a:fillRect/>
          </a:stretch>
        </p:blipFill>
        <p:spPr>
          <a:xfrm>
            <a:off x="0" y="0"/>
            <a:ext cx="24384000" cy="137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Hypothesis"/>
          <p:cNvSpPr txBox="1"/>
          <p:nvPr>
            <p:ph type="body" sz="half" idx="1"/>
          </p:nvPr>
        </p:nvSpPr>
        <p:spPr>
          <a:prstGeom prst="rect">
            <a:avLst/>
          </a:prstGeom>
        </p:spPr>
        <p:txBody>
          <a:bodyPr/>
          <a:lstStyle>
            <a:lvl1pPr defTabSz="2413955">
              <a:defRPr b="1" spc="-247" sz="24750">
                <a:latin typeface="+mn-lt"/>
                <a:ea typeface="+mn-ea"/>
                <a:cs typeface="+mn-cs"/>
                <a:sym typeface="Helvetica Neue"/>
              </a:defRPr>
            </a:lvl1pPr>
          </a:lstStyle>
          <a:p>
            <a:pPr/>
            <a:r>
              <a:t>1. Hypothesis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Hypothesis of Project"/>
          <p:cNvSpPr txBox="1"/>
          <p:nvPr>
            <p:ph type="title"/>
          </p:nvPr>
        </p:nvSpPr>
        <p:spPr>
          <a:prstGeom prst="rect">
            <a:avLst/>
          </a:prstGeom>
        </p:spPr>
        <p:txBody>
          <a:bodyPr/>
          <a:lstStyle>
            <a:lvl1pPr defTabSz="1828754">
              <a:defRPr spc="-174" sz="8700"/>
            </a:lvl1pPr>
          </a:lstStyle>
          <a:p>
            <a:pPr/>
            <a:r>
              <a:t>Hypothesis of Project</a:t>
            </a:r>
          </a:p>
        </p:txBody>
      </p:sp>
      <p:sp>
        <p:nvSpPr>
          <p:cNvPr id="171" name="Our motivation and summa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i="1">
                <a:latin typeface="Helvetica Neue Light"/>
                <a:ea typeface="Helvetica Neue Light"/>
                <a:cs typeface="Helvetica Neue Light"/>
                <a:sym typeface="Helvetica Neue Light"/>
              </a:defRPr>
            </a:lvl1pPr>
          </a:lstStyle>
          <a:p>
            <a:pPr/>
            <a:r>
              <a:t>Our motivation and summary…</a:t>
            </a:r>
          </a:p>
        </p:txBody>
      </p:sp>
      <p:sp>
        <p:nvSpPr>
          <p:cNvPr id="172" name="Should you invest in Azuki, BAYC or Crypto Punks?…"/>
          <p:cNvSpPr txBox="1"/>
          <p:nvPr>
            <p:ph type="body" idx="1"/>
          </p:nvPr>
        </p:nvSpPr>
        <p:spPr>
          <a:xfrm>
            <a:off x="1206500" y="4248504"/>
            <a:ext cx="21971000" cy="8256012"/>
          </a:xfrm>
          <a:prstGeom prst="rect">
            <a:avLst/>
          </a:prstGeom>
        </p:spPr>
        <p:txBody>
          <a:bodyPr/>
          <a:lstStyle/>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Should you invest in Azuki, BAYC or Crypto Punks?</a:t>
            </a:r>
          </a:p>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How can you tell which collection is performing well?</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data_collection_punks.png" descr="data_collection_punks.png"/>
          <p:cNvPicPr>
            <a:picLocks noChangeAspect="1"/>
          </p:cNvPicPr>
          <p:nvPr>
            <p:ph type="pic" idx="21"/>
          </p:nvPr>
        </p:nvPicPr>
        <p:blipFill>
          <a:blip r:embed="rId2">
            <a:extLst/>
          </a:blip>
          <a:srcRect l="2101" t="0" r="2101" b="0"/>
          <a:stretch>
            <a:fillRect/>
          </a:stretch>
        </p:blipFill>
        <p:spPr>
          <a:xfrm>
            <a:off x="0" y="0"/>
            <a:ext cx="24384000" cy="13716000"/>
          </a:xfrm>
          <a:prstGeom prst="rect">
            <a:avLst/>
          </a:prstGeom>
        </p:spPr>
      </p:pic>
      <p:sp>
        <p:nvSpPr>
          <p:cNvPr id="177" name="Data Collection"/>
          <p:cNvSpPr txBox="1"/>
          <p:nvPr>
            <p:ph type="title"/>
          </p:nvPr>
        </p:nvSpPr>
        <p:spPr>
          <a:prstGeom prst="rect">
            <a:avLst/>
          </a:prstGeom>
        </p:spPr>
        <p:txBody>
          <a:bodyPr/>
          <a:lstStyle>
            <a:lvl1pPr>
              <a:defRPr>
                <a:solidFill>
                  <a:srgbClr val="FFFFFF"/>
                </a:solidFill>
              </a:defRPr>
            </a:lvl1pPr>
          </a:lstStyle>
          <a:p>
            <a:pPr/>
            <a:r>
              <a:t>Data Collection</a:t>
            </a:r>
          </a:p>
        </p:txBody>
      </p:sp>
      <p:sp>
        <p:nvSpPr>
          <p:cNvPr id="178" name="Describing what kinds of data we needed and where to find it."/>
          <p:cNvSpPr txBox="1"/>
          <p:nvPr>
            <p:ph type="body" sz="quarter" idx="1"/>
          </p:nvPr>
        </p:nvSpPr>
        <p:spPr>
          <a:prstGeom prst="rect">
            <a:avLst/>
          </a:prstGeom>
        </p:spPr>
        <p:txBody>
          <a:bodyPr/>
          <a:lstStyle>
            <a:lvl1pPr>
              <a:defRPr b="0">
                <a:solidFill>
                  <a:srgbClr val="FFFFFF"/>
                </a:solidFill>
                <a:latin typeface="Helvetica Neue Thin"/>
                <a:ea typeface="Helvetica Neue Thin"/>
                <a:cs typeface="Helvetica Neue Thin"/>
                <a:sym typeface="Helvetica Neue Thin"/>
              </a:defRPr>
            </a:lvl1pPr>
          </a:lstStyle>
          <a:p>
            <a:pPr/>
            <a:r>
              <a:t>Describing what kinds of data we needed and where to find it.</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2. Data Collection"/>
          <p:cNvSpPr txBox="1"/>
          <p:nvPr>
            <p:ph type="body" idx="1"/>
          </p:nvPr>
        </p:nvSpPr>
        <p:spPr>
          <a:prstGeom prst="rect">
            <a:avLst/>
          </a:prstGeom>
        </p:spPr>
        <p:txBody>
          <a:bodyPr/>
          <a:lstStyle/>
          <a:p>
            <a:pPr/>
            <a:r>
              <a:t>2. Data Collection</a:t>
            </a:r>
          </a:p>
        </p:txBody>
      </p:sp>
      <p:sp>
        <p:nvSpPr>
          <p:cNvPr id="181" name="Collecting data for NFT Collec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Collecting data for NFT Collections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valent API…"/>
          <p:cNvSpPr txBox="1"/>
          <p:nvPr>
            <p:ph type="body" idx="1"/>
          </p:nvPr>
        </p:nvSpPr>
        <p:spPr>
          <a:prstGeom prst="rect">
            <a:avLst/>
          </a:prstGeom>
        </p:spPr>
        <p:txBody>
          <a:bodyPr/>
          <a:lstStyle/>
          <a:p>
            <a:pPr>
              <a:buSzPct val="40000"/>
              <a:buBlip>
                <a:blip r:embed="rId3"/>
              </a:buBlip>
              <a:defRPr>
                <a:latin typeface="Helvetica Neue Thin"/>
                <a:ea typeface="Helvetica Neue Thin"/>
                <a:cs typeface="Helvetica Neue Thin"/>
                <a:sym typeface="Helvetica Neue Thin"/>
              </a:defRPr>
            </a:pPr>
            <a:r>
              <a:t>Covalent API</a:t>
            </a:r>
          </a:p>
          <a:p>
            <a:pPr>
              <a:buSzPct val="40000"/>
              <a:buBlip>
                <a:blip r:embed="rId3"/>
              </a:buBlip>
              <a:defRPr>
                <a:latin typeface="Helvetica Neue Thin"/>
                <a:ea typeface="Helvetica Neue Thin"/>
                <a:cs typeface="Helvetica Neue Thin"/>
                <a:sym typeface="Helvetica Neue Thin"/>
              </a:defRPr>
            </a:pPr>
            <a:r>
              <a:t>Etherscan Python Dependacy</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3. Data Cleanup &amp; Exploration"/>
          <p:cNvSpPr txBox="1"/>
          <p:nvPr>
            <p:ph type="body" idx="1"/>
          </p:nvPr>
        </p:nvSpPr>
        <p:spPr>
          <a:prstGeom prst="rect">
            <a:avLst/>
          </a:prstGeom>
        </p:spPr>
        <p:txBody>
          <a:bodyPr/>
          <a:lstStyle>
            <a:lvl1pPr defTabSz="2243271">
              <a:defRPr spc="-230" sz="23000"/>
            </a:lvl1pPr>
          </a:lstStyle>
          <a:p>
            <a:pPr/>
            <a:r>
              <a:t>3. Data Cleanup &amp; Exploration</a:t>
            </a:r>
          </a:p>
        </p:txBody>
      </p:sp>
      <p:sp>
        <p:nvSpPr>
          <p:cNvPr id="190" name="Exploring our collection data through APIs preparing it for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Exploring our collection data through APIs preparing it for analysis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