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2" r:id="rId3"/>
    <p:sldId id="264" r:id="rId4"/>
    <p:sldId id="265" r:id="rId5"/>
    <p:sldId id="279" r:id="rId6"/>
    <p:sldId id="269" r:id="rId7"/>
    <p:sldId id="270" r:id="rId8"/>
    <p:sldId id="268" r:id="rId9"/>
    <p:sldId id="271" r:id="rId10"/>
    <p:sldId id="272" r:id="rId11"/>
    <p:sldId id="274" r:id="rId12"/>
    <p:sldId id="275" r:id="rId13"/>
    <p:sldId id="273"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E14"/>
    <a:srgbClr val="151A21"/>
    <a:srgbClr val="0C0F15"/>
    <a:srgbClr val="EDCDA8"/>
    <a:srgbClr val="EDA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4A92D-375C-1C24-F697-E0FB4E5C0579}" v="2" dt="2022-01-07T19:31:08.265"/>
    <p1510:client id="{9B42224B-E759-A443-92A8-F91152275AC5}" v="153" dt="2022-01-07T19:42: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033" autoAdjust="0"/>
  </p:normalViewPr>
  <p:slideViewPr>
    <p:cSldViewPr snapToGrid="0">
      <p:cViewPr>
        <p:scale>
          <a:sx n="66" d="100"/>
          <a:sy n="66" d="100"/>
        </p:scale>
        <p:origin x="1301"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6558-97FC-5142-A086-428A49254BB5}"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5C5BC-FB1D-F44B-8282-F61013779C16}" type="slidenum">
              <a:rPr lang="en-US" smtClean="0"/>
              <a:t>‹#›</a:t>
            </a:fld>
            <a:endParaRPr lang="en-US"/>
          </a:p>
        </p:txBody>
      </p:sp>
    </p:spTree>
    <p:extLst>
      <p:ext uri="{BB962C8B-B14F-4D97-AF65-F5344CB8AC3E}">
        <p14:creationId xmlns:p14="http://schemas.microsoft.com/office/powerpoint/2010/main" val="333204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workshop-library/blob/main/resume-website-workshop/create-html.m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microsoft/workshop-library/blob/main/resume-website-workshop/add-style.m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Want to make your application stand out to recruiters, and learn a few new skills in the process? This workshop will walk you through how to code a resume website, and the best part is that you don't have to download any coding tools or languages to get started.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Using the power of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GitHub Pages, we'll code a resume website together, completely in your browser window. By the end of the workshop, you'll be able to send anyone a link where they can view your resume online.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a:t>
            </a:fld>
            <a:endParaRPr lang="en-US"/>
          </a:p>
        </p:txBody>
      </p:sp>
    </p:spTree>
    <p:extLst>
      <p:ext uri="{BB962C8B-B14F-4D97-AF65-F5344CB8AC3E}">
        <p14:creationId xmlns:p14="http://schemas.microsoft.com/office/powerpoint/2010/main" val="6078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p>
          <a:p>
            <a:pPr algn="l"/>
            <a:r>
              <a:rPr lang="en-US" b="0" i="0">
                <a:solidFill>
                  <a:srgbClr val="C9D1D9"/>
                </a:solidFill>
                <a:effectLst/>
                <a:latin typeface="-apple-system"/>
              </a:rPr>
              <a:t>For our example we'll use </a:t>
            </a:r>
            <a:r>
              <a:rPr lang="en-US" b="0" i="0" err="1">
                <a:solidFill>
                  <a:srgbClr val="C9D1D9"/>
                </a:solidFill>
                <a:effectLst/>
                <a:latin typeface="-apple-system"/>
              </a:rPr>
              <a:t>em</a:t>
            </a:r>
            <a:r>
              <a:rPr lang="en-US" b="0" i="0">
                <a:solidFill>
                  <a:srgbClr val="C9D1D9"/>
                </a:solidFill>
                <a:effectLst/>
                <a:latin typeface="-apple-system"/>
              </a:rPr>
              <a:t>. </a:t>
            </a:r>
            <a:r>
              <a:rPr lang="en-US" b="0" i="0" err="1">
                <a:solidFill>
                  <a:srgbClr val="C9D1D9"/>
                </a:solidFill>
                <a:effectLst/>
                <a:latin typeface="-apple-system"/>
              </a:rPr>
              <a:t>em</a:t>
            </a:r>
            <a:r>
              <a:rPr lang="en-US" b="0" i="0">
                <a:solidFill>
                  <a:srgbClr val="C9D1D9"/>
                </a:solidFill>
                <a:effectLst/>
                <a:latin typeface="-apple-system"/>
              </a:rPr>
              <a:t> indicates the size of the font at the root element - body in our example. </a:t>
            </a:r>
            <a:r>
              <a:rPr lang="en-US" b="0" i="0" err="1">
                <a:solidFill>
                  <a:srgbClr val="C9D1D9"/>
                </a:solidFill>
                <a:effectLst/>
                <a:latin typeface="-apple-system"/>
              </a:rPr>
              <a:t>em</a:t>
            </a:r>
            <a:r>
              <a:rPr lang="en-US" b="0" i="0">
                <a:solidFill>
                  <a:srgbClr val="C9D1D9"/>
                </a:solidFill>
                <a:effectLst/>
                <a:latin typeface="-apple-system"/>
              </a:rPr>
              <a:t> is a 1 based value, where 1em is the size of the root element, 1.5em is one and a half times the size, and .25em is one quarter the size.</a:t>
            </a:r>
          </a:p>
          <a:p>
            <a:pPr algn="l"/>
            <a:r>
              <a:rPr lang="en-US" b="0" i="0">
                <a:solidFill>
                  <a:srgbClr val="C9D1D9"/>
                </a:solidFill>
                <a:effectLst/>
                <a:latin typeface="-apple-system"/>
              </a:rPr>
              <a:t>Let's set the size for our three different header elements.</a:t>
            </a:r>
          </a:p>
          <a:p>
            <a:pPr algn="l"/>
            <a:endParaRPr lang="en-US" b="0" i="0">
              <a:solidFill>
                <a:srgbClr val="C9D1D9"/>
              </a:solidFill>
              <a:effectLst/>
              <a:latin typeface="-apple-system"/>
            </a:endParaRPr>
          </a:p>
          <a:p>
            <a:pPr algn="l"/>
            <a:r>
              <a:rPr lang="en-US" b="0" i="0">
                <a:solidFill>
                  <a:srgbClr val="C9D1D9"/>
                </a:solidFill>
                <a:effectLst/>
                <a:latin typeface="-apple-system"/>
              </a:rPr>
              <a:t>Notice that we can not only set the text size, but we can change the spacing in between letters with the letter-spacing property. We can add padding to an element with the padding property. All of these properties support the </a:t>
            </a:r>
            <a:r>
              <a:rPr lang="en-US" b="0" i="0" err="1">
                <a:solidFill>
                  <a:srgbClr val="C9D1D9"/>
                </a:solidFill>
                <a:effectLst/>
                <a:latin typeface="-apple-system"/>
              </a:rPr>
              <a:t>em</a:t>
            </a:r>
            <a:r>
              <a:rPr lang="en-US" b="0" i="0">
                <a:solidFill>
                  <a:srgbClr val="C9D1D9"/>
                </a:solidFill>
                <a:effectLst/>
                <a:latin typeface="-apple-system"/>
              </a:rPr>
              <a:t> relative sizing.</a:t>
            </a: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10</a:t>
            </a:fld>
            <a:endParaRPr lang="en-US"/>
          </a:p>
        </p:txBody>
      </p:sp>
    </p:spTree>
    <p:extLst>
      <p:ext uri="{BB962C8B-B14F-4D97-AF65-F5344CB8AC3E}">
        <p14:creationId xmlns:p14="http://schemas.microsoft.com/office/powerpoint/2010/main" val="323434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grids are a relatively new feature. Like the name implies, a grid allows you to place elements on a page much in the same way you might lay things out in a table. You can use grids to create columns and rows for your data.</a:t>
            </a:r>
          </a:p>
          <a:p>
            <a:pPr algn="l"/>
            <a:br>
              <a:rPr lang="en-US"/>
            </a:br>
            <a:r>
              <a:rPr lang="en-US"/>
              <a:t>On the left is the structure of your page. </a:t>
            </a:r>
            <a:r>
              <a:rPr lang="en-US" b="0" i="0">
                <a:solidFill>
                  <a:srgbClr val="C9D1D9"/>
                </a:solidFill>
                <a:effectLst/>
                <a:latin typeface="-apple-system"/>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p>
          <a:p>
            <a:pPr algn="l"/>
            <a:br>
              <a:rPr lang="en-US" b="0" i="0">
                <a:solidFill>
                  <a:srgbClr val="C9D1D9"/>
                </a:solidFill>
                <a:effectLst/>
                <a:latin typeface="-apple-system"/>
              </a:rPr>
            </a:br>
            <a:r>
              <a:rPr lang="en-US" b="0" i="0">
                <a:solidFill>
                  <a:srgbClr val="C9D1D9"/>
                </a:solidFill>
                <a:effectLst/>
                <a:latin typeface="-apple-system"/>
              </a:rPr>
              <a:t>This will split the main element into two columns. The first top-level element under main which is an article will be the first column and will take up 40% of the available space. The second top-level element under main (also an article) will take up the remaining 60%.</a:t>
            </a:r>
          </a:p>
          <a:p>
            <a:br>
              <a:rPr lang="en-US"/>
            </a:br>
            <a:endParaRPr lang="en-US" b="0" i="0">
              <a:solidFill>
                <a:srgbClr val="C9D1D9"/>
              </a:solidFill>
              <a:effectLst/>
              <a:latin typeface="-apple-system"/>
            </a:endParaRP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11</a:t>
            </a:fld>
            <a:endParaRPr lang="en-US"/>
          </a:p>
        </p:txBody>
      </p:sp>
    </p:spTree>
    <p:extLst>
      <p:ext uri="{BB962C8B-B14F-4D97-AF65-F5344CB8AC3E}">
        <p14:creationId xmlns:p14="http://schemas.microsoft.com/office/powerpoint/2010/main" val="79509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p>
          <a:p>
            <a:pPr algn="l"/>
            <a:br>
              <a:rPr lang="en-US"/>
            </a:br>
            <a:r>
              <a:rPr lang="en-US" b="0" i="0">
                <a:solidFill>
                  <a:srgbClr val="C9D1D9"/>
                </a:solidFill>
                <a:effectLst/>
                <a:latin typeface="-apple-system"/>
              </a:rPr>
              <a:t>In this diagram the content is the text </a:t>
            </a:r>
            <a:r>
              <a:rPr lang="en-US" b="1" i="0">
                <a:solidFill>
                  <a:srgbClr val="C9D1D9"/>
                </a:solidFill>
                <a:effectLst/>
                <a:latin typeface="-apple-system"/>
              </a:rPr>
              <a:t>Hello, world</a:t>
            </a:r>
            <a:r>
              <a:rPr lang="en-US" b="0" i="0">
                <a:solidFill>
                  <a:srgbClr val="C9D1D9"/>
                </a:solidFill>
                <a:effectLst/>
                <a:latin typeface="-apple-system"/>
              </a:rPr>
              <a:t>. padding is the space between the text and the black border. And margin is the space between the border and the next element.</a:t>
            </a:r>
          </a:p>
          <a:p>
            <a:br>
              <a:rPr lang="en-US"/>
            </a:br>
            <a:r>
              <a:rPr lang="en-US"/>
              <a:t>We’re going to add some more style rules to add some padding around the elements on your page – copy and paste the </a:t>
            </a:r>
            <a:r>
              <a:rPr lang="en-US" err="1"/>
              <a:t>css</a:t>
            </a:r>
            <a:r>
              <a:rPr lang="en-US"/>
              <a:t> from the workshop into your </a:t>
            </a:r>
            <a:r>
              <a:rPr lang="en-US" err="1"/>
              <a:t>style.css</a:t>
            </a:r>
            <a:r>
              <a:rPr lang="en-US"/>
              <a:t> file. What we’re doing with this code is </a:t>
            </a:r>
          </a:p>
          <a:p>
            <a:pPr algn="l">
              <a:buFont typeface="Arial" panose="020B0604020202020204" pitchFamily="34" charset="0"/>
              <a:buChar char="•"/>
            </a:pPr>
            <a:r>
              <a:rPr lang="en-US" b="0" i="0">
                <a:solidFill>
                  <a:srgbClr val="C9D1D9"/>
                </a:solidFill>
                <a:effectLst/>
                <a:latin typeface="-apple-system"/>
              </a:rPr>
              <a:t>centering the text in the header element and adding a 2em margin to the left and the right so that the lines from the </a:t>
            </a:r>
            <a:r>
              <a:rPr lang="en-US" b="0" i="0" err="1">
                <a:solidFill>
                  <a:srgbClr val="C9D1D9"/>
                </a:solidFill>
                <a:effectLst/>
                <a:latin typeface="-apple-system"/>
              </a:rPr>
              <a:t>hr</a:t>
            </a:r>
            <a:r>
              <a:rPr lang="en-US" b="0" i="0">
                <a:solidFill>
                  <a:srgbClr val="C9D1D9"/>
                </a:solidFill>
                <a:effectLst/>
                <a:latin typeface="-apple-system"/>
              </a:rPr>
              <a:t> don't go all the way to the edge, but have a little padding.</a:t>
            </a:r>
          </a:p>
          <a:p>
            <a:pPr algn="l">
              <a:buFont typeface="Arial" panose="020B0604020202020204" pitchFamily="34" charset="0"/>
              <a:buChar char="•"/>
            </a:pPr>
            <a:r>
              <a:rPr lang="en-US" b="0" i="0">
                <a:solidFill>
                  <a:srgbClr val="C9D1D9"/>
                </a:solidFill>
                <a:effectLst/>
                <a:latin typeface="-apple-system"/>
              </a:rPr>
              <a:t>The section element is given some margin so that each section (ABOUT, CONTACT, SKILLS) has spacing around it. The p element is also given some margin.</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i</a:t>
            </a:r>
            <a:r>
              <a:rPr lang="en-US" b="0" i="0">
                <a:solidFill>
                  <a:srgbClr val="C9D1D9"/>
                </a:solidFill>
                <a:effectLst/>
                <a:latin typeface="-apple-system"/>
              </a:rPr>
              <a:t> element is given some spacing on the right. These are the icons that we will be adding next.</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hr</a:t>
            </a:r>
            <a:r>
              <a:rPr lang="en-US" b="0" i="0">
                <a:solidFill>
                  <a:srgbClr val="C9D1D9"/>
                </a:solidFill>
                <a:effectLst/>
                <a:latin typeface="-apple-system"/>
              </a:rPr>
              <a:t> element is turned into a thinner gray line by removing its border and providing a background color and height.</a:t>
            </a:r>
          </a:p>
          <a:p>
            <a:pPr algn="l">
              <a:buFont typeface="Arial" panose="020B0604020202020204" pitchFamily="34" charset="0"/>
              <a:buChar char="•"/>
            </a:pPr>
            <a:r>
              <a:rPr lang="en-US" b="0" i="0">
                <a:solidFill>
                  <a:srgbClr val="C9D1D9"/>
                </a:solidFill>
                <a:effectLst/>
                <a:latin typeface="-apple-system"/>
              </a:rPr>
              <a:t>We reduce the font-weight or "thickness" of the font of our header tags so that they aren't so blocky.</a:t>
            </a:r>
          </a:p>
          <a:p>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12</a:t>
            </a:fld>
            <a:endParaRPr lang="en-US"/>
          </a:p>
        </p:txBody>
      </p:sp>
    </p:spTree>
    <p:extLst>
      <p:ext uri="{BB962C8B-B14F-4D97-AF65-F5344CB8AC3E}">
        <p14:creationId xmlns:p14="http://schemas.microsoft.com/office/powerpoint/2010/main" val="85671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Sometimes, you want to style a specific element on a page. For instance, we want to add a thin gray line between our two columns. We can do that by adding a right border to the left column, but both columns are article elements. How do we correctly pick the left one?</a:t>
            </a:r>
          </a:p>
          <a:p>
            <a:pPr algn="l"/>
            <a:r>
              <a:rPr lang="en-US" b="0" i="0" dirty="0">
                <a:solidFill>
                  <a:srgbClr val="C9D1D9"/>
                </a:solidFill>
                <a:effectLst/>
                <a:latin typeface="-apple-system"/>
              </a:rPr>
              <a:t>Notice that each of the article elements has an id property - "</a:t>
            </a:r>
            <a:r>
              <a:rPr lang="en-US" b="0" i="0" dirty="0" err="1">
                <a:solidFill>
                  <a:srgbClr val="C9D1D9"/>
                </a:solidFill>
                <a:effectLst/>
                <a:latin typeface="-apple-system"/>
              </a:rPr>
              <a:t>mainLeft</a:t>
            </a:r>
            <a:r>
              <a:rPr lang="en-US" b="0" i="0" dirty="0">
                <a:solidFill>
                  <a:srgbClr val="C9D1D9"/>
                </a:solidFill>
                <a:effectLst/>
                <a:latin typeface="-apple-system"/>
              </a:rPr>
              <a:t>" and "</a:t>
            </a:r>
            <a:r>
              <a:rPr lang="en-US" b="0" i="0" dirty="0" err="1">
                <a:solidFill>
                  <a:srgbClr val="C9D1D9"/>
                </a:solidFill>
                <a:effectLst/>
                <a:latin typeface="-apple-system"/>
              </a:rPr>
              <a:t>mainRight</a:t>
            </a:r>
            <a:r>
              <a:rPr lang="en-US" b="0" i="0" dirty="0">
                <a:solidFill>
                  <a:srgbClr val="C9D1D9"/>
                </a:solidFill>
                <a:effectLst/>
                <a:latin typeface="-apple-system"/>
              </a:rPr>
              <a:t>". We can select these elements by their ID in the CSS and style them. So, to add a border to just the left column, add this final rule to your stylesheet.</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Your resume should look much better now. However, you're still missing some icons in the CONTACT section. For that, we'll need to add an icon font. Refer to the workshop to finish this last step. </a:t>
            </a:r>
          </a:p>
          <a:p>
            <a:br>
              <a:rPr lang="en-US" dirty="0"/>
            </a:br>
            <a:endParaRPr lang="en-US" b="0" i="0" dirty="0">
              <a:solidFill>
                <a:srgbClr val="C9D1D9"/>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2E5C5BC-FB1D-F44B-8282-F61013779C16}" type="slidenum">
              <a:rPr lang="en-US" smtClean="0"/>
              <a:t>13</a:t>
            </a:fld>
            <a:endParaRPr lang="en-US"/>
          </a:p>
        </p:txBody>
      </p:sp>
    </p:spTree>
    <p:extLst>
      <p:ext uri="{BB962C8B-B14F-4D97-AF65-F5344CB8AC3E}">
        <p14:creationId xmlns:p14="http://schemas.microsoft.com/office/powerpoint/2010/main" val="28647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p>
          <a:p>
            <a:br>
              <a:rPr lang="en-US"/>
            </a:br>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14</a:t>
            </a:fld>
            <a:endParaRPr lang="en-US"/>
          </a:p>
        </p:txBody>
      </p:sp>
    </p:spTree>
    <p:extLst>
      <p:ext uri="{BB962C8B-B14F-4D97-AF65-F5344CB8AC3E}">
        <p14:creationId xmlns:p14="http://schemas.microsoft.com/office/powerpoint/2010/main" val="151154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Now that you have your basic resume crafted in </a:t>
            </a:r>
            <a:r>
              <a:rPr lang="en-US" b="0" i="0" u="none" strike="noStrike">
                <a:solidFill>
                  <a:srgbClr val="C9D1D9"/>
                </a:solidFill>
                <a:effectLst/>
                <a:latin typeface="-apple-system"/>
                <a:hlinkClick r:id="rId3"/>
              </a:rPr>
              <a:t>HTML</a:t>
            </a:r>
            <a:r>
              <a:rPr lang="en-US" b="0" i="0">
                <a:solidFill>
                  <a:srgbClr val="C9D1D9"/>
                </a:solidFill>
                <a:effectLst/>
                <a:latin typeface="-apple-system"/>
              </a:rPr>
              <a:t> and </a:t>
            </a:r>
            <a:r>
              <a:rPr lang="en-US" b="0" i="0" u="none" strike="noStrike">
                <a:solidFill>
                  <a:srgbClr val="C9D1D9"/>
                </a:solidFill>
                <a:effectLst/>
                <a:latin typeface="-apple-system"/>
                <a:hlinkClick r:id="rId4"/>
              </a:rPr>
              <a:t>CSS</a:t>
            </a:r>
            <a:r>
              <a:rPr lang="en-US" b="0" i="0">
                <a:solidFill>
                  <a:srgbClr val="C9D1D9"/>
                </a:solidFill>
                <a:effectLst/>
                <a:latin typeface="-apple-system"/>
              </a:rPr>
              <a:t>, let's work on putting your resume on a website. To do this, we'll use a feature called GitHub Pages, which allows you to create a website directly from a repository on GitHub.</a:t>
            </a:r>
          </a:p>
          <a:p>
            <a:pPr algn="l"/>
            <a:endParaRPr lang="en-US" b="0" i="0">
              <a:solidFill>
                <a:srgbClr val="C9D1D9"/>
              </a:solidFill>
              <a:effectLst/>
              <a:latin typeface="-apple-system"/>
            </a:endParaRPr>
          </a:p>
          <a:p>
            <a:pPr algn="l"/>
            <a:r>
              <a:rPr lang="en-US" b="0" i="0">
                <a:solidFill>
                  <a:srgbClr val="C9D1D9"/>
                </a:solidFill>
                <a:effectLst/>
                <a:latin typeface="-apple-system"/>
              </a:rPr>
              <a:t>The first thing we need to do is commit the changes we've made to our </a:t>
            </a:r>
            <a:r>
              <a:rPr lang="en-US" b="1" i="0">
                <a:solidFill>
                  <a:srgbClr val="C9D1D9"/>
                </a:solidFill>
                <a:effectLst/>
                <a:latin typeface="-apple-system"/>
              </a:rPr>
              <a:t>resume</a:t>
            </a:r>
            <a:r>
              <a:rPr lang="en-US" b="0" i="0">
                <a:solidFill>
                  <a:srgbClr val="C9D1D9"/>
                </a:solidFill>
                <a:effectLst/>
                <a:latin typeface="-apple-system"/>
              </a:rPr>
              <a:t> repository to GitHub. This will upload all of the resume content that we added to our repository, so we can use it for our website.</a:t>
            </a:r>
          </a:p>
          <a:p>
            <a:pPr algn="l"/>
            <a:endParaRPr lang="en-US" b="0" i="0">
              <a:solidFill>
                <a:srgbClr val="C9D1D9"/>
              </a:solidFill>
              <a:effectLst/>
              <a:latin typeface="-apple-system"/>
            </a:endParaRPr>
          </a:p>
          <a:p>
            <a:pPr algn="l"/>
            <a:r>
              <a:rPr lang="en-US" b="0" i="0">
                <a:solidFill>
                  <a:srgbClr val="C9D1D9"/>
                </a:solidFill>
                <a:effectLst/>
                <a:latin typeface="-apple-system"/>
              </a:rPr>
              <a:t>Then, let’s turn on GitHub Pages for our repository. Navigate to your repository on </a:t>
            </a:r>
            <a:r>
              <a:rPr lang="en-US" b="0" i="0" err="1">
                <a:solidFill>
                  <a:srgbClr val="C9D1D9"/>
                </a:solidFill>
                <a:effectLst/>
                <a:latin typeface="-apple-system"/>
              </a:rPr>
              <a:t>GitHub.com</a:t>
            </a:r>
            <a:r>
              <a:rPr lang="en-US" b="0" i="0">
                <a:solidFill>
                  <a:srgbClr val="C9D1D9"/>
                </a:solidFill>
                <a:effectLst/>
                <a:latin typeface="-apple-system"/>
              </a:rPr>
              <a:t>, and select </a:t>
            </a:r>
            <a:r>
              <a:rPr lang="en-US" b="1" i="0">
                <a:solidFill>
                  <a:srgbClr val="C9D1D9"/>
                </a:solidFill>
                <a:effectLst/>
                <a:latin typeface="-apple-system"/>
              </a:rPr>
              <a:t>Settings</a:t>
            </a:r>
            <a:r>
              <a:rPr lang="en-US" b="0" i="0">
                <a:solidFill>
                  <a:srgbClr val="C9D1D9"/>
                </a:solidFill>
                <a:effectLst/>
                <a:latin typeface="-apple-system"/>
              </a:rPr>
              <a:t>, next to the gear icon. Go to Pages, then make sure you have the main branch of your repository selected to be the source for your website. You’ll be able to see the address of your new website. Check it out and see what you think!</a:t>
            </a:r>
          </a:p>
          <a:p>
            <a:br>
              <a:rPr lang="en-US"/>
            </a:br>
            <a:endParaRPr lang="en-US" b="0" i="0">
              <a:solidFill>
                <a:srgbClr val="C9D1D9"/>
              </a:solidFill>
              <a:effectLst/>
              <a:latin typeface="-apple-system"/>
            </a:endParaRP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15</a:t>
            </a:fld>
            <a:endParaRPr lang="en-US"/>
          </a:p>
        </p:txBody>
      </p:sp>
    </p:spTree>
    <p:extLst>
      <p:ext uri="{BB962C8B-B14F-4D97-AF65-F5344CB8AC3E}">
        <p14:creationId xmlns:p14="http://schemas.microsoft.com/office/powerpoint/2010/main" val="416443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16</a:t>
            </a:fld>
            <a:endParaRPr lang="en-US"/>
          </a:p>
        </p:txBody>
      </p:sp>
    </p:spTree>
    <p:extLst>
      <p:ext uri="{BB962C8B-B14F-4D97-AF65-F5344CB8AC3E}">
        <p14:creationId xmlns:p14="http://schemas.microsoft.com/office/powerpoint/2010/main" val="378093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p>
          <a:p>
            <a:pPr algn="l"/>
            <a:r>
              <a:rPr lang="en-US">
                <a:solidFill>
                  <a:srgbClr val="C9D1D9"/>
                </a:solidFill>
                <a:effectLst/>
                <a:latin typeface="Segoe UI Semilight" panose="020B0402040204020203" pitchFamily="34" charset="0"/>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Every HTML page includes three main tags - </a:t>
            </a:r>
            <a:r>
              <a:rPr lang="en-US"/>
              <a:t>html</a:t>
            </a:r>
            <a:r>
              <a:rPr lang="en-US">
                <a:solidFill>
                  <a:srgbClr val="C9D1D9"/>
                </a:solidFill>
                <a:effectLst/>
                <a:latin typeface="Segoe UI Semilight" panose="020B0402040204020203" pitchFamily="34" charset="0"/>
              </a:rPr>
              <a:t> which contains all the HTML, </a:t>
            </a:r>
            <a:r>
              <a:rPr lang="en-US"/>
              <a:t>head</a:t>
            </a:r>
            <a:r>
              <a:rPr lang="en-US">
                <a:solidFill>
                  <a:srgbClr val="C9D1D9"/>
                </a:solidFill>
                <a:effectLst/>
                <a:latin typeface="Segoe UI Semilight" panose="020B0402040204020203" pitchFamily="34" charset="0"/>
              </a:rPr>
              <a:t> which includes information about the page, and </a:t>
            </a:r>
            <a:r>
              <a:rPr lang="en-US"/>
              <a:t>body</a:t>
            </a:r>
            <a:r>
              <a:rPr lang="en-US">
                <a:solidFill>
                  <a:srgbClr val="C9D1D9"/>
                </a:solidFill>
                <a:effectLst/>
                <a:latin typeface="Segoe UI Semilight" panose="020B0402040204020203" pitchFamily="34" charset="0"/>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We’ll get started creating our resume by creating an HTML file and adding the code. You may notice the page looks pretty basic, but we will make it look better when we add our CSS.</a:t>
            </a:r>
          </a:p>
          <a:p>
            <a:br>
              <a:rPr lang="en-US"/>
            </a:b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a:t>
            </a:fld>
            <a:endParaRPr lang="en-US"/>
          </a:p>
        </p:txBody>
      </p:sp>
    </p:spTree>
    <p:extLst>
      <p:ext uri="{BB962C8B-B14F-4D97-AF65-F5344CB8AC3E}">
        <p14:creationId xmlns:p14="http://schemas.microsoft.com/office/powerpoint/2010/main" val="219616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solidFill>
                  <a:srgbClr val="C9D1D9"/>
                </a:solidFill>
                <a:effectLst/>
                <a:latin typeface="Segoe UI Semilight" panose="020B0402040204020203" pitchFamily="34" charset="0"/>
              </a:rPr>
              <a:t>Open the Command Palette by selecting the three parallel lines icon in the left-hand side Activity Bar, then navigating to View &gt; Command Palette. You can also quickly open the Command Palette by using the keyboard shortcut </a:t>
            </a:r>
            <a:r>
              <a:rPr lang="en-US" err="1">
                <a:solidFill>
                  <a:srgbClr val="C9D1D9"/>
                </a:solidFill>
                <a:effectLst/>
                <a:latin typeface="Segoe UI Semilight" panose="020B0402040204020203" pitchFamily="34" charset="0"/>
              </a:rPr>
              <a:t>Control+Shift+P</a:t>
            </a:r>
            <a:r>
              <a:rPr lang="en-US">
                <a:solidFill>
                  <a:srgbClr val="C9D1D9"/>
                </a:solidFill>
                <a:effectLst/>
                <a:latin typeface="Segoe UI Semilight" panose="020B0402040204020203" pitchFamily="34" charset="0"/>
              </a:rPr>
              <a:t> on a PC, or </a:t>
            </a:r>
            <a:r>
              <a:rPr lang="en-US" err="1">
                <a:solidFill>
                  <a:srgbClr val="C9D1D9"/>
                </a:solidFill>
                <a:effectLst/>
                <a:latin typeface="Segoe UI Semilight" panose="020B0402040204020203" pitchFamily="34" charset="0"/>
              </a:rPr>
              <a:t>Command+Shift+P</a:t>
            </a:r>
            <a:r>
              <a:rPr lang="en-US">
                <a:solidFill>
                  <a:srgbClr val="C9D1D9"/>
                </a:solidFill>
                <a:effectLst/>
                <a:latin typeface="Segoe UI Semilight" panose="020B0402040204020203" pitchFamily="34" charset="0"/>
              </a:rPr>
              <a:t> on a Mac.</a:t>
            </a:r>
          </a:p>
          <a:p>
            <a:pPr algn="l">
              <a:buFont typeface="+mj-lt"/>
              <a:buAutoNum type="arabicPeriod"/>
            </a:pPr>
            <a:r>
              <a:rPr lang="en-US">
                <a:solidFill>
                  <a:srgbClr val="C9D1D9"/>
                </a:solidFill>
                <a:effectLst/>
                <a:latin typeface="Segoe UI Semilight" panose="020B0402040204020203" pitchFamily="34" charset="0"/>
              </a:rPr>
              <a:t>Type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select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Initialize Workspace as Swing...</a:t>
            </a:r>
          </a:p>
          <a:p>
            <a:pPr algn="l">
              <a:buFont typeface="+mj-lt"/>
              <a:buAutoNum type="arabicPeriod"/>
            </a:pPr>
            <a:r>
              <a:rPr lang="en-US">
                <a:solidFill>
                  <a:srgbClr val="C9D1D9"/>
                </a:solidFill>
                <a:effectLst/>
                <a:latin typeface="Segoe UI Semilight" panose="020B0402040204020203" pitchFamily="34" charset="0"/>
              </a:rPr>
              <a:t>Choose the option for Basic: HTML-Only and your new swing will appear, with your HTML file on the left, and a browser window on the right.</a:t>
            </a:r>
          </a:p>
          <a:p>
            <a:pPr algn="l">
              <a:buFont typeface="+mj-lt"/>
              <a:buAutoNum type="arabicPeriod"/>
            </a:pPr>
            <a:r>
              <a:rPr lang="en-US">
                <a:solidFill>
                  <a:srgbClr val="C9D1D9"/>
                </a:solidFill>
                <a:effectLst/>
                <a:latin typeface="Segoe UI Semilight" panose="020B0402040204020203" pitchFamily="34" charset="0"/>
              </a:rPr>
              <a:t>This will create an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file in your root directory.</a:t>
            </a:r>
          </a:p>
          <a:p>
            <a:pPr algn="l"/>
            <a:endParaRPr lang="en-US">
              <a:solidFill>
                <a:srgbClr val="C9D1D9"/>
              </a:solidFill>
              <a:effectLst/>
              <a:latin typeface="Segoe UI Semilight" panose="020B0402040204020203" pitchFamily="34" charset="0"/>
            </a:endParaRP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3</a:t>
            </a:fld>
            <a:endParaRPr lang="en-US"/>
          </a:p>
        </p:txBody>
      </p:sp>
    </p:spTree>
    <p:extLst>
      <p:ext uri="{BB962C8B-B14F-4D97-AF65-F5344CB8AC3E}">
        <p14:creationId xmlns:p14="http://schemas.microsoft.com/office/powerpoint/2010/main" val="376186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4</a:t>
            </a:fld>
            <a:endParaRPr lang="en-US"/>
          </a:p>
        </p:txBody>
      </p:sp>
    </p:spTree>
    <p:extLst>
      <p:ext uri="{BB962C8B-B14F-4D97-AF65-F5344CB8AC3E}">
        <p14:creationId xmlns:p14="http://schemas.microsoft.com/office/powerpoint/2010/main" val="385365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5</a:t>
            </a:fld>
            <a:endParaRPr lang="en-US"/>
          </a:p>
        </p:txBody>
      </p:sp>
    </p:spTree>
    <p:extLst>
      <p:ext uri="{BB962C8B-B14F-4D97-AF65-F5344CB8AC3E}">
        <p14:creationId xmlns:p14="http://schemas.microsoft.com/office/powerpoint/2010/main" val="341577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Inside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below the comment which reads </a:t>
            </a:r>
            <a:r>
              <a:rPr lang="en-US"/>
              <a:t>&lt;!-- your work experience --&gt;</a:t>
            </a:r>
            <a:r>
              <a:rPr lang="en-US">
                <a:solidFill>
                  <a:srgbClr val="C9D1D9"/>
                </a:solidFill>
                <a:effectLst/>
                <a:latin typeface="Segoe UI Semilight" panose="020B0402040204020203" pitchFamily="34" charset="0"/>
              </a:rPr>
              <a:t>, add HTML to create the list</a:t>
            </a:r>
          </a:p>
          <a:p>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Swap out JOB TITLE for your previous job title (for example, SOFTWARE ENGINEER).</a:t>
            </a:r>
          </a:p>
          <a:p>
            <a:pPr algn="l">
              <a:buFont typeface="+mj-lt"/>
              <a:buAutoNum type="arabicPeriod"/>
            </a:pPr>
            <a:r>
              <a:rPr lang="en-US">
                <a:solidFill>
                  <a:srgbClr val="C9D1D9"/>
                </a:solidFill>
                <a:effectLst/>
                <a:latin typeface="Segoe UI Semilight" panose="020B0402040204020203" pitchFamily="34" charset="0"/>
              </a:rPr>
              <a:t>Change the "Company Name" and date as appropriate.</a:t>
            </a:r>
          </a:p>
          <a:p>
            <a:pPr algn="l">
              <a:buFont typeface="+mj-lt"/>
              <a:buAutoNum type="arabicPeriod"/>
            </a:pPr>
            <a:r>
              <a:rPr lang="en-US">
                <a:solidFill>
                  <a:srgbClr val="C9D1D9"/>
                </a:solidFill>
                <a:effectLst/>
                <a:latin typeface="Segoe UI Semilight" panose="020B0402040204020203" pitchFamily="34" charset="0"/>
              </a:rPr>
              <a:t>Add a short description that sums up your responsibilities.</a:t>
            </a:r>
          </a:p>
          <a:p>
            <a:pPr algn="l">
              <a:buFont typeface="+mj-lt"/>
              <a:buAutoNum type="arabicPeriod"/>
            </a:pPr>
            <a:r>
              <a:rPr lang="en-US">
                <a:solidFill>
                  <a:srgbClr val="C9D1D9"/>
                </a:solidFill>
                <a:effectLst/>
                <a:latin typeface="Segoe UI Semilight" panose="020B0402040204020203" pitchFamily="34" charset="0"/>
              </a:rPr>
              <a:t>Update the li items to add the accomplishments you want to highlight from that work experience.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6</a:t>
            </a:fld>
            <a:endParaRPr lang="en-US"/>
          </a:p>
        </p:txBody>
      </p:sp>
    </p:spTree>
    <p:extLst>
      <p:ext uri="{BB962C8B-B14F-4D97-AF65-F5344CB8AC3E}">
        <p14:creationId xmlns:p14="http://schemas.microsoft.com/office/powerpoint/2010/main" val="142996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Finish filling in the final sections of your resume by adding your skills, education, and about you. You’ll notice the window on the right will update with your new information. It does look a little plain though, so let’s learn how we can use CSS to style the page. </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7</a:t>
            </a:fld>
            <a:endParaRPr lang="en-US"/>
          </a:p>
        </p:txBody>
      </p:sp>
    </p:spTree>
    <p:extLst>
      <p:ext uri="{BB962C8B-B14F-4D97-AF65-F5344CB8AC3E}">
        <p14:creationId xmlns:p14="http://schemas.microsoft.com/office/powerpoint/2010/main" val="123990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As we explored in the beginning of the workshop, </a:t>
            </a:r>
            <a:r>
              <a:rPr lang="en-US" u="none" strike="noStrike">
                <a:effectLst/>
                <a:latin typeface="Segoe UI Semilight" panose="020B0402040204020203" pitchFamily="34" charset="0"/>
              </a:rPr>
              <a:t>HTML is used to structure the content </a:t>
            </a:r>
            <a:r>
              <a:rPr lang="en-US">
                <a:solidFill>
                  <a:srgbClr val="C9D1D9"/>
                </a:solidFill>
                <a:effectLst/>
                <a:latin typeface="Segoe UI Semilight" panose="020B0402040204020203" pitchFamily="34" charset="0"/>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p>
          <a:p>
            <a:pPr algn="l"/>
            <a:r>
              <a:rPr lang="en-US">
                <a:solidFill>
                  <a:srgbClr val="C9D1D9"/>
                </a:solidFill>
                <a:effectLst/>
                <a:latin typeface="Segoe UI Semilight" panose="020B0402040204020203" pitchFamily="34" charset="0"/>
              </a:rPr>
              <a:t>When using a tag name for a selector, you use just the name of the tag. Keep in mind, when you indicate the name of a tag, the style applies to all tags.</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8</a:t>
            </a:fld>
            <a:endParaRPr lang="en-US"/>
          </a:p>
        </p:txBody>
      </p:sp>
    </p:spTree>
    <p:extLst>
      <p:ext uri="{BB962C8B-B14F-4D97-AF65-F5344CB8AC3E}">
        <p14:creationId xmlns:p14="http://schemas.microsoft.com/office/powerpoint/2010/main" val="207460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Let's start by creating a CSS file to hold our code, so you can add style to the page. Then, you'll set a couple of properties for the body tag to change the font and size</a:t>
            </a:r>
          </a:p>
          <a:p>
            <a:pPr algn="l"/>
            <a:endParaRPr lang="en-US" b="0" i="0">
              <a:solidFill>
                <a:srgbClr val="C9D1D9"/>
              </a:solidFill>
              <a:effectLst/>
              <a:latin typeface="-apple-system"/>
            </a:endParaRPr>
          </a:p>
          <a:p>
            <a:pPr algn="l"/>
            <a:r>
              <a:rPr lang="en-US" b="0" i="0">
                <a:solidFill>
                  <a:srgbClr val="C9D1D9"/>
                </a:solidFill>
                <a:effectLst/>
                <a:latin typeface="-apple-system"/>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p>
          <a:p>
            <a:pPr algn="l"/>
            <a:r>
              <a:rPr lang="en-US" b="0" i="0">
                <a:solidFill>
                  <a:srgbClr val="C9D1D9"/>
                </a:solidFill>
                <a:effectLst/>
                <a:latin typeface="-apple-system"/>
              </a:rPr>
              <a:t>There are also a few more rules that apply to everything in the body tag, which is the whole page:</a:t>
            </a:r>
          </a:p>
          <a:p>
            <a:pPr algn="l">
              <a:buFont typeface="Arial" panose="020B0604020202020204" pitchFamily="34" charset="0"/>
              <a:buChar char="•"/>
            </a:pPr>
            <a:r>
              <a:rPr lang="en-US" b="0" i="0">
                <a:solidFill>
                  <a:srgbClr val="C9D1D9"/>
                </a:solidFill>
                <a:effectLst/>
                <a:latin typeface="-apple-system"/>
              </a:rPr>
              <a:t>font-size - sets the size of the font to 12 pixels</a:t>
            </a:r>
          </a:p>
          <a:p>
            <a:pPr algn="l">
              <a:buFont typeface="Arial" panose="020B0604020202020204" pitchFamily="34" charset="0"/>
              <a:buChar char="•"/>
            </a:pPr>
            <a:r>
              <a:rPr lang="en-US" b="0" i="0">
                <a:solidFill>
                  <a:srgbClr val="C9D1D9"/>
                </a:solidFill>
                <a:effectLst/>
                <a:latin typeface="-apple-system"/>
              </a:rPr>
              <a:t>max-width - sets a maximum width for your resume so that it doesn't look strange on huge screens. 960 pixels is a common width for many websites.</a:t>
            </a:r>
          </a:p>
          <a:p>
            <a:pPr algn="l">
              <a:buFont typeface="Arial" panose="020B0604020202020204" pitchFamily="34" charset="0"/>
              <a:buChar char="•"/>
            </a:pPr>
            <a:r>
              <a:rPr lang="en-US" b="0" i="0">
                <a:solidFill>
                  <a:srgbClr val="C9D1D9"/>
                </a:solidFill>
                <a:effectLst/>
                <a:latin typeface="-apple-system"/>
              </a:rPr>
              <a:t>margin - sets the margin to auto. When combined with the max-width property, this centers the content on the screen horizontally.</a:t>
            </a: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9</a:t>
            </a:fld>
            <a:endParaRPr lang="en-US"/>
          </a:p>
        </p:txBody>
      </p:sp>
    </p:spTree>
    <p:extLst>
      <p:ext uri="{BB962C8B-B14F-4D97-AF65-F5344CB8AC3E}">
        <p14:creationId xmlns:p14="http://schemas.microsoft.com/office/powerpoint/2010/main" val="304367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82B8-897E-6B41-8B17-B15F43A6C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3311F-9A20-EF4D-8D1C-38482D60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398AB-2766-A24A-B476-85D128BF1286}"/>
              </a:ext>
            </a:extLst>
          </p:cNvPr>
          <p:cNvSpPr>
            <a:spLocks noGrp="1"/>
          </p:cNvSpPr>
          <p:nvPr>
            <p:ph type="dt" sz="half" idx="10"/>
          </p:nvPr>
        </p:nvSpPr>
        <p:spPr/>
        <p:txBody>
          <a:bodyPr/>
          <a:lstStyle/>
          <a:p>
            <a:pPr algn="r"/>
            <a:fld id="{3F9AFA87-1417-4992-ABD9-27C3BC8CC883}" type="datetimeFigureOut">
              <a:rPr lang="en-US" smtClean="0"/>
              <a:pPr algn="r"/>
              <a:t>8/12/2024</a:t>
            </a:fld>
            <a:endParaRPr lang="en-US"/>
          </a:p>
        </p:txBody>
      </p:sp>
      <p:sp>
        <p:nvSpPr>
          <p:cNvPr id="5" name="Footer Placeholder 4">
            <a:extLst>
              <a:ext uri="{FF2B5EF4-FFF2-40B4-BE49-F238E27FC236}">
                <a16:creationId xmlns:a16="http://schemas.microsoft.com/office/drawing/2014/main" id="{EC8EB94C-B5EC-5941-BCDE-A6149167169A}"/>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B73C1BDC-626F-FB46-9215-A0FC6B334AB8}"/>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215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CE4-3CA5-4D42-A9FC-59AD7E8C6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9DE6-A1D6-6349-9AE5-8CBE03D6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95F9-7478-2646-B76F-0BD8865E6908}"/>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A0DF574F-E03D-7E45-8926-B35C5BD61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DD8BF-F172-CE49-B03F-F3E9026CE96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8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0810D-F965-0F42-B0AA-9E5073AD3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DCC0-D803-DB4F-86AA-04EF422F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27E9-AD38-FC40-A3EF-B1A820645CAC}"/>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0E90C812-8735-9B4A-8A0D-5506148E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6857A-F8E5-DC4B-8542-6D7252DE0BE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17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467-DB54-CE43-8593-BAF625AFD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53E3-0E99-0E41-A219-40411EBCE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A430-1110-9747-9BC5-F45D26CD22D2}"/>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A6E869C9-EE08-4B44-A62A-744E7B914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0CB2-2173-794C-A74E-68F40825429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8257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3BB9-612E-4C48-ADE8-7B15AB520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31651-D2E0-1144-A7C4-A740ECA6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640FD-60A3-744D-AB97-D87538EFDA29}"/>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D6A4B95C-2145-4A49-BD58-943AAE35C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47B0B-E2D4-3843-844C-1119A28E35E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47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E6F5-90F6-754F-95E0-A1C9CF11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B819-8FDF-0746-BFAD-4916080D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7601-66E7-3344-836D-6824220CB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B0500-7D55-A94C-9E8B-B6314AC1F9CC}"/>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2EAEF98F-2F0E-E24F-A9CE-1CCB41307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33024-6015-C54B-B1C2-126F9164FB0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35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23F-C20C-604B-A70C-CB85E2EE1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C08E-6D67-AB47-8AA8-87753BA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80CA8-B972-E846-B090-F278B2375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AAC9D-1F78-8943-8166-3A532A8B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6FFDE-9B18-8D40-B0CB-47F839F7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BE569-4783-964E-82E1-C3EB7DF463E0}"/>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8" name="Footer Placeholder 7">
            <a:extLst>
              <a:ext uri="{FF2B5EF4-FFF2-40B4-BE49-F238E27FC236}">
                <a16:creationId xmlns:a16="http://schemas.microsoft.com/office/drawing/2014/main" id="{02D3A1F9-07E6-5B48-B8A1-71A49679B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BC33-FA15-5049-8866-AFEA1C120D2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05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19D-2212-E342-BEA8-C7A8BB5D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72F88-31DF-C040-88CE-6F7958E452D9}"/>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4" name="Footer Placeholder 3">
            <a:extLst>
              <a:ext uri="{FF2B5EF4-FFF2-40B4-BE49-F238E27FC236}">
                <a16:creationId xmlns:a16="http://schemas.microsoft.com/office/drawing/2014/main" id="{4AD64E36-81DD-1D44-9DA6-C113AFD60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E2453-ADBD-D64D-B515-2FF81EB0525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90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82F6-6A1F-3546-A4C4-FEA67E5E2AF1}"/>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3" name="Footer Placeholder 2">
            <a:extLst>
              <a:ext uri="{FF2B5EF4-FFF2-40B4-BE49-F238E27FC236}">
                <a16:creationId xmlns:a16="http://schemas.microsoft.com/office/drawing/2014/main" id="{3DD917AF-E4C0-2A4D-93DA-1AC067EA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EF01A-F286-E449-97CA-12408A9434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395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02F0-3807-F044-A519-19D0A36F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441A-794D-BB4D-90EA-5DBEE75F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F6768-3416-C24D-8ABE-62F9A1E43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7653-DF04-7641-B928-ACDCA3567AE2}"/>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73908448-0670-7A45-876B-B51489E8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2691B-4EBA-8941-84C6-8161BC4104E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00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64-3F21-AD48-9871-4F333D4B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AE40-0891-9846-8821-B124E1B0B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CF4C9-3144-2A4E-AC8B-A6AC888C4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4D97-2E7E-A745-A77F-1EDA19586773}"/>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7986E193-E185-524C-9668-12A4A341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0D77-5A60-7A45-B7E8-BE8737067B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687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966C-6DDD-FD45-8C6B-8E996C151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9931F-DD8C-5C4A-B941-BB758C2B2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B8A3-2F25-6544-977F-F34865DA7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8/12/2024</a:t>
            </a:fld>
            <a:endParaRPr lang="en-US"/>
          </a:p>
        </p:txBody>
      </p:sp>
      <p:sp>
        <p:nvSpPr>
          <p:cNvPr id="5" name="Footer Placeholder 4">
            <a:extLst>
              <a:ext uri="{FF2B5EF4-FFF2-40B4-BE49-F238E27FC236}">
                <a16:creationId xmlns:a16="http://schemas.microsoft.com/office/drawing/2014/main" id="{CF3AE65B-1A58-7742-AED5-BBDEA811C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2593FB7-505B-654A-84E6-6EC9EA52D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16749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705B3E-11FF-DBFC-5216-647887BCC05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B90CAA-0E22-C149-BAAE-F08EBE8A03C9}"/>
              </a:ext>
            </a:extLst>
          </p:cNvPr>
          <p:cNvSpPr>
            <a:spLocks noGrp="1"/>
          </p:cNvSpPr>
          <p:nvPr>
            <p:ph type="ctrTitle"/>
          </p:nvPr>
        </p:nvSpPr>
        <p:spPr>
          <a:xfrm>
            <a:off x="506360" y="1192981"/>
            <a:ext cx="11179278" cy="2695871"/>
          </a:xfrm>
        </p:spPr>
        <p:txBody>
          <a:bodyPr>
            <a:normAutofit fontScale="90000"/>
          </a:bodyPr>
          <a:lstStyle/>
          <a:p>
            <a:pPr>
              <a:lnSpc>
                <a:spcPct val="150000"/>
              </a:lnSpc>
            </a:pPr>
            <a:r>
              <a:rPr lang="en-US" sz="6600" b="1" dirty="0">
                <a:solidFill>
                  <a:schemeClr val="bg1"/>
                </a:solidFill>
                <a:latin typeface="Poppins" panose="00000500000000000000" pitchFamily="2" charset="0"/>
                <a:cs typeface="Poppins" panose="00000500000000000000" pitchFamily="2" charset="0"/>
              </a:rPr>
              <a:t>Building a Website to Showcase Your Resume</a:t>
            </a:r>
          </a:p>
        </p:txBody>
      </p:sp>
      <p:sp>
        <p:nvSpPr>
          <p:cNvPr id="3" name="Subtitle 2">
            <a:extLst>
              <a:ext uri="{FF2B5EF4-FFF2-40B4-BE49-F238E27FC236}">
                <a16:creationId xmlns:a16="http://schemas.microsoft.com/office/drawing/2014/main" id="{5B204180-B1AD-444B-AFA3-F2F84A3A3C40}"/>
              </a:ext>
            </a:extLst>
          </p:cNvPr>
          <p:cNvSpPr>
            <a:spLocks noGrp="1"/>
          </p:cNvSpPr>
          <p:nvPr>
            <p:ph type="subTitle" idx="1"/>
          </p:nvPr>
        </p:nvSpPr>
        <p:spPr>
          <a:xfrm>
            <a:off x="1523999" y="5766619"/>
            <a:ext cx="9144000" cy="621989"/>
          </a:xfrm>
        </p:spPr>
        <p:txBody>
          <a:bodyPr>
            <a:normAutofit lnSpcReduction="10000"/>
          </a:bodyPr>
          <a:lstStyle/>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MM. Salman Faris</a:t>
            </a:r>
          </a:p>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(Microsoft Learn Student Ambassador)</a:t>
            </a:r>
          </a:p>
        </p:txBody>
      </p:sp>
    </p:spTree>
    <p:extLst>
      <p:ext uri="{BB962C8B-B14F-4D97-AF65-F5344CB8AC3E}">
        <p14:creationId xmlns:p14="http://schemas.microsoft.com/office/powerpoint/2010/main" val="16615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7A4EF1-2E28-C273-B024-61C0182E535E}"/>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12788"/>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Sizing</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23" t="8465" r="7968" b="8690"/>
          <a:stretch/>
        </p:blipFill>
        <p:spPr bwMode="auto">
          <a:xfrm>
            <a:off x="2098039" y="1518671"/>
            <a:ext cx="7995920" cy="5049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endParaRPr lang="en-US" sz="1600"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B92CE4DE-1DB0-E645-BEB0-0016E106A5D0}"/>
              </a:ext>
            </a:extLst>
          </p:cNvPr>
          <p:cNvSpPr txBox="1"/>
          <p:nvPr/>
        </p:nvSpPr>
        <p:spPr>
          <a:xfrm>
            <a:off x="2731716" y="2525312"/>
            <a:ext cx="6076159" cy="4031873"/>
          </a:xfrm>
          <a:prstGeom prst="rect">
            <a:avLst/>
          </a:prstGeom>
          <a:noFill/>
        </p:spPr>
        <p:txBody>
          <a:bodyPr wrap="square" rtlCol="0">
            <a:spAutoFit/>
          </a:bodyPr>
          <a:lstStyle/>
          <a:p>
            <a:r>
              <a:rPr lang="en-US" sz="1600" dirty="0">
                <a:solidFill>
                  <a:srgbClr val="00B050"/>
                </a:solidFill>
                <a:effectLst/>
                <a:latin typeface="Segoe UI Semilight" panose="020B0402040204020203" pitchFamily="34" charset="0"/>
                <a:cs typeface="Segoe UI Semilight" panose="020B0402040204020203" pitchFamily="34" charset="0"/>
              </a:rPr>
              <a:t>h1</a:t>
            </a:r>
            <a:r>
              <a:rPr lang="en-US" sz="1600" dirty="0">
                <a:latin typeface="Segoe UI Semilight" panose="020B0402040204020203" pitchFamily="34" charset="0"/>
                <a:cs typeface="Segoe UI Semilight" panose="020B0402040204020203" pitchFamily="34" charset="0"/>
              </a:rPr>
              <a:t> { </a:t>
            </a:r>
          </a:p>
          <a:p>
            <a:r>
              <a:rPr lang="en-US" sz="1600" dirty="0">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3em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letter-spacing</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.6em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padding-top</a:t>
            </a:r>
            <a:r>
              <a:rPr lang="en-US" sz="1600" dirty="0">
                <a:effectLst/>
                <a:latin typeface="Segoe UI Semilight" panose="020B0402040204020203" pitchFamily="34" charset="0"/>
                <a:cs typeface="Segoe UI Semilight" panose="020B0402040204020203" pitchFamily="34" charset="0"/>
              </a:rPr>
              <a:t>: 1em;</a:t>
            </a:r>
            <a:endParaRPr lang="en-US" sz="1600" dirty="0">
              <a:latin typeface="Segoe UI Semilight" panose="020B0402040204020203" pitchFamily="34" charset="0"/>
              <a:cs typeface="Segoe UI Semilight" panose="020B0402040204020203" pitchFamily="34" charset="0"/>
            </a:endParaRP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h2</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1.5em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h3</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a:t>
            </a:r>
          </a:p>
          <a:p>
            <a:r>
              <a:rPr lang="en-US" sz="1600" dirty="0">
                <a:latin typeface="Segoe UI Semilight" panose="020B0402040204020203" pitchFamily="34" charset="0"/>
                <a:cs typeface="Segoe UI Semilight" panose="020B0402040204020203" pitchFamily="34"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434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CF55BD-5B28-2D0D-7296-DBA5DAFAFE67}"/>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723"/>
            <a:ext cx="10515600" cy="1860400"/>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Using CSS grids</a:t>
            </a:r>
          </a:p>
        </p:txBody>
      </p:sp>
      <p:pic>
        <p:nvPicPr>
          <p:cNvPr id="6" name="Picture 5">
            <a:extLst>
              <a:ext uri="{FF2B5EF4-FFF2-40B4-BE49-F238E27FC236}">
                <a16:creationId xmlns:a16="http://schemas.microsoft.com/office/drawing/2014/main" id="{DB7FF688-264D-C04B-B495-8C6B93219D57}"/>
              </a:ext>
            </a:extLst>
          </p:cNvPr>
          <p:cNvPicPr>
            <a:picLocks noChangeAspect="1"/>
          </p:cNvPicPr>
          <p:nvPr/>
        </p:nvPicPr>
        <p:blipFill>
          <a:blip r:embed="rId3"/>
          <a:stretch>
            <a:fillRect/>
          </a:stretch>
        </p:blipFill>
        <p:spPr>
          <a:xfrm>
            <a:off x="1809567" y="2021690"/>
            <a:ext cx="8569815" cy="4070661"/>
          </a:xfrm>
          <a:prstGeom prst="rect">
            <a:avLst/>
          </a:prstGeom>
        </p:spPr>
      </p:pic>
    </p:spTree>
    <p:extLst>
      <p:ext uri="{BB962C8B-B14F-4D97-AF65-F5344CB8AC3E}">
        <p14:creationId xmlns:p14="http://schemas.microsoft.com/office/powerpoint/2010/main" val="76547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68240F-3EE5-48A1-497F-68BE42C2D0A4}"/>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000" b="1" kern="1200" dirty="0">
                <a:solidFill>
                  <a:schemeClr val="bg1"/>
                </a:solidFill>
                <a:latin typeface="Poppins" panose="00000500000000000000" pitchFamily="2" charset="0"/>
                <a:cs typeface="Poppins" panose="00000500000000000000" pitchFamily="2" charset="0"/>
              </a:rPr>
              <a:t>Controlling spacing with the box model</a:t>
            </a:r>
          </a:p>
        </p:txBody>
      </p:sp>
      <p:pic>
        <p:nvPicPr>
          <p:cNvPr id="6146" name="Picture 2" descr="The box model with Hello world text in the middle, padding indicated between the text and border, and margin indicated between the border and the outside">
            <a:extLst>
              <a:ext uri="{FF2B5EF4-FFF2-40B4-BE49-F238E27FC236}">
                <a16:creationId xmlns:a16="http://schemas.microsoft.com/office/drawing/2014/main" id="{BE35FBAA-0F47-F744-B0C4-363C8CEF3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113364"/>
            <a:ext cx="10512547" cy="3914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1FF27A-2472-344F-97F9-2B77FD8847AA}"/>
              </a:ext>
            </a:extLst>
          </p:cNvPr>
          <p:cNvSpPr txBox="1"/>
          <p:nvPr/>
        </p:nvSpPr>
        <p:spPr>
          <a:xfrm>
            <a:off x="11847443" y="20938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9290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AB64A0-1067-3241-BB3E-0886E36A1D0F}"/>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EA8FEDA4-91E2-904D-9EF1-EAA92381C7C0}"/>
              </a:ext>
            </a:extLst>
          </p:cNvPr>
          <p:cNvSpPr>
            <a:spLocks noGrp="1"/>
          </p:cNvSpPr>
          <p:nvPr>
            <p:ph type="title"/>
          </p:nvPr>
        </p:nvSpPr>
        <p:spPr>
          <a:xfrm>
            <a:off x="838199" y="243667"/>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Selecting an element by ID</a:t>
            </a:r>
          </a:p>
        </p:txBody>
      </p:sp>
      <p:pic>
        <p:nvPicPr>
          <p:cNvPr id="4" name="Picture 3">
            <a:extLst>
              <a:ext uri="{FF2B5EF4-FFF2-40B4-BE49-F238E27FC236}">
                <a16:creationId xmlns:a16="http://schemas.microsoft.com/office/drawing/2014/main" id="{97233549-E72C-3141-B1E0-334CD0358B7D}"/>
              </a:ext>
            </a:extLst>
          </p:cNvPr>
          <p:cNvPicPr>
            <a:picLocks noChangeAspect="1"/>
          </p:cNvPicPr>
          <p:nvPr/>
        </p:nvPicPr>
        <p:blipFill>
          <a:blip r:embed="rId3"/>
          <a:stretch>
            <a:fillRect/>
          </a:stretch>
        </p:blipFill>
        <p:spPr>
          <a:xfrm>
            <a:off x="906095" y="2229188"/>
            <a:ext cx="10798899" cy="3440092"/>
          </a:xfrm>
          <a:prstGeom prst="rect">
            <a:avLst/>
          </a:prstGeom>
        </p:spPr>
      </p:pic>
      <p:cxnSp>
        <p:nvCxnSpPr>
          <p:cNvPr id="6" name="Straight Arrow Connector 5">
            <a:extLst>
              <a:ext uri="{FF2B5EF4-FFF2-40B4-BE49-F238E27FC236}">
                <a16:creationId xmlns:a16="http://schemas.microsoft.com/office/drawing/2014/main" id="{552BF490-AAB0-AC4C-A718-D1D94B3F035D}"/>
              </a:ext>
            </a:extLst>
          </p:cNvPr>
          <p:cNvCxnSpPr>
            <a:cxnSpLocks/>
          </p:cNvCxnSpPr>
          <p:nvPr/>
        </p:nvCxnSpPr>
        <p:spPr>
          <a:xfrm flipH="1" flipV="1">
            <a:off x="1676400" y="3647440"/>
            <a:ext cx="2121099" cy="2428682"/>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833CAD-AA7E-1B4C-9603-94D411DFD3DB}"/>
              </a:ext>
            </a:extLst>
          </p:cNvPr>
          <p:cNvSpPr txBox="1"/>
          <p:nvPr/>
        </p:nvSpPr>
        <p:spPr>
          <a:xfrm>
            <a:off x="3047133" y="6245001"/>
            <a:ext cx="1500732" cy="369332"/>
          </a:xfrm>
          <a:prstGeom prst="rect">
            <a:avLst/>
          </a:prstGeom>
          <a:noFill/>
        </p:spPr>
        <p:txBody>
          <a:bodyPr wrap="none" rtlCol="0">
            <a:spAutoFit/>
          </a:bodyPr>
          <a:lstStyle/>
          <a:p>
            <a:r>
              <a:rPr lang="en-US" b="1" dirty="0">
                <a:solidFill>
                  <a:schemeClr val="bg1"/>
                </a:solidFill>
                <a:latin typeface="Poppins" panose="00000500000000000000" pitchFamily="2" charset="0"/>
                <a:cs typeface="Poppins" panose="00000500000000000000" pitchFamily="2" charset="0"/>
              </a:rPr>
              <a:t>id property</a:t>
            </a:r>
          </a:p>
        </p:txBody>
      </p:sp>
    </p:spTree>
    <p:extLst>
      <p:ext uri="{BB962C8B-B14F-4D97-AF65-F5344CB8AC3E}">
        <p14:creationId xmlns:p14="http://schemas.microsoft.com/office/powerpoint/2010/main" val="105139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B1768F-6D45-B2BC-F0A8-1FB2B1C8ED0B}"/>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35" t="9231" r="8014" b="8603"/>
          <a:stretch/>
        </p:blipFill>
        <p:spPr bwMode="auto">
          <a:xfrm>
            <a:off x="1501257" y="207320"/>
            <a:ext cx="9387841" cy="6443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rotWithShape="1">
          <a:blip r:embed="rId4"/>
          <a:srcRect b="5859"/>
          <a:stretch/>
        </p:blipFill>
        <p:spPr>
          <a:xfrm>
            <a:off x="2184320" y="1311579"/>
            <a:ext cx="8021714" cy="4764102"/>
          </a:xfrm>
          <a:prstGeom prst="rect">
            <a:avLst/>
          </a:prstGeom>
        </p:spPr>
      </p:pic>
    </p:spTree>
    <p:extLst>
      <p:ext uri="{BB962C8B-B14F-4D97-AF65-F5344CB8AC3E}">
        <p14:creationId xmlns:p14="http://schemas.microsoft.com/office/powerpoint/2010/main" val="260239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CDA8"/>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898244-22D1-2C3A-5340-89CE125D484A}"/>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2F2D709-46EB-3F4E-B591-DC278510EA73}"/>
              </a:ext>
            </a:extLst>
          </p:cNvPr>
          <p:cNvSpPr>
            <a:spLocks noGrp="1"/>
          </p:cNvSpPr>
          <p:nvPr>
            <p:ph type="title"/>
          </p:nvPr>
        </p:nvSpPr>
        <p:spPr>
          <a:xfrm>
            <a:off x="838200" y="10352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Hosting your website</a:t>
            </a:r>
          </a:p>
        </p:txBody>
      </p:sp>
      <p:pic>
        <p:nvPicPr>
          <p:cNvPr id="7170" name="Picture 2" descr="The GitHub Pages settings page, showing the main branch selected as the source.">
            <a:extLst>
              <a:ext uri="{FF2B5EF4-FFF2-40B4-BE49-F238E27FC236}">
                <a16:creationId xmlns:a16="http://schemas.microsoft.com/office/drawing/2014/main" id="{65D5A553-6EBC-AC4A-BE4D-BF582B1176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399411"/>
            <a:ext cx="10512547" cy="262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9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86063C-EF94-A111-708B-E1AB853ABC62}"/>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Rectangle: Rounded Corners 1">
            <a:extLst>
              <a:ext uri="{FF2B5EF4-FFF2-40B4-BE49-F238E27FC236}">
                <a16:creationId xmlns:a16="http://schemas.microsoft.com/office/drawing/2014/main" id="{C841D4C7-19A5-CDA4-C568-A087ACB904EC}"/>
              </a:ext>
            </a:extLst>
          </p:cNvPr>
          <p:cNvSpPr/>
          <p:nvPr/>
        </p:nvSpPr>
        <p:spPr>
          <a:xfrm>
            <a:off x="3352801" y="4898553"/>
            <a:ext cx="5486400" cy="1170038"/>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Title 1">
            <a:extLst>
              <a:ext uri="{FF2B5EF4-FFF2-40B4-BE49-F238E27FC236}">
                <a16:creationId xmlns:a16="http://schemas.microsoft.com/office/drawing/2014/main" id="{C816F297-672B-65B4-E500-78B0745A308F}"/>
              </a:ext>
            </a:extLst>
          </p:cNvPr>
          <p:cNvSpPr txBox="1">
            <a:spLocks/>
          </p:cNvSpPr>
          <p:nvPr/>
        </p:nvSpPr>
        <p:spPr>
          <a:xfrm>
            <a:off x="576107" y="2461100"/>
            <a:ext cx="11039785" cy="1505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60000"/>
              </a:lnSpc>
            </a:pPr>
            <a:r>
              <a:rPr lang="en-US" sz="3600" b="1" dirty="0">
                <a:solidFill>
                  <a:schemeClr val="bg1"/>
                </a:solidFill>
                <a:latin typeface="Poppins" panose="00000500000000000000" pitchFamily="2" charset="0"/>
                <a:cs typeface="Poppins" panose="00000500000000000000" pitchFamily="2" charset="0"/>
              </a:rPr>
              <a:t>Now You Can Update &amp; Share the Portfolio Link</a:t>
            </a: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r>
              <a:rPr lang="en-US" sz="3600" b="1" dirty="0">
                <a:latin typeface="Poppins" panose="00000500000000000000" pitchFamily="2" charset="0"/>
                <a:cs typeface="Poppins" panose="00000500000000000000" pitchFamily="2" charset="0"/>
              </a:rPr>
              <a:t>Feedback Session </a:t>
            </a:r>
          </a:p>
        </p:txBody>
      </p:sp>
      <p:pic>
        <p:nvPicPr>
          <p:cNvPr id="12" name="Picture 11" descr="A blue arrow pointing to a black background&#10;&#10;Description automatically generated">
            <a:extLst>
              <a:ext uri="{FF2B5EF4-FFF2-40B4-BE49-F238E27FC236}">
                <a16:creationId xmlns:a16="http://schemas.microsoft.com/office/drawing/2014/main" id="{02FA210E-A144-8D30-D94F-C95A1A7088AA}"/>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Lst>
          </a:blip>
          <a:stretch>
            <a:fillRect/>
          </a:stretch>
        </p:blipFill>
        <p:spPr>
          <a:xfrm>
            <a:off x="5697371" y="2634720"/>
            <a:ext cx="797256" cy="797256"/>
          </a:xfrm>
          <a:prstGeom prst="rect">
            <a:avLst/>
          </a:prstGeom>
        </p:spPr>
      </p:pic>
    </p:spTree>
    <p:extLst>
      <p:ext uri="{BB962C8B-B14F-4D97-AF65-F5344CB8AC3E}">
        <p14:creationId xmlns:p14="http://schemas.microsoft.com/office/powerpoint/2010/main" val="169899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10898F-74BE-E7BE-788B-0B968F775852}"/>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9EB1D4-5F62-6E4A-8995-C9CA8E827B53}"/>
              </a:ext>
            </a:extLst>
          </p:cNvPr>
          <p:cNvSpPr>
            <a:spLocks noGrp="1"/>
          </p:cNvSpPr>
          <p:nvPr>
            <p:ph type="title"/>
          </p:nvPr>
        </p:nvSpPr>
        <p:spPr>
          <a:xfrm>
            <a:off x="1315277" y="217278"/>
            <a:ext cx="8799446"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Getting started with HTML</a:t>
            </a:r>
          </a:p>
        </p:txBody>
      </p:sp>
      <p:sp>
        <p:nvSpPr>
          <p:cNvPr id="4" name="Rectangle 3">
            <a:extLst>
              <a:ext uri="{FF2B5EF4-FFF2-40B4-BE49-F238E27FC236}">
                <a16:creationId xmlns:a16="http://schemas.microsoft.com/office/drawing/2014/main" id="{08855F38-247B-B84F-8D70-AF1CB8F4901C}"/>
              </a:ext>
            </a:extLst>
          </p:cNvPr>
          <p:cNvSpPr/>
          <p:nvPr/>
        </p:nvSpPr>
        <p:spPr>
          <a:xfrm>
            <a:off x="4442792" y="2287455"/>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html</a:t>
            </a:r>
          </a:p>
        </p:txBody>
      </p:sp>
      <p:sp>
        <p:nvSpPr>
          <p:cNvPr id="5" name="Rectangle 4">
            <a:extLst>
              <a:ext uri="{FF2B5EF4-FFF2-40B4-BE49-F238E27FC236}">
                <a16:creationId xmlns:a16="http://schemas.microsoft.com/office/drawing/2014/main" id="{8270E9A0-DA30-9B4E-80BB-4651913ADE4D}"/>
              </a:ext>
            </a:extLst>
          </p:cNvPr>
          <p:cNvSpPr/>
          <p:nvPr/>
        </p:nvSpPr>
        <p:spPr>
          <a:xfrm>
            <a:off x="1156254" y="3370820"/>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a:t>
            </a:r>
          </a:p>
        </p:txBody>
      </p:sp>
      <p:sp>
        <p:nvSpPr>
          <p:cNvPr id="6" name="Rectangle 5">
            <a:extLst>
              <a:ext uri="{FF2B5EF4-FFF2-40B4-BE49-F238E27FC236}">
                <a16:creationId xmlns:a16="http://schemas.microsoft.com/office/drawing/2014/main" id="{79656D58-80A4-DC45-89CC-D40A39D8FC9C}"/>
              </a:ext>
            </a:extLst>
          </p:cNvPr>
          <p:cNvSpPr/>
          <p:nvPr/>
        </p:nvSpPr>
        <p:spPr>
          <a:xfrm>
            <a:off x="7729333" y="3370819"/>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body</a:t>
            </a:r>
          </a:p>
        </p:txBody>
      </p:sp>
      <p:sp>
        <p:nvSpPr>
          <p:cNvPr id="8" name="Rectangle 7">
            <a:extLst>
              <a:ext uri="{FF2B5EF4-FFF2-40B4-BE49-F238E27FC236}">
                <a16:creationId xmlns:a16="http://schemas.microsoft.com/office/drawing/2014/main" id="{59A375E3-0C26-3241-ACD6-7B33DE09C886}"/>
              </a:ext>
            </a:extLst>
          </p:cNvPr>
          <p:cNvSpPr/>
          <p:nvPr/>
        </p:nvSpPr>
        <p:spPr>
          <a:xfrm>
            <a:off x="520149"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link</a:t>
            </a:r>
          </a:p>
        </p:txBody>
      </p:sp>
      <p:sp>
        <p:nvSpPr>
          <p:cNvPr id="12" name="Rectangle 11">
            <a:extLst>
              <a:ext uri="{FF2B5EF4-FFF2-40B4-BE49-F238E27FC236}">
                <a16:creationId xmlns:a16="http://schemas.microsoft.com/office/drawing/2014/main" id="{2B46DAE6-83B3-6D49-A4A8-530981CE478C}"/>
              </a:ext>
            </a:extLst>
          </p:cNvPr>
          <p:cNvSpPr/>
          <p:nvPr/>
        </p:nvSpPr>
        <p:spPr>
          <a:xfrm>
            <a:off x="3064566"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title</a:t>
            </a:r>
          </a:p>
        </p:txBody>
      </p:sp>
      <p:sp>
        <p:nvSpPr>
          <p:cNvPr id="14" name="Rectangle 13">
            <a:extLst>
              <a:ext uri="{FF2B5EF4-FFF2-40B4-BE49-F238E27FC236}">
                <a16:creationId xmlns:a16="http://schemas.microsoft.com/office/drawing/2014/main" id="{865F3912-747F-814D-B001-780B066D610D}"/>
              </a:ext>
            </a:extLst>
          </p:cNvPr>
          <p:cNvSpPr/>
          <p:nvPr/>
        </p:nvSpPr>
        <p:spPr>
          <a:xfrm>
            <a:off x="7093231" y="4485136"/>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header</a:t>
            </a:r>
          </a:p>
        </p:txBody>
      </p:sp>
      <p:sp>
        <p:nvSpPr>
          <p:cNvPr id="16" name="Rectangle 15">
            <a:extLst>
              <a:ext uri="{FF2B5EF4-FFF2-40B4-BE49-F238E27FC236}">
                <a16:creationId xmlns:a16="http://schemas.microsoft.com/office/drawing/2014/main" id="{5E2D50C1-2EFB-3C4F-ADB8-FA9871F823F6}"/>
              </a:ext>
            </a:extLst>
          </p:cNvPr>
          <p:cNvSpPr/>
          <p:nvPr/>
        </p:nvSpPr>
        <p:spPr>
          <a:xfrm>
            <a:off x="9637645"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main</a:t>
            </a:r>
          </a:p>
        </p:txBody>
      </p:sp>
      <p:sp>
        <p:nvSpPr>
          <p:cNvPr id="18" name="Rectangle 17">
            <a:extLst>
              <a:ext uri="{FF2B5EF4-FFF2-40B4-BE49-F238E27FC236}">
                <a16:creationId xmlns:a16="http://schemas.microsoft.com/office/drawing/2014/main" id="{7C4C6F3A-06A6-C746-AEFA-0AA3A12C2F0C}"/>
              </a:ext>
            </a:extLst>
          </p:cNvPr>
          <p:cNvSpPr/>
          <p:nvPr/>
        </p:nvSpPr>
        <p:spPr>
          <a:xfrm>
            <a:off x="7285386" y="5383066"/>
            <a:ext cx="887893"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h1</a:t>
            </a:r>
          </a:p>
        </p:txBody>
      </p:sp>
      <p:sp>
        <p:nvSpPr>
          <p:cNvPr id="22" name="Rectangle 21">
            <a:extLst>
              <a:ext uri="{FF2B5EF4-FFF2-40B4-BE49-F238E27FC236}">
                <a16:creationId xmlns:a16="http://schemas.microsoft.com/office/drawing/2014/main" id="{BF1C3129-C693-2446-921F-B5FB17196434}"/>
              </a:ext>
            </a:extLst>
          </p:cNvPr>
          <p:cNvSpPr/>
          <p:nvPr/>
        </p:nvSpPr>
        <p:spPr>
          <a:xfrm>
            <a:off x="9001542" y="5374172"/>
            <a:ext cx="108004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sp>
        <p:nvSpPr>
          <p:cNvPr id="24" name="Rectangle 23">
            <a:extLst>
              <a:ext uri="{FF2B5EF4-FFF2-40B4-BE49-F238E27FC236}">
                <a16:creationId xmlns:a16="http://schemas.microsoft.com/office/drawing/2014/main" id="{C542FFD2-F555-4E4A-B7BE-2A2B9C4004A5}"/>
              </a:ext>
            </a:extLst>
          </p:cNvPr>
          <p:cNvSpPr/>
          <p:nvPr/>
        </p:nvSpPr>
        <p:spPr>
          <a:xfrm>
            <a:off x="10465907" y="5383066"/>
            <a:ext cx="1099930"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cxnSp>
        <p:nvCxnSpPr>
          <p:cNvPr id="32" name="Straight Connector 31">
            <a:extLst>
              <a:ext uri="{FF2B5EF4-FFF2-40B4-BE49-F238E27FC236}">
                <a16:creationId xmlns:a16="http://schemas.microsoft.com/office/drawing/2014/main" id="{3E503D4E-DAB4-3B4B-B5C3-7BA12424DD35}"/>
              </a:ext>
            </a:extLst>
          </p:cNvPr>
          <p:cNvCxnSpPr>
            <a:cxnSpLocks/>
            <a:stCxn id="4" idx="2"/>
            <a:endCxn id="5" idx="0"/>
          </p:cNvCxnSpPr>
          <p:nvPr/>
        </p:nvCxnSpPr>
        <p:spPr>
          <a:xfrm flipH="1">
            <a:off x="2428463" y="2950064"/>
            <a:ext cx="3286538" cy="420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EACF43-D630-0242-8AF7-4C4D6640AB0E}"/>
              </a:ext>
            </a:extLst>
          </p:cNvPr>
          <p:cNvCxnSpPr>
            <a:cxnSpLocks/>
            <a:stCxn id="6" idx="0"/>
            <a:endCxn id="4" idx="2"/>
          </p:cNvCxnSpPr>
          <p:nvPr/>
        </p:nvCxnSpPr>
        <p:spPr>
          <a:xfrm flipH="1" flipV="1">
            <a:off x="5715001" y="2950064"/>
            <a:ext cx="3286541" cy="420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6ED98-6957-9943-8D3E-6B3764D51DFD}"/>
              </a:ext>
            </a:extLst>
          </p:cNvPr>
          <p:cNvCxnSpPr>
            <a:cxnSpLocks/>
            <a:stCxn id="5" idx="2"/>
            <a:endCxn id="8" idx="0"/>
          </p:cNvCxnSpPr>
          <p:nvPr/>
        </p:nvCxnSpPr>
        <p:spPr>
          <a:xfrm flipH="1">
            <a:off x="1156254" y="4033429"/>
            <a:ext cx="1272209"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68047-BC39-2545-AD7E-1F029BA89A1A}"/>
              </a:ext>
            </a:extLst>
          </p:cNvPr>
          <p:cNvCxnSpPr>
            <a:cxnSpLocks/>
            <a:stCxn id="5" idx="2"/>
            <a:endCxn id="12" idx="0"/>
          </p:cNvCxnSpPr>
          <p:nvPr/>
        </p:nvCxnSpPr>
        <p:spPr>
          <a:xfrm>
            <a:off x="2428463" y="4033429"/>
            <a:ext cx="1272208"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982897-92EA-6940-AEDB-A3184CECB539}"/>
              </a:ext>
            </a:extLst>
          </p:cNvPr>
          <p:cNvCxnSpPr>
            <a:cxnSpLocks/>
            <a:stCxn id="6" idx="2"/>
            <a:endCxn id="16" idx="0"/>
          </p:cNvCxnSpPr>
          <p:nvPr/>
        </p:nvCxnSpPr>
        <p:spPr>
          <a:xfrm>
            <a:off x="9001542" y="4033428"/>
            <a:ext cx="1272208"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A11955-5465-344F-BB7F-121BA6DE041E}"/>
              </a:ext>
            </a:extLst>
          </p:cNvPr>
          <p:cNvCxnSpPr>
            <a:cxnSpLocks/>
            <a:stCxn id="14" idx="0"/>
            <a:endCxn id="6" idx="2"/>
          </p:cNvCxnSpPr>
          <p:nvPr/>
        </p:nvCxnSpPr>
        <p:spPr>
          <a:xfrm flipV="1">
            <a:off x="7729336" y="4033428"/>
            <a:ext cx="1272206"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E4A605-B9BD-BB47-B563-A8B3AB18270D}"/>
              </a:ext>
            </a:extLst>
          </p:cNvPr>
          <p:cNvCxnSpPr>
            <a:cxnSpLocks/>
            <a:stCxn id="18" idx="0"/>
            <a:endCxn id="14" idx="2"/>
          </p:cNvCxnSpPr>
          <p:nvPr/>
        </p:nvCxnSpPr>
        <p:spPr>
          <a:xfrm flipV="1">
            <a:off x="7729333" y="4931358"/>
            <a:ext cx="3"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7865F6-68BD-BC48-8784-DCD7CAE61F27}"/>
              </a:ext>
            </a:extLst>
          </p:cNvPr>
          <p:cNvCxnSpPr>
            <a:cxnSpLocks/>
            <a:stCxn id="22" idx="0"/>
            <a:endCxn id="16" idx="2"/>
          </p:cNvCxnSpPr>
          <p:nvPr/>
        </p:nvCxnSpPr>
        <p:spPr>
          <a:xfrm flipV="1">
            <a:off x="9541567" y="4926911"/>
            <a:ext cx="732183"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7ED1FA-00A0-1646-B279-BCF4FC07396C}"/>
              </a:ext>
            </a:extLst>
          </p:cNvPr>
          <p:cNvCxnSpPr>
            <a:cxnSpLocks/>
            <a:stCxn id="24" idx="0"/>
            <a:endCxn id="16" idx="2"/>
          </p:cNvCxnSpPr>
          <p:nvPr/>
        </p:nvCxnSpPr>
        <p:spPr>
          <a:xfrm flipH="1" flipV="1">
            <a:off x="10273750" y="4926911"/>
            <a:ext cx="742122" cy="4561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583C7-9A93-B492-7728-FA13E81B952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a:xfrm>
            <a:off x="838199" y="-61034"/>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Setting up the environment</a:t>
            </a:r>
          </a:p>
        </p:txBody>
      </p:sp>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64" t="8244" r="8391" b="9542"/>
          <a:stretch/>
        </p:blipFill>
        <p:spPr bwMode="auto">
          <a:xfrm>
            <a:off x="2033749" y="1512790"/>
            <a:ext cx="8124500" cy="50894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A8689BE-ED5A-4C46-A690-CA6FEF35A86B}"/>
              </a:ext>
            </a:extLst>
          </p:cNvPr>
          <p:cNvSpPr txBox="1"/>
          <p:nvPr/>
        </p:nvSpPr>
        <p:spPr>
          <a:xfrm>
            <a:off x="2575743" y="2896422"/>
            <a:ext cx="7502977" cy="3293209"/>
          </a:xfrm>
          <a:prstGeom prst="rect">
            <a:avLst/>
          </a:prstGeom>
          <a:noFill/>
        </p:spPr>
        <p:txBody>
          <a:bodyPr wrap="square" rtlCol="0">
            <a:spAutoFit/>
          </a:bodyPr>
          <a:lstStyle/>
          <a:p>
            <a:r>
              <a:rPr lang="en-US" sz="2600" dirty="0">
                <a:latin typeface="Poppins" panose="00000500000000000000" pitchFamily="2" charset="0"/>
                <a:cs typeface="Poppins" panose="00000500000000000000" pitchFamily="2" charset="0"/>
              </a:rPr>
              <a:t>1. Configure Git &amp; GitHub</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2. Install VS Code</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3. Create the files (index.html &amp; style.css)</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4. Develop and Host the website</a:t>
            </a:r>
          </a:p>
          <a:p>
            <a:endParaRPr lang="en-US" sz="2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0811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0B0E1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B22E8D78-42BC-5D47-BEAE-1752B85D017E}"/>
              </a:ext>
            </a:extLst>
          </p:cNvPr>
          <p:cNvPicPr>
            <a:picLocks noChangeAspect="1"/>
          </p:cNvPicPr>
          <p:nvPr/>
        </p:nvPicPr>
        <p:blipFill>
          <a:blip r:embed="rId3"/>
          <a:stretch>
            <a:fillRect/>
          </a:stretch>
        </p:blipFill>
        <p:spPr>
          <a:xfrm>
            <a:off x="855555" y="34926"/>
            <a:ext cx="10480887" cy="6576754"/>
          </a:xfrm>
          <a:prstGeom prst="rect">
            <a:avLst/>
          </a:prstGeom>
        </p:spPr>
      </p:pic>
    </p:spTree>
    <p:extLst>
      <p:ext uri="{BB962C8B-B14F-4D97-AF65-F5344CB8AC3E}">
        <p14:creationId xmlns:p14="http://schemas.microsoft.com/office/powerpoint/2010/main" val="270286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2FC72817-29FC-A449-9EF1-C0D5C780297F}"/>
              </a:ext>
            </a:extLst>
          </p:cNvPr>
          <p:cNvPicPr>
            <a:picLocks noChangeAspect="1"/>
          </p:cNvPicPr>
          <p:nvPr/>
        </p:nvPicPr>
        <p:blipFill>
          <a:blip r:embed="rId3"/>
          <a:stretch>
            <a:fillRect/>
          </a:stretch>
        </p:blipFill>
        <p:spPr>
          <a:xfrm>
            <a:off x="3083560" y="163480"/>
            <a:ext cx="6024880" cy="6531039"/>
          </a:xfrm>
          <a:prstGeom prst="rect">
            <a:avLst/>
          </a:prstGeom>
        </p:spPr>
      </p:pic>
    </p:spTree>
    <p:extLst>
      <p:ext uri="{BB962C8B-B14F-4D97-AF65-F5344CB8AC3E}">
        <p14:creationId xmlns:p14="http://schemas.microsoft.com/office/powerpoint/2010/main" val="93176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0B2908-3F7A-7E2D-9097-80293F572972}"/>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b="1" dirty="0">
                <a:solidFill>
                  <a:schemeClr val="bg1"/>
                </a:solidFill>
                <a:latin typeface="Poppins" panose="00000500000000000000" pitchFamily="2" charset="0"/>
                <a:cs typeface="Poppins" panose="00000500000000000000" pitchFamily="2" charset="0"/>
              </a:rPr>
              <a:t>Add your work experience</a:t>
            </a:r>
          </a:p>
        </p:txBody>
      </p:sp>
      <p:pic>
        <p:nvPicPr>
          <p:cNvPr id="4" name="Picture 3">
            <a:extLst>
              <a:ext uri="{FF2B5EF4-FFF2-40B4-BE49-F238E27FC236}">
                <a16:creationId xmlns:a16="http://schemas.microsoft.com/office/drawing/2014/main" id="{74B4865D-2A3E-624F-BD53-12D042B7065A}"/>
              </a:ext>
            </a:extLst>
          </p:cNvPr>
          <p:cNvPicPr>
            <a:picLocks noChangeAspect="1"/>
          </p:cNvPicPr>
          <p:nvPr/>
        </p:nvPicPr>
        <p:blipFill>
          <a:blip r:embed="rId3"/>
          <a:stretch>
            <a:fillRect/>
          </a:stretch>
        </p:blipFill>
        <p:spPr>
          <a:xfrm>
            <a:off x="838200" y="2335868"/>
            <a:ext cx="10576806" cy="3105226"/>
          </a:xfrm>
          <a:prstGeom prst="rect">
            <a:avLst/>
          </a:prstGeom>
        </p:spPr>
      </p:pic>
    </p:spTree>
    <p:extLst>
      <p:ext uri="{BB962C8B-B14F-4D97-AF65-F5344CB8AC3E}">
        <p14:creationId xmlns:p14="http://schemas.microsoft.com/office/powerpoint/2010/main" val="4229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35D00-F829-F0B3-A92A-EE9EDDB01861}"/>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normAutofit/>
          </a:bodyPr>
          <a:lstStyle/>
          <a:p>
            <a:r>
              <a:rPr lang="en-US" sz="3800" b="1" dirty="0">
                <a:solidFill>
                  <a:schemeClr val="bg1"/>
                </a:solidFill>
                <a:latin typeface="Poppins" panose="00000500000000000000" pitchFamily="2" charset="0"/>
                <a:cs typeface="Poppins" panose="00000500000000000000" pitchFamily="2" charset="0"/>
              </a:rPr>
              <a:t>Add your skills, education, and about you</a:t>
            </a:r>
          </a:p>
        </p:txBody>
      </p:sp>
      <p:pic>
        <p:nvPicPr>
          <p:cNvPr id="3" name="Picture 2">
            <a:extLst>
              <a:ext uri="{FF2B5EF4-FFF2-40B4-BE49-F238E27FC236}">
                <a16:creationId xmlns:a16="http://schemas.microsoft.com/office/drawing/2014/main" id="{CF1D0713-635C-B244-8551-A966FE5347C9}"/>
              </a:ext>
            </a:extLst>
          </p:cNvPr>
          <p:cNvPicPr>
            <a:picLocks noChangeAspect="1"/>
          </p:cNvPicPr>
          <p:nvPr/>
        </p:nvPicPr>
        <p:blipFill>
          <a:blip r:embed="rId3"/>
          <a:stretch>
            <a:fillRect/>
          </a:stretch>
        </p:blipFill>
        <p:spPr>
          <a:xfrm>
            <a:off x="838199" y="1843487"/>
            <a:ext cx="8471639" cy="646261"/>
          </a:xfrm>
          <a:prstGeom prst="rect">
            <a:avLst/>
          </a:prstGeom>
        </p:spPr>
      </p:pic>
      <p:pic>
        <p:nvPicPr>
          <p:cNvPr id="5" name="Picture 4">
            <a:extLst>
              <a:ext uri="{FF2B5EF4-FFF2-40B4-BE49-F238E27FC236}">
                <a16:creationId xmlns:a16="http://schemas.microsoft.com/office/drawing/2014/main" id="{ABC77173-89C2-2E4F-AAC8-77E87F3BA538}"/>
              </a:ext>
            </a:extLst>
          </p:cNvPr>
          <p:cNvPicPr>
            <a:picLocks noChangeAspect="1"/>
          </p:cNvPicPr>
          <p:nvPr/>
        </p:nvPicPr>
        <p:blipFill>
          <a:blip r:embed="rId4"/>
          <a:stretch>
            <a:fillRect/>
          </a:stretch>
        </p:blipFill>
        <p:spPr>
          <a:xfrm>
            <a:off x="838199" y="2641448"/>
            <a:ext cx="10340177" cy="2290012"/>
          </a:xfrm>
          <a:prstGeom prst="rect">
            <a:avLst/>
          </a:prstGeom>
        </p:spPr>
      </p:pic>
      <p:pic>
        <p:nvPicPr>
          <p:cNvPr id="6" name="Picture 5">
            <a:extLst>
              <a:ext uri="{FF2B5EF4-FFF2-40B4-BE49-F238E27FC236}">
                <a16:creationId xmlns:a16="http://schemas.microsoft.com/office/drawing/2014/main" id="{3E730A55-B51B-E943-A675-FA75F76C0A55}"/>
              </a:ext>
            </a:extLst>
          </p:cNvPr>
          <p:cNvPicPr>
            <a:picLocks noChangeAspect="1"/>
          </p:cNvPicPr>
          <p:nvPr/>
        </p:nvPicPr>
        <p:blipFill>
          <a:blip r:embed="rId5"/>
          <a:stretch>
            <a:fillRect/>
          </a:stretch>
        </p:blipFill>
        <p:spPr>
          <a:xfrm>
            <a:off x="838199" y="4925308"/>
            <a:ext cx="11197177" cy="632212"/>
          </a:xfrm>
          <a:prstGeom prst="rect">
            <a:avLst/>
          </a:prstGeom>
        </p:spPr>
      </p:pic>
    </p:spTree>
    <p:extLst>
      <p:ext uri="{BB962C8B-B14F-4D97-AF65-F5344CB8AC3E}">
        <p14:creationId xmlns:p14="http://schemas.microsoft.com/office/powerpoint/2010/main" val="1894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16F9BCF-07C7-D443-0494-008C91ED51E9}"/>
              </a:ext>
            </a:extLst>
          </p:cNvPr>
          <p:cNvSpPr/>
          <p:nvPr/>
        </p:nvSpPr>
        <p:spPr>
          <a:xfrm>
            <a:off x="-163757" y="-179439"/>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480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Adding style using CSS</a:t>
            </a:r>
          </a:p>
        </p:txBody>
      </p:sp>
      <p:pic>
        <p:nvPicPr>
          <p:cNvPr id="2052" name="Picture 4" descr="CSS selectors">
            <a:extLst>
              <a:ext uri="{FF2B5EF4-FFF2-40B4-BE49-F238E27FC236}">
                <a16:creationId xmlns:a16="http://schemas.microsoft.com/office/drawing/2014/main" id="{C7D035F8-7664-A047-9E8A-12376F8D1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661" y="1870127"/>
            <a:ext cx="7245625" cy="456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34180F-0B50-0458-ABA4-0A0273F3B3A7}"/>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43462"/>
            <a:ext cx="10515600" cy="1505883"/>
          </a:xfrm>
        </p:spPr>
        <p:txBody>
          <a:bodyPr vert="horz" lIns="91440" tIns="45720" rIns="91440" bIns="45720" rtlCol="0" anchor="ctr">
            <a:normAutofit/>
          </a:bodyPr>
          <a:lstStyle/>
          <a:p>
            <a:pPr algn="ctr"/>
            <a:r>
              <a:rPr lang="en-US" sz="4800" b="1" kern="1200" dirty="0">
                <a:solidFill>
                  <a:schemeClr val="bg1"/>
                </a:solidFill>
                <a:latin typeface="Poppins" panose="00000500000000000000" pitchFamily="2" charset="0"/>
                <a:cs typeface="Poppins" panose="00000500000000000000" pitchFamily="2" charset="0"/>
              </a:rPr>
              <a:t>Adding style to a page</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45" t="9101" r="8254" b="7518"/>
          <a:stretch/>
        </p:blipFill>
        <p:spPr bwMode="auto">
          <a:xfrm>
            <a:off x="2321559" y="1652324"/>
            <a:ext cx="7548880" cy="4827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2CE4DE-1DB0-E645-BEB0-0016E106A5D0}"/>
              </a:ext>
            </a:extLst>
          </p:cNvPr>
          <p:cNvSpPr txBox="1"/>
          <p:nvPr/>
        </p:nvSpPr>
        <p:spPr>
          <a:xfrm>
            <a:off x="2685553" y="2518401"/>
            <a:ext cx="6820892" cy="3662541"/>
          </a:xfrm>
          <a:prstGeom prst="rect">
            <a:avLst/>
          </a:prstGeom>
          <a:noFill/>
        </p:spPr>
        <p:txBody>
          <a:bodyPr wrap="square" rtlCol="0">
            <a:spAutoFit/>
          </a:bodyPr>
          <a:lstStyle/>
          <a:p>
            <a:endParaRPr lang="en-US" sz="2000" dirty="0">
              <a:latin typeface="Poppins" panose="00000500000000000000" pitchFamily="2" charset="0"/>
              <a:cs typeface="Poppins" panose="00000500000000000000" pitchFamily="2" charset="0"/>
            </a:endParaRPr>
          </a:p>
          <a:p>
            <a:r>
              <a:rPr lang="en-US" sz="2400" dirty="0">
                <a:solidFill>
                  <a:srgbClr val="00B050"/>
                </a:solidFill>
                <a:latin typeface="Poppins" panose="00000500000000000000" pitchFamily="2" charset="0"/>
                <a:cs typeface="Poppins" panose="00000500000000000000" pitchFamily="2" charset="0"/>
              </a:rPr>
              <a:t>body</a:t>
            </a:r>
            <a:r>
              <a:rPr lang="en-US" sz="2400" dirty="0">
                <a:latin typeface="Poppins" panose="00000500000000000000" pitchFamily="2" charset="0"/>
                <a:cs typeface="Poppins" panose="00000500000000000000" pitchFamily="2" charset="0"/>
              </a:rPr>
              <a:t> {</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 font-family</a:t>
            </a:r>
            <a:r>
              <a:rPr lang="en-US" sz="2400" dirty="0">
                <a:latin typeface="Poppins" panose="00000500000000000000" pitchFamily="2" charset="0"/>
                <a:cs typeface="Poppins" panose="00000500000000000000" pitchFamily="2" charset="0"/>
              </a:rPr>
              <a:t>: ‘Segoe UI’, Tahoma,</a:t>
            </a:r>
          </a:p>
          <a:p>
            <a:r>
              <a:rPr lang="en-US" sz="2400" dirty="0">
                <a:latin typeface="Poppins" panose="00000500000000000000" pitchFamily="2" charset="0"/>
                <a:cs typeface="Poppins" panose="00000500000000000000" pitchFamily="2" charset="0"/>
              </a:rPr>
              <a:t>    Geneva, Verdana, sans-serif;</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font-size</a:t>
            </a:r>
            <a:r>
              <a:rPr lang="en-US" sz="2400" dirty="0">
                <a:latin typeface="Poppins" panose="00000500000000000000" pitchFamily="2" charset="0"/>
                <a:cs typeface="Poppins" panose="00000500000000000000" pitchFamily="2" charset="0"/>
              </a:rPr>
              <a:t>: 12px;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max-width</a:t>
            </a:r>
            <a:r>
              <a:rPr lang="en-US" sz="2400" dirty="0">
                <a:latin typeface="Poppins" panose="00000500000000000000" pitchFamily="2" charset="0"/>
                <a:cs typeface="Poppins" panose="00000500000000000000" pitchFamily="2" charset="0"/>
              </a:rPr>
              <a:t>: 960px;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margin</a:t>
            </a:r>
            <a:r>
              <a:rPr lang="en-US" sz="2400" dirty="0">
                <a:latin typeface="Poppins" panose="00000500000000000000" pitchFamily="2" charset="0"/>
                <a:cs typeface="Poppins" panose="00000500000000000000" pitchFamily="2" charset="0"/>
              </a:rPr>
              <a:t>: auto;</a:t>
            </a:r>
          </a:p>
          <a:p>
            <a:r>
              <a:rPr lang="en-US" sz="2400" dirty="0">
                <a:latin typeface="Poppins" panose="00000500000000000000" pitchFamily="2" charset="0"/>
                <a:cs typeface="Poppins" panose="00000500000000000000" pitchFamily="2" charset="0"/>
              </a:rPr>
              <a:t>}</a:t>
            </a:r>
          </a:p>
          <a:p>
            <a:r>
              <a:rPr lang="en-US" sz="2800" dirty="0">
                <a:latin typeface="Poppins" panose="00000500000000000000" pitchFamily="2" charset="0"/>
                <a:cs typeface="Poppins" panose="00000500000000000000" pitchFamily="2"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797607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2509</TotalTime>
  <Words>2756</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Poppins</vt:lpstr>
      <vt:lpstr>Segoe UI Semilight</vt:lpstr>
      <vt:lpstr>Office Theme</vt:lpstr>
      <vt:lpstr>Building a Website to Showcase Your Resume</vt:lpstr>
      <vt:lpstr>Getting started with HTML</vt:lpstr>
      <vt:lpstr>Setting up the environment</vt:lpstr>
      <vt:lpstr>PowerPoint Presentation</vt:lpstr>
      <vt:lpstr>PowerPoint Presentation</vt:lpstr>
      <vt:lpstr>Add your work experience</vt:lpstr>
      <vt:lpstr>Add your skills, education, and about you</vt:lpstr>
      <vt:lpstr>Adding style using CSS</vt:lpstr>
      <vt:lpstr>Adding style to a page</vt:lpstr>
      <vt:lpstr>Sizing</vt:lpstr>
      <vt:lpstr>Using CSS grids</vt:lpstr>
      <vt:lpstr>Controlling spacing with the box model</vt:lpstr>
      <vt:lpstr>Selecting an element by ID</vt:lpstr>
      <vt:lpstr>PowerPoint Presentation</vt:lpstr>
      <vt:lpstr>Hosting your website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resume website in the Browser using github.dev and GitHub Pages</dc:title>
  <dc:creator>Ornella Altunyan</dc:creator>
  <cp:lastModifiedBy>Mohamed Mafaas Salman Faaris</cp:lastModifiedBy>
  <cp:revision>11</cp:revision>
  <cp:lastPrinted>2024-08-09T04:29:50Z</cp:lastPrinted>
  <dcterms:created xsi:type="dcterms:W3CDTF">2021-12-14T22:20:15Z</dcterms:created>
  <dcterms:modified xsi:type="dcterms:W3CDTF">2024-08-12T03:26:12Z</dcterms:modified>
</cp:coreProperties>
</file>