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8"/>
  </p:notesMasterIdLst>
  <p:sldIdLst>
    <p:sldId id="256" r:id="rId2"/>
    <p:sldId id="262" r:id="rId3"/>
    <p:sldId id="264" r:id="rId4"/>
    <p:sldId id="265" r:id="rId5"/>
    <p:sldId id="279" r:id="rId6"/>
    <p:sldId id="269" r:id="rId7"/>
    <p:sldId id="270" r:id="rId8"/>
    <p:sldId id="268" r:id="rId9"/>
    <p:sldId id="271" r:id="rId10"/>
    <p:sldId id="272" r:id="rId11"/>
    <p:sldId id="274" r:id="rId12"/>
    <p:sldId id="275" r:id="rId13"/>
    <p:sldId id="273" r:id="rId14"/>
    <p:sldId id="276" r:id="rId15"/>
    <p:sldId id="277"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0E14"/>
    <a:srgbClr val="151A21"/>
    <a:srgbClr val="0C0F15"/>
    <a:srgbClr val="EDCDA8"/>
    <a:srgbClr val="EDAB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74A92D-375C-1C24-F697-E0FB4E5C0579}" v="2" dt="2022-01-07T19:31:08.265"/>
    <p1510:client id="{9B42224B-E759-A443-92A8-F91152275AC5}" v="153" dt="2022-01-07T19:42:33.2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5033" autoAdjust="0"/>
  </p:normalViewPr>
  <p:slideViewPr>
    <p:cSldViewPr snapToGrid="0">
      <p:cViewPr varScale="1">
        <p:scale>
          <a:sx n="78" d="100"/>
          <a:sy n="78"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46558-97FC-5142-A086-428A49254BB5}" type="datetimeFigureOut">
              <a:rPr lang="en-US" smtClean="0"/>
              <a:t>8/12/2024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E5C5BC-FB1D-F44B-8282-F61013779C16}" type="slidenum">
              <a:rPr lang="en-US" smtClean="0"/>
              <a:t>‹#›</a:t>
            </a:fld>
            <a:endParaRPr lang="en-US"/>
          </a:p>
        </p:txBody>
      </p:sp>
    </p:spTree>
    <p:extLst>
      <p:ext uri="{BB962C8B-B14F-4D97-AF65-F5344CB8AC3E}">
        <p14:creationId xmlns:p14="http://schemas.microsoft.com/office/powerpoint/2010/main" val="3332049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microsoft/workshop-library/blob/main/resume-website-workshop/create-html.md"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github.com/microsoft/workshop-library/blob/main/resume-website-workshop/add-style.md"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solidFill>
                  <a:srgbClr val="C9D1D9"/>
                </a:solidFill>
                <a:effectLst/>
                <a:latin typeface="Segoe UI Semilight" panose="020B0402040204020203" pitchFamily="34" charset="0"/>
              </a:rPr>
              <a:t>Want to make your application stand out to recruiters, and learn a few new skills in the process? This workshop will walk you through how to code a resume website, and the best part is that you don't have to download any coding tools or languages to get started.</a:t>
            </a:r>
          </a:p>
          <a:p>
            <a:pPr algn="l"/>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Using the power of </a:t>
            </a:r>
            <a:r>
              <a:rPr lang="en-US" err="1">
                <a:solidFill>
                  <a:srgbClr val="C9D1D9"/>
                </a:solidFill>
                <a:effectLst/>
                <a:latin typeface="Segoe UI Semilight" panose="020B0402040204020203" pitchFamily="34" charset="0"/>
              </a:rPr>
              <a:t>github.dev</a:t>
            </a:r>
            <a:r>
              <a:rPr lang="en-US">
                <a:solidFill>
                  <a:srgbClr val="C9D1D9"/>
                </a:solidFill>
                <a:effectLst/>
                <a:latin typeface="Segoe UI Semilight" panose="020B0402040204020203" pitchFamily="34" charset="0"/>
              </a:rPr>
              <a:t> and GitHub Pages, we'll code a resume website together, completely in your browser window. By the end of the workshop, you'll be able to send anyone a link where they can view your resume online.</a:t>
            </a:r>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1</a:t>
            </a:fld>
            <a:endParaRPr lang="en-US"/>
          </a:p>
        </p:txBody>
      </p:sp>
    </p:spTree>
    <p:extLst>
      <p:ext uri="{BB962C8B-B14F-4D97-AF65-F5344CB8AC3E}">
        <p14:creationId xmlns:p14="http://schemas.microsoft.com/office/powerpoint/2010/main" val="607868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C9D1D9"/>
                </a:solidFill>
                <a:effectLst/>
                <a:latin typeface="-apple-system"/>
              </a:rPr>
              <a:t>CSS offers different ways to indicate sizes. In the example above, you used 12px. px stands for pixels, and is an absolute sizing - it will always be 12 pixels regardless of the screen used. The problem with using absolute sizing is modifications to the size require updates to multiple styles. By using relative sizing, you use a single base; updates to the base then update the rest of the page.</a:t>
            </a:r>
          </a:p>
          <a:p>
            <a:pPr algn="l"/>
            <a:r>
              <a:rPr lang="en-US" b="0" i="0">
                <a:solidFill>
                  <a:srgbClr val="C9D1D9"/>
                </a:solidFill>
                <a:effectLst/>
                <a:latin typeface="-apple-system"/>
              </a:rPr>
              <a:t>For our example we'll use </a:t>
            </a:r>
            <a:r>
              <a:rPr lang="en-US" b="0" i="0" err="1">
                <a:solidFill>
                  <a:srgbClr val="C9D1D9"/>
                </a:solidFill>
                <a:effectLst/>
                <a:latin typeface="-apple-system"/>
              </a:rPr>
              <a:t>em</a:t>
            </a:r>
            <a:r>
              <a:rPr lang="en-US" b="0" i="0">
                <a:solidFill>
                  <a:srgbClr val="C9D1D9"/>
                </a:solidFill>
                <a:effectLst/>
                <a:latin typeface="-apple-system"/>
              </a:rPr>
              <a:t>. </a:t>
            </a:r>
            <a:r>
              <a:rPr lang="en-US" b="0" i="0" err="1">
                <a:solidFill>
                  <a:srgbClr val="C9D1D9"/>
                </a:solidFill>
                <a:effectLst/>
                <a:latin typeface="-apple-system"/>
              </a:rPr>
              <a:t>em</a:t>
            </a:r>
            <a:r>
              <a:rPr lang="en-US" b="0" i="0">
                <a:solidFill>
                  <a:srgbClr val="C9D1D9"/>
                </a:solidFill>
                <a:effectLst/>
                <a:latin typeface="-apple-system"/>
              </a:rPr>
              <a:t> indicates the size of the font at the root element - body in our example. </a:t>
            </a:r>
            <a:r>
              <a:rPr lang="en-US" b="0" i="0" err="1">
                <a:solidFill>
                  <a:srgbClr val="C9D1D9"/>
                </a:solidFill>
                <a:effectLst/>
                <a:latin typeface="-apple-system"/>
              </a:rPr>
              <a:t>em</a:t>
            </a:r>
            <a:r>
              <a:rPr lang="en-US" b="0" i="0">
                <a:solidFill>
                  <a:srgbClr val="C9D1D9"/>
                </a:solidFill>
                <a:effectLst/>
                <a:latin typeface="-apple-system"/>
              </a:rPr>
              <a:t> is a 1 based value, where 1em is the size of the root element, 1.5em is one and a half times the size, and .25em is one quarter the size.</a:t>
            </a:r>
          </a:p>
          <a:p>
            <a:pPr algn="l"/>
            <a:r>
              <a:rPr lang="en-US" b="0" i="0">
                <a:solidFill>
                  <a:srgbClr val="C9D1D9"/>
                </a:solidFill>
                <a:effectLst/>
                <a:latin typeface="-apple-system"/>
              </a:rPr>
              <a:t>Let's set the size for our three different header elements.</a:t>
            </a:r>
          </a:p>
          <a:p>
            <a:pPr algn="l"/>
            <a:endParaRPr lang="en-US" b="0" i="0">
              <a:solidFill>
                <a:srgbClr val="C9D1D9"/>
              </a:solidFill>
              <a:effectLst/>
              <a:latin typeface="-apple-system"/>
            </a:endParaRPr>
          </a:p>
          <a:p>
            <a:pPr algn="l"/>
            <a:r>
              <a:rPr lang="en-US" b="0" i="0">
                <a:solidFill>
                  <a:srgbClr val="C9D1D9"/>
                </a:solidFill>
                <a:effectLst/>
                <a:latin typeface="-apple-system"/>
              </a:rPr>
              <a:t>Notice that we can not only set the text size, but we can change the spacing in between letters with the letter-spacing property. We can add padding to an element with the padding property. All of these properties support the </a:t>
            </a:r>
            <a:r>
              <a:rPr lang="en-US" b="0" i="0" err="1">
                <a:solidFill>
                  <a:srgbClr val="C9D1D9"/>
                </a:solidFill>
                <a:effectLst/>
                <a:latin typeface="-apple-system"/>
              </a:rPr>
              <a:t>em</a:t>
            </a:r>
            <a:r>
              <a:rPr lang="en-US" b="0" i="0">
                <a:solidFill>
                  <a:srgbClr val="C9D1D9"/>
                </a:solidFill>
                <a:effectLst/>
                <a:latin typeface="-apple-system"/>
              </a:rPr>
              <a:t> relative sizing.</a:t>
            </a:r>
          </a:p>
          <a:p>
            <a:br>
              <a:rPr lang="en-US"/>
            </a:br>
            <a:endParaRPr lang="en-US" b="0" i="0">
              <a:solidFill>
                <a:srgbClr val="C9D1D9"/>
              </a:solidFill>
              <a:effectLst/>
              <a:latin typeface="-apple-system"/>
            </a:endParaRPr>
          </a:p>
        </p:txBody>
      </p:sp>
      <p:sp>
        <p:nvSpPr>
          <p:cNvPr id="4" name="Slide Number Placeholder 3"/>
          <p:cNvSpPr>
            <a:spLocks noGrp="1"/>
          </p:cNvSpPr>
          <p:nvPr>
            <p:ph type="sldNum" sz="quarter" idx="5"/>
          </p:nvPr>
        </p:nvSpPr>
        <p:spPr/>
        <p:txBody>
          <a:bodyPr/>
          <a:lstStyle/>
          <a:p>
            <a:fld id="{C2E5C5BC-FB1D-F44B-8282-F61013779C16}" type="slidenum">
              <a:rPr lang="en-US" smtClean="0"/>
              <a:t>10</a:t>
            </a:fld>
            <a:endParaRPr lang="en-US"/>
          </a:p>
        </p:txBody>
      </p:sp>
    </p:spTree>
    <p:extLst>
      <p:ext uri="{BB962C8B-B14F-4D97-AF65-F5344CB8AC3E}">
        <p14:creationId xmlns:p14="http://schemas.microsoft.com/office/powerpoint/2010/main" val="3234345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C9D1D9"/>
                </a:solidFill>
                <a:effectLst/>
                <a:latin typeface="-apple-system"/>
              </a:rPr>
              <a:t>CSS grids are a relatively new feature. Like the name implies, a grid allows you to place elements on a page much in the same way you might lay things out in a table. You can use grids to create columns and rows for your data.</a:t>
            </a:r>
          </a:p>
          <a:p>
            <a:pPr algn="l"/>
            <a:br>
              <a:rPr lang="en-US"/>
            </a:br>
            <a:r>
              <a:rPr lang="en-US"/>
              <a:t>On the left is the structure of your page. </a:t>
            </a:r>
            <a:r>
              <a:rPr lang="en-US" b="0" i="0">
                <a:solidFill>
                  <a:srgbClr val="C9D1D9"/>
                </a:solidFill>
                <a:effectLst/>
                <a:latin typeface="-apple-system"/>
              </a:rPr>
              <a:t>We want to create two columns, one for the first article with your contact info, skills, and education, and the second article with your work experience. Notice how both article elements are contained inside of a single main element. We will use the main element as the container for our grid. We will configure main to host the grid, and configure two column templates - one for each article.</a:t>
            </a:r>
          </a:p>
          <a:p>
            <a:pPr algn="l"/>
            <a:br>
              <a:rPr lang="en-US" b="0" i="0">
                <a:solidFill>
                  <a:srgbClr val="C9D1D9"/>
                </a:solidFill>
                <a:effectLst/>
                <a:latin typeface="-apple-system"/>
              </a:rPr>
            </a:br>
            <a:r>
              <a:rPr lang="en-US" b="0" i="0">
                <a:solidFill>
                  <a:srgbClr val="C9D1D9"/>
                </a:solidFill>
                <a:effectLst/>
                <a:latin typeface="-apple-system"/>
              </a:rPr>
              <a:t>This will split the main element into two columns. The first top-level element under main which is an article will be the first column and will take up 40% of the available space. The second top-level element under main (also an article) will take up the remaining 60%.</a:t>
            </a:r>
          </a:p>
          <a:p>
            <a:br>
              <a:rPr lang="en-US"/>
            </a:br>
            <a:endParaRPr lang="en-US" b="0" i="0">
              <a:solidFill>
                <a:srgbClr val="C9D1D9"/>
              </a:solidFill>
              <a:effectLst/>
              <a:latin typeface="-apple-system"/>
            </a:endParaRPr>
          </a:p>
          <a:p>
            <a:br>
              <a:rPr lang="en-US"/>
            </a:br>
            <a:endParaRPr lang="en-US" b="0" i="0">
              <a:solidFill>
                <a:srgbClr val="C9D1D9"/>
              </a:solidFill>
              <a:effectLst/>
              <a:latin typeface="-apple-system"/>
            </a:endParaRPr>
          </a:p>
        </p:txBody>
      </p:sp>
      <p:sp>
        <p:nvSpPr>
          <p:cNvPr id="4" name="Slide Number Placeholder 3"/>
          <p:cNvSpPr>
            <a:spLocks noGrp="1"/>
          </p:cNvSpPr>
          <p:nvPr>
            <p:ph type="sldNum" sz="quarter" idx="5"/>
          </p:nvPr>
        </p:nvSpPr>
        <p:spPr/>
        <p:txBody>
          <a:bodyPr/>
          <a:lstStyle/>
          <a:p>
            <a:fld id="{C2E5C5BC-FB1D-F44B-8282-F61013779C16}" type="slidenum">
              <a:rPr lang="en-US" smtClean="0"/>
              <a:t>11</a:t>
            </a:fld>
            <a:endParaRPr lang="en-US"/>
          </a:p>
        </p:txBody>
      </p:sp>
    </p:spTree>
    <p:extLst>
      <p:ext uri="{BB962C8B-B14F-4D97-AF65-F5344CB8AC3E}">
        <p14:creationId xmlns:p14="http://schemas.microsoft.com/office/powerpoint/2010/main" val="795099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C9D1D9"/>
                </a:solidFill>
                <a:effectLst/>
                <a:latin typeface="-apple-system"/>
              </a:rPr>
              <a:t>CSS uses what's known as the box model. The box model controls how information is displayed inside an element, and how close to one another elements are placed. There are 3 key properties - margin, border, and padding. The diagram below indicates how these control content placement.</a:t>
            </a:r>
          </a:p>
          <a:p>
            <a:pPr algn="l"/>
            <a:br>
              <a:rPr lang="en-US"/>
            </a:br>
            <a:r>
              <a:rPr lang="en-US" b="0" i="0">
                <a:solidFill>
                  <a:srgbClr val="C9D1D9"/>
                </a:solidFill>
                <a:effectLst/>
                <a:latin typeface="-apple-system"/>
              </a:rPr>
              <a:t>In this diagram the content is the text </a:t>
            </a:r>
            <a:r>
              <a:rPr lang="en-US" b="1" i="0">
                <a:solidFill>
                  <a:srgbClr val="C9D1D9"/>
                </a:solidFill>
                <a:effectLst/>
                <a:latin typeface="-apple-system"/>
              </a:rPr>
              <a:t>Hello, world</a:t>
            </a:r>
            <a:r>
              <a:rPr lang="en-US" b="0" i="0">
                <a:solidFill>
                  <a:srgbClr val="C9D1D9"/>
                </a:solidFill>
                <a:effectLst/>
                <a:latin typeface="-apple-system"/>
              </a:rPr>
              <a:t>. padding is the space between the text and the black border. And margin is the space between the border and the next element.</a:t>
            </a:r>
          </a:p>
          <a:p>
            <a:br>
              <a:rPr lang="en-US"/>
            </a:br>
            <a:r>
              <a:rPr lang="en-US"/>
              <a:t>We’re going to add some more style rules to add some padding around the elements on your page – copy and paste the </a:t>
            </a:r>
            <a:r>
              <a:rPr lang="en-US" err="1"/>
              <a:t>css</a:t>
            </a:r>
            <a:r>
              <a:rPr lang="en-US"/>
              <a:t> from the workshop into your </a:t>
            </a:r>
            <a:r>
              <a:rPr lang="en-US" err="1"/>
              <a:t>style.css</a:t>
            </a:r>
            <a:r>
              <a:rPr lang="en-US"/>
              <a:t> file. What we’re doing with this code is </a:t>
            </a:r>
          </a:p>
          <a:p>
            <a:pPr algn="l">
              <a:buFont typeface="Arial" panose="020B0604020202020204" pitchFamily="34" charset="0"/>
              <a:buChar char="•"/>
            </a:pPr>
            <a:r>
              <a:rPr lang="en-US" b="0" i="0">
                <a:solidFill>
                  <a:srgbClr val="C9D1D9"/>
                </a:solidFill>
                <a:effectLst/>
                <a:latin typeface="-apple-system"/>
              </a:rPr>
              <a:t>centering the text in the header element and adding a 2em margin to the left and the right so that the lines from the </a:t>
            </a:r>
            <a:r>
              <a:rPr lang="en-US" b="0" i="0" err="1">
                <a:solidFill>
                  <a:srgbClr val="C9D1D9"/>
                </a:solidFill>
                <a:effectLst/>
                <a:latin typeface="-apple-system"/>
              </a:rPr>
              <a:t>hr</a:t>
            </a:r>
            <a:r>
              <a:rPr lang="en-US" b="0" i="0">
                <a:solidFill>
                  <a:srgbClr val="C9D1D9"/>
                </a:solidFill>
                <a:effectLst/>
                <a:latin typeface="-apple-system"/>
              </a:rPr>
              <a:t> don't go all the way to the edge, but have a little padding.</a:t>
            </a:r>
          </a:p>
          <a:p>
            <a:pPr algn="l">
              <a:buFont typeface="Arial" panose="020B0604020202020204" pitchFamily="34" charset="0"/>
              <a:buChar char="•"/>
            </a:pPr>
            <a:r>
              <a:rPr lang="en-US" b="0" i="0">
                <a:solidFill>
                  <a:srgbClr val="C9D1D9"/>
                </a:solidFill>
                <a:effectLst/>
                <a:latin typeface="-apple-system"/>
              </a:rPr>
              <a:t>The section element is given some margin so that each section (ABOUT, CONTACT, SKILLS) has spacing around it. The p element is also given some margin.</a:t>
            </a:r>
          </a:p>
          <a:p>
            <a:pPr algn="l">
              <a:buFont typeface="Arial" panose="020B0604020202020204" pitchFamily="34" charset="0"/>
              <a:buChar char="•"/>
            </a:pPr>
            <a:r>
              <a:rPr lang="en-US" b="0" i="0">
                <a:solidFill>
                  <a:srgbClr val="C9D1D9"/>
                </a:solidFill>
                <a:effectLst/>
                <a:latin typeface="-apple-system"/>
              </a:rPr>
              <a:t>The </a:t>
            </a:r>
            <a:r>
              <a:rPr lang="en-US" b="0" i="0" err="1">
                <a:solidFill>
                  <a:srgbClr val="C9D1D9"/>
                </a:solidFill>
                <a:effectLst/>
                <a:latin typeface="-apple-system"/>
              </a:rPr>
              <a:t>i</a:t>
            </a:r>
            <a:r>
              <a:rPr lang="en-US" b="0" i="0">
                <a:solidFill>
                  <a:srgbClr val="C9D1D9"/>
                </a:solidFill>
                <a:effectLst/>
                <a:latin typeface="-apple-system"/>
              </a:rPr>
              <a:t> element is given some spacing on the right. These are the icons that we will be adding next.</a:t>
            </a:r>
          </a:p>
          <a:p>
            <a:pPr algn="l">
              <a:buFont typeface="Arial" panose="020B0604020202020204" pitchFamily="34" charset="0"/>
              <a:buChar char="•"/>
            </a:pPr>
            <a:r>
              <a:rPr lang="en-US" b="0" i="0">
                <a:solidFill>
                  <a:srgbClr val="C9D1D9"/>
                </a:solidFill>
                <a:effectLst/>
                <a:latin typeface="-apple-system"/>
              </a:rPr>
              <a:t>The </a:t>
            </a:r>
            <a:r>
              <a:rPr lang="en-US" b="0" i="0" err="1">
                <a:solidFill>
                  <a:srgbClr val="C9D1D9"/>
                </a:solidFill>
                <a:effectLst/>
                <a:latin typeface="-apple-system"/>
              </a:rPr>
              <a:t>hr</a:t>
            </a:r>
            <a:r>
              <a:rPr lang="en-US" b="0" i="0">
                <a:solidFill>
                  <a:srgbClr val="C9D1D9"/>
                </a:solidFill>
                <a:effectLst/>
                <a:latin typeface="-apple-system"/>
              </a:rPr>
              <a:t> element is turned into a thinner gray line by removing its border and providing a background color and height.</a:t>
            </a:r>
          </a:p>
          <a:p>
            <a:pPr algn="l">
              <a:buFont typeface="Arial" panose="020B0604020202020204" pitchFamily="34" charset="0"/>
              <a:buChar char="•"/>
            </a:pPr>
            <a:r>
              <a:rPr lang="en-US" b="0" i="0">
                <a:solidFill>
                  <a:srgbClr val="C9D1D9"/>
                </a:solidFill>
                <a:effectLst/>
                <a:latin typeface="-apple-system"/>
              </a:rPr>
              <a:t>We reduce the font-weight or "thickness" of the font of our header tags so that they aren't so blocky.</a:t>
            </a:r>
          </a:p>
          <a:p>
            <a:endParaRPr lang="en-US" b="0" i="0">
              <a:solidFill>
                <a:srgbClr val="C9D1D9"/>
              </a:solidFill>
              <a:effectLst/>
              <a:latin typeface="-apple-system"/>
            </a:endParaRPr>
          </a:p>
        </p:txBody>
      </p:sp>
      <p:sp>
        <p:nvSpPr>
          <p:cNvPr id="4" name="Slide Number Placeholder 3"/>
          <p:cNvSpPr>
            <a:spLocks noGrp="1"/>
          </p:cNvSpPr>
          <p:nvPr>
            <p:ph type="sldNum" sz="quarter" idx="5"/>
          </p:nvPr>
        </p:nvSpPr>
        <p:spPr/>
        <p:txBody>
          <a:bodyPr/>
          <a:lstStyle/>
          <a:p>
            <a:fld id="{C2E5C5BC-FB1D-F44B-8282-F61013779C16}" type="slidenum">
              <a:rPr lang="en-US" smtClean="0"/>
              <a:t>12</a:t>
            </a:fld>
            <a:endParaRPr lang="en-US"/>
          </a:p>
        </p:txBody>
      </p:sp>
    </p:spTree>
    <p:extLst>
      <p:ext uri="{BB962C8B-B14F-4D97-AF65-F5344CB8AC3E}">
        <p14:creationId xmlns:p14="http://schemas.microsoft.com/office/powerpoint/2010/main" val="856711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C9D1D9"/>
                </a:solidFill>
                <a:effectLst/>
                <a:latin typeface="-apple-system"/>
              </a:rPr>
              <a:t>Sometimes, you want to style a specific element on a page. For instance, we want to add a thin gray line between our two columns. We can do that by adding a right border to the left column, but both columns are article elements. How do we correctly pick the left one?</a:t>
            </a:r>
          </a:p>
          <a:p>
            <a:pPr algn="l"/>
            <a:r>
              <a:rPr lang="en-US" b="0" i="0" dirty="0">
                <a:solidFill>
                  <a:srgbClr val="C9D1D9"/>
                </a:solidFill>
                <a:effectLst/>
                <a:latin typeface="-apple-system"/>
              </a:rPr>
              <a:t>Notice that each of the article elements has an id property - "</a:t>
            </a:r>
            <a:r>
              <a:rPr lang="en-US" b="0" i="0" dirty="0" err="1">
                <a:solidFill>
                  <a:srgbClr val="C9D1D9"/>
                </a:solidFill>
                <a:effectLst/>
                <a:latin typeface="-apple-system"/>
              </a:rPr>
              <a:t>mainLeft</a:t>
            </a:r>
            <a:r>
              <a:rPr lang="en-US" b="0" i="0" dirty="0">
                <a:solidFill>
                  <a:srgbClr val="C9D1D9"/>
                </a:solidFill>
                <a:effectLst/>
                <a:latin typeface="-apple-system"/>
              </a:rPr>
              <a:t>" and "</a:t>
            </a:r>
            <a:r>
              <a:rPr lang="en-US" b="0" i="0" dirty="0" err="1">
                <a:solidFill>
                  <a:srgbClr val="C9D1D9"/>
                </a:solidFill>
                <a:effectLst/>
                <a:latin typeface="-apple-system"/>
              </a:rPr>
              <a:t>mainRight</a:t>
            </a:r>
            <a:r>
              <a:rPr lang="en-US" b="0" i="0" dirty="0">
                <a:solidFill>
                  <a:srgbClr val="C9D1D9"/>
                </a:solidFill>
                <a:effectLst/>
                <a:latin typeface="-apple-system"/>
              </a:rPr>
              <a:t>". We can select these elements by their ID in the CSS and style them. So, to add a border to just the left column, add this final rule to your stylesheet.</a:t>
            </a:r>
          </a:p>
          <a:p>
            <a:pPr algn="l"/>
            <a:endParaRPr lang="en-US" b="0" i="0" dirty="0">
              <a:solidFill>
                <a:srgbClr val="C9D1D9"/>
              </a:solidFill>
              <a:effectLst/>
              <a:latin typeface="-apple-system"/>
            </a:endParaRPr>
          </a:p>
          <a:p>
            <a:pPr algn="l"/>
            <a:r>
              <a:rPr lang="en-US" b="0" i="0" dirty="0">
                <a:solidFill>
                  <a:srgbClr val="C9D1D9"/>
                </a:solidFill>
                <a:effectLst/>
                <a:latin typeface="-apple-system"/>
              </a:rPr>
              <a:t>Your resume should look much better now. However, you're still missing some icons in the CONTACT section. For that, we'll need to add an icon font. Refer to the workshop to finish this last step. </a:t>
            </a:r>
          </a:p>
          <a:p>
            <a:br>
              <a:rPr lang="en-US" dirty="0"/>
            </a:br>
            <a:endParaRPr lang="en-US" b="0" i="0" dirty="0">
              <a:solidFill>
                <a:srgbClr val="C9D1D9"/>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C2E5C5BC-FB1D-F44B-8282-F61013779C16}" type="slidenum">
              <a:rPr lang="en-US" smtClean="0"/>
              <a:t>13</a:t>
            </a:fld>
            <a:endParaRPr lang="en-US"/>
          </a:p>
        </p:txBody>
      </p:sp>
    </p:spTree>
    <p:extLst>
      <p:ext uri="{BB962C8B-B14F-4D97-AF65-F5344CB8AC3E}">
        <p14:creationId xmlns:p14="http://schemas.microsoft.com/office/powerpoint/2010/main" val="286476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C9D1D9"/>
                </a:solidFill>
                <a:effectLst/>
                <a:latin typeface="-apple-system"/>
              </a:rPr>
              <a:t>You have successfully added style to your resume using CSS. You learned how to use selectors, sizing, grids, spacing, and icon fonts to make your resume stand out! Hopefully, your resume now matches the image at the very beginning of the workshop! Now, let’s walk through how to get it onto a webpage using GitHub Pages </a:t>
            </a:r>
          </a:p>
          <a:p>
            <a:br>
              <a:rPr lang="en-US"/>
            </a:br>
            <a:endParaRPr lang="en-US">
              <a:solidFill>
                <a:srgbClr val="C9D1D9"/>
              </a:solidFill>
              <a:effectLst/>
              <a:latin typeface="Segoe UI Semilight" panose="020B0402040204020203" pitchFamily="34" charset="0"/>
            </a:endParaRPr>
          </a:p>
          <a:p>
            <a:br>
              <a:rPr lang="en-US"/>
            </a:br>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14</a:t>
            </a:fld>
            <a:endParaRPr lang="en-US"/>
          </a:p>
        </p:txBody>
      </p:sp>
    </p:spTree>
    <p:extLst>
      <p:ext uri="{BB962C8B-B14F-4D97-AF65-F5344CB8AC3E}">
        <p14:creationId xmlns:p14="http://schemas.microsoft.com/office/powerpoint/2010/main" val="1511540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C9D1D9"/>
                </a:solidFill>
                <a:effectLst/>
                <a:latin typeface="-apple-system"/>
              </a:rPr>
              <a:t>Now that you have your basic resume crafted in </a:t>
            </a:r>
            <a:r>
              <a:rPr lang="en-US" b="0" i="0" u="none" strike="noStrike">
                <a:solidFill>
                  <a:srgbClr val="C9D1D9"/>
                </a:solidFill>
                <a:effectLst/>
                <a:latin typeface="-apple-system"/>
                <a:hlinkClick r:id="rId3"/>
              </a:rPr>
              <a:t>HTML</a:t>
            </a:r>
            <a:r>
              <a:rPr lang="en-US" b="0" i="0">
                <a:solidFill>
                  <a:srgbClr val="C9D1D9"/>
                </a:solidFill>
                <a:effectLst/>
                <a:latin typeface="-apple-system"/>
              </a:rPr>
              <a:t> and </a:t>
            </a:r>
            <a:r>
              <a:rPr lang="en-US" b="0" i="0" u="none" strike="noStrike">
                <a:solidFill>
                  <a:srgbClr val="C9D1D9"/>
                </a:solidFill>
                <a:effectLst/>
                <a:latin typeface="-apple-system"/>
                <a:hlinkClick r:id="rId4"/>
              </a:rPr>
              <a:t>CSS</a:t>
            </a:r>
            <a:r>
              <a:rPr lang="en-US" b="0" i="0">
                <a:solidFill>
                  <a:srgbClr val="C9D1D9"/>
                </a:solidFill>
                <a:effectLst/>
                <a:latin typeface="-apple-system"/>
              </a:rPr>
              <a:t>, let's work on putting your resume on a website. To do this, we'll use a feature called GitHub Pages, which allows you to create a website directly from a repository on GitHub.</a:t>
            </a:r>
          </a:p>
          <a:p>
            <a:pPr algn="l"/>
            <a:endParaRPr lang="en-US" b="0" i="0">
              <a:solidFill>
                <a:srgbClr val="C9D1D9"/>
              </a:solidFill>
              <a:effectLst/>
              <a:latin typeface="-apple-system"/>
            </a:endParaRPr>
          </a:p>
          <a:p>
            <a:pPr algn="l"/>
            <a:r>
              <a:rPr lang="en-US" b="0" i="0">
                <a:solidFill>
                  <a:srgbClr val="C9D1D9"/>
                </a:solidFill>
                <a:effectLst/>
                <a:latin typeface="-apple-system"/>
              </a:rPr>
              <a:t>The first thing we need to do is commit the changes we've made to our </a:t>
            </a:r>
            <a:r>
              <a:rPr lang="en-US" b="1" i="0">
                <a:solidFill>
                  <a:srgbClr val="C9D1D9"/>
                </a:solidFill>
                <a:effectLst/>
                <a:latin typeface="-apple-system"/>
              </a:rPr>
              <a:t>resume</a:t>
            </a:r>
            <a:r>
              <a:rPr lang="en-US" b="0" i="0">
                <a:solidFill>
                  <a:srgbClr val="C9D1D9"/>
                </a:solidFill>
                <a:effectLst/>
                <a:latin typeface="-apple-system"/>
              </a:rPr>
              <a:t> repository to GitHub. This will upload all of the resume content that we added to our repository, so we can use it for our website.</a:t>
            </a:r>
          </a:p>
          <a:p>
            <a:pPr algn="l"/>
            <a:endParaRPr lang="en-US" b="0" i="0">
              <a:solidFill>
                <a:srgbClr val="C9D1D9"/>
              </a:solidFill>
              <a:effectLst/>
              <a:latin typeface="-apple-system"/>
            </a:endParaRPr>
          </a:p>
          <a:p>
            <a:pPr algn="l"/>
            <a:r>
              <a:rPr lang="en-US" b="0" i="0">
                <a:solidFill>
                  <a:srgbClr val="C9D1D9"/>
                </a:solidFill>
                <a:effectLst/>
                <a:latin typeface="-apple-system"/>
              </a:rPr>
              <a:t>Then, let’s turn on GitHub Pages for our repository. Navigate to your repository on </a:t>
            </a:r>
            <a:r>
              <a:rPr lang="en-US" b="0" i="0" err="1">
                <a:solidFill>
                  <a:srgbClr val="C9D1D9"/>
                </a:solidFill>
                <a:effectLst/>
                <a:latin typeface="-apple-system"/>
              </a:rPr>
              <a:t>GitHub.com</a:t>
            </a:r>
            <a:r>
              <a:rPr lang="en-US" b="0" i="0">
                <a:solidFill>
                  <a:srgbClr val="C9D1D9"/>
                </a:solidFill>
                <a:effectLst/>
                <a:latin typeface="-apple-system"/>
              </a:rPr>
              <a:t>, and select </a:t>
            </a:r>
            <a:r>
              <a:rPr lang="en-US" b="1" i="0">
                <a:solidFill>
                  <a:srgbClr val="C9D1D9"/>
                </a:solidFill>
                <a:effectLst/>
                <a:latin typeface="-apple-system"/>
              </a:rPr>
              <a:t>Settings</a:t>
            </a:r>
            <a:r>
              <a:rPr lang="en-US" b="0" i="0">
                <a:solidFill>
                  <a:srgbClr val="C9D1D9"/>
                </a:solidFill>
                <a:effectLst/>
                <a:latin typeface="-apple-system"/>
              </a:rPr>
              <a:t>, next to the gear icon. Go to Pages, then make sure you have the main branch of your repository selected to be the source for your website. You’ll be able to see the address of your new website. Check it out and see what you think!</a:t>
            </a:r>
          </a:p>
          <a:p>
            <a:br>
              <a:rPr lang="en-US"/>
            </a:br>
            <a:endParaRPr lang="en-US" b="0" i="0">
              <a:solidFill>
                <a:srgbClr val="C9D1D9"/>
              </a:solidFill>
              <a:effectLst/>
              <a:latin typeface="-apple-system"/>
            </a:endParaRPr>
          </a:p>
          <a:p>
            <a:pPr algn="l"/>
            <a:br>
              <a:rPr lang="en-US" b="0" i="0">
                <a:solidFill>
                  <a:srgbClr val="C9D1D9"/>
                </a:solidFill>
                <a:effectLst/>
                <a:latin typeface="-apple-system"/>
              </a:rPr>
            </a:br>
            <a:endParaRPr lang="en-US" b="0" i="0">
              <a:solidFill>
                <a:srgbClr val="C9D1D9"/>
              </a:solidFill>
              <a:effectLst/>
              <a:latin typeface="-apple-system"/>
            </a:endParaRPr>
          </a:p>
        </p:txBody>
      </p:sp>
      <p:sp>
        <p:nvSpPr>
          <p:cNvPr id="4" name="Slide Number Placeholder 3"/>
          <p:cNvSpPr>
            <a:spLocks noGrp="1"/>
          </p:cNvSpPr>
          <p:nvPr>
            <p:ph type="sldNum" sz="quarter" idx="5"/>
          </p:nvPr>
        </p:nvSpPr>
        <p:spPr/>
        <p:txBody>
          <a:bodyPr/>
          <a:lstStyle/>
          <a:p>
            <a:fld id="{C2E5C5BC-FB1D-F44B-8282-F61013779C16}" type="slidenum">
              <a:rPr lang="en-US" smtClean="0"/>
              <a:t>15</a:t>
            </a:fld>
            <a:endParaRPr lang="en-US"/>
          </a:p>
        </p:txBody>
      </p:sp>
    </p:spTree>
    <p:extLst>
      <p:ext uri="{BB962C8B-B14F-4D97-AF65-F5344CB8AC3E}">
        <p14:creationId xmlns:p14="http://schemas.microsoft.com/office/powerpoint/2010/main" val="4164431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16</a:t>
            </a:fld>
            <a:endParaRPr lang="en-US"/>
          </a:p>
        </p:txBody>
      </p:sp>
    </p:spTree>
    <p:extLst>
      <p:ext uri="{BB962C8B-B14F-4D97-AF65-F5344CB8AC3E}">
        <p14:creationId xmlns:p14="http://schemas.microsoft.com/office/powerpoint/2010/main" val="3780930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solidFill>
                  <a:srgbClr val="C9D1D9"/>
                </a:solidFill>
                <a:effectLst/>
                <a:latin typeface="Segoe UI Semilight" panose="020B0402040204020203" pitchFamily="34" charset="0"/>
              </a:rPr>
              <a:t>HTML stands for Hypertext Markup Language, and is used to "markup" the text to be displayed on a webpage. It describes the hierarchy and function of the text on a page. With HTML, you can indicate a header, create a link to another page, or indicate where an image should be placed.</a:t>
            </a:r>
          </a:p>
          <a:p>
            <a:pPr algn="l"/>
            <a:r>
              <a:rPr lang="en-US">
                <a:solidFill>
                  <a:srgbClr val="C9D1D9"/>
                </a:solidFill>
                <a:effectLst/>
                <a:latin typeface="Segoe UI Semilight" panose="020B0402040204020203" pitchFamily="34" charset="0"/>
              </a:rPr>
              <a:t>HTML consists of "tags" or "elements". While there is a technical difference between the two, you will find many developers use the terms interchangeably and generally doesn't impact how you create your code. These tags are read by a browser and are used to determine how to display and interpret the information in a page.</a:t>
            </a:r>
          </a:p>
          <a:p>
            <a:pPr algn="l"/>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Every HTML page includes three main tags - </a:t>
            </a:r>
            <a:r>
              <a:rPr lang="en-US"/>
              <a:t>html</a:t>
            </a:r>
            <a:r>
              <a:rPr lang="en-US">
                <a:solidFill>
                  <a:srgbClr val="C9D1D9"/>
                </a:solidFill>
                <a:effectLst/>
                <a:latin typeface="Segoe UI Semilight" panose="020B0402040204020203" pitchFamily="34" charset="0"/>
              </a:rPr>
              <a:t> which contains all the HTML, </a:t>
            </a:r>
            <a:r>
              <a:rPr lang="en-US"/>
              <a:t>head</a:t>
            </a:r>
            <a:r>
              <a:rPr lang="en-US">
                <a:solidFill>
                  <a:srgbClr val="C9D1D9"/>
                </a:solidFill>
                <a:effectLst/>
                <a:latin typeface="Segoe UI Semilight" panose="020B0402040204020203" pitchFamily="34" charset="0"/>
              </a:rPr>
              <a:t> which includes information about the page, and </a:t>
            </a:r>
            <a:r>
              <a:rPr lang="en-US"/>
              <a:t>body</a:t>
            </a:r>
            <a:r>
              <a:rPr lang="en-US">
                <a:solidFill>
                  <a:srgbClr val="C9D1D9"/>
                </a:solidFill>
                <a:effectLst/>
                <a:latin typeface="Segoe UI Semilight" panose="020B0402040204020203" pitchFamily="34" charset="0"/>
              </a:rPr>
              <a:t> which contains the contents to display on the page. Tags can also contain attributes, which allow us to change how a tag behaves. We're going to use these three tags (and a couple of others) to begin the creation of our resume. We'll explain the tags we're using after we create the page.</a:t>
            </a:r>
          </a:p>
          <a:p>
            <a:pPr algn="l"/>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We’ll get started creating our resume by creating an HTML file and adding the code. You may notice the page looks pretty basic, but we will make it look better when we add our CSS.</a:t>
            </a:r>
          </a:p>
          <a:p>
            <a:br>
              <a:rPr lang="en-US"/>
            </a:br>
            <a:br>
              <a:rPr lang="en-US">
                <a:solidFill>
                  <a:srgbClr val="C9D1D9"/>
                </a:solidFill>
                <a:effectLst/>
                <a:latin typeface="Segoe UI Semilight" panose="020B0402040204020203" pitchFamily="34" charset="0"/>
              </a:rPr>
            </a:br>
            <a:endParaRPr lang="en-US">
              <a:solidFill>
                <a:srgbClr val="C9D1D9"/>
              </a:solidFill>
              <a:effectLst/>
              <a:latin typeface="Segoe UI Semilight" panose="020B0402040204020203" pitchFamily="34" charset="0"/>
            </a:endParaRPr>
          </a:p>
          <a:p>
            <a:pPr algn="l"/>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2</a:t>
            </a:fld>
            <a:endParaRPr lang="en-US"/>
          </a:p>
        </p:txBody>
      </p:sp>
    </p:spTree>
    <p:extLst>
      <p:ext uri="{BB962C8B-B14F-4D97-AF65-F5344CB8AC3E}">
        <p14:creationId xmlns:p14="http://schemas.microsoft.com/office/powerpoint/2010/main" val="2196161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a:solidFill>
                  <a:srgbClr val="C9D1D9"/>
                </a:solidFill>
                <a:effectLst/>
                <a:latin typeface="Segoe UI Semilight" panose="020B0402040204020203" pitchFamily="34" charset="0"/>
              </a:rPr>
              <a:t>Open the Command Palette by selecting the three parallel lines icon in the left-hand side Activity Bar, then navigating to View &gt; Command Palette. You can also quickly open the Command Palette by using the keyboard shortcut </a:t>
            </a:r>
            <a:r>
              <a:rPr lang="en-US" err="1">
                <a:solidFill>
                  <a:srgbClr val="C9D1D9"/>
                </a:solidFill>
                <a:effectLst/>
                <a:latin typeface="Segoe UI Semilight" panose="020B0402040204020203" pitchFamily="34" charset="0"/>
              </a:rPr>
              <a:t>Control+Shift+P</a:t>
            </a:r>
            <a:r>
              <a:rPr lang="en-US">
                <a:solidFill>
                  <a:srgbClr val="C9D1D9"/>
                </a:solidFill>
                <a:effectLst/>
                <a:latin typeface="Segoe UI Semilight" panose="020B0402040204020203" pitchFamily="34" charset="0"/>
              </a:rPr>
              <a:t> on a PC, or </a:t>
            </a:r>
            <a:r>
              <a:rPr lang="en-US" err="1">
                <a:solidFill>
                  <a:srgbClr val="C9D1D9"/>
                </a:solidFill>
                <a:effectLst/>
                <a:latin typeface="Segoe UI Semilight" panose="020B0402040204020203" pitchFamily="34" charset="0"/>
              </a:rPr>
              <a:t>Command+Shift+P</a:t>
            </a:r>
            <a:r>
              <a:rPr lang="en-US">
                <a:solidFill>
                  <a:srgbClr val="C9D1D9"/>
                </a:solidFill>
                <a:effectLst/>
                <a:latin typeface="Segoe UI Semilight" panose="020B0402040204020203" pitchFamily="34" charset="0"/>
              </a:rPr>
              <a:t> on a Mac.</a:t>
            </a:r>
          </a:p>
          <a:p>
            <a:pPr algn="l">
              <a:buFont typeface="+mj-lt"/>
              <a:buAutoNum type="arabicPeriod"/>
            </a:pPr>
            <a:r>
              <a:rPr lang="en-US">
                <a:solidFill>
                  <a:srgbClr val="C9D1D9"/>
                </a:solidFill>
                <a:effectLst/>
                <a:latin typeface="Segoe UI Semilight" panose="020B0402040204020203" pitchFamily="34" charset="0"/>
              </a:rPr>
              <a:t>Type </a:t>
            </a:r>
            <a:r>
              <a:rPr lang="en-US" err="1">
                <a:solidFill>
                  <a:srgbClr val="C9D1D9"/>
                </a:solidFill>
                <a:effectLst/>
                <a:latin typeface="Segoe UI Semilight" panose="020B0402040204020203" pitchFamily="34" charset="0"/>
              </a:rPr>
              <a:t>CodeSwing</a:t>
            </a:r>
            <a:r>
              <a:rPr lang="en-US">
                <a:solidFill>
                  <a:srgbClr val="C9D1D9"/>
                </a:solidFill>
                <a:effectLst/>
                <a:latin typeface="Segoe UI Semilight" panose="020B0402040204020203" pitchFamily="34" charset="0"/>
              </a:rPr>
              <a:t>, select </a:t>
            </a:r>
            <a:r>
              <a:rPr lang="en-US" err="1">
                <a:solidFill>
                  <a:srgbClr val="C9D1D9"/>
                </a:solidFill>
                <a:effectLst/>
                <a:latin typeface="Segoe UI Semilight" panose="020B0402040204020203" pitchFamily="34" charset="0"/>
              </a:rPr>
              <a:t>CodeSwing</a:t>
            </a:r>
            <a:r>
              <a:rPr lang="en-US">
                <a:solidFill>
                  <a:srgbClr val="C9D1D9"/>
                </a:solidFill>
                <a:effectLst/>
                <a:latin typeface="Segoe UI Semilight" panose="020B0402040204020203" pitchFamily="34" charset="0"/>
              </a:rPr>
              <a:t>: Initialize Workspace as Swing...</a:t>
            </a:r>
          </a:p>
          <a:p>
            <a:pPr algn="l">
              <a:buFont typeface="+mj-lt"/>
              <a:buAutoNum type="arabicPeriod"/>
            </a:pPr>
            <a:r>
              <a:rPr lang="en-US">
                <a:solidFill>
                  <a:srgbClr val="C9D1D9"/>
                </a:solidFill>
                <a:effectLst/>
                <a:latin typeface="Segoe UI Semilight" panose="020B0402040204020203" pitchFamily="34" charset="0"/>
              </a:rPr>
              <a:t>Choose the option for Basic: HTML-Only and your new swing will appear, with your HTML file on the left, and a browser window on the right.</a:t>
            </a:r>
          </a:p>
          <a:p>
            <a:pPr algn="l">
              <a:buFont typeface="+mj-lt"/>
              <a:buAutoNum type="arabicPeriod"/>
            </a:pPr>
            <a:r>
              <a:rPr lang="en-US">
                <a:solidFill>
                  <a:srgbClr val="C9D1D9"/>
                </a:solidFill>
                <a:effectLst/>
                <a:latin typeface="Segoe UI Semilight" panose="020B0402040204020203" pitchFamily="34" charset="0"/>
              </a:rPr>
              <a:t>This will create an </a:t>
            </a:r>
            <a:r>
              <a:rPr lang="en-US" err="1">
                <a:solidFill>
                  <a:srgbClr val="C9D1D9"/>
                </a:solidFill>
                <a:effectLst/>
                <a:latin typeface="Segoe UI Semilight" panose="020B0402040204020203" pitchFamily="34" charset="0"/>
              </a:rPr>
              <a:t>index.html</a:t>
            </a:r>
            <a:r>
              <a:rPr lang="en-US">
                <a:solidFill>
                  <a:srgbClr val="C9D1D9"/>
                </a:solidFill>
                <a:effectLst/>
                <a:latin typeface="Segoe UI Semilight" panose="020B0402040204020203" pitchFamily="34" charset="0"/>
              </a:rPr>
              <a:t> file in your root directory.</a:t>
            </a:r>
          </a:p>
          <a:p>
            <a:pPr algn="l"/>
            <a:endParaRPr lang="en-US">
              <a:solidFill>
                <a:srgbClr val="C9D1D9"/>
              </a:solidFill>
              <a:effectLst/>
              <a:latin typeface="Segoe UI Semilight" panose="020B0402040204020203" pitchFamily="34" charset="0"/>
            </a:endParaRPr>
          </a:p>
          <a:p>
            <a:br>
              <a:rPr lang="en-US"/>
            </a:br>
            <a:endParaRPr lang="en-US"/>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3</a:t>
            </a:fld>
            <a:endParaRPr lang="en-US"/>
          </a:p>
        </p:txBody>
      </p:sp>
    </p:spTree>
    <p:extLst>
      <p:ext uri="{BB962C8B-B14F-4D97-AF65-F5344CB8AC3E}">
        <p14:creationId xmlns:p14="http://schemas.microsoft.com/office/powerpoint/2010/main" val="3761868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solidFill>
                  <a:srgbClr val="C9D1D9"/>
                </a:solidFill>
                <a:effectLst/>
                <a:latin typeface="Segoe UI Semilight" panose="020B0402040204020203" pitchFamily="34" charset="0"/>
              </a:rPr>
              <a:t>Inside the </a:t>
            </a:r>
            <a:r>
              <a:rPr lang="en-US" err="1">
                <a:solidFill>
                  <a:srgbClr val="C9D1D9"/>
                </a:solidFill>
                <a:effectLst/>
                <a:latin typeface="Segoe UI Semilight" panose="020B0402040204020203" pitchFamily="34" charset="0"/>
              </a:rPr>
              <a:t>index.html</a:t>
            </a:r>
            <a:r>
              <a:rPr lang="en-US">
                <a:solidFill>
                  <a:srgbClr val="C9D1D9"/>
                </a:solidFill>
                <a:effectLst/>
                <a:latin typeface="Segoe UI Semilight" panose="020B0402040204020203" pitchFamily="34" charset="0"/>
              </a:rPr>
              <a:t> window, add the following code to create the initial structure of your page, replacing Your Name in the </a:t>
            </a:r>
            <a:r>
              <a:rPr lang="en-US"/>
              <a:t>&lt;title&gt;</a:t>
            </a:r>
            <a:r>
              <a:rPr lang="en-US">
                <a:solidFill>
                  <a:srgbClr val="C9D1D9"/>
                </a:solidFill>
                <a:effectLst/>
                <a:latin typeface="Segoe UI Semilight" panose="020B0402040204020203" pitchFamily="34" charset="0"/>
              </a:rPr>
              <a:t> tag with your name. Notice how as you type (or copy and paste) the browser window on the right automatically updates with the information you've added.</a:t>
            </a:r>
          </a:p>
          <a:p>
            <a:pPr algn="l"/>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We used several tags to display our page. To learn more about each tag and what they mean, check ou</a:t>
            </a:r>
            <a:r>
              <a:rPr lang="en-US" u="sng">
                <a:solidFill>
                  <a:srgbClr val="C9D1D9"/>
                </a:solidFill>
                <a:effectLst/>
                <a:latin typeface="Segoe UI Semilight" panose="020B0402040204020203" pitchFamily="34" charset="0"/>
              </a:rPr>
              <a:t>t the table and compare it to the code</a:t>
            </a:r>
            <a:r>
              <a:rPr lang="en-US">
                <a:solidFill>
                  <a:srgbClr val="C9D1D9"/>
                </a:solidFill>
                <a:effectLst/>
                <a:latin typeface="Segoe UI Semilight" panose="020B0402040204020203" pitchFamily="34" charset="0"/>
              </a:rPr>
              <a:t>. As you look at the code, notice the HTML is in all lower case letters, and the use of tabs to create an outline for the code. While this isn't required, it does make your HTML much more readable.</a:t>
            </a:r>
          </a:p>
          <a:p>
            <a:endParaRPr lang="en-US"/>
          </a:p>
          <a:p>
            <a:endParaRPr lang="en-US"/>
          </a:p>
          <a:p>
            <a:pPr algn="l"/>
            <a:r>
              <a:rPr lang="en-US">
                <a:solidFill>
                  <a:srgbClr val="C9D1D9"/>
                </a:solidFill>
                <a:effectLst/>
                <a:latin typeface="Segoe UI Semilight" panose="020B0402040204020203" pitchFamily="34" charset="0"/>
              </a:rPr>
              <a:t>Semantic tags are a relatively new addition to HTML. You may notice on the page there is a difference in size between h1 and h2. This is because besides just indicating a level, header tags also modify how content is displayed. Semantic tags such as header, main, article and section are only used to group information together. The main advantage is the ability to structure a large HTML document, and later use CSS to control how the content will actually get displayed. We used the common hierarchy of header, main, article, and section on our page. </a:t>
            </a:r>
          </a:p>
          <a:p>
            <a:br>
              <a:rPr lang="en-US"/>
            </a:br>
            <a:br>
              <a:rPr lang="en-US"/>
            </a:br>
            <a:endParaRPr lang="en-US">
              <a:solidFill>
                <a:srgbClr val="C9D1D9"/>
              </a:solidFill>
              <a:effectLst/>
              <a:latin typeface="Segoe UI Semilight" panose="020B0402040204020203" pitchFamily="34" charset="0"/>
            </a:endParaRPr>
          </a:p>
          <a:p>
            <a:pPr algn="l"/>
            <a:endParaRPr lang="en-US">
              <a:solidFill>
                <a:srgbClr val="C9D1D9"/>
              </a:solidFill>
              <a:effectLst/>
              <a:latin typeface="Segoe UI Semilight" panose="020B0402040204020203" pitchFamily="34" charset="0"/>
            </a:endParaRPr>
          </a:p>
          <a:p>
            <a:br>
              <a:rPr lang="en-US"/>
            </a:br>
            <a:br>
              <a:rPr lang="en-US"/>
            </a:br>
            <a:endParaRPr lang="en-US"/>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4</a:t>
            </a:fld>
            <a:endParaRPr lang="en-US"/>
          </a:p>
        </p:txBody>
      </p:sp>
    </p:spTree>
    <p:extLst>
      <p:ext uri="{BB962C8B-B14F-4D97-AF65-F5344CB8AC3E}">
        <p14:creationId xmlns:p14="http://schemas.microsoft.com/office/powerpoint/2010/main" val="3853651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solidFill>
                  <a:srgbClr val="C9D1D9"/>
                </a:solidFill>
                <a:effectLst/>
                <a:latin typeface="Segoe UI Semilight" panose="020B0402040204020203" pitchFamily="34" charset="0"/>
              </a:rPr>
              <a:t>Inside the </a:t>
            </a:r>
            <a:r>
              <a:rPr lang="en-US" err="1">
                <a:solidFill>
                  <a:srgbClr val="C9D1D9"/>
                </a:solidFill>
                <a:effectLst/>
                <a:latin typeface="Segoe UI Semilight" panose="020B0402040204020203" pitchFamily="34" charset="0"/>
              </a:rPr>
              <a:t>index.html</a:t>
            </a:r>
            <a:r>
              <a:rPr lang="en-US">
                <a:solidFill>
                  <a:srgbClr val="C9D1D9"/>
                </a:solidFill>
                <a:effectLst/>
                <a:latin typeface="Segoe UI Semilight" panose="020B0402040204020203" pitchFamily="34" charset="0"/>
              </a:rPr>
              <a:t> window, add the following code to create the initial structure of your page, replacing Your Name in the </a:t>
            </a:r>
            <a:r>
              <a:rPr lang="en-US"/>
              <a:t>&lt;title&gt;</a:t>
            </a:r>
            <a:r>
              <a:rPr lang="en-US">
                <a:solidFill>
                  <a:srgbClr val="C9D1D9"/>
                </a:solidFill>
                <a:effectLst/>
                <a:latin typeface="Segoe UI Semilight" panose="020B0402040204020203" pitchFamily="34" charset="0"/>
              </a:rPr>
              <a:t> tag with your name. Notice how as you type (or copy and paste) the browser window on the right automatically updates with the information you've added.</a:t>
            </a:r>
          </a:p>
          <a:p>
            <a:pPr algn="l"/>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We used several tags to display our page. To learn more about each tag and what they mean, check ou</a:t>
            </a:r>
            <a:r>
              <a:rPr lang="en-US" u="sng">
                <a:solidFill>
                  <a:srgbClr val="C9D1D9"/>
                </a:solidFill>
                <a:effectLst/>
                <a:latin typeface="Segoe UI Semilight" panose="020B0402040204020203" pitchFamily="34" charset="0"/>
              </a:rPr>
              <a:t>t the table and compare it to the code</a:t>
            </a:r>
            <a:r>
              <a:rPr lang="en-US">
                <a:solidFill>
                  <a:srgbClr val="C9D1D9"/>
                </a:solidFill>
                <a:effectLst/>
                <a:latin typeface="Segoe UI Semilight" panose="020B0402040204020203" pitchFamily="34" charset="0"/>
              </a:rPr>
              <a:t>. As you look at the code, notice the HTML is in all lower case letters, and the use of tabs to create an outline for the code. While this isn't required, it does make your HTML much more readable.</a:t>
            </a:r>
          </a:p>
          <a:p>
            <a:endParaRPr lang="en-US"/>
          </a:p>
          <a:p>
            <a:endParaRPr lang="en-US"/>
          </a:p>
          <a:p>
            <a:pPr algn="l"/>
            <a:r>
              <a:rPr lang="en-US">
                <a:solidFill>
                  <a:srgbClr val="C9D1D9"/>
                </a:solidFill>
                <a:effectLst/>
                <a:latin typeface="Segoe UI Semilight" panose="020B0402040204020203" pitchFamily="34" charset="0"/>
              </a:rPr>
              <a:t>Semantic tags are a relatively new addition to HTML. You may notice on the page there is a difference in size between h1 and h2. This is because besides just indicating a level, header tags also modify how content is displayed. Semantic tags such as header, main, article and section are only used to group information together. The main advantage is the ability to structure a large HTML document, and later use CSS to control how the content will actually get displayed. We used the common hierarchy of header, main, article, and section on our page. </a:t>
            </a:r>
          </a:p>
          <a:p>
            <a:br>
              <a:rPr lang="en-US"/>
            </a:br>
            <a:br>
              <a:rPr lang="en-US"/>
            </a:br>
            <a:endParaRPr lang="en-US">
              <a:solidFill>
                <a:srgbClr val="C9D1D9"/>
              </a:solidFill>
              <a:effectLst/>
              <a:latin typeface="Segoe UI Semilight" panose="020B0402040204020203" pitchFamily="34" charset="0"/>
            </a:endParaRPr>
          </a:p>
          <a:p>
            <a:pPr algn="l"/>
            <a:endParaRPr lang="en-US">
              <a:solidFill>
                <a:srgbClr val="C9D1D9"/>
              </a:solidFill>
              <a:effectLst/>
              <a:latin typeface="Segoe UI Semilight" panose="020B0402040204020203" pitchFamily="34" charset="0"/>
            </a:endParaRPr>
          </a:p>
          <a:p>
            <a:br>
              <a:rPr lang="en-US"/>
            </a:br>
            <a:br>
              <a:rPr lang="en-US"/>
            </a:br>
            <a:endParaRPr lang="en-US"/>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5</a:t>
            </a:fld>
            <a:endParaRPr lang="en-US"/>
          </a:p>
        </p:txBody>
      </p:sp>
    </p:spTree>
    <p:extLst>
      <p:ext uri="{BB962C8B-B14F-4D97-AF65-F5344CB8AC3E}">
        <p14:creationId xmlns:p14="http://schemas.microsoft.com/office/powerpoint/2010/main" val="3415770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C9D1D9"/>
                </a:solidFill>
                <a:effectLst/>
                <a:latin typeface="Segoe UI Semilight" panose="020B0402040204020203" pitchFamily="34" charset="0"/>
              </a:rPr>
              <a:t>Inside </a:t>
            </a:r>
            <a:r>
              <a:rPr lang="en-US" err="1">
                <a:solidFill>
                  <a:srgbClr val="C9D1D9"/>
                </a:solidFill>
                <a:effectLst/>
                <a:latin typeface="Segoe UI Semilight" panose="020B0402040204020203" pitchFamily="34" charset="0"/>
              </a:rPr>
              <a:t>index.html</a:t>
            </a:r>
            <a:r>
              <a:rPr lang="en-US">
                <a:solidFill>
                  <a:srgbClr val="C9D1D9"/>
                </a:solidFill>
                <a:effectLst/>
                <a:latin typeface="Segoe UI Semilight" panose="020B0402040204020203" pitchFamily="34" charset="0"/>
              </a:rPr>
              <a:t>, below the comment which reads </a:t>
            </a:r>
            <a:r>
              <a:rPr lang="en-US"/>
              <a:t>&lt;!-- your work experience --&gt;</a:t>
            </a:r>
            <a:r>
              <a:rPr lang="en-US">
                <a:solidFill>
                  <a:srgbClr val="C9D1D9"/>
                </a:solidFill>
                <a:effectLst/>
                <a:latin typeface="Segoe UI Semilight" panose="020B0402040204020203" pitchFamily="34" charset="0"/>
              </a:rPr>
              <a:t>, add HTML to create the list</a:t>
            </a:r>
          </a:p>
          <a:p>
            <a:endParaRPr lang="en-US">
              <a:solidFill>
                <a:srgbClr val="C9D1D9"/>
              </a:solidFill>
              <a:effectLst/>
              <a:latin typeface="Segoe UI Semilight" panose="020B0402040204020203" pitchFamily="34" charset="0"/>
            </a:endParaRPr>
          </a:p>
          <a:p>
            <a:pPr algn="l">
              <a:buFont typeface="+mj-lt"/>
              <a:buAutoNum type="arabicPeriod"/>
            </a:pPr>
            <a:r>
              <a:rPr lang="en-US">
                <a:solidFill>
                  <a:srgbClr val="C9D1D9"/>
                </a:solidFill>
                <a:effectLst/>
                <a:latin typeface="Segoe UI Semilight" panose="020B0402040204020203" pitchFamily="34" charset="0"/>
              </a:rPr>
              <a:t>Swap out JOB TITLE for your previous job title (for example, SOFTWARE ENGINEER).</a:t>
            </a:r>
          </a:p>
          <a:p>
            <a:pPr algn="l">
              <a:buFont typeface="+mj-lt"/>
              <a:buAutoNum type="arabicPeriod"/>
            </a:pPr>
            <a:r>
              <a:rPr lang="en-US">
                <a:solidFill>
                  <a:srgbClr val="C9D1D9"/>
                </a:solidFill>
                <a:effectLst/>
                <a:latin typeface="Segoe UI Semilight" panose="020B0402040204020203" pitchFamily="34" charset="0"/>
              </a:rPr>
              <a:t>Change the "Company Name" and date as appropriate.</a:t>
            </a:r>
          </a:p>
          <a:p>
            <a:pPr algn="l">
              <a:buFont typeface="+mj-lt"/>
              <a:buAutoNum type="arabicPeriod"/>
            </a:pPr>
            <a:r>
              <a:rPr lang="en-US">
                <a:solidFill>
                  <a:srgbClr val="C9D1D9"/>
                </a:solidFill>
                <a:effectLst/>
                <a:latin typeface="Segoe UI Semilight" panose="020B0402040204020203" pitchFamily="34" charset="0"/>
              </a:rPr>
              <a:t>Add a short description that sums up your responsibilities.</a:t>
            </a:r>
          </a:p>
          <a:p>
            <a:pPr algn="l">
              <a:buFont typeface="+mj-lt"/>
              <a:buAutoNum type="arabicPeriod"/>
            </a:pPr>
            <a:r>
              <a:rPr lang="en-US">
                <a:solidFill>
                  <a:srgbClr val="C9D1D9"/>
                </a:solidFill>
                <a:effectLst/>
                <a:latin typeface="Segoe UI Semilight" panose="020B0402040204020203" pitchFamily="34" charset="0"/>
              </a:rPr>
              <a:t>Update the li items to add the accomplishments you want to highlight from that work experience.</a:t>
            </a:r>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6</a:t>
            </a:fld>
            <a:endParaRPr lang="en-US"/>
          </a:p>
        </p:txBody>
      </p:sp>
    </p:spTree>
    <p:extLst>
      <p:ext uri="{BB962C8B-B14F-4D97-AF65-F5344CB8AC3E}">
        <p14:creationId xmlns:p14="http://schemas.microsoft.com/office/powerpoint/2010/main" val="1429962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C9D1D9"/>
                </a:solidFill>
                <a:effectLst/>
                <a:latin typeface="Segoe UI Semilight" panose="020B0402040204020203" pitchFamily="34" charset="0"/>
              </a:rPr>
              <a:t>Finish filling in the final sections of your resume by adding your skills, education, and about you. You’ll notice the window on the right will update with your new information. It does look a little plain though, so let’s learn how we can use CSS to style the page. </a:t>
            </a:r>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7</a:t>
            </a:fld>
            <a:endParaRPr lang="en-US"/>
          </a:p>
        </p:txBody>
      </p:sp>
    </p:spTree>
    <p:extLst>
      <p:ext uri="{BB962C8B-B14F-4D97-AF65-F5344CB8AC3E}">
        <p14:creationId xmlns:p14="http://schemas.microsoft.com/office/powerpoint/2010/main" val="1239909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C9D1D9"/>
                </a:solidFill>
                <a:effectLst/>
                <a:latin typeface="Segoe UI Semilight" panose="020B0402040204020203" pitchFamily="34" charset="0"/>
              </a:rPr>
              <a:t>As we explored in the beginning of the workshop, </a:t>
            </a:r>
            <a:r>
              <a:rPr lang="en-US" u="none" strike="noStrike">
                <a:effectLst/>
                <a:latin typeface="Segoe UI Semilight" panose="020B0402040204020203" pitchFamily="34" charset="0"/>
              </a:rPr>
              <a:t>HTML is used to structure the content </a:t>
            </a:r>
            <a:r>
              <a:rPr lang="en-US">
                <a:solidFill>
                  <a:srgbClr val="C9D1D9"/>
                </a:solidFill>
                <a:effectLst/>
                <a:latin typeface="Segoe UI Semilight" panose="020B0402040204020203" pitchFamily="34" charset="0"/>
              </a:rPr>
              <a:t>of a page. CSS, or Cascading Stylesheets, is used to provide style. CSS is used to set colors and fonts, where on a page information should be displayed, and other decorative items. By keeping HTML and CSS focused on these concerns (sometimes called separation of concerns), you create pages which are easier to modify and maintain, and become more accessible to all users.</a:t>
            </a:r>
          </a:p>
          <a:p>
            <a:endParaRPr lang="en-US">
              <a:solidFill>
                <a:srgbClr val="C9D1D9"/>
              </a:solidFill>
              <a:effectLst/>
              <a:latin typeface="Segoe UI Semilight" panose="020B0402040204020203" pitchFamily="34" charset="0"/>
            </a:endParaRPr>
          </a:p>
          <a:p>
            <a:pPr algn="l"/>
            <a:r>
              <a:rPr lang="en-US">
                <a:solidFill>
                  <a:srgbClr val="C9D1D9"/>
                </a:solidFill>
                <a:effectLst/>
                <a:latin typeface="Segoe UI Semilight" panose="020B0402040204020203" pitchFamily="34" charset="0"/>
              </a:rPr>
              <a:t>CSS uses selectors to indicate what to modify. These selectors can be the name of a tag such as h1, an attribute such as class or id - useful for modifying a group of elements or a specific one, respectively - or get really fancy and look at the entire structure of a page to determine what to modify. We're first going to focus on using tag names as selectors.</a:t>
            </a:r>
          </a:p>
          <a:p>
            <a:pPr algn="l"/>
            <a:r>
              <a:rPr lang="en-US">
                <a:solidFill>
                  <a:srgbClr val="C9D1D9"/>
                </a:solidFill>
                <a:effectLst/>
                <a:latin typeface="Segoe UI Semilight" panose="020B0402040204020203" pitchFamily="34" charset="0"/>
              </a:rPr>
              <a:t>When using a tag name for a selector, you use just the name of the tag. Keep in mind, when you indicate the name of a tag, the style applies to all tags.</a:t>
            </a:r>
          </a:p>
          <a:p>
            <a:endParaRPr lang="en-US"/>
          </a:p>
        </p:txBody>
      </p:sp>
      <p:sp>
        <p:nvSpPr>
          <p:cNvPr id="4" name="Slide Number Placeholder 3"/>
          <p:cNvSpPr>
            <a:spLocks noGrp="1"/>
          </p:cNvSpPr>
          <p:nvPr>
            <p:ph type="sldNum" sz="quarter" idx="5"/>
          </p:nvPr>
        </p:nvSpPr>
        <p:spPr/>
        <p:txBody>
          <a:bodyPr/>
          <a:lstStyle/>
          <a:p>
            <a:fld id="{C2E5C5BC-FB1D-F44B-8282-F61013779C16}" type="slidenum">
              <a:rPr lang="en-US" smtClean="0"/>
              <a:t>8</a:t>
            </a:fld>
            <a:endParaRPr lang="en-US"/>
          </a:p>
        </p:txBody>
      </p:sp>
    </p:spTree>
    <p:extLst>
      <p:ext uri="{BB962C8B-B14F-4D97-AF65-F5344CB8AC3E}">
        <p14:creationId xmlns:p14="http://schemas.microsoft.com/office/powerpoint/2010/main" val="2074601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C9D1D9"/>
                </a:solidFill>
                <a:effectLst/>
                <a:latin typeface="-apple-system"/>
              </a:rPr>
              <a:t>Let's start by creating a CSS file to hold our code, so you can add style to the page. Then, you'll set a couple of properties for the body tag to change the font and size</a:t>
            </a:r>
          </a:p>
          <a:p>
            <a:pPr algn="l"/>
            <a:endParaRPr lang="en-US" b="0" i="0">
              <a:solidFill>
                <a:srgbClr val="C9D1D9"/>
              </a:solidFill>
              <a:effectLst/>
              <a:latin typeface="-apple-system"/>
            </a:endParaRPr>
          </a:p>
          <a:p>
            <a:pPr algn="l"/>
            <a:r>
              <a:rPr lang="en-US" b="0" i="0">
                <a:solidFill>
                  <a:srgbClr val="C9D1D9"/>
                </a:solidFill>
                <a:effectLst/>
                <a:latin typeface="-apple-system"/>
              </a:rPr>
              <a:t>Notice font-family, which is used to select the font. There are five fonts listed. Because users may not have a particular font installed, CSS offers the ability to fallback to the next font. In this case you're telling the browser to try Segoe UI first, then Tahoma if that's not installed, and so on.</a:t>
            </a:r>
          </a:p>
          <a:p>
            <a:pPr algn="l"/>
            <a:r>
              <a:rPr lang="en-US" b="0" i="0">
                <a:solidFill>
                  <a:srgbClr val="C9D1D9"/>
                </a:solidFill>
                <a:effectLst/>
                <a:latin typeface="-apple-system"/>
              </a:rPr>
              <a:t>There are also a few more rules that apply to everything in the body tag, which is the whole page:</a:t>
            </a:r>
          </a:p>
          <a:p>
            <a:pPr algn="l">
              <a:buFont typeface="Arial" panose="020B0604020202020204" pitchFamily="34" charset="0"/>
              <a:buChar char="•"/>
            </a:pPr>
            <a:r>
              <a:rPr lang="en-US" b="0" i="0">
                <a:solidFill>
                  <a:srgbClr val="C9D1D9"/>
                </a:solidFill>
                <a:effectLst/>
                <a:latin typeface="-apple-system"/>
              </a:rPr>
              <a:t>font-size - sets the size of the font to 12 pixels</a:t>
            </a:r>
          </a:p>
          <a:p>
            <a:pPr algn="l">
              <a:buFont typeface="Arial" panose="020B0604020202020204" pitchFamily="34" charset="0"/>
              <a:buChar char="•"/>
            </a:pPr>
            <a:r>
              <a:rPr lang="en-US" b="0" i="0">
                <a:solidFill>
                  <a:srgbClr val="C9D1D9"/>
                </a:solidFill>
                <a:effectLst/>
                <a:latin typeface="-apple-system"/>
              </a:rPr>
              <a:t>max-width - sets a maximum width for your resume so that it doesn't look strange on huge screens. 960 pixels is a common width for many websites.</a:t>
            </a:r>
          </a:p>
          <a:p>
            <a:pPr algn="l">
              <a:buFont typeface="Arial" panose="020B0604020202020204" pitchFamily="34" charset="0"/>
              <a:buChar char="•"/>
            </a:pPr>
            <a:r>
              <a:rPr lang="en-US" b="0" i="0">
                <a:solidFill>
                  <a:srgbClr val="C9D1D9"/>
                </a:solidFill>
                <a:effectLst/>
                <a:latin typeface="-apple-system"/>
              </a:rPr>
              <a:t>margin - sets the margin to auto. When combined with the max-width property, this centers the content on the screen horizontally.</a:t>
            </a:r>
          </a:p>
          <a:p>
            <a:pPr algn="l"/>
            <a:br>
              <a:rPr lang="en-US" b="0" i="0">
                <a:solidFill>
                  <a:srgbClr val="C9D1D9"/>
                </a:solidFill>
                <a:effectLst/>
                <a:latin typeface="-apple-system"/>
              </a:rPr>
            </a:br>
            <a:endParaRPr lang="en-US" b="0" i="0">
              <a:solidFill>
                <a:srgbClr val="C9D1D9"/>
              </a:solidFill>
              <a:effectLst/>
              <a:latin typeface="-apple-system"/>
            </a:endParaRPr>
          </a:p>
        </p:txBody>
      </p:sp>
      <p:sp>
        <p:nvSpPr>
          <p:cNvPr id="4" name="Slide Number Placeholder 3"/>
          <p:cNvSpPr>
            <a:spLocks noGrp="1"/>
          </p:cNvSpPr>
          <p:nvPr>
            <p:ph type="sldNum" sz="quarter" idx="5"/>
          </p:nvPr>
        </p:nvSpPr>
        <p:spPr/>
        <p:txBody>
          <a:bodyPr/>
          <a:lstStyle/>
          <a:p>
            <a:fld id="{C2E5C5BC-FB1D-F44B-8282-F61013779C16}" type="slidenum">
              <a:rPr lang="en-US" smtClean="0"/>
              <a:t>9</a:t>
            </a:fld>
            <a:endParaRPr lang="en-US"/>
          </a:p>
        </p:txBody>
      </p:sp>
    </p:spTree>
    <p:extLst>
      <p:ext uri="{BB962C8B-B14F-4D97-AF65-F5344CB8AC3E}">
        <p14:creationId xmlns:p14="http://schemas.microsoft.com/office/powerpoint/2010/main" val="3043677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82B8-897E-6B41-8B17-B15F43A6C2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A3311F-9A20-EF4D-8D1C-38482D60E1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1398AB-2766-A24A-B476-85D128BF1286}"/>
              </a:ext>
            </a:extLst>
          </p:cNvPr>
          <p:cNvSpPr>
            <a:spLocks noGrp="1"/>
          </p:cNvSpPr>
          <p:nvPr>
            <p:ph type="dt" sz="half" idx="10"/>
          </p:nvPr>
        </p:nvSpPr>
        <p:spPr/>
        <p:txBody>
          <a:bodyPr/>
          <a:lstStyle/>
          <a:p>
            <a:pPr algn="r"/>
            <a:fld id="{3F9AFA87-1417-4992-ABD9-27C3BC8CC883}" type="datetimeFigureOut">
              <a:rPr lang="en-US" smtClean="0"/>
              <a:pPr algn="r"/>
              <a:t>8/12/2024</a:t>
            </a:fld>
            <a:endParaRPr lang="en-US"/>
          </a:p>
        </p:txBody>
      </p:sp>
      <p:sp>
        <p:nvSpPr>
          <p:cNvPr id="5" name="Footer Placeholder 4">
            <a:extLst>
              <a:ext uri="{FF2B5EF4-FFF2-40B4-BE49-F238E27FC236}">
                <a16:creationId xmlns:a16="http://schemas.microsoft.com/office/drawing/2014/main" id="{EC8EB94C-B5EC-5941-BCDE-A6149167169A}"/>
              </a:ext>
            </a:extLst>
          </p:cNvPr>
          <p:cNvSpPr>
            <a:spLocks noGrp="1"/>
          </p:cNvSpPr>
          <p:nvPr>
            <p:ph type="ftr" sz="quarter" idx="11"/>
          </p:nvPr>
        </p:nvSpPr>
        <p:spPr/>
        <p:txBody>
          <a:bodyPr/>
          <a:lstStyle/>
          <a:p>
            <a:endParaRPr lang="en-US" sz="1000"/>
          </a:p>
        </p:txBody>
      </p:sp>
      <p:sp>
        <p:nvSpPr>
          <p:cNvPr id="6" name="Slide Number Placeholder 5">
            <a:extLst>
              <a:ext uri="{FF2B5EF4-FFF2-40B4-BE49-F238E27FC236}">
                <a16:creationId xmlns:a16="http://schemas.microsoft.com/office/drawing/2014/main" id="{B73C1BDC-626F-FB46-9215-A0FC6B334AB8}"/>
              </a:ext>
            </a:extLst>
          </p:cNvPr>
          <p:cNvSpPr>
            <a:spLocks noGrp="1"/>
          </p:cNvSpPr>
          <p:nvPr>
            <p:ph type="sldNum" sz="quarter" idx="12"/>
          </p:nvPr>
        </p:nvSpPr>
        <p:spPr/>
        <p:txBody>
          <a:body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3221593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E3CE4-3CA5-4D42-A9FC-59AD7E8C66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E19DE6-A1D6-6349-9AE5-8CBE03D607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E95F9-7478-2646-B76F-0BD8865E6908}"/>
              </a:ext>
            </a:extLst>
          </p:cNvPr>
          <p:cNvSpPr>
            <a:spLocks noGrp="1"/>
          </p:cNvSpPr>
          <p:nvPr>
            <p:ph type="dt" sz="half" idx="10"/>
          </p:nvPr>
        </p:nvSpPr>
        <p:spPr/>
        <p:txBody>
          <a:bodyPr/>
          <a:lstStyle/>
          <a:p>
            <a:fld id="{3F9AFA87-1417-4992-ABD9-27C3BC8CC883}" type="datetimeFigureOut">
              <a:rPr lang="en-US" smtClean="0"/>
              <a:t>8/12/2024</a:t>
            </a:fld>
            <a:endParaRPr lang="en-US"/>
          </a:p>
        </p:txBody>
      </p:sp>
      <p:sp>
        <p:nvSpPr>
          <p:cNvPr id="5" name="Footer Placeholder 4">
            <a:extLst>
              <a:ext uri="{FF2B5EF4-FFF2-40B4-BE49-F238E27FC236}">
                <a16:creationId xmlns:a16="http://schemas.microsoft.com/office/drawing/2014/main" id="{A0DF574F-E03D-7E45-8926-B35C5BD618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6DD8BF-F172-CE49-B03F-F3E9026CE96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918286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60810D-F965-0F42-B0AA-9E5073AD3B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56DCC0-D803-DB4F-86AA-04EF422F3F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327E9-AD38-FC40-A3EF-B1A820645CAC}"/>
              </a:ext>
            </a:extLst>
          </p:cNvPr>
          <p:cNvSpPr>
            <a:spLocks noGrp="1"/>
          </p:cNvSpPr>
          <p:nvPr>
            <p:ph type="dt" sz="half" idx="10"/>
          </p:nvPr>
        </p:nvSpPr>
        <p:spPr/>
        <p:txBody>
          <a:bodyPr/>
          <a:lstStyle/>
          <a:p>
            <a:fld id="{3F9AFA87-1417-4992-ABD9-27C3BC8CC883}" type="datetimeFigureOut">
              <a:rPr lang="en-US" smtClean="0"/>
              <a:t>8/12/2024</a:t>
            </a:fld>
            <a:endParaRPr lang="en-US"/>
          </a:p>
        </p:txBody>
      </p:sp>
      <p:sp>
        <p:nvSpPr>
          <p:cNvPr id="5" name="Footer Placeholder 4">
            <a:extLst>
              <a:ext uri="{FF2B5EF4-FFF2-40B4-BE49-F238E27FC236}">
                <a16:creationId xmlns:a16="http://schemas.microsoft.com/office/drawing/2014/main" id="{0E90C812-8735-9B4A-8A0D-5506148E0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06857A-F8E5-DC4B-8542-6D7252DE0BE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721175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5467-DB54-CE43-8593-BAF625AFDF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2553E3-0E99-0E41-A219-40411EBCEB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F6A430-1110-9747-9BC5-F45D26CD22D2}"/>
              </a:ext>
            </a:extLst>
          </p:cNvPr>
          <p:cNvSpPr>
            <a:spLocks noGrp="1"/>
          </p:cNvSpPr>
          <p:nvPr>
            <p:ph type="dt" sz="half" idx="10"/>
          </p:nvPr>
        </p:nvSpPr>
        <p:spPr/>
        <p:txBody>
          <a:bodyPr/>
          <a:lstStyle/>
          <a:p>
            <a:fld id="{3F9AFA87-1417-4992-ABD9-27C3BC8CC883}" type="datetimeFigureOut">
              <a:rPr lang="en-US" smtClean="0"/>
              <a:t>8/12/2024</a:t>
            </a:fld>
            <a:endParaRPr lang="en-US"/>
          </a:p>
        </p:txBody>
      </p:sp>
      <p:sp>
        <p:nvSpPr>
          <p:cNvPr id="5" name="Footer Placeholder 4">
            <a:extLst>
              <a:ext uri="{FF2B5EF4-FFF2-40B4-BE49-F238E27FC236}">
                <a16:creationId xmlns:a16="http://schemas.microsoft.com/office/drawing/2014/main" id="{A6E869C9-EE08-4B44-A62A-744E7B914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E0CB2-2173-794C-A74E-68F408254290}"/>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982571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3BB9-612E-4C48-ADE8-7B15AB5209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C31651-D2E0-1144-A7C4-A740ECA630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A640FD-60A3-744D-AB97-D87538EFDA29}"/>
              </a:ext>
            </a:extLst>
          </p:cNvPr>
          <p:cNvSpPr>
            <a:spLocks noGrp="1"/>
          </p:cNvSpPr>
          <p:nvPr>
            <p:ph type="dt" sz="half" idx="10"/>
          </p:nvPr>
        </p:nvSpPr>
        <p:spPr/>
        <p:txBody>
          <a:bodyPr/>
          <a:lstStyle/>
          <a:p>
            <a:fld id="{3F9AFA87-1417-4992-ABD9-27C3BC8CC883}" type="datetimeFigureOut">
              <a:rPr lang="en-US" smtClean="0"/>
              <a:t>8/12/2024</a:t>
            </a:fld>
            <a:endParaRPr lang="en-US"/>
          </a:p>
        </p:txBody>
      </p:sp>
      <p:sp>
        <p:nvSpPr>
          <p:cNvPr id="5" name="Footer Placeholder 4">
            <a:extLst>
              <a:ext uri="{FF2B5EF4-FFF2-40B4-BE49-F238E27FC236}">
                <a16:creationId xmlns:a16="http://schemas.microsoft.com/office/drawing/2014/main" id="{D6A4B95C-2145-4A49-BD58-943AAE35C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E47B0B-E2D4-3843-844C-1119A28E35E7}"/>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14759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3E6F5-90F6-754F-95E0-A1C9CF115F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C5B819-8FDF-0746-BFAD-4916080D17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757601-66E7-3344-836D-6824220CBB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4B0500-7D55-A94C-9E8B-B6314AC1F9CC}"/>
              </a:ext>
            </a:extLst>
          </p:cNvPr>
          <p:cNvSpPr>
            <a:spLocks noGrp="1"/>
          </p:cNvSpPr>
          <p:nvPr>
            <p:ph type="dt" sz="half" idx="10"/>
          </p:nvPr>
        </p:nvSpPr>
        <p:spPr/>
        <p:txBody>
          <a:bodyPr/>
          <a:lstStyle/>
          <a:p>
            <a:fld id="{3F9AFA87-1417-4992-ABD9-27C3BC8CC883}" type="datetimeFigureOut">
              <a:rPr lang="en-US" smtClean="0"/>
              <a:t>8/12/2024</a:t>
            </a:fld>
            <a:endParaRPr lang="en-US"/>
          </a:p>
        </p:txBody>
      </p:sp>
      <p:sp>
        <p:nvSpPr>
          <p:cNvPr id="6" name="Footer Placeholder 5">
            <a:extLst>
              <a:ext uri="{FF2B5EF4-FFF2-40B4-BE49-F238E27FC236}">
                <a16:creationId xmlns:a16="http://schemas.microsoft.com/office/drawing/2014/main" id="{2EAEF98F-2F0E-E24F-A9CE-1CCB413071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33024-6015-C54B-B1C2-126F9164FB0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73552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923F-C20C-604B-A70C-CB85E2EE13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42C08E-6D67-AB47-8AA8-87753BA15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480CA8-B972-E846-B090-F278B23754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CAAC9D-1F78-8943-8166-3A532A8B5F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E6FFDE-9B18-8D40-B0CB-47F839F75A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5BE569-4783-964E-82E1-C3EB7DF463E0}"/>
              </a:ext>
            </a:extLst>
          </p:cNvPr>
          <p:cNvSpPr>
            <a:spLocks noGrp="1"/>
          </p:cNvSpPr>
          <p:nvPr>
            <p:ph type="dt" sz="half" idx="10"/>
          </p:nvPr>
        </p:nvSpPr>
        <p:spPr/>
        <p:txBody>
          <a:bodyPr/>
          <a:lstStyle/>
          <a:p>
            <a:fld id="{3F9AFA87-1417-4992-ABD9-27C3BC8CC883}" type="datetimeFigureOut">
              <a:rPr lang="en-US" smtClean="0"/>
              <a:t>8/12/2024</a:t>
            </a:fld>
            <a:endParaRPr lang="en-US"/>
          </a:p>
        </p:txBody>
      </p:sp>
      <p:sp>
        <p:nvSpPr>
          <p:cNvPr id="8" name="Footer Placeholder 7">
            <a:extLst>
              <a:ext uri="{FF2B5EF4-FFF2-40B4-BE49-F238E27FC236}">
                <a16:creationId xmlns:a16="http://schemas.microsoft.com/office/drawing/2014/main" id="{02D3A1F9-07E6-5B48-B8A1-71A49679BE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78BC33-FA15-5049-8866-AFEA1C120D2D}"/>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55051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4319D-2212-E342-BEA8-C7A8BB5D86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672F88-31DF-C040-88CE-6F7958E452D9}"/>
              </a:ext>
            </a:extLst>
          </p:cNvPr>
          <p:cNvSpPr>
            <a:spLocks noGrp="1"/>
          </p:cNvSpPr>
          <p:nvPr>
            <p:ph type="dt" sz="half" idx="10"/>
          </p:nvPr>
        </p:nvSpPr>
        <p:spPr/>
        <p:txBody>
          <a:bodyPr/>
          <a:lstStyle/>
          <a:p>
            <a:fld id="{3F9AFA87-1417-4992-ABD9-27C3BC8CC883}" type="datetimeFigureOut">
              <a:rPr lang="en-US" smtClean="0"/>
              <a:t>8/12/2024</a:t>
            </a:fld>
            <a:endParaRPr lang="en-US"/>
          </a:p>
        </p:txBody>
      </p:sp>
      <p:sp>
        <p:nvSpPr>
          <p:cNvPr id="4" name="Footer Placeholder 3">
            <a:extLst>
              <a:ext uri="{FF2B5EF4-FFF2-40B4-BE49-F238E27FC236}">
                <a16:creationId xmlns:a16="http://schemas.microsoft.com/office/drawing/2014/main" id="{4AD64E36-81DD-1D44-9DA6-C113AFD60B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2E2453-ADBD-D64D-B515-2FF81EB0525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919057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7982F6-6A1F-3546-A4C4-FEA67E5E2AF1}"/>
              </a:ext>
            </a:extLst>
          </p:cNvPr>
          <p:cNvSpPr>
            <a:spLocks noGrp="1"/>
          </p:cNvSpPr>
          <p:nvPr>
            <p:ph type="dt" sz="half" idx="10"/>
          </p:nvPr>
        </p:nvSpPr>
        <p:spPr/>
        <p:txBody>
          <a:bodyPr/>
          <a:lstStyle/>
          <a:p>
            <a:fld id="{3F9AFA87-1417-4992-ABD9-27C3BC8CC883}" type="datetimeFigureOut">
              <a:rPr lang="en-US" smtClean="0"/>
              <a:t>8/12/2024</a:t>
            </a:fld>
            <a:endParaRPr lang="en-US"/>
          </a:p>
        </p:txBody>
      </p:sp>
      <p:sp>
        <p:nvSpPr>
          <p:cNvPr id="3" name="Footer Placeholder 2">
            <a:extLst>
              <a:ext uri="{FF2B5EF4-FFF2-40B4-BE49-F238E27FC236}">
                <a16:creationId xmlns:a16="http://schemas.microsoft.com/office/drawing/2014/main" id="{3DD917AF-E4C0-2A4D-93DA-1AC067EAAE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5EF01A-F286-E449-97CA-12408A9434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603951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02F0-3807-F044-A519-19D0A36FA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22441A-794D-BB4D-90EA-5DBEE75F53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AF6768-3416-C24D-8ABE-62F9A1E437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0A7653-DF04-7641-B928-ACDCA3567AE2}"/>
              </a:ext>
            </a:extLst>
          </p:cNvPr>
          <p:cNvSpPr>
            <a:spLocks noGrp="1"/>
          </p:cNvSpPr>
          <p:nvPr>
            <p:ph type="dt" sz="half" idx="10"/>
          </p:nvPr>
        </p:nvSpPr>
        <p:spPr/>
        <p:txBody>
          <a:bodyPr/>
          <a:lstStyle/>
          <a:p>
            <a:fld id="{3F9AFA87-1417-4992-ABD9-27C3BC8CC883}" type="datetimeFigureOut">
              <a:rPr lang="en-US" smtClean="0"/>
              <a:t>8/12/2024</a:t>
            </a:fld>
            <a:endParaRPr lang="en-US"/>
          </a:p>
        </p:txBody>
      </p:sp>
      <p:sp>
        <p:nvSpPr>
          <p:cNvPr id="6" name="Footer Placeholder 5">
            <a:extLst>
              <a:ext uri="{FF2B5EF4-FFF2-40B4-BE49-F238E27FC236}">
                <a16:creationId xmlns:a16="http://schemas.microsoft.com/office/drawing/2014/main" id="{73908448-0670-7A45-876B-B51489E831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D2691B-4EBA-8941-84C6-8161BC4104E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180099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96B64-3F21-AD48-9871-4F333D4B92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73AE40-0891-9846-8821-B124E1B0BE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4CF4C9-3144-2A4E-AC8B-A6AC888C46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3C4D97-2E7E-A745-A77F-1EDA19586773}"/>
              </a:ext>
            </a:extLst>
          </p:cNvPr>
          <p:cNvSpPr>
            <a:spLocks noGrp="1"/>
          </p:cNvSpPr>
          <p:nvPr>
            <p:ph type="dt" sz="half" idx="10"/>
          </p:nvPr>
        </p:nvSpPr>
        <p:spPr/>
        <p:txBody>
          <a:bodyPr/>
          <a:lstStyle/>
          <a:p>
            <a:fld id="{3F9AFA87-1417-4992-ABD9-27C3BC8CC883}" type="datetimeFigureOut">
              <a:rPr lang="en-US" smtClean="0"/>
              <a:t>8/12/2024</a:t>
            </a:fld>
            <a:endParaRPr lang="en-US"/>
          </a:p>
        </p:txBody>
      </p:sp>
      <p:sp>
        <p:nvSpPr>
          <p:cNvPr id="6" name="Footer Placeholder 5">
            <a:extLst>
              <a:ext uri="{FF2B5EF4-FFF2-40B4-BE49-F238E27FC236}">
                <a16:creationId xmlns:a16="http://schemas.microsoft.com/office/drawing/2014/main" id="{7986E193-E185-524C-9668-12A4A341BE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240D77-5A60-7A45-B7E8-BE8737067B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566872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2A966C-6DDD-FD45-8C6B-8E996C1512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A9931F-DD8C-5C4A-B941-BB758C2B23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25B8A3-2F25-6544-977F-F34865DA77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3F9AFA87-1417-4992-ABD9-27C3BC8CC883}" type="datetimeFigureOut">
              <a:rPr lang="en-US" smtClean="0"/>
              <a:pPr algn="r"/>
              <a:t>8/12/2024</a:t>
            </a:fld>
            <a:endParaRPr lang="en-US"/>
          </a:p>
        </p:txBody>
      </p:sp>
      <p:sp>
        <p:nvSpPr>
          <p:cNvPr id="5" name="Footer Placeholder 4">
            <a:extLst>
              <a:ext uri="{FF2B5EF4-FFF2-40B4-BE49-F238E27FC236}">
                <a16:creationId xmlns:a16="http://schemas.microsoft.com/office/drawing/2014/main" id="{CF3AE65B-1A58-7742-AED5-BBDEA811C9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E2593FB7-505B-654A-84E6-6EC9EA52DF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6167496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4705B3E-11FF-DBFC-5216-647887BCC05D}"/>
              </a:ext>
            </a:extLst>
          </p:cNvPr>
          <p:cNvSpPr/>
          <p:nvPr/>
        </p:nvSpPr>
        <p:spPr>
          <a:xfrm>
            <a:off x="-162233" y="-285135"/>
            <a:ext cx="12516465" cy="721687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CB90CAA-0E22-C149-BAAE-F08EBE8A03C9}"/>
              </a:ext>
            </a:extLst>
          </p:cNvPr>
          <p:cNvSpPr>
            <a:spLocks noGrp="1"/>
          </p:cNvSpPr>
          <p:nvPr>
            <p:ph type="ctrTitle"/>
          </p:nvPr>
        </p:nvSpPr>
        <p:spPr>
          <a:xfrm>
            <a:off x="506360" y="1192981"/>
            <a:ext cx="11179278" cy="2695871"/>
          </a:xfrm>
        </p:spPr>
        <p:txBody>
          <a:bodyPr>
            <a:normAutofit fontScale="90000"/>
          </a:bodyPr>
          <a:lstStyle/>
          <a:p>
            <a:pPr>
              <a:lnSpc>
                <a:spcPct val="150000"/>
              </a:lnSpc>
            </a:pPr>
            <a:r>
              <a:rPr lang="en-US" sz="6600" b="1" dirty="0">
                <a:solidFill>
                  <a:schemeClr val="bg1"/>
                </a:solidFill>
                <a:latin typeface="Poppins" panose="00000500000000000000" pitchFamily="2" charset="0"/>
                <a:cs typeface="Poppins" panose="00000500000000000000" pitchFamily="2" charset="0"/>
              </a:rPr>
              <a:t>Building a Website to Showcase Your Resume</a:t>
            </a:r>
          </a:p>
        </p:txBody>
      </p:sp>
      <p:sp>
        <p:nvSpPr>
          <p:cNvPr id="3" name="Subtitle 2">
            <a:extLst>
              <a:ext uri="{FF2B5EF4-FFF2-40B4-BE49-F238E27FC236}">
                <a16:creationId xmlns:a16="http://schemas.microsoft.com/office/drawing/2014/main" id="{5B204180-B1AD-444B-AFA3-F2F84A3A3C40}"/>
              </a:ext>
            </a:extLst>
          </p:cNvPr>
          <p:cNvSpPr>
            <a:spLocks noGrp="1"/>
          </p:cNvSpPr>
          <p:nvPr>
            <p:ph type="subTitle" idx="1"/>
          </p:nvPr>
        </p:nvSpPr>
        <p:spPr>
          <a:xfrm>
            <a:off x="1523999" y="5766619"/>
            <a:ext cx="9144000" cy="621989"/>
          </a:xfrm>
        </p:spPr>
        <p:txBody>
          <a:bodyPr>
            <a:normAutofit lnSpcReduction="10000"/>
          </a:bodyPr>
          <a:lstStyle/>
          <a:p>
            <a:r>
              <a:rPr lang="en-US" sz="1600" b="1" dirty="0">
                <a:solidFill>
                  <a:schemeClr val="bg1"/>
                </a:solidFill>
                <a:latin typeface="Poppins" panose="00000500000000000000" pitchFamily="2" charset="0"/>
                <a:ea typeface="Segoe UI Black" panose="020B0A02040204020203" pitchFamily="34" charset="0"/>
                <a:cs typeface="Poppins" panose="00000500000000000000" pitchFamily="2" charset="0"/>
              </a:rPr>
              <a:t>MM. Salman Faris</a:t>
            </a:r>
          </a:p>
          <a:p>
            <a:r>
              <a:rPr lang="en-US" sz="1600" b="1" dirty="0">
                <a:solidFill>
                  <a:schemeClr val="bg1"/>
                </a:solidFill>
                <a:latin typeface="Poppins" panose="00000500000000000000" pitchFamily="2" charset="0"/>
                <a:ea typeface="Segoe UI Black" panose="020B0A02040204020203" pitchFamily="34" charset="0"/>
                <a:cs typeface="Poppins" panose="00000500000000000000" pitchFamily="2" charset="0"/>
              </a:rPr>
              <a:t>(Microsoft Learn Student Ambassador)</a:t>
            </a:r>
          </a:p>
        </p:txBody>
      </p:sp>
    </p:spTree>
    <p:extLst>
      <p:ext uri="{BB962C8B-B14F-4D97-AF65-F5344CB8AC3E}">
        <p14:creationId xmlns:p14="http://schemas.microsoft.com/office/powerpoint/2010/main" val="1661537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67A4EF1-2E28-C273-B024-61C0182E535E}"/>
              </a:ext>
            </a:extLst>
          </p:cNvPr>
          <p:cNvSpPr/>
          <p:nvPr/>
        </p:nvSpPr>
        <p:spPr>
          <a:xfrm>
            <a:off x="-162233" y="-285135"/>
            <a:ext cx="12516465" cy="7216877"/>
          </a:xfrm>
          <a:prstGeom prst="rect">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0BD7EA8C-F0FD-A845-88A9-9870FD40222B}"/>
              </a:ext>
            </a:extLst>
          </p:cNvPr>
          <p:cNvSpPr>
            <a:spLocks noGrp="1"/>
          </p:cNvSpPr>
          <p:nvPr>
            <p:ph type="title"/>
          </p:nvPr>
        </p:nvSpPr>
        <p:spPr>
          <a:xfrm>
            <a:off x="838199" y="12788"/>
            <a:ext cx="10515600" cy="1505883"/>
          </a:xfrm>
        </p:spPr>
        <p:txBody>
          <a:bodyPr vert="horz" lIns="91440" tIns="45720" rIns="91440" bIns="45720" rtlCol="0" anchor="ctr">
            <a:normAutofit/>
          </a:bodyPr>
          <a:lstStyle/>
          <a:p>
            <a:pPr algn="ctr"/>
            <a:r>
              <a:rPr lang="en-US" sz="5200" b="1" kern="1200" dirty="0">
                <a:solidFill>
                  <a:schemeClr val="bg1"/>
                </a:solidFill>
                <a:latin typeface="Poppins" panose="00000500000000000000" pitchFamily="2" charset="0"/>
                <a:cs typeface="Poppins" panose="00000500000000000000" pitchFamily="2" charset="0"/>
              </a:rPr>
              <a:t>Sizing</a:t>
            </a:r>
          </a:p>
        </p:txBody>
      </p:sp>
      <p:pic>
        <p:nvPicPr>
          <p:cNvPr id="4" name="Picture 2" descr="Free Browser Chrome Clipart in AI, SVG, EPS or PSD">
            <a:extLst>
              <a:ext uri="{FF2B5EF4-FFF2-40B4-BE49-F238E27FC236}">
                <a16:creationId xmlns:a16="http://schemas.microsoft.com/office/drawing/2014/main" id="{C92D2D99-AB8B-934B-8248-250C0B1FC9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523" t="8465" r="7968" b="8690"/>
          <a:stretch/>
        </p:blipFill>
        <p:spPr bwMode="auto">
          <a:xfrm>
            <a:off x="2098039" y="1518671"/>
            <a:ext cx="7995920" cy="504944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B175E88-BA92-E140-83B2-5667912D9B87}"/>
              </a:ext>
            </a:extLst>
          </p:cNvPr>
          <p:cNvSpPr txBox="1"/>
          <p:nvPr/>
        </p:nvSpPr>
        <p:spPr>
          <a:xfrm>
            <a:off x="4441911" y="2142710"/>
            <a:ext cx="3920882" cy="338554"/>
          </a:xfrm>
          <a:prstGeom prst="rect">
            <a:avLst/>
          </a:prstGeom>
          <a:noFill/>
        </p:spPr>
        <p:txBody>
          <a:bodyPr wrap="square" rtlCol="0">
            <a:spAutoFit/>
          </a:bodyPr>
          <a:lstStyle/>
          <a:p>
            <a:endParaRPr lang="en-US" sz="1600" dirty="0">
              <a:latin typeface="Segoe UI Semilight" panose="020B0402040204020203" pitchFamily="34" charset="0"/>
              <a:cs typeface="Segoe UI Semilight" panose="020B0402040204020203" pitchFamily="34" charset="0"/>
            </a:endParaRPr>
          </a:p>
        </p:txBody>
      </p:sp>
      <p:sp>
        <p:nvSpPr>
          <p:cNvPr id="11" name="TextBox 10">
            <a:extLst>
              <a:ext uri="{FF2B5EF4-FFF2-40B4-BE49-F238E27FC236}">
                <a16:creationId xmlns:a16="http://schemas.microsoft.com/office/drawing/2014/main" id="{B92CE4DE-1DB0-E645-BEB0-0016E106A5D0}"/>
              </a:ext>
            </a:extLst>
          </p:cNvPr>
          <p:cNvSpPr txBox="1"/>
          <p:nvPr/>
        </p:nvSpPr>
        <p:spPr>
          <a:xfrm>
            <a:off x="2731716" y="2525312"/>
            <a:ext cx="6076159" cy="4031873"/>
          </a:xfrm>
          <a:prstGeom prst="rect">
            <a:avLst/>
          </a:prstGeom>
          <a:noFill/>
        </p:spPr>
        <p:txBody>
          <a:bodyPr wrap="square" rtlCol="0">
            <a:spAutoFit/>
          </a:bodyPr>
          <a:lstStyle/>
          <a:p>
            <a:r>
              <a:rPr lang="en-US" sz="1600" dirty="0">
                <a:solidFill>
                  <a:srgbClr val="00B050"/>
                </a:solidFill>
                <a:effectLst/>
                <a:latin typeface="Segoe UI Semilight" panose="020B0402040204020203" pitchFamily="34" charset="0"/>
                <a:cs typeface="Segoe UI Semilight" panose="020B0402040204020203" pitchFamily="34" charset="0"/>
              </a:rPr>
              <a:t>h1</a:t>
            </a:r>
            <a:r>
              <a:rPr lang="en-US" sz="1600" dirty="0">
                <a:latin typeface="Segoe UI Semilight" panose="020B0402040204020203" pitchFamily="34" charset="0"/>
                <a:cs typeface="Segoe UI Semilight" panose="020B0402040204020203" pitchFamily="34" charset="0"/>
              </a:rPr>
              <a:t> { </a:t>
            </a:r>
          </a:p>
          <a:p>
            <a:r>
              <a:rPr lang="en-US" sz="1600" dirty="0">
                <a:latin typeface="Segoe UI Semilight" panose="020B0402040204020203" pitchFamily="34" charset="0"/>
                <a:cs typeface="Segoe UI Semilight" panose="020B0402040204020203" pitchFamily="34" charset="0"/>
              </a:rPr>
              <a:t>   </a:t>
            </a:r>
            <a:r>
              <a:rPr lang="en-US" sz="1600" dirty="0">
                <a:solidFill>
                  <a:schemeClr val="accent1">
                    <a:lumMod val="75000"/>
                  </a:schemeClr>
                </a:solidFill>
                <a:effectLst/>
                <a:latin typeface="Segoe UI Semilight" panose="020B0402040204020203" pitchFamily="34" charset="0"/>
                <a:cs typeface="Segoe UI Semilight" panose="020B0402040204020203" pitchFamily="34" charset="0"/>
              </a:rPr>
              <a:t>font-size</a:t>
            </a:r>
            <a:r>
              <a:rPr lang="en-US" sz="1600" dirty="0">
                <a:effectLst/>
                <a:latin typeface="Segoe UI Semilight" panose="020B0402040204020203" pitchFamily="34" charset="0"/>
                <a:cs typeface="Segoe UI Semilight" panose="020B0402040204020203" pitchFamily="34" charset="0"/>
              </a:rPr>
              <a:t>:</a:t>
            </a:r>
            <a:r>
              <a:rPr lang="en-US" sz="1600" dirty="0">
                <a:latin typeface="Segoe UI Semilight" panose="020B0402040204020203" pitchFamily="34" charset="0"/>
                <a:cs typeface="Segoe UI Semilight" panose="020B0402040204020203" pitchFamily="34" charset="0"/>
              </a:rPr>
              <a:t> </a:t>
            </a:r>
            <a:r>
              <a:rPr lang="en-US" sz="1600" dirty="0">
                <a:effectLst/>
                <a:latin typeface="Segoe UI Semilight" panose="020B0402040204020203" pitchFamily="34" charset="0"/>
                <a:cs typeface="Segoe UI Semilight" panose="020B0402040204020203" pitchFamily="34" charset="0"/>
              </a:rPr>
              <a:t>3em</a:t>
            </a:r>
            <a:r>
              <a:rPr lang="en-US" sz="1600" dirty="0">
                <a:latin typeface="Segoe UI Semilight" panose="020B0402040204020203" pitchFamily="34" charset="0"/>
                <a:cs typeface="Segoe UI Semilight" panose="020B0402040204020203" pitchFamily="34" charset="0"/>
              </a:rPr>
              <a:t>; </a:t>
            </a:r>
          </a:p>
          <a:p>
            <a:r>
              <a:rPr lang="en-US" sz="1600" dirty="0">
                <a:effectLst/>
                <a:latin typeface="Segoe UI Semilight" panose="020B0402040204020203" pitchFamily="34" charset="0"/>
                <a:cs typeface="Segoe UI Semilight" panose="020B0402040204020203" pitchFamily="34" charset="0"/>
              </a:rPr>
              <a:t>   </a:t>
            </a:r>
            <a:r>
              <a:rPr lang="en-US" sz="1600" dirty="0">
                <a:solidFill>
                  <a:schemeClr val="accent1">
                    <a:lumMod val="75000"/>
                  </a:schemeClr>
                </a:solidFill>
                <a:effectLst/>
                <a:latin typeface="Segoe UI Semilight" panose="020B0402040204020203" pitchFamily="34" charset="0"/>
                <a:cs typeface="Segoe UI Semilight" panose="020B0402040204020203" pitchFamily="34" charset="0"/>
              </a:rPr>
              <a:t>letter-spacing</a:t>
            </a:r>
            <a:r>
              <a:rPr lang="en-US" sz="1600" dirty="0">
                <a:effectLst/>
                <a:latin typeface="Segoe UI Semilight" panose="020B0402040204020203" pitchFamily="34" charset="0"/>
                <a:cs typeface="Segoe UI Semilight" panose="020B0402040204020203" pitchFamily="34" charset="0"/>
              </a:rPr>
              <a:t>:</a:t>
            </a:r>
            <a:r>
              <a:rPr lang="en-US" sz="1600" dirty="0">
                <a:latin typeface="Segoe UI Semilight" panose="020B0402040204020203" pitchFamily="34" charset="0"/>
                <a:cs typeface="Segoe UI Semilight" panose="020B0402040204020203" pitchFamily="34" charset="0"/>
              </a:rPr>
              <a:t> </a:t>
            </a:r>
            <a:r>
              <a:rPr lang="en-US" sz="1600" dirty="0">
                <a:effectLst/>
                <a:latin typeface="Segoe UI Semilight" panose="020B0402040204020203" pitchFamily="34" charset="0"/>
                <a:cs typeface="Segoe UI Semilight" panose="020B0402040204020203" pitchFamily="34" charset="0"/>
              </a:rPr>
              <a:t>.6em</a:t>
            </a:r>
            <a:r>
              <a:rPr lang="en-US" sz="1600" dirty="0">
                <a:latin typeface="Segoe UI Semilight" panose="020B0402040204020203" pitchFamily="34" charset="0"/>
                <a:cs typeface="Segoe UI Semilight" panose="020B0402040204020203" pitchFamily="34" charset="0"/>
              </a:rPr>
              <a:t>; </a:t>
            </a:r>
          </a:p>
          <a:p>
            <a:r>
              <a:rPr lang="en-US" sz="1600" dirty="0">
                <a:effectLst/>
                <a:latin typeface="Segoe UI Semilight" panose="020B0402040204020203" pitchFamily="34" charset="0"/>
                <a:cs typeface="Segoe UI Semilight" panose="020B0402040204020203" pitchFamily="34" charset="0"/>
              </a:rPr>
              <a:t>   </a:t>
            </a:r>
            <a:r>
              <a:rPr lang="en-US" sz="1600" dirty="0">
                <a:solidFill>
                  <a:schemeClr val="accent1">
                    <a:lumMod val="75000"/>
                  </a:schemeClr>
                </a:solidFill>
                <a:effectLst/>
                <a:latin typeface="Segoe UI Semilight" panose="020B0402040204020203" pitchFamily="34" charset="0"/>
                <a:cs typeface="Segoe UI Semilight" panose="020B0402040204020203" pitchFamily="34" charset="0"/>
              </a:rPr>
              <a:t>padding-top</a:t>
            </a:r>
            <a:r>
              <a:rPr lang="en-US" sz="1600" dirty="0">
                <a:effectLst/>
                <a:latin typeface="Segoe UI Semilight" panose="020B0402040204020203" pitchFamily="34" charset="0"/>
                <a:cs typeface="Segoe UI Semilight" panose="020B0402040204020203" pitchFamily="34" charset="0"/>
              </a:rPr>
              <a:t>: 1em;</a:t>
            </a:r>
            <a:endParaRPr lang="en-US" sz="1600" dirty="0">
              <a:latin typeface="Segoe UI Semilight" panose="020B0402040204020203" pitchFamily="34" charset="0"/>
              <a:cs typeface="Segoe UI Semilight" panose="020B0402040204020203" pitchFamily="34" charset="0"/>
            </a:endParaRPr>
          </a:p>
          <a:p>
            <a:r>
              <a:rPr lang="en-US" sz="1600" dirty="0">
                <a:effectLst/>
                <a:latin typeface="Segoe UI Semilight" panose="020B0402040204020203" pitchFamily="34" charset="0"/>
                <a:cs typeface="Segoe UI Semilight" panose="020B0402040204020203" pitchFamily="34" charset="0"/>
              </a:rPr>
              <a:t>   </a:t>
            </a:r>
            <a:r>
              <a:rPr lang="en-US" sz="1600" dirty="0">
                <a:solidFill>
                  <a:schemeClr val="accent1">
                    <a:lumMod val="75000"/>
                  </a:schemeClr>
                </a:solidFill>
                <a:effectLst/>
                <a:latin typeface="Segoe UI Semilight" panose="020B0402040204020203" pitchFamily="34" charset="0"/>
                <a:cs typeface="Segoe UI Semilight" panose="020B0402040204020203" pitchFamily="34" charset="0"/>
              </a:rPr>
              <a:t>padding-bottom</a:t>
            </a:r>
            <a:r>
              <a:rPr lang="en-US" sz="1600" dirty="0">
                <a:effectLst/>
                <a:latin typeface="Segoe UI Semilight" panose="020B0402040204020203" pitchFamily="34" charset="0"/>
                <a:cs typeface="Segoe UI Semilight" panose="020B0402040204020203" pitchFamily="34" charset="0"/>
              </a:rPr>
              <a:t>:</a:t>
            </a:r>
            <a:r>
              <a:rPr lang="en-US" sz="1600" dirty="0">
                <a:latin typeface="Segoe UI Semilight" panose="020B0402040204020203" pitchFamily="34" charset="0"/>
                <a:cs typeface="Segoe UI Semilight" panose="020B0402040204020203" pitchFamily="34" charset="0"/>
              </a:rPr>
              <a:t> </a:t>
            </a:r>
            <a:r>
              <a:rPr lang="en-US" sz="1600" dirty="0">
                <a:effectLst/>
                <a:latin typeface="Segoe UI Semilight" panose="020B0402040204020203" pitchFamily="34" charset="0"/>
                <a:cs typeface="Segoe UI Semilight" panose="020B0402040204020203" pitchFamily="34" charset="0"/>
              </a:rPr>
              <a:t>1em</a:t>
            </a:r>
            <a:r>
              <a:rPr lang="en-US" sz="1600" dirty="0">
                <a:latin typeface="Segoe UI Semilight" panose="020B0402040204020203" pitchFamily="34" charset="0"/>
                <a:cs typeface="Segoe UI Semilight" panose="020B0402040204020203" pitchFamily="34" charset="0"/>
              </a:rPr>
              <a:t>; </a:t>
            </a:r>
          </a:p>
          <a:p>
            <a:r>
              <a:rPr lang="en-US" sz="1600" dirty="0">
                <a:latin typeface="Segoe UI Semilight" panose="020B0402040204020203" pitchFamily="34" charset="0"/>
                <a:cs typeface="Segoe UI Semilight" panose="020B0402040204020203" pitchFamily="34" charset="0"/>
              </a:rPr>
              <a:t>} </a:t>
            </a:r>
          </a:p>
          <a:p>
            <a:r>
              <a:rPr lang="en-US" sz="1600" dirty="0">
                <a:solidFill>
                  <a:srgbClr val="00B050"/>
                </a:solidFill>
                <a:effectLst/>
                <a:latin typeface="Segoe UI Semilight" panose="020B0402040204020203" pitchFamily="34" charset="0"/>
                <a:cs typeface="Segoe UI Semilight" panose="020B0402040204020203" pitchFamily="34" charset="0"/>
              </a:rPr>
              <a:t>h2</a:t>
            </a:r>
            <a:r>
              <a:rPr lang="en-US" sz="1600" dirty="0">
                <a:latin typeface="Segoe UI Semilight" panose="020B0402040204020203" pitchFamily="34" charset="0"/>
                <a:cs typeface="Segoe UI Semilight" panose="020B0402040204020203" pitchFamily="34" charset="0"/>
              </a:rPr>
              <a:t> { </a:t>
            </a:r>
          </a:p>
          <a:p>
            <a:r>
              <a:rPr lang="en-US" sz="1600" dirty="0">
                <a:effectLst/>
                <a:latin typeface="Segoe UI Semilight" panose="020B0402040204020203" pitchFamily="34" charset="0"/>
                <a:cs typeface="Segoe UI Semilight" panose="020B0402040204020203" pitchFamily="34" charset="0"/>
              </a:rPr>
              <a:t>   </a:t>
            </a:r>
            <a:r>
              <a:rPr lang="en-US" sz="1600" dirty="0">
                <a:solidFill>
                  <a:schemeClr val="accent1">
                    <a:lumMod val="75000"/>
                  </a:schemeClr>
                </a:solidFill>
                <a:effectLst/>
                <a:latin typeface="Segoe UI Semilight" panose="020B0402040204020203" pitchFamily="34" charset="0"/>
                <a:cs typeface="Segoe UI Semilight" panose="020B0402040204020203" pitchFamily="34" charset="0"/>
              </a:rPr>
              <a:t>font-size</a:t>
            </a:r>
            <a:r>
              <a:rPr lang="en-US" sz="1600" dirty="0">
                <a:effectLst/>
                <a:latin typeface="Segoe UI Semilight" panose="020B0402040204020203" pitchFamily="34" charset="0"/>
                <a:cs typeface="Segoe UI Semilight" panose="020B0402040204020203" pitchFamily="34" charset="0"/>
              </a:rPr>
              <a:t>:</a:t>
            </a:r>
            <a:r>
              <a:rPr lang="en-US" sz="1600" dirty="0">
                <a:latin typeface="Segoe UI Semilight" panose="020B0402040204020203" pitchFamily="34" charset="0"/>
                <a:cs typeface="Segoe UI Semilight" panose="020B0402040204020203" pitchFamily="34" charset="0"/>
              </a:rPr>
              <a:t> </a:t>
            </a:r>
            <a:r>
              <a:rPr lang="en-US" sz="1600" dirty="0">
                <a:effectLst/>
                <a:latin typeface="Segoe UI Semilight" panose="020B0402040204020203" pitchFamily="34" charset="0"/>
                <a:cs typeface="Segoe UI Semilight" panose="020B0402040204020203" pitchFamily="34" charset="0"/>
              </a:rPr>
              <a:t>1.5em</a:t>
            </a:r>
            <a:r>
              <a:rPr lang="en-US" sz="1600" dirty="0">
                <a:latin typeface="Segoe UI Semilight" panose="020B0402040204020203" pitchFamily="34" charset="0"/>
                <a:cs typeface="Segoe UI Semilight" panose="020B0402040204020203" pitchFamily="34" charset="0"/>
              </a:rPr>
              <a:t>; </a:t>
            </a:r>
          </a:p>
          <a:p>
            <a:r>
              <a:rPr lang="en-US" sz="1600" dirty="0">
                <a:effectLst/>
                <a:latin typeface="Segoe UI Semilight" panose="020B0402040204020203" pitchFamily="34" charset="0"/>
                <a:cs typeface="Segoe UI Semilight" panose="020B0402040204020203" pitchFamily="34" charset="0"/>
              </a:rPr>
              <a:t>   </a:t>
            </a:r>
            <a:r>
              <a:rPr lang="en-US" sz="1600" dirty="0">
                <a:solidFill>
                  <a:schemeClr val="accent1">
                    <a:lumMod val="75000"/>
                  </a:schemeClr>
                </a:solidFill>
                <a:effectLst/>
                <a:latin typeface="Segoe UI Semilight" panose="020B0402040204020203" pitchFamily="34" charset="0"/>
                <a:cs typeface="Segoe UI Semilight" panose="020B0402040204020203" pitchFamily="34" charset="0"/>
              </a:rPr>
              <a:t>padding-bottom</a:t>
            </a:r>
            <a:r>
              <a:rPr lang="en-US" sz="1600" dirty="0">
                <a:effectLst/>
                <a:latin typeface="Segoe UI Semilight" panose="020B0402040204020203" pitchFamily="34" charset="0"/>
                <a:cs typeface="Segoe UI Semilight" panose="020B0402040204020203" pitchFamily="34" charset="0"/>
              </a:rPr>
              <a:t>:</a:t>
            </a:r>
            <a:r>
              <a:rPr lang="en-US" sz="1600" dirty="0">
                <a:latin typeface="Segoe UI Semilight" panose="020B0402040204020203" pitchFamily="34" charset="0"/>
                <a:cs typeface="Segoe UI Semilight" panose="020B0402040204020203" pitchFamily="34" charset="0"/>
              </a:rPr>
              <a:t> </a:t>
            </a:r>
            <a:r>
              <a:rPr lang="en-US" sz="1600" dirty="0">
                <a:effectLst/>
                <a:latin typeface="Segoe UI Semilight" panose="020B0402040204020203" pitchFamily="34" charset="0"/>
                <a:cs typeface="Segoe UI Semilight" panose="020B0402040204020203" pitchFamily="34" charset="0"/>
              </a:rPr>
              <a:t>1em</a:t>
            </a:r>
            <a:r>
              <a:rPr lang="en-US" sz="1600" dirty="0">
                <a:latin typeface="Segoe UI Semilight" panose="020B0402040204020203" pitchFamily="34" charset="0"/>
                <a:cs typeface="Segoe UI Semilight" panose="020B0402040204020203" pitchFamily="34" charset="0"/>
              </a:rPr>
              <a:t>; </a:t>
            </a:r>
          </a:p>
          <a:p>
            <a:r>
              <a:rPr lang="en-US" sz="1600" dirty="0">
                <a:latin typeface="Segoe UI Semilight" panose="020B0402040204020203" pitchFamily="34" charset="0"/>
                <a:cs typeface="Segoe UI Semilight" panose="020B0402040204020203" pitchFamily="34" charset="0"/>
              </a:rPr>
              <a:t>} </a:t>
            </a:r>
          </a:p>
          <a:p>
            <a:r>
              <a:rPr lang="en-US" sz="1600" dirty="0">
                <a:solidFill>
                  <a:srgbClr val="00B050"/>
                </a:solidFill>
                <a:effectLst/>
                <a:latin typeface="Segoe UI Semilight" panose="020B0402040204020203" pitchFamily="34" charset="0"/>
                <a:cs typeface="Segoe UI Semilight" panose="020B0402040204020203" pitchFamily="34" charset="0"/>
              </a:rPr>
              <a:t>h3</a:t>
            </a:r>
            <a:r>
              <a:rPr lang="en-US" sz="1600" dirty="0">
                <a:latin typeface="Segoe UI Semilight" panose="020B0402040204020203" pitchFamily="34" charset="0"/>
                <a:cs typeface="Segoe UI Semilight" panose="020B0402040204020203" pitchFamily="34" charset="0"/>
              </a:rPr>
              <a:t> { </a:t>
            </a:r>
          </a:p>
          <a:p>
            <a:r>
              <a:rPr lang="en-US" sz="1600" dirty="0">
                <a:effectLst/>
                <a:latin typeface="Segoe UI Semilight" panose="020B0402040204020203" pitchFamily="34" charset="0"/>
                <a:cs typeface="Segoe UI Semilight" panose="020B0402040204020203" pitchFamily="34" charset="0"/>
              </a:rPr>
              <a:t>  </a:t>
            </a:r>
            <a:r>
              <a:rPr lang="en-US" sz="1600" dirty="0">
                <a:solidFill>
                  <a:schemeClr val="accent1">
                    <a:lumMod val="75000"/>
                  </a:schemeClr>
                </a:solidFill>
                <a:effectLst/>
                <a:latin typeface="Segoe UI Semilight" panose="020B0402040204020203" pitchFamily="34" charset="0"/>
                <a:cs typeface="Segoe UI Semilight" panose="020B0402040204020203" pitchFamily="34" charset="0"/>
              </a:rPr>
              <a:t>font-size</a:t>
            </a:r>
            <a:r>
              <a:rPr lang="en-US" sz="1600" dirty="0">
                <a:effectLst/>
                <a:latin typeface="Segoe UI Semilight" panose="020B0402040204020203" pitchFamily="34" charset="0"/>
                <a:cs typeface="Segoe UI Semilight" panose="020B0402040204020203" pitchFamily="34" charset="0"/>
              </a:rPr>
              <a:t>:</a:t>
            </a:r>
            <a:r>
              <a:rPr lang="en-US" sz="1600" dirty="0">
                <a:latin typeface="Segoe UI Semilight" panose="020B0402040204020203" pitchFamily="34" charset="0"/>
                <a:cs typeface="Segoe UI Semilight" panose="020B0402040204020203" pitchFamily="34" charset="0"/>
              </a:rPr>
              <a:t> </a:t>
            </a:r>
            <a:r>
              <a:rPr lang="en-US" sz="1600" dirty="0">
                <a:effectLst/>
                <a:latin typeface="Segoe UI Semilight" panose="020B0402040204020203" pitchFamily="34" charset="0"/>
                <a:cs typeface="Segoe UI Semilight" panose="020B0402040204020203" pitchFamily="34" charset="0"/>
              </a:rPr>
              <a:t>1em</a:t>
            </a:r>
            <a:r>
              <a:rPr lang="en-US" sz="1600" dirty="0">
                <a:latin typeface="Segoe UI Semilight" panose="020B0402040204020203" pitchFamily="34" charset="0"/>
                <a:cs typeface="Segoe UI Semilight" panose="020B0402040204020203" pitchFamily="34" charset="0"/>
              </a:rPr>
              <a:t>; </a:t>
            </a:r>
          </a:p>
          <a:p>
            <a:r>
              <a:rPr lang="en-US" sz="1600" dirty="0">
                <a:effectLst/>
                <a:latin typeface="Segoe UI Semilight" panose="020B0402040204020203" pitchFamily="34" charset="0"/>
                <a:cs typeface="Segoe UI Semilight" panose="020B0402040204020203" pitchFamily="34" charset="0"/>
              </a:rPr>
              <a:t>  </a:t>
            </a:r>
            <a:r>
              <a:rPr lang="en-US" sz="1600" dirty="0">
                <a:solidFill>
                  <a:schemeClr val="accent1">
                    <a:lumMod val="75000"/>
                  </a:schemeClr>
                </a:solidFill>
                <a:effectLst/>
                <a:latin typeface="Segoe UI Semilight" panose="020B0402040204020203" pitchFamily="34" charset="0"/>
                <a:cs typeface="Segoe UI Semilight" panose="020B0402040204020203" pitchFamily="34" charset="0"/>
              </a:rPr>
              <a:t>padding-bottom</a:t>
            </a:r>
            <a:r>
              <a:rPr lang="en-US" sz="1600" dirty="0">
                <a:effectLst/>
                <a:latin typeface="Segoe UI Semilight" panose="020B0402040204020203" pitchFamily="34" charset="0"/>
                <a:cs typeface="Segoe UI Semilight" panose="020B0402040204020203" pitchFamily="34" charset="0"/>
              </a:rPr>
              <a:t>:</a:t>
            </a:r>
            <a:r>
              <a:rPr lang="en-US" sz="1600" dirty="0">
                <a:latin typeface="Segoe UI Semilight" panose="020B0402040204020203" pitchFamily="34" charset="0"/>
                <a:cs typeface="Segoe UI Semilight" panose="020B0402040204020203" pitchFamily="34" charset="0"/>
              </a:rPr>
              <a:t> </a:t>
            </a:r>
            <a:r>
              <a:rPr lang="en-US" sz="1600" dirty="0">
                <a:effectLst/>
                <a:latin typeface="Segoe UI Semilight" panose="020B0402040204020203" pitchFamily="34" charset="0"/>
                <a:cs typeface="Segoe UI Semilight" panose="020B0402040204020203" pitchFamily="34" charset="0"/>
              </a:rPr>
              <a:t>1em</a:t>
            </a:r>
            <a:r>
              <a:rPr lang="en-US" sz="1600" dirty="0">
                <a:latin typeface="Segoe UI Semilight" panose="020B0402040204020203" pitchFamily="34" charset="0"/>
                <a:cs typeface="Segoe UI Semilight" panose="020B0402040204020203" pitchFamily="34" charset="0"/>
              </a:rPr>
              <a:t>; </a:t>
            </a:r>
          </a:p>
          <a:p>
            <a:r>
              <a:rPr lang="en-US" sz="1600" dirty="0">
                <a:latin typeface="Segoe UI Semilight" panose="020B0402040204020203" pitchFamily="34" charset="0"/>
                <a:cs typeface="Segoe UI Semilight" panose="020B0402040204020203" pitchFamily="34" charset="0"/>
              </a:rPr>
              <a:t>}</a:t>
            </a:r>
          </a:p>
          <a:p>
            <a:r>
              <a:rPr lang="en-US" sz="1600" dirty="0">
                <a:latin typeface="Segoe UI Semilight" panose="020B0402040204020203" pitchFamily="34" charset="0"/>
                <a:cs typeface="Segoe UI Semilight" panose="020B0402040204020203" pitchFamily="34" charset="0"/>
              </a:rPr>
              <a:t>    </a:t>
            </a:r>
          </a:p>
          <a:p>
            <a:endParaRPr lang="en-US" sz="16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634347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ECF55BD-5B28-2D0D-7296-DBA5DAFAFE67}"/>
              </a:ext>
            </a:extLst>
          </p:cNvPr>
          <p:cNvSpPr/>
          <p:nvPr/>
        </p:nvSpPr>
        <p:spPr>
          <a:xfrm>
            <a:off x="-162233" y="-285135"/>
            <a:ext cx="12516465" cy="7216877"/>
          </a:xfrm>
          <a:prstGeom prst="rect">
            <a:avLst/>
          </a:prstGeom>
          <a:solidFill>
            <a:srgbClr val="151A2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0BD7EA8C-F0FD-A845-88A9-9870FD40222B}"/>
              </a:ext>
            </a:extLst>
          </p:cNvPr>
          <p:cNvSpPr>
            <a:spLocks noGrp="1"/>
          </p:cNvSpPr>
          <p:nvPr>
            <p:ph type="title"/>
          </p:nvPr>
        </p:nvSpPr>
        <p:spPr>
          <a:xfrm>
            <a:off x="836674" y="18723"/>
            <a:ext cx="10515600" cy="1860400"/>
          </a:xfrm>
        </p:spPr>
        <p:txBody>
          <a:bodyPr vert="horz" lIns="91440" tIns="45720" rIns="91440" bIns="45720" rtlCol="0" anchor="ctr">
            <a:normAutofit/>
          </a:bodyPr>
          <a:lstStyle/>
          <a:p>
            <a:pPr algn="ctr"/>
            <a:r>
              <a:rPr lang="en-US" sz="5200" b="1" kern="1200" dirty="0">
                <a:solidFill>
                  <a:schemeClr val="bg1"/>
                </a:solidFill>
                <a:latin typeface="Poppins" panose="00000500000000000000" pitchFamily="2" charset="0"/>
                <a:cs typeface="Poppins" panose="00000500000000000000" pitchFamily="2" charset="0"/>
              </a:rPr>
              <a:t>Using CSS grids</a:t>
            </a:r>
          </a:p>
        </p:txBody>
      </p:sp>
      <p:pic>
        <p:nvPicPr>
          <p:cNvPr id="6" name="Picture 5">
            <a:extLst>
              <a:ext uri="{FF2B5EF4-FFF2-40B4-BE49-F238E27FC236}">
                <a16:creationId xmlns:a16="http://schemas.microsoft.com/office/drawing/2014/main" id="{DB7FF688-264D-C04B-B495-8C6B93219D57}"/>
              </a:ext>
            </a:extLst>
          </p:cNvPr>
          <p:cNvPicPr>
            <a:picLocks noChangeAspect="1"/>
          </p:cNvPicPr>
          <p:nvPr/>
        </p:nvPicPr>
        <p:blipFill>
          <a:blip r:embed="rId3"/>
          <a:stretch>
            <a:fillRect/>
          </a:stretch>
        </p:blipFill>
        <p:spPr>
          <a:xfrm>
            <a:off x="1809567" y="2021690"/>
            <a:ext cx="8569815" cy="4070661"/>
          </a:xfrm>
          <a:prstGeom prst="rect">
            <a:avLst/>
          </a:prstGeom>
        </p:spPr>
      </p:pic>
    </p:spTree>
    <p:extLst>
      <p:ext uri="{BB962C8B-B14F-4D97-AF65-F5344CB8AC3E}">
        <p14:creationId xmlns:p14="http://schemas.microsoft.com/office/powerpoint/2010/main" val="765478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468240F-3EE5-48A1-497F-68BE42C2D0A4}"/>
              </a:ext>
            </a:extLst>
          </p:cNvPr>
          <p:cNvSpPr/>
          <p:nvPr/>
        </p:nvSpPr>
        <p:spPr>
          <a:xfrm>
            <a:off x="-162233" y="-285135"/>
            <a:ext cx="12516465" cy="7216877"/>
          </a:xfrm>
          <a:prstGeom prst="rect">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0BD7EA8C-F0FD-A845-88A9-9870FD40222B}"/>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ctr"/>
            <a:r>
              <a:rPr lang="en-US" sz="4000" b="1" kern="1200" dirty="0">
                <a:solidFill>
                  <a:schemeClr val="bg1"/>
                </a:solidFill>
                <a:latin typeface="Poppins" panose="00000500000000000000" pitchFamily="2" charset="0"/>
                <a:cs typeface="Poppins" panose="00000500000000000000" pitchFamily="2" charset="0"/>
              </a:rPr>
              <a:t>Controlling spacing with the box model</a:t>
            </a:r>
          </a:p>
        </p:txBody>
      </p:sp>
      <p:pic>
        <p:nvPicPr>
          <p:cNvPr id="6146" name="Picture 2" descr="The box model with Hello world text in the middle, padding indicated between the text and border, and margin indicated between the border and the outside">
            <a:extLst>
              <a:ext uri="{FF2B5EF4-FFF2-40B4-BE49-F238E27FC236}">
                <a16:creationId xmlns:a16="http://schemas.microsoft.com/office/drawing/2014/main" id="{BE35FBAA-0F47-F744-B0C4-363C8CEF3DE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200" y="2113364"/>
            <a:ext cx="10512547" cy="39144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B1FF27A-2472-344F-97F9-2B77FD8847AA}"/>
              </a:ext>
            </a:extLst>
          </p:cNvPr>
          <p:cNvSpPr txBox="1"/>
          <p:nvPr/>
        </p:nvSpPr>
        <p:spPr>
          <a:xfrm>
            <a:off x="11847443" y="2093843"/>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4292905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BAB64A0-1067-3241-BB3E-0886E36A1D0F}"/>
              </a:ext>
            </a:extLst>
          </p:cNvPr>
          <p:cNvSpPr/>
          <p:nvPr/>
        </p:nvSpPr>
        <p:spPr>
          <a:xfrm>
            <a:off x="-162233" y="-285135"/>
            <a:ext cx="12516465" cy="7216877"/>
          </a:xfrm>
          <a:prstGeom prst="rect">
            <a:avLst/>
          </a:prstGeom>
          <a:solidFill>
            <a:srgbClr val="151A2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EA8FEDA4-91E2-904D-9EF1-EAA92381C7C0}"/>
              </a:ext>
            </a:extLst>
          </p:cNvPr>
          <p:cNvSpPr>
            <a:spLocks noGrp="1"/>
          </p:cNvSpPr>
          <p:nvPr>
            <p:ph type="title"/>
          </p:nvPr>
        </p:nvSpPr>
        <p:spPr>
          <a:xfrm>
            <a:off x="838199" y="243667"/>
            <a:ext cx="10515600" cy="1325563"/>
          </a:xfrm>
        </p:spPr>
        <p:txBody>
          <a:bodyPr/>
          <a:lstStyle/>
          <a:p>
            <a:pPr algn="ctr"/>
            <a:r>
              <a:rPr lang="en-US" b="1" dirty="0">
                <a:solidFill>
                  <a:schemeClr val="bg1"/>
                </a:solidFill>
                <a:latin typeface="Poppins" panose="00000500000000000000" pitchFamily="2" charset="0"/>
                <a:cs typeface="Poppins" panose="00000500000000000000" pitchFamily="2" charset="0"/>
              </a:rPr>
              <a:t>Selecting an element by ID</a:t>
            </a:r>
          </a:p>
        </p:txBody>
      </p:sp>
      <p:pic>
        <p:nvPicPr>
          <p:cNvPr id="4" name="Picture 3">
            <a:extLst>
              <a:ext uri="{FF2B5EF4-FFF2-40B4-BE49-F238E27FC236}">
                <a16:creationId xmlns:a16="http://schemas.microsoft.com/office/drawing/2014/main" id="{97233549-E72C-3141-B1E0-334CD0358B7D}"/>
              </a:ext>
            </a:extLst>
          </p:cNvPr>
          <p:cNvPicPr>
            <a:picLocks noChangeAspect="1"/>
          </p:cNvPicPr>
          <p:nvPr/>
        </p:nvPicPr>
        <p:blipFill>
          <a:blip r:embed="rId3"/>
          <a:stretch>
            <a:fillRect/>
          </a:stretch>
        </p:blipFill>
        <p:spPr>
          <a:xfrm>
            <a:off x="906095" y="2229188"/>
            <a:ext cx="10798899" cy="3440092"/>
          </a:xfrm>
          <a:prstGeom prst="rect">
            <a:avLst/>
          </a:prstGeom>
        </p:spPr>
      </p:pic>
      <p:cxnSp>
        <p:nvCxnSpPr>
          <p:cNvPr id="6" name="Straight Arrow Connector 5">
            <a:extLst>
              <a:ext uri="{FF2B5EF4-FFF2-40B4-BE49-F238E27FC236}">
                <a16:creationId xmlns:a16="http://schemas.microsoft.com/office/drawing/2014/main" id="{552BF490-AAB0-AC4C-A718-D1D94B3F035D}"/>
              </a:ext>
            </a:extLst>
          </p:cNvPr>
          <p:cNvCxnSpPr>
            <a:cxnSpLocks/>
          </p:cNvCxnSpPr>
          <p:nvPr/>
        </p:nvCxnSpPr>
        <p:spPr>
          <a:xfrm flipH="1" flipV="1">
            <a:off x="1676400" y="3647440"/>
            <a:ext cx="2121099" cy="2428682"/>
          </a:xfrm>
          <a:prstGeom prst="straightConnector1">
            <a:avLst/>
          </a:prstGeom>
          <a:ln w="698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E833CAD-AA7E-1B4C-9603-94D411DFD3DB}"/>
              </a:ext>
            </a:extLst>
          </p:cNvPr>
          <p:cNvSpPr txBox="1"/>
          <p:nvPr/>
        </p:nvSpPr>
        <p:spPr>
          <a:xfrm>
            <a:off x="3047133" y="6245001"/>
            <a:ext cx="1500732" cy="369332"/>
          </a:xfrm>
          <a:prstGeom prst="rect">
            <a:avLst/>
          </a:prstGeom>
          <a:noFill/>
        </p:spPr>
        <p:txBody>
          <a:bodyPr wrap="none" rtlCol="0">
            <a:spAutoFit/>
          </a:bodyPr>
          <a:lstStyle/>
          <a:p>
            <a:r>
              <a:rPr lang="en-US" b="1" dirty="0">
                <a:solidFill>
                  <a:schemeClr val="bg1"/>
                </a:solidFill>
                <a:latin typeface="Poppins" panose="00000500000000000000" pitchFamily="2" charset="0"/>
                <a:cs typeface="Poppins" panose="00000500000000000000" pitchFamily="2" charset="0"/>
              </a:rPr>
              <a:t>id property</a:t>
            </a:r>
          </a:p>
        </p:txBody>
      </p:sp>
    </p:spTree>
    <p:extLst>
      <p:ext uri="{BB962C8B-B14F-4D97-AF65-F5344CB8AC3E}">
        <p14:creationId xmlns:p14="http://schemas.microsoft.com/office/powerpoint/2010/main" val="1051392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B1768F-6D45-B2BC-F0A8-1FB2B1C8ED0B}"/>
              </a:ext>
            </a:extLst>
          </p:cNvPr>
          <p:cNvSpPr/>
          <p:nvPr/>
        </p:nvSpPr>
        <p:spPr>
          <a:xfrm>
            <a:off x="-162233" y="-285135"/>
            <a:ext cx="12516465" cy="7216877"/>
          </a:xfrm>
          <a:prstGeom prst="rect">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3" name="Picture 2" descr="Free Browser Chrome Clipart in AI, SVG, EPS or PSD">
            <a:extLst>
              <a:ext uri="{FF2B5EF4-FFF2-40B4-BE49-F238E27FC236}">
                <a16:creationId xmlns:a16="http://schemas.microsoft.com/office/drawing/2014/main" id="{464E3B65-EBA6-0A42-9D7D-43875F4F07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35" t="9231" r="8014" b="8603"/>
          <a:stretch/>
        </p:blipFill>
        <p:spPr bwMode="auto">
          <a:xfrm>
            <a:off x="1501257" y="207320"/>
            <a:ext cx="9387841" cy="64433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732BF4C-B8D1-B747-933A-74938221627A}"/>
              </a:ext>
            </a:extLst>
          </p:cNvPr>
          <p:cNvPicPr>
            <a:picLocks noChangeAspect="1"/>
          </p:cNvPicPr>
          <p:nvPr/>
        </p:nvPicPr>
        <p:blipFill rotWithShape="1">
          <a:blip r:embed="rId4"/>
          <a:srcRect b="5859"/>
          <a:stretch/>
        </p:blipFill>
        <p:spPr>
          <a:xfrm>
            <a:off x="2184320" y="1311579"/>
            <a:ext cx="8021714" cy="4764102"/>
          </a:xfrm>
          <a:prstGeom prst="rect">
            <a:avLst/>
          </a:prstGeom>
        </p:spPr>
      </p:pic>
    </p:spTree>
    <p:extLst>
      <p:ext uri="{BB962C8B-B14F-4D97-AF65-F5344CB8AC3E}">
        <p14:creationId xmlns:p14="http://schemas.microsoft.com/office/powerpoint/2010/main" val="2602390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DCDA8"/>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0898244-22D1-2C3A-5340-89CE125D484A}"/>
              </a:ext>
            </a:extLst>
          </p:cNvPr>
          <p:cNvSpPr/>
          <p:nvPr/>
        </p:nvSpPr>
        <p:spPr>
          <a:xfrm>
            <a:off x="-162233" y="-285135"/>
            <a:ext cx="12516465" cy="7216877"/>
          </a:xfrm>
          <a:prstGeom prst="rect">
            <a:avLst/>
          </a:prstGeom>
          <a:solidFill>
            <a:srgbClr val="0C0F15"/>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2F2D709-46EB-3F4E-B591-DC278510EA73}"/>
              </a:ext>
            </a:extLst>
          </p:cNvPr>
          <p:cNvSpPr>
            <a:spLocks noGrp="1"/>
          </p:cNvSpPr>
          <p:nvPr>
            <p:ph type="title"/>
          </p:nvPr>
        </p:nvSpPr>
        <p:spPr>
          <a:xfrm>
            <a:off x="838200" y="103525"/>
            <a:ext cx="10515600" cy="1505883"/>
          </a:xfrm>
        </p:spPr>
        <p:txBody>
          <a:bodyPr vert="horz" lIns="91440" tIns="45720" rIns="91440" bIns="45720" rtlCol="0" anchor="ctr">
            <a:normAutofit/>
          </a:bodyPr>
          <a:lstStyle/>
          <a:p>
            <a:pPr algn="ctr"/>
            <a:r>
              <a:rPr lang="en-US" sz="5200" b="1" kern="1200" dirty="0">
                <a:solidFill>
                  <a:schemeClr val="bg1"/>
                </a:solidFill>
                <a:latin typeface="Poppins" panose="00000500000000000000" pitchFamily="2" charset="0"/>
                <a:cs typeface="Poppins" panose="00000500000000000000" pitchFamily="2" charset="0"/>
              </a:rPr>
              <a:t>Hosting your website</a:t>
            </a:r>
          </a:p>
        </p:txBody>
      </p:sp>
      <p:pic>
        <p:nvPicPr>
          <p:cNvPr id="7170" name="Picture 2" descr="The GitHub Pages settings page, showing the main branch selected as the source.">
            <a:extLst>
              <a:ext uri="{FF2B5EF4-FFF2-40B4-BE49-F238E27FC236}">
                <a16:creationId xmlns:a16="http://schemas.microsoft.com/office/drawing/2014/main" id="{65D5A553-6EBC-AC4A-BE4D-BF582B1176B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200" y="2399411"/>
            <a:ext cx="10512547" cy="262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493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86063C-EF94-A111-708B-E1AB853ABC62}"/>
              </a:ext>
            </a:extLst>
          </p:cNvPr>
          <p:cNvSpPr/>
          <p:nvPr/>
        </p:nvSpPr>
        <p:spPr>
          <a:xfrm>
            <a:off x="-162233" y="-285135"/>
            <a:ext cx="12516465" cy="7216877"/>
          </a:xfrm>
          <a:prstGeom prst="rect">
            <a:avLst/>
          </a:prstGeom>
          <a:solidFill>
            <a:srgbClr val="0C0F15"/>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Rectangle: Rounded Corners 1">
            <a:extLst>
              <a:ext uri="{FF2B5EF4-FFF2-40B4-BE49-F238E27FC236}">
                <a16:creationId xmlns:a16="http://schemas.microsoft.com/office/drawing/2014/main" id="{C841D4C7-19A5-CDA4-C568-A087ACB904EC}"/>
              </a:ext>
            </a:extLst>
          </p:cNvPr>
          <p:cNvSpPr/>
          <p:nvPr/>
        </p:nvSpPr>
        <p:spPr>
          <a:xfrm>
            <a:off x="3352801" y="4898553"/>
            <a:ext cx="5486400" cy="1170038"/>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6" name="Title 1">
            <a:extLst>
              <a:ext uri="{FF2B5EF4-FFF2-40B4-BE49-F238E27FC236}">
                <a16:creationId xmlns:a16="http://schemas.microsoft.com/office/drawing/2014/main" id="{C816F297-672B-65B4-E500-78B0745A308F}"/>
              </a:ext>
            </a:extLst>
          </p:cNvPr>
          <p:cNvSpPr txBox="1">
            <a:spLocks/>
          </p:cNvSpPr>
          <p:nvPr/>
        </p:nvSpPr>
        <p:spPr>
          <a:xfrm>
            <a:off x="576107" y="2461100"/>
            <a:ext cx="11039785" cy="15058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60000"/>
              </a:lnSpc>
            </a:pPr>
            <a:r>
              <a:rPr lang="en-US" sz="3600" b="1" dirty="0">
                <a:solidFill>
                  <a:schemeClr val="bg1"/>
                </a:solidFill>
                <a:latin typeface="Poppins" panose="00000500000000000000" pitchFamily="2" charset="0"/>
                <a:cs typeface="Poppins" panose="00000500000000000000" pitchFamily="2" charset="0"/>
              </a:rPr>
              <a:t>Now You Can Update &amp; Share the Portfolio Link</a:t>
            </a:r>
          </a:p>
          <a:p>
            <a:pPr algn="ctr">
              <a:lnSpc>
                <a:spcPct val="160000"/>
              </a:lnSpc>
            </a:pPr>
            <a:endParaRPr lang="en-US" sz="3600" b="1" dirty="0">
              <a:solidFill>
                <a:schemeClr val="bg1"/>
              </a:solidFill>
              <a:latin typeface="Poppins" panose="00000500000000000000" pitchFamily="2" charset="0"/>
              <a:cs typeface="Poppins" panose="00000500000000000000" pitchFamily="2" charset="0"/>
            </a:endParaRPr>
          </a:p>
          <a:p>
            <a:pPr algn="ctr">
              <a:lnSpc>
                <a:spcPct val="160000"/>
              </a:lnSpc>
            </a:pPr>
            <a:endParaRPr lang="en-US" sz="3600" b="1" dirty="0">
              <a:solidFill>
                <a:schemeClr val="bg1"/>
              </a:solidFill>
              <a:latin typeface="Poppins" panose="00000500000000000000" pitchFamily="2" charset="0"/>
              <a:cs typeface="Poppins" panose="00000500000000000000" pitchFamily="2" charset="0"/>
            </a:endParaRPr>
          </a:p>
          <a:p>
            <a:pPr algn="ctr">
              <a:lnSpc>
                <a:spcPct val="160000"/>
              </a:lnSpc>
            </a:pPr>
            <a:endParaRPr lang="en-US" sz="3600" b="1" dirty="0">
              <a:solidFill>
                <a:schemeClr val="bg1"/>
              </a:solidFill>
              <a:latin typeface="Poppins" panose="00000500000000000000" pitchFamily="2" charset="0"/>
              <a:cs typeface="Poppins" panose="00000500000000000000" pitchFamily="2" charset="0"/>
            </a:endParaRPr>
          </a:p>
          <a:p>
            <a:pPr algn="ctr">
              <a:lnSpc>
                <a:spcPct val="160000"/>
              </a:lnSpc>
            </a:pPr>
            <a:endParaRPr lang="en-US" sz="3600" b="1" dirty="0">
              <a:solidFill>
                <a:schemeClr val="bg1"/>
              </a:solidFill>
              <a:latin typeface="Poppins" panose="00000500000000000000" pitchFamily="2" charset="0"/>
              <a:cs typeface="Poppins" panose="00000500000000000000" pitchFamily="2" charset="0"/>
            </a:endParaRPr>
          </a:p>
          <a:p>
            <a:pPr algn="ctr">
              <a:lnSpc>
                <a:spcPct val="160000"/>
              </a:lnSpc>
            </a:pPr>
            <a:r>
              <a:rPr lang="en-US" sz="3600" b="1" dirty="0">
                <a:latin typeface="Poppins" panose="00000500000000000000" pitchFamily="2" charset="0"/>
                <a:cs typeface="Poppins" panose="00000500000000000000" pitchFamily="2" charset="0"/>
              </a:rPr>
              <a:t>Feedback Session </a:t>
            </a:r>
          </a:p>
        </p:txBody>
      </p:sp>
      <p:pic>
        <p:nvPicPr>
          <p:cNvPr id="12" name="Picture 11" descr="A blue arrow pointing to a black background&#10;&#10;Description automatically generated">
            <a:extLst>
              <a:ext uri="{FF2B5EF4-FFF2-40B4-BE49-F238E27FC236}">
                <a16:creationId xmlns:a16="http://schemas.microsoft.com/office/drawing/2014/main" id="{02FA210E-A144-8D30-D94F-C95A1A7088AA}"/>
              </a:ext>
            </a:extLst>
          </p:cNvPr>
          <p:cNvPicPr>
            <a:picLocks noChangeAspect="1"/>
          </p:cNvPicPr>
          <p:nvPr/>
        </p:nvPicPr>
        <p:blipFill>
          <a:blip r:embed="rId3">
            <a:extLst>
              <a:ext uri="{BEBA8EAE-BF5A-486C-A8C5-ECC9F3942E4B}">
                <a14:imgProps xmlns:a14="http://schemas.microsoft.com/office/drawing/2010/main">
                  <a14:imgLayer r:embed="rId4">
                    <a14:imgEffect>
                      <a14:artisticPencilSketch/>
                    </a14:imgEffect>
                    <a14:imgEffect>
                      <a14:brightnessContrast bright="40000" contrast="-40000"/>
                    </a14:imgEffect>
                  </a14:imgLayer>
                </a14:imgProps>
              </a:ext>
            </a:extLst>
          </a:blip>
          <a:stretch>
            <a:fillRect/>
          </a:stretch>
        </p:blipFill>
        <p:spPr>
          <a:xfrm>
            <a:off x="5697371" y="2634720"/>
            <a:ext cx="797256" cy="797256"/>
          </a:xfrm>
          <a:prstGeom prst="rect">
            <a:avLst/>
          </a:prstGeom>
        </p:spPr>
      </p:pic>
    </p:spTree>
    <p:extLst>
      <p:ext uri="{BB962C8B-B14F-4D97-AF65-F5344CB8AC3E}">
        <p14:creationId xmlns:p14="http://schemas.microsoft.com/office/powerpoint/2010/main" val="1698993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10898F-74BE-E7BE-788B-0B968F775852}"/>
              </a:ext>
            </a:extLst>
          </p:cNvPr>
          <p:cNvSpPr/>
          <p:nvPr/>
        </p:nvSpPr>
        <p:spPr>
          <a:xfrm>
            <a:off x="-162233" y="-285135"/>
            <a:ext cx="12516465" cy="721687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1B9EB1D4-5F62-6E4A-8995-C9CA8E827B53}"/>
              </a:ext>
            </a:extLst>
          </p:cNvPr>
          <p:cNvSpPr>
            <a:spLocks noGrp="1"/>
          </p:cNvSpPr>
          <p:nvPr>
            <p:ph type="title"/>
          </p:nvPr>
        </p:nvSpPr>
        <p:spPr>
          <a:xfrm>
            <a:off x="1315277" y="217278"/>
            <a:ext cx="8799446" cy="1325563"/>
          </a:xfrm>
        </p:spPr>
        <p:txBody>
          <a:bodyPr/>
          <a:lstStyle/>
          <a:p>
            <a:pPr algn="ctr"/>
            <a:r>
              <a:rPr lang="en-US" b="1" dirty="0">
                <a:solidFill>
                  <a:schemeClr val="bg1"/>
                </a:solidFill>
                <a:latin typeface="Poppins" panose="00000500000000000000" pitchFamily="2" charset="0"/>
                <a:cs typeface="Poppins" panose="00000500000000000000" pitchFamily="2" charset="0"/>
              </a:rPr>
              <a:t>Getting started with HTML</a:t>
            </a:r>
          </a:p>
        </p:txBody>
      </p:sp>
      <p:sp>
        <p:nvSpPr>
          <p:cNvPr id="4" name="Rectangle 3">
            <a:extLst>
              <a:ext uri="{FF2B5EF4-FFF2-40B4-BE49-F238E27FC236}">
                <a16:creationId xmlns:a16="http://schemas.microsoft.com/office/drawing/2014/main" id="{08855F38-247B-B84F-8D70-AF1CB8F4901C}"/>
              </a:ext>
            </a:extLst>
          </p:cNvPr>
          <p:cNvSpPr/>
          <p:nvPr/>
        </p:nvSpPr>
        <p:spPr>
          <a:xfrm>
            <a:off x="4442792" y="2287455"/>
            <a:ext cx="2544417" cy="6626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html</a:t>
            </a:r>
          </a:p>
        </p:txBody>
      </p:sp>
      <p:sp>
        <p:nvSpPr>
          <p:cNvPr id="5" name="Rectangle 4">
            <a:extLst>
              <a:ext uri="{FF2B5EF4-FFF2-40B4-BE49-F238E27FC236}">
                <a16:creationId xmlns:a16="http://schemas.microsoft.com/office/drawing/2014/main" id="{8270E9A0-DA30-9B4E-80BB-4651913ADE4D}"/>
              </a:ext>
            </a:extLst>
          </p:cNvPr>
          <p:cNvSpPr/>
          <p:nvPr/>
        </p:nvSpPr>
        <p:spPr>
          <a:xfrm>
            <a:off x="1156254" y="3370820"/>
            <a:ext cx="2544417" cy="6626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head</a:t>
            </a:r>
          </a:p>
        </p:txBody>
      </p:sp>
      <p:sp>
        <p:nvSpPr>
          <p:cNvPr id="6" name="Rectangle 5">
            <a:extLst>
              <a:ext uri="{FF2B5EF4-FFF2-40B4-BE49-F238E27FC236}">
                <a16:creationId xmlns:a16="http://schemas.microsoft.com/office/drawing/2014/main" id="{79656D58-80A4-DC45-89CC-D40A39D8FC9C}"/>
              </a:ext>
            </a:extLst>
          </p:cNvPr>
          <p:cNvSpPr/>
          <p:nvPr/>
        </p:nvSpPr>
        <p:spPr>
          <a:xfrm>
            <a:off x="7729333" y="3370819"/>
            <a:ext cx="2544417" cy="6626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body</a:t>
            </a:r>
          </a:p>
        </p:txBody>
      </p:sp>
      <p:sp>
        <p:nvSpPr>
          <p:cNvPr id="8" name="Rectangle 7">
            <a:extLst>
              <a:ext uri="{FF2B5EF4-FFF2-40B4-BE49-F238E27FC236}">
                <a16:creationId xmlns:a16="http://schemas.microsoft.com/office/drawing/2014/main" id="{59A375E3-0C26-3241-ACD6-7B33DE09C886}"/>
              </a:ext>
            </a:extLst>
          </p:cNvPr>
          <p:cNvSpPr/>
          <p:nvPr/>
        </p:nvSpPr>
        <p:spPr>
          <a:xfrm>
            <a:off x="520149" y="4480689"/>
            <a:ext cx="1272209" cy="4462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link</a:t>
            </a:r>
          </a:p>
        </p:txBody>
      </p:sp>
      <p:sp>
        <p:nvSpPr>
          <p:cNvPr id="12" name="Rectangle 11">
            <a:extLst>
              <a:ext uri="{FF2B5EF4-FFF2-40B4-BE49-F238E27FC236}">
                <a16:creationId xmlns:a16="http://schemas.microsoft.com/office/drawing/2014/main" id="{2B46DAE6-83B3-6D49-A4A8-530981CE478C}"/>
              </a:ext>
            </a:extLst>
          </p:cNvPr>
          <p:cNvSpPr/>
          <p:nvPr/>
        </p:nvSpPr>
        <p:spPr>
          <a:xfrm>
            <a:off x="3064566" y="4480689"/>
            <a:ext cx="1272209" cy="4462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title</a:t>
            </a:r>
          </a:p>
        </p:txBody>
      </p:sp>
      <p:sp>
        <p:nvSpPr>
          <p:cNvPr id="14" name="Rectangle 13">
            <a:extLst>
              <a:ext uri="{FF2B5EF4-FFF2-40B4-BE49-F238E27FC236}">
                <a16:creationId xmlns:a16="http://schemas.microsoft.com/office/drawing/2014/main" id="{865F3912-747F-814D-B001-780B066D610D}"/>
              </a:ext>
            </a:extLst>
          </p:cNvPr>
          <p:cNvSpPr/>
          <p:nvPr/>
        </p:nvSpPr>
        <p:spPr>
          <a:xfrm>
            <a:off x="7093231" y="4485136"/>
            <a:ext cx="1272209" cy="4462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header</a:t>
            </a:r>
          </a:p>
        </p:txBody>
      </p:sp>
      <p:sp>
        <p:nvSpPr>
          <p:cNvPr id="16" name="Rectangle 15">
            <a:extLst>
              <a:ext uri="{FF2B5EF4-FFF2-40B4-BE49-F238E27FC236}">
                <a16:creationId xmlns:a16="http://schemas.microsoft.com/office/drawing/2014/main" id="{5E2D50C1-2EFB-3C4F-ADB8-FA9871F823F6}"/>
              </a:ext>
            </a:extLst>
          </p:cNvPr>
          <p:cNvSpPr/>
          <p:nvPr/>
        </p:nvSpPr>
        <p:spPr>
          <a:xfrm>
            <a:off x="9637645" y="4480689"/>
            <a:ext cx="1272209" cy="4462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main</a:t>
            </a:r>
          </a:p>
        </p:txBody>
      </p:sp>
      <p:sp>
        <p:nvSpPr>
          <p:cNvPr id="18" name="Rectangle 17">
            <a:extLst>
              <a:ext uri="{FF2B5EF4-FFF2-40B4-BE49-F238E27FC236}">
                <a16:creationId xmlns:a16="http://schemas.microsoft.com/office/drawing/2014/main" id="{7C4C6F3A-06A6-C746-AEFA-0AA3A12C2F0C}"/>
              </a:ext>
            </a:extLst>
          </p:cNvPr>
          <p:cNvSpPr/>
          <p:nvPr/>
        </p:nvSpPr>
        <p:spPr>
          <a:xfrm>
            <a:off x="7285386" y="5383066"/>
            <a:ext cx="887893" cy="4462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h1</a:t>
            </a:r>
          </a:p>
        </p:txBody>
      </p:sp>
      <p:sp>
        <p:nvSpPr>
          <p:cNvPr id="22" name="Rectangle 21">
            <a:extLst>
              <a:ext uri="{FF2B5EF4-FFF2-40B4-BE49-F238E27FC236}">
                <a16:creationId xmlns:a16="http://schemas.microsoft.com/office/drawing/2014/main" id="{BF1C3129-C693-2446-921F-B5FB17196434}"/>
              </a:ext>
            </a:extLst>
          </p:cNvPr>
          <p:cNvSpPr/>
          <p:nvPr/>
        </p:nvSpPr>
        <p:spPr>
          <a:xfrm>
            <a:off x="9001542" y="5374172"/>
            <a:ext cx="1080049" cy="4462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article</a:t>
            </a:r>
          </a:p>
        </p:txBody>
      </p:sp>
      <p:sp>
        <p:nvSpPr>
          <p:cNvPr id="24" name="Rectangle 23">
            <a:extLst>
              <a:ext uri="{FF2B5EF4-FFF2-40B4-BE49-F238E27FC236}">
                <a16:creationId xmlns:a16="http://schemas.microsoft.com/office/drawing/2014/main" id="{C542FFD2-F555-4E4A-B7BE-2A2B9C4004A5}"/>
              </a:ext>
            </a:extLst>
          </p:cNvPr>
          <p:cNvSpPr/>
          <p:nvPr/>
        </p:nvSpPr>
        <p:spPr>
          <a:xfrm>
            <a:off x="10465907" y="5383066"/>
            <a:ext cx="1099930" cy="4462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oppins" panose="00000500000000000000" pitchFamily="2" charset="0"/>
                <a:cs typeface="Poppins" panose="00000500000000000000" pitchFamily="2" charset="0"/>
              </a:rPr>
              <a:t>article</a:t>
            </a:r>
          </a:p>
        </p:txBody>
      </p:sp>
      <p:cxnSp>
        <p:nvCxnSpPr>
          <p:cNvPr id="32" name="Straight Connector 31">
            <a:extLst>
              <a:ext uri="{FF2B5EF4-FFF2-40B4-BE49-F238E27FC236}">
                <a16:creationId xmlns:a16="http://schemas.microsoft.com/office/drawing/2014/main" id="{3E503D4E-DAB4-3B4B-B5C3-7BA12424DD35}"/>
              </a:ext>
            </a:extLst>
          </p:cNvPr>
          <p:cNvCxnSpPr>
            <a:cxnSpLocks/>
            <a:stCxn id="4" idx="2"/>
            <a:endCxn id="5" idx="0"/>
          </p:cNvCxnSpPr>
          <p:nvPr/>
        </p:nvCxnSpPr>
        <p:spPr>
          <a:xfrm flipH="1">
            <a:off x="2428463" y="2950064"/>
            <a:ext cx="3286538" cy="420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4EACF43-D630-0242-8AF7-4C4D6640AB0E}"/>
              </a:ext>
            </a:extLst>
          </p:cNvPr>
          <p:cNvCxnSpPr>
            <a:cxnSpLocks/>
            <a:stCxn id="6" idx="0"/>
            <a:endCxn id="4" idx="2"/>
          </p:cNvCxnSpPr>
          <p:nvPr/>
        </p:nvCxnSpPr>
        <p:spPr>
          <a:xfrm flipH="1" flipV="1">
            <a:off x="5715001" y="2950064"/>
            <a:ext cx="3286541" cy="420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766ED98-6957-9943-8D3E-6B3764D51DFD}"/>
              </a:ext>
            </a:extLst>
          </p:cNvPr>
          <p:cNvCxnSpPr>
            <a:cxnSpLocks/>
            <a:stCxn id="5" idx="2"/>
            <a:endCxn id="8" idx="0"/>
          </p:cNvCxnSpPr>
          <p:nvPr/>
        </p:nvCxnSpPr>
        <p:spPr>
          <a:xfrm flipH="1">
            <a:off x="1156254" y="4033429"/>
            <a:ext cx="1272209" cy="4472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7568047-BC39-2545-AD7E-1F029BA89A1A}"/>
              </a:ext>
            </a:extLst>
          </p:cNvPr>
          <p:cNvCxnSpPr>
            <a:cxnSpLocks/>
            <a:stCxn id="5" idx="2"/>
            <a:endCxn id="12" idx="0"/>
          </p:cNvCxnSpPr>
          <p:nvPr/>
        </p:nvCxnSpPr>
        <p:spPr>
          <a:xfrm>
            <a:off x="2428463" y="4033429"/>
            <a:ext cx="1272208" cy="4472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0982897-92EA-6940-AEDB-A3184CECB539}"/>
              </a:ext>
            </a:extLst>
          </p:cNvPr>
          <p:cNvCxnSpPr>
            <a:cxnSpLocks/>
            <a:stCxn id="6" idx="2"/>
            <a:endCxn id="16" idx="0"/>
          </p:cNvCxnSpPr>
          <p:nvPr/>
        </p:nvCxnSpPr>
        <p:spPr>
          <a:xfrm>
            <a:off x="9001542" y="4033428"/>
            <a:ext cx="1272208" cy="4472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5A11955-5465-344F-BB7F-121BA6DE041E}"/>
              </a:ext>
            </a:extLst>
          </p:cNvPr>
          <p:cNvCxnSpPr>
            <a:cxnSpLocks/>
            <a:stCxn id="14" idx="0"/>
            <a:endCxn id="6" idx="2"/>
          </p:cNvCxnSpPr>
          <p:nvPr/>
        </p:nvCxnSpPr>
        <p:spPr>
          <a:xfrm flipV="1">
            <a:off x="7729336" y="4033428"/>
            <a:ext cx="1272206" cy="4517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EE4A605-B9BD-BB47-B563-A8B3AB18270D}"/>
              </a:ext>
            </a:extLst>
          </p:cNvPr>
          <p:cNvCxnSpPr>
            <a:cxnSpLocks/>
            <a:stCxn id="18" idx="0"/>
            <a:endCxn id="14" idx="2"/>
          </p:cNvCxnSpPr>
          <p:nvPr/>
        </p:nvCxnSpPr>
        <p:spPr>
          <a:xfrm flipV="1">
            <a:off x="7729333" y="4931358"/>
            <a:ext cx="3" cy="4517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17865F6-68BD-BC48-8784-DCD7CAE61F27}"/>
              </a:ext>
            </a:extLst>
          </p:cNvPr>
          <p:cNvCxnSpPr>
            <a:cxnSpLocks/>
            <a:stCxn id="22" idx="0"/>
            <a:endCxn id="16" idx="2"/>
          </p:cNvCxnSpPr>
          <p:nvPr/>
        </p:nvCxnSpPr>
        <p:spPr>
          <a:xfrm flipV="1">
            <a:off x="9541567" y="4926911"/>
            <a:ext cx="732183" cy="4472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B7ED1FA-00A0-1646-B279-BCF4FC07396C}"/>
              </a:ext>
            </a:extLst>
          </p:cNvPr>
          <p:cNvCxnSpPr>
            <a:cxnSpLocks/>
            <a:stCxn id="24" idx="0"/>
            <a:endCxn id="16" idx="2"/>
          </p:cNvCxnSpPr>
          <p:nvPr/>
        </p:nvCxnSpPr>
        <p:spPr>
          <a:xfrm flipH="1" flipV="1">
            <a:off x="10273750" y="4926911"/>
            <a:ext cx="742122" cy="4561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59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19583C7-9A93-B492-7728-FA13E81B952D}"/>
              </a:ext>
            </a:extLst>
          </p:cNvPr>
          <p:cNvSpPr/>
          <p:nvPr/>
        </p:nvSpPr>
        <p:spPr>
          <a:xfrm>
            <a:off x="-162233" y="-285135"/>
            <a:ext cx="12516465" cy="721687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040A4D5-0D41-6B40-997B-8E4338BF55A9}"/>
              </a:ext>
            </a:extLst>
          </p:cNvPr>
          <p:cNvSpPr>
            <a:spLocks noGrp="1"/>
          </p:cNvSpPr>
          <p:nvPr>
            <p:ph type="title"/>
          </p:nvPr>
        </p:nvSpPr>
        <p:spPr>
          <a:xfrm>
            <a:off x="838199" y="-61034"/>
            <a:ext cx="10515600" cy="1325563"/>
          </a:xfrm>
        </p:spPr>
        <p:txBody>
          <a:bodyPr/>
          <a:lstStyle/>
          <a:p>
            <a:pPr algn="ctr"/>
            <a:r>
              <a:rPr lang="en-US" b="1" dirty="0">
                <a:solidFill>
                  <a:schemeClr val="bg1"/>
                </a:solidFill>
                <a:latin typeface="Poppins" panose="00000500000000000000" pitchFamily="2" charset="0"/>
                <a:cs typeface="Poppins" panose="00000500000000000000" pitchFamily="2" charset="0"/>
              </a:rPr>
              <a:t>Setting up the environment</a:t>
            </a:r>
          </a:p>
        </p:txBody>
      </p:sp>
      <p:pic>
        <p:nvPicPr>
          <p:cNvPr id="5" name="Picture 2" descr="Free Browser Chrome Clipart in AI, SVG, EPS or PSD">
            <a:extLst>
              <a:ext uri="{FF2B5EF4-FFF2-40B4-BE49-F238E27FC236}">
                <a16:creationId xmlns:a16="http://schemas.microsoft.com/office/drawing/2014/main" id="{977AE13E-BEEF-B74F-826C-A282E1BE52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064" t="8244" r="8391" b="9542"/>
          <a:stretch/>
        </p:blipFill>
        <p:spPr bwMode="auto">
          <a:xfrm>
            <a:off x="2033749" y="1512790"/>
            <a:ext cx="8124500" cy="508941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5A8689BE-ED5A-4C46-A690-CA6FEF35A86B}"/>
              </a:ext>
            </a:extLst>
          </p:cNvPr>
          <p:cNvSpPr txBox="1"/>
          <p:nvPr/>
        </p:nvSpPr>
        <p:spPr>
          <a:xfrm>
            <a:off x="2575743" y="2896422"/>
            <a:ext cx="7502977" cy="3293209"/>
          </a:xfrm>
          <a:prstGeom prst="rect">
            <a:avLst/>
          </a:prstGeom>
          <a:noFill/>
        </p:spPr>
        <p:txBody>
          <a:bodyPr wrap="square" rtlCol="0">
            <a:spAutoFit/>
          </a:bodyPr>
          <a:lstStyle/>
          <a:p>
            <a:r>
              <a:rPr lang="en-US" sz="2600" dirty="0">
                <a:latin typeface="Poppins" panose="00000500000000000000" pitchFamily="2" charset="0"/>
                <a:cs typeface="Poppins" panose="00000500000000000000" pitchFamily="2" charset="0"/>
              </a:rPr>
              <a:t>1. Configure Git &amp; GitHub</a:t>
            </a:r>
          </a:p>
          <a:p>
            <a:endParaRPr lang="en-US" sz="2600" dirty="0">
              <a:latin typeface="Poppins" panose="00000500000000000000" pitchFamily="2" charset="0"/>
              <a:cs typeface="Poppins" panose="00000500000000000000" pitchFamily="2" charset="0"/>
            </a:endParaRPr>
          </a:p>
          <a:p>
            <a:r>
              <a:rPr lang="en-US" sz="2600" dirty="0">
                <a:latin typeface="Poppins" panose="00000500000000000000" pitchFamily="2" charset="0"/>
                <a:cs typeface="Poppins" panose="00000500000000000000" pitchFamily="2" charset="0"/>
              </a:rPr>
              <a:t>2. Install VS Code</a:t>
            </a:r>
          </a:p>
          <a:p>
            <a:endParaRPr lang="en-US" sz="2600" dirty="0">
              <a:latin typeface="Poppins" panose="00000500000000000000" pitchFamily="2" charset="0"/>
              <a:cs typeface="Poppins" panose="00000500000000000000" pitchFamily="2" charset="0"/>
            </a:endParaRPr>
          </a:p>
          <a:p>
            <a:r>
              <a:rPr lang="en-US" sz="2600" dirty="0">
                <a:latin typeface="Poppins" panose="00000500000000000000" pitchFamily="2" charset="0"/>
                <a:cs typeface="Poppins" panose="00000500000000000000" pitchFamily="2" charset="0"/>
              </a:rPr>
              <a:t>3. Create the files (index.html &amp; style.css)</a:t>
            </a:r>
          </a:p>
          <a:p>
            <a:endParaRPr lang="en-US" sz="2600" dirty="0">
              <a:latin typeface="Poppins" panose="00000500000000000000" pitchFamily="2" charset="0"/>
              <a:cs typeface="Poppins" panose="00000500000000000000" pitchFamily="2" charset="0"/>
            </a:endParaRPr>
          </a:p>
          <a:p>
            <a:r>
              <a:rPr lang="en-US" sz="2600" dirty="0">
                <a:latin typeface="Poppins" panose="00000500000000000000" pitchFamily="2" charset="0"/>
                <a:cs typeface="Poppins" panose="00000500000000000000" pitchFamily="2" charset="0"/>
              </a:rPr>
              <a:t>4. Develop and Host the website</a:t>
            </a:r>
          </a:p>
          <a:p>
            <a:endParaRPr lang="en-US" sz="26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408110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261CD7-88A8-F452-38CE-3A2C9ACB9B6D}"/>
              </a:ext>
            </a:extLst>
          </p:cNvPr>
          <p:cNvSpPr/>
          <p:nvPr/>
        </p:nvSpPr>
        <p:spPr>
          <a:xfrm>
            <a:off x="-162233" y="-285135"/>
            <a:ext cx="12516465" cy="7216877"/>
          </a:xfrm>
          <a:prstGeom prst="rect">
            <a:avLst/>
          </a:prstGeom>
          <a:solidFill>
            <a:srgbClr val="0B0E14"/>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9" name="Picture 8">
            <a:extLst>
              <a:ext uri="{FF2B5EF4-FFF2-40B4-BE49-F238E27FC236}">
                <a16:creationId xmlns:a16="http://schemas.microsoft.com/office/drawing/2014/main" id="{B22E8D78-42BC-5D47-BEAE-1752B85D017E}"/>
              </a:ext>
            </a:extLst>
          </p:cNvPr>
          <p:cNvPicPr>
            <a:picLocks noChangeAspect="1"/>
          </p:cNvPicPr>
          <p:nvPr/>
        </p:nvPicPr>
        <p:blipFill>
          <a:blip r:embed="rId3"/>
          <a:stretch>
            <a:fillRect/>
          </a:stretch>
        </p:blipFill>
        <p:spPr>
          <a:xfrm>
            <a:off x="855555" y="34926"/>
            <a:ext cx="10480887" cy="6576754"/>
          </a:xfrm>
          <a:prstGeom prst="rect">
            <a:avLst/>
          </a:prstGeom>
        </p:spPr>
      </p:pic>
    </p:spTree>
    <p:extLst>
      <p:ext uri="{BB962C8B-B14F-4D97-AF65-F5344CB8AC3E}">
        <p14:creationId xmlns:p14="http://schemas.microsoft.com/office/powerpoint/2010/main" val="2702863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261CD7-88A8-F452-38CE-3A2C9ACB9B6D}"/>
              </a:ext>
            </a:extLst>
          </p:cNvPr>
          <p:cNvSpPr/>
          <p:nvPr/>
        </p:nvSpPr>
        <p:spPr>
          <a:xfrm>
            <a:off x="-162233" y="-285135"/>
            <a:ext cx="12516465" cy="7216877"/>
          </a:xfrm>
          <a:prstGeom prst="rect">
            <a:avLst/>
          </a:prstGeom>
          <a:solidFill>
            <a:srgbClr val="151A2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8" name="Picture 7">
            <a:extLst>
              <a:ext uri="{FF2B5EF4-FFF2-40B4-BE49-F238E27FC236}">
                <a16:creationId xmlns:a16="http://schemas.microsoft.com/office/drawing/2014/main" id="{2FC72817-29FC-A449-9EF1-C0D5C780297F}"/>
              </a:ext>
            </a:extLst>
          </p:cNvPr>
          <p:cNvPicPr>
            <a:picLocks noChangeAspect="1"/>
          </p:cNvPicPr>
          <p:nvPr/>
        </p:nvPicPr>
        <p:blipFill>
          <a:blip r:embed="rId3"/>
          <a:stretch>
            <a:fillRect/>
          </a:stretch>
        </p:blipFill>
        <p:spPr>
          <a:xfrm>
            <a:off x="3083560" y="163480"/>
            <a:ext cx="6024880" cy="6531039"/>
          </a:xfrm>
          <a:prstGeom prst="rect">
            <a:avLst/>
          </a:prstGeom>
        </p:spPr>
      </p:pic>
    </p:spTree>
    <p:extLst>
      <p:ext uri="{BB962C8B-B14F-4D97-AF65-F5344CB8AC3E}">
        <p14:creationId xmlns:p14="http://schemas.microsoft.com/office/powerpoint/2010/main" val="931761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D0B2908-3F7A-7E2D-9097-80293F572972}"/>
              </a:ext>
            </a:extLst>
          </p:cNvPr>
          <p:cNvSpPr/>
          <p:nvPr/>
        </p:nvSpPr>
        <p:spPr>
          <a:xfrm>
            <a:off x="-162233" y="-285135"/>
            <a:ext cx="12516465" cy="7216877"/>
          </a:xfrm>
          <a:prstGeom prst="rect">
            <a:avLst/>
          </a:prstGeom>
          <a:solidFill>
            <a:srgbClr val="151A2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717A84AF-D45A-F34B-BE87-A17F58F3B5F4}"/>
              </a:ext>
            </a:extLst>
          </p:cNvPr>
          <p:cNvSpPr>
            <a:spLocks noGrp="1"/>
          </p:cNvSpPr>
          <p:nvPr>
            <p:ph type="title"/>
          </p:nvPr>
        </p:nvSpPr>
        <p:spPr/>
        <p:txBody>
          <a:bodyPr/>
          <a:lstStyle/>
          <a:p>
            <a:r>
              <a:rPr lang="en-US" b="1" dirty="0">
                <a:solidFill>
                  <a:schemeClr val="bg1"/>
                </a:solidFill>
                <a:latin typeface="Poppins" panose="00000500000000000000" pitchFamily="2" charset="0"/>
                <a:cs typeface="Poppins" panose="00000500000000000000" pitchFamily="2" charset="0"/>
              </a:rPr>
              <a:t>Add your work experience</a:t>
            </a:r>
          </a:p>
        </p:txBody>
      </p:sp>
      <p:pic>
        <p:nvPicPr>
          <p:cNvPr id="4" name="Picture 3">
            <a:extLst>
              <a:ext uri="{FF2B5EF4-FFF2-40B4-BE49-F238E27FC236}">
                <a16:creationId xmlns:a16="http://schemas.microsoft.com/office/drawing/2014/main" id="{74B4865D-2A3E-624F-BD53-12D042B7065A}"/>
              </a:ext>
            </a:extLst>
          </p:cNvPr>
          <p:cNvPicPr>
            <a:picLocks noChangeAspect="1"/>
          </p:cNvPicPr>
          <p:nvPr/>
        </p:nvPicPr>
        <p:blipFill>
          <a:blip r:embed="rId3"/>
          <a:stretch>
            <a:fillRect/>
          </a:stretch>
        </p:blipFill>
        <p:spPr>
          <a:xfrm>
            <a:off x="838200" y="2335868"/>
            <a:ext cx="10576806" cy="3105226"/>
          </a:xfrm>
          <a:prstGeom prst="rect">
            <a:avLst/>
          </a:prstGeom>
        </p:spPr>
      </p:pic>
    </p:spTree>
    <p:extLst>
      <p:ext uri="{BB962C8B-B14F-4D97-AF65-F5344CB8AC3E}">
        <p14:creationId xmlns:p14="http://schemas.microsoft.com/office/powerpoint/2010/main" val="42292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235D00-F829-F0B3-A92A-EE9EDDB01861}"/>
              </a:ext>
            </a:extLst>
          </p:cNvPr>
          <p:cNvSpPr/>
          <p:nvPr/>
        </p:nvSpPr>
        <p:spPr>
          <a:xfrm>
            <a:off x="-162233" y="-285135"/>
            <a:ext cx="12516465" cy="7216877"/>
          </a:xfrm>
          <a:prstGeom prst="rect">
            <a:avLst/>
          </a:prstGeom>
          <a:solidFill>
            <a:srgbClr val="151A2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717A84AF-D45A-F34B-BE87-A17F58F3B5F4}"/>
              </a:ext>
            </a:extLst>
          </p:cNvPr>
          <p:cNvSpPr>
            <a:spLocks noGrp="1"/>
          </p:cNvSpPr>
          <p:nvPr>
            <p:ph type="title"/>
          </p:nvPr>
        </p:nvSpPr>
        <p:spPr/>
        <p:txBody>
          <a:bodyPr>
            <a:normAutofit/>
          </a:bodyPr>
          <a:lstStyle/>
          <a:p>
            <a:r>
              <a:rPr lang="en-US" sz="3800" b="1" dirty="0">
                <a:solidFill>
                  <a:schemeClr val="bg1"/>
                </a:solidFill>
                <a:latin typeface="Poppins" panose="00000500000000000000" pitchFamily="2" charset="0"/>
                <a:cs typeface="Poppins" panose="00000500000000000000" pitchFamily="2" charset="0"/>
              </a:rPr>
              <a:t>Add your skills, education, and about you</a:t>
            </a:r>
          </a:p>
        </p:txBody>
      </p:sp>
      <p:pic>
        <p:nvPicPr>
          <p:cNvPr id="3" name="Picture 2">
            <a:extLst>
              <a:ext uri="{FF2B5EF4-FFF2-40B4-BE49-F238E27FC236}">
                <a16:creationId xmlns:a16="http://schemas.microsoft.com/office/drawing/2014/main" id="{CF1D0713-635C-B244-8551-A966FE5347C9}"/>
              </a:ext>
            </a:extLst>
          </p:cNvPr>
          <p:cNvPicPr>
            <a:picLocks noChangeAspect="1"/>
          </p:cNvPicPr>
          <p:nvPr/>
        </p:nvPicPr>
        <p:blipFill>
          <a:blip r:embed="rId3"/>
          <a:stretch>
            <a:fillRect/>
          </a:stretch>
        </p:blipFill>
        <p:spPr>
          <a:xfrm>
            <a:off x="838199" y="1843487"/>
            <a:ext cx="8471639" cy="646261"/>
          </a:xfrm>
          <a:prstGeom prst="rect">
            <a:avLst/>
          </a:prstGeom>
        </p:spPr>
      </p:pic>
      <p:pic>
        <p:nvPicPr>
          <p:cNvPr id="5" name="Picture 4">
            <a:extLst>
              <a:ext uri="{FF2B5EF4-FFF2-40B4-BE49-F238E27FC236}">
                <a16:creationId xmlns:a16="http://schemas.microsoft.com/office/drawing/2014/main" id="{ABC77173-89C2-2E4F-AAC8-77E87F3BA538}"/>
              </a:ext>
            </a:extLst>
          </p:cNvPr>
          <p:cNvPicPr>
            <a:picLocks noChangeAspect="1"/>
          </p:cNvPicPr>
          <p:nvPr/>
        </p:nvPicPr>
        <p:blipFill>
          <a:blip r:embed="rId4"/>
          <a:stretch>
            <a:fillRect/>
          </a:stretch>
        </p:blipFill>
        <p:spPr>
          <a:xfrm>
            <a:off x="838199" y="2641448"/>
            <a:ext cx="10340177" cy="2290012"/>
          </a:xfrm>
          <a:prstGeom prst="rect">
            <a:avLst/>
          </a:prstGeom>
        </p:spPr>
      </p:pic>
      <p:pic>
        <p:nvPicPr>
          <p:cNvPr id="6" name="Picture 5">
            <a:extLst>
              <a:ext uri="{FF2B5EF4-FFF2-40B4-BE49-F238E27FC236}">
                <a16:creationId xmlns:a16="http://schemas.microsoft.com/office/drawing/2014/main" id="{3E730A55-B51B-E943-A675-FA75F76C0A55}"/>
              </a:ext>
            </a:extLst>
          </p:cNvPr>
          <p:cNvPicPr>
            <a:picLocks noChangeAspect="1"/>
          </p:cNvPicPr>
          <p:nvPr/>
        </p:nvPicPr>
        <p:blipFill>
          <a:blip r:embed="rId5"/>
          <a:stretch>
            <a:fillRect/>
          </a:stretch>
        </p:blipFill>
        <p:spPr>
          <a:xfrm>
            <a:off x="838199" y="4925308"/>
            <a:ext cx="11197177" cy="632212"/>
          </a:xfrm>
          <a:prstGeom prst="rect">
            <a:avLst/>
          </a:prstGeom>
        </p:spPr>
      </p:pic>
    </p:spTree>
    <p:extLst>
      <p:ext uri="{BB962C8B-B14F-4D97-AF65-F5344CB8AC3E}">
        <p14:creationId xmlns:p14="http://schemas.microsoft.com/office/powerpoint/2010/main" val="189487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16F9BCF-07C7-D443-0494-008C91ED51E9}"/>
              </a:ext>
            </a:extLst>
          </p:cNvPr>
          <p:cNvSpPr/>
          <p:nvPr/>
        </p:nvSpPr>
        <p:spPr>
          <a:xfrm>
            <a:off x="-163757" y="-179439"/>
            <a:ext cx="12516465" cy="7216877"/>
          </a:xfrm>
          <a:prstGeom prst="rect">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0BD7EA8C-F0FD-A845-88A9-9870FD40222B}"/>
              </a:ext>
            </a:extLst>
          </p:cNvPr>
          <p:cNvSpPr>
            <a:spLocks noGrp="1"/>
          </p:cNvSpPr>
          <p:nvPr>
            <p:ph type="title"/>
          </p:nvPr>
        </p:nvSpPr>
        <p:spPr>
          <a:xfrm>
            <a:off x="836674" y="184805"/>
            <a:ext cx="10515600" cy="1505883"/>
          </a:xfrm>
        </p:spPr>
        <p:txBody>
          <a:bodyPr vert="horz" lIns="91440" tIns="45720" rIns="91440" bIns="45720" rtlCol="0" anchor="ctr">
            <a:normAutofit/>
          </a:bodyPr>
          <a:lstStyle/>
          <a:p>
            <a:pPr algn="ctr"/>
            <a:r>
              <a:rPr lang="en-US" sz="5200" b="1" kern="1200" dirty="0">
                <a:solidFill>
                  <a:schemeClr val="bg1"/>
                </a:solidFill>
                <a:latin typeface="Poppins" panose="00000500000000000000" pitchFamily="2" charset="0"/>
                <a:cs typeface="Poppins" panose="00000500000000000000" pitchFamily="2" charset="0"/>
              </a:rPr>
              <a:t>Adding style using CSS</a:t>
            </a:r>
          </a:p>
        </p:txBody>
      </p:sp>
      <p:pic>
        <p:nvPicPr>
          <p:cNvPr id="2052" name="Picture 4" descr="CSS selectors">
            <a:extLst>
              <a:ext uri="{FF2B5EF4-FFF2-40B4-BE49-F238E27FC236}">
                <a16:creationId xmlns:a16="http://schemas.microsoft.com/office/drawing/2014/main" id="{C7D035F8-7664-A047-9E8A-12376F8D1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661" y="1870127"/>
            <a:ext cx="7245625" cy="4565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135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A34180F-0B50-0458-ABA4-0A0273F3B3A7}"/>
              </a:ext>
            </a:extLst>
          </p:cNvPr>
          <p:cNvSpPr/>
          <p:nvPr/>
        </p:nvSpPr>
        <p:spPr>
          <a:xfrm>
            <a:off x="-162233" y="-285135"/>
            <a:ext cx="12516465" cy="7216877"/>
          </a:xfrm>
          <a:prstGeom prst="rect">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0BD7EA8C-F0FD-A845-88A9-9870FD40222B}"/>
              </a:ext>
            </a:extLst>
          </p:cNvPr>
          <p:cNvSpPr>
            <a:spLocks noGrp="1"/>
          </p:cNvSpPr>
          <p:nvPr>
            <p:ph type="title"/>
          </p:nvPr>
        </p:nvSpPr>
        <p:spPr>
          <a:xfrm>
            <a:off x="838199" y="43462"/>
            <a:ext cx="10515600" cy="1505883"/>
          </a:xfrm>
        </p:spPr>
        <p:txBody>
          <a:bodyPr vert="horz" lIns="91440" tIns="45720" rIns="91440" bIns="45720" rtlCol="0" anchor="ctr">
            <a:normAutofit/>
          </a:bodyPr>
          <a:lstStyle/>
          <a:p>
            <a:pPr algn="ctr"/>
            <a:r>
              <a:rPr lang="en-US" sz="4800" b="1" kern="1200" dirty="0">
                <a:solidFill>
                  <a:schemeClr val="bg1"/>
                </a:solidFill>
                <a:latin typeface="Poppins" panose="00000500000000000000" pitchFamily="2" charset="0"/>
                <a:cs typeface="Poppins" panose="00000500000000000000" pitchFamily="2" charset="0"/>
              </a:rPr>
              <a:t>Adding style to a page</a:t>
            </a:r>
          </a:p>
        </p:txBody>
      </p:sp>
      <p:pic>
        <p:nvPicPr>
          <p:cNvPr id="4" name="Picture 2" descr="Free Browser Chrome Clipart in AI, SVG, EPS or PSD">
            <a:extLst>
              <a:ext uri="{FF2B5EF4-FFF2-40B4-BE49-F238E27FC236}">
                <a16:creationId xmlns:a16="http://schemas.microsoft.com/office/drawing/2014/main" id="{C92D2D99-AB8B-934B-8248-250C0B1FC9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745" t="9101" r="8254" b="7518"/>
          <a:stretch/>
        </p:blipFill>
        <p:spPr bwMode="auto">
          <a:xfrm>
            <a:off x="2321559" y="1652324"/>
            <a:ext cx="7548880" cy="48274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92CE4DE-1DB0-E645-BEB0-0016E106A5D0}"/>
              </a:ext>
            </a:extLst>
          </p:cNvPr>
          <p:cNvSpPr txBox="1"/>
          <p:nvPr/>
        </p:nvSpPr>
        <p:spPr>
          <a:xfrm>
            <a:off x="2685553" y="2518401"/>
            <a:ext cx="6820892" cy="3662541"/>
          </a:xfrm>
          <a:prstGeom prst="rect">
            <a:avLst/>
          </a:prstGeom>
          <a:noFill/>
        </p:spPr>
        <p:txBody>
          <a:bodyPr wrap="square" rtlCol="0">
            <a:spAutoFit/>
          </a:bodyPr>
          <a:lstStyle/>
          <a:p>
            <a:endParaRPr lang="en-US" sz="2000" dirty="0">
              <a:latin typeface="Poppins" panose="00000500000000000000" pitchFamily="2" charset="0"/>
              <a:cs typeface="Poppins" panose="00000500000000000000" pitchFamily="2" charset="0"/>
            </a:endParaRPr>
          </a:p>
          <a:p>
            <a:r>
              <a:rPr lang="en-US" sz="2400" dirty="0">
                <a:solidFill>
                  <a:srgbClr val="00B050"/>
                </a:solidFill>
                <a:latin typeface="Poppins" panose="00000500000000000000" pitchFamily="2" charset="0"/>
                <a:cs typeface="Poppins" panose="00000500000000000000" pitchFamily="2" charset="0"/>
              </a:rPr>
              <a:t>body</a:t>
            </a:r>
            <a:r>
              <a:rPr lang="en-US" sz="2400" dirty="0">
                <a:latin typeface="Poppins" panose="00000500000000000000" pitchFamily="2" charset="0"/>
                <a:cs typeface="Poppins" panose="00000500000000000000" pitchFamily="2" charset="0"/>
              </a:rPr>
              <a:t> {</a:t>
            </a:r>
          </a:p>
          <a:p>
            <a:r>
              <a:rPr lang="en-US" sz="2400" dirty="0">
                <a:latin typeface="Poppins" panose="00000500000000000000" pitchFamily="2" charset="0"/>
                <a:cs typeface="Poppins" panose="00000500000000000000" pitchFamily="2" charset="0"/>
              </a:rPr>
              <a:t>   </a:t>
            </a:r>
            <a:r>
              <a:rPr lang="en-US" sz="2400" dirty="0">
                <a:solidFill>
                  <a:schemeClr val="accent1">
                    <a:lumMod val="75000"/>
                  </a:schemeClr>
                </a:solidFill>
                <a:latin typeface="Poppins" panose="00000500000000000000" pitchFamily="2" charset="0"/>
                <a:cs typeface="Poppins" panose="00000500000000000000" pitchFamily="2" charset="0"/>
              </a:rPr>
              <a:t> font-family</a:t>
            </a:r>
            <a:r>
              <a:rPr lang="en-US" sz="2400" dirty="0">
                <a:latin typeface="Poppins" panose="00000500000000000000" pitchFamily="2" charset="0"/>
                <a:cs typeface="Poppins" panose="00000500000000000000" pitchFamily="2" charset="0"/>
              </a:rPr>
              <a:t>: ‘Segoe UI’, Tahoma,</a:t>
            </a:r>
          </a:p>
          <a:p>
            <a:r>
              <a:rPr lang="en-US" sz="2400" dirty="0">
                <a:latin typeface="Poppins" panose="00000500000000000000" pitchFamily="2" charset="0"/>
                <a:cs typeface="Poppins" panose="00000500000000000000" pitchFamily="2" charset="0"/>
              </a:rPr>
              <a:t>    Geneva, Verdana, sans-serif;</a:t>
            </a:r>
          </a:p>
          <a:p>
            <a:r>
              <a:rPr lang="en-US" sz="2400" dirty="0">
                <a:latin typeface="Poppins" panose="00000500000000000000" pitchFamily="2" charset="0"/>
                <a:cs typeface="Poppins" panose="00000500000000000000" pitchFamily="2" charset="0"/>
              </a:rPr>
              <a:t>    </a:t>
            </a:r>
            <a:r>
              <a:rPr lang="en-US" sz="2400" dirty="0">
                <a:solidFill>
                  <a:schemeClr val="accent1">
                    <a:lumMod val="75000"/>
                  </a:schemeClr>
                </a:solidFill>
                <a:latin typeface="Poppins" panose="00000500000000000000" pitchFamily="2" charset="0"/>
                <a:cs typeface="Poppins" panose="00000500000000000000" pitchFamily="2" charset="0"/>
              </a:rPr>
              <a:t>font-size</a:t>
            </a:r>
            <a:r>
              <a:rPr lang="en-US" sz="2400" dirty="0">
                <a:latin typeface="Poppins" panose="00000500000000000000" pitchFamily="2" charset="0"/>
                <a:cs typeface="Poppins" panose="00000500000000000000" pitchFamily="2" charset="0"/>
              </a:rPr>
              <a:t>: 12px;</a:t>
            </a:r>
          </a:p>
          <a:p>
            <a:r>
              <a:rPr lang="en-US" sz="2400" dirty="0">
                <a:latin typeface="Poppins" panose="00000500000000000000" pitchFamily="2" charset="0"/>
                <a:cs typeface="Poppins" panose="00000500000000000000" pitchFamily="2" charset="0"/>
              </a:rPr>
              <a:t>    </a:t>
            </a:r>
            <a:r>
              <a:rPr lang="en-US" sz="2400" dirty="0">
                <a:solidFill>
                  <a:schemeClr val="accent1">
                    <a:lumMod val="75000"/>
                  </a:schemeClr>
                </a:solidFill>
                <a:latin typeface="Poppins" panose="00000500000000000000" pitchFamily="2" charset="0"/>
                <a:cs typeface="Poppins" panose="00000500000000000000" pitchFamily="2" charset="0"/>
              </a:rPr>
              <a:t>max-width</a:t>
            </a:r>
            <a:r>
              <a:rPr lang="en-US" sz="2400" dirty="0">
                <a:latin typeface="Poppins" panose="00000500000000000000" pitchFamily="2" charset="0"/>
                <a:cs typeface="Poppins" panose="00000500000000000000" pitchFamily="2" charset="0"/>
              </a:rPr>
              <a:t>: 960px;</a:t>
            </a:r>
          </a:p>
          <a:p>
            <a:r>
              <a:rPr lang="en-US" sz="2400" dirty="0">
                <a:latin typeface="Poppins" panose="00000500000000000000" pitchFamily="2" charset="0"/>
                <a:cs typeface="Poppins" panose="00000500000000000000" pitchFamily="2" charset="0"/>
              </a:rPr>
              <a:t>    </a:t>
            </a:r>
            <a:r>
              <a:rPr lang="en-US" sz="2400" dirty="0">
                <a:solidFill>
                  <a:schemeClr val="accent1">
                    <a:lumMod val="75000"/>
                  </a:schemeClr>
                </a:solidFill>
                <a:latin typeface="Poppins" panose="00000500000000000000" pitchFamily="2" charset="0"/>
                <a:cs typeface="Poppins" panose="00000500000000000000" pitchFamily="2" charset="0"/>
              </a:rPr>
              <a:t>margin</a:t>
            </a:r>
            <a:r>
              <a:rPr lang="en-US" sz="2400" dirty="0">
                <a:latin typeface="Poppins" panose="00000500000000000000" pitchFamily="2" charset="0"/>
                <a:cs typeface="Poppins" panose="00000500000000000000" pitchFamily="2" charset="0"/>
              </a:rPr>
              <a:t>: auto;</a:t>
            </a:r>
          </a:p>
          <a:p>
            <a:r>
              <a:rPr lang="en-US" sz="2400" dirty="0">
                <a:latin typeface="Poppins" panose="00000500000000000000" pitchFamily="2" charset="0"/>
                <a:cs typeface="Poppins" panose="00000500000000000000" pitchFamily="2" charset="0"/>
              </a:rPr>
              <a:t>}</a:t>
            </a:r>
          </a:p>
          <a:p>
            <a:r>
              <a:rPr lang="en-US" sz="2800" dirty="0">
                <a:latin typeface="Poppins" panose="00000500000000000000" pitchFamily="2" charset="0"/>
                <a:cs typeface="Poppins" panose="00000500000000000000" pitchFamily="2" charset="0"/>
              </a:rPr>
              <a:t>    </a:t>
            </a:r>
          </a:p>
          <a:p>
            <a:endParaRPr lang="en-US" sz="16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327976077"/>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2510</TotalTime>
  <Words>2756</Words>
  <Application>Microsoft Office PowerPoint</Application>
  <PresentationFormat>Widescreen</PresentationFormat>
  <Paragraphs>165</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Arial</vt:lpstr>
      <vt:lpstr>Calibri</vt:lpstr>
      <vt:lpstr>Calibri Light</vt:lpstr>
      <vt:lpstr>Poppins</vt:lpstr>
      <vt:lpstr>Segoe UI Semilight</vt:lpstr>
      <vt:lpstr>Office Theme</vt:lpstr>
      <vt:lpstr>Building a Website to Showcase Your Resume</vt:lpstr>
      <vt:lpstr>Getting started with HTML</vt:lpstr>
      <vt:lpstr>Setting up the environment</vt:lpstr>
      <vt:lpstr>PowerPoint Presentation</vt:lpstr>
      <vt:lpstr>PowerPoint Presentation</vt:lpstr>
      <vt:lpstr>Add your work experience</vt:lpstr>
      <vt:lpstr>Add your skills, education, and about you</vt:lpstr>
      <vt:lpstr>Adding style using CSS</vt:lpstr>
      <vt:lpstr>Adding style to a page</vt:lpstr>
      <vt:lpstr>Sizing</vt:lpstr>
      <vt:lpstr>Using CSS grids</vt:lpstr>
      <vt:lpstr>Controlling spacing with the box model</vt:lpstr>
      <vt:lpstr>Selecting an element by ID</vt:lpstr>
      <vt:lpstr>PowerPoint Presentation</vt:lpstr>
      <vt:lpstr>Hosting your website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 resume website in the Browser using github.dev and GitHub Pages</dc:title>
  <dc:creator>Ornella Altunyan</dc:creator>
  <cp:lastModifiedBy>Mohamed Mafaas Salman Faaris</cp:lastModifiedBy>
  <cp:revision>11</cp:revision>
  <cp:lastPrinted>2024-08-09T04:29:50Z</cp:lastPrinted>
  <dcterms:created xsi:type="dcterms:W3CDTF">2021-12-14T22:20:15Z</dcterms:created>
  <dcterms:modified xsi:type="dcterms:W3CDTF">2024-08-12T06:29:47Z</dcterms:modified>
</cp:coreProperties>
</file>