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exend ExtraBold"/>
      <p:bold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  <p:embeddedFont>
      <p:font typeface="Maven Pro ExtraBold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ExtraBold-bold.fntdata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exendExtraBold-bold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67eee102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167eee102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67eee102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167eee102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67eee102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67eee102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67eee102e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167eee102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67eee10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67eee10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67eee102e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67eee102e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67eee102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67eee102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67eee102e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67eee102e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67eee102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167eee102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67eee102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67eee102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67eee102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67eee102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67eee102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67eee102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35825" y="8140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Mid-time project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2775600"/>
            <a:ext cx="85206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Made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Ignacio Villanueva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Mokhtar Sellami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CSED 332: Software Design methods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5660975" y="4265350"/>
            <a:ext cx="22581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21 November 2024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1178075" y="582850"/>
            <a:ext cx="74529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000">
                <a:solidFill>
                  <a:srgbClr val="FF00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Challenges and Solutions</a:t>
            </a:r>
            <a:endParaRPr b="0" sz="4500">
              <a:solidFill>
                <a:srgbClr val="FF00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344" name="Google Shape;344;p22"/>
          <p:cNvSpPr txBox="1"/>
          <p:nvPr>
            <p:ph idx="1" type="body"/>
          </p:nvPr>
        </p:nvSpPr>
        <p:spPr>
          <a:xfrm>
            <a:off x="1303800" y="1990050"/>
            <a:ext cx="7030500" cy="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Difficulty connecting to the machines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Uncertainty about hardware setup (master on personal or university machine)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Limited clarity on performance metrics</a:t>
            </a:r>
            <a:endParaRPr/>
          </a:p>
        </p:txBody>
      </p:sp>
      <p:sp>
        <p:nvSpPr>
          <p:cNvPr id="345" name="Google Shape;345;p22"/>
          <p:cNvSpPr txBox="1"/>
          <p:nvPr>
            <p:ph idx="1" type="body"/>
          </p:nvPr>
        </p:nvSpPr>
        <p:spPr>
          <a:xfrm>
            <a:off x="1225350" y="3890700"/>
            <a:ext cx="7030500" cy="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Trying master-worker connections by exchanging dummy messages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Trying the instructions of the last  email to connect to the machines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Compare with other students’ metrics</a:t>
            </a:r>
            <a:endParaRPr/>
          </a:p>
        </p:txBody>
      </p:sp>
      <p:sp>
        <p:nvSpPr>
          <p:cNvPr id="346" name="Google Shape;346;p22"/>
          <p:cNvSpPr txBox="1"/>
          <p:nvPr/>
        </p:nvSpPr>
        <p:spPr>
          <a:xfrm>
            <a:off x="1303800" y="1252800"/>
            <a:ext cx="70017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0000FF"/>
                </a:solidFill>
                <a:latin typeface="Maven Pro"/>
                <a:ea typeface="Maven Pro"/>
                <a:cs typeface="Maven Pro"/>
                <a:sym typeface="Maven Pro"/>
              </a:rPr>
              <a:t>Challenges Faced</a:t>
            </a:r>
            <a:endParaRPr b="1" sz="2600">
              <a:solidFill>
                <a:srgbClr val="0000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7" name="Google Shape;347;p22"/>
          <p:cNvSpPr txBox="1"/>
          <p:nvPr>
            <p:ph type="title"/>
          </p:nvPr>
        </p:nvSpPr>
        <p:spPr>
          <a:xfrm>
            <a:off x="1303800" y="3243288"/>
            <a:ext cx="70305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FF"/>
                </a:solidFill>
              </a:rPr>
              <a:t>Planned Solutions</a:t>
            </a:r>
            <a:endParaRPr sz="2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000">
                <a:solidFill>
                  <a:srgbClr val="FF00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Next Steps and Closing</a:t>
            </a:r>
            <a:endParaRPr b="0" sz="3000">
              <a:solidFill>
                <a:srgbClr val="FF00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353" name="Google Shape;353;p23"/>
          <p:cNvSpPr txBox="1"/>
          <p:nvPr>
            <p:ph idx="1" type="body"/>
          </p:nvPr>
        </p:nvSpPr>
        <p:spPr>
          <a:xfrm>
            <a:off x="1420400" y="1854800"/>
            <a:ext cx="7030500" cy="24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Ensure that workers can connect to the master.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Ensure that the master and workers run smoothly together.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Implement presorting and merging across workers.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Implement exchange between workers.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Optimize parallelism by exploiting multiple cores.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Final testing and submission by the project deadline (Dec 8).</a:t>
            </a:r>
            <a:endParaRPr/>
          </a:p>
        </p:txBody>
      </p:sp>
      <p:sp>
        <p:nvSpPr>
          <p:cNvPr id="354" name="Google Shape;354;p23"/>
          <p:cNvSpPr txBox="1"/>
          <p:nvPr/>
        </p:nvSpPr>
        <p:spPr>
          <a:xfrm>
            <a:off x="1420400" y="1253300"/>
            <a:ext cx="6383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FF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Next Milestones</a:t>
            </a:r>
            <a:endParaRPr sz="2600">
              <a:solidFill>
                <a:srgbClr val="0000FF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FF"/>
                </a:solidFill>
              </a:rPr>
              <a:t>Expected Outcomes</a:t>
            </a:r>
            <a:endParaRPr sz="2600">
              <a:solidFill>
                <a:srgbClr val="0000FF"/>
              </a:solidFill>
            </a:endParaRPr>
          </a:p>
        </p:txBody>
      </p:sp>
      <p:sp>
        <p:nvSpPr>
          <p:cNvPr id="360" name="Google Shape;360;p24"/>
          <p:cNvSpPr txBox="1"/>
          <p:nvPr>
            <p:ph idx="1" type="body"/>
          </p:nvPr>
        </p:nvSpPr>
        <p:spPr>
          <a:xfrm>
            <a:off x="1303800" y="1990050"/>
            <a:ext cx="7030500" cy="24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Fully functional distributed sorting system.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Once the execution finished, Worker 1 should have the first batch of sorted data, Worker 2 the next batch and so on. Every batch size should be around 50GB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Metrics: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runtime,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memory usage,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probably we can define more things here.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FF"/>
                </a:solidFill>
              </a:rPr>
              <a:t>End</a:t>
            </a:r>
            <a:endParaRPr sz="2600">
              <a:solidFill>
                <a:srgbClr val="0000FF"/>
              </a:solidFill>
            </a:endParaRPr>
          </a:p>
        </p:txBody>
      </p:sp>
      <p:sp>
        <p:nvSpPr>
          <p:cNvPr id="366" name="Google Shape;366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Thank you all for listening.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We would love to have your feedback on our approach.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261050" y="1765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rgbClr val="0000FF"/>
                </a:solidFill>
              </a:rPr>
              <a:t>Project Goal and Motivation</a:t>
            </a:r>
            <a:endParaRPr sz="2700">
              <a:solidFill>
                <a:srgbClr val="0000FF"/>
              </a:solidFill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261050" y="2764700"/>
            <a:ext cx="7116000" cy="17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Why is distributed sorting important for large datasets?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When datasets are too large for one machine to handle. It is necessary to distribute the data to different machines that work under the c</a:t>
            </a:r>
            <a:r>
              <a:rPr lang="fr" sz="1400"/>
              <a:t>oordination of one master who handles management orders.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Overview of sorting large binary records in distributed systems</a:t>
            </a:r>
            <a:endParaRPr sz="1400"/>
          </a:p>
        </p:txBody>
      </p:sp>
      <p:sp>
        <p:nvSpPr>
          <p:cNvPr id="286" name="Google Shape;286;p14"/>
          <p:cNvSpPr txBox="1"/>
          <p:nvPr/>
        </p:nvSpPr>
        <p:spPr>
          <a:xfrm>
            <a:off x="1261050" y="928700"/>
            <a:ext cx="5834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00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Project Overview</a:t>
            </a:r>
            <a:endParaRPr sz="2800">
              <a:solidFill>
                <a:srgbClr val="FF00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FF"/>
                </a:solidFill>
              </a:rPr>
              <a:t>Project Management and Organisation</a:t>
            </a:r>
            <a:endParaRPr sz="2600">
              <a:solidFill>
                <a:srgbClr val="0000FF"/>
              </a:solidFill>
            </a:endParaRPr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179975" y="1694775"/>
            <a:ext cx="7030500" cy="29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r>
              <a:rPr lang="fr"/>
              <a:t>lan: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Meeting twice a week just after weekly sessions, sometimes also in the weekend.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Done: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Meetings once or twice a week for 20-30 minutes to discuss advancements and goals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 2 hour </a:t>
            </a:r>
            <a:r>
              <a:rPr lang="fr"/>
              <a:t>first </a:t>
            </a:r>
            <a:r>
              <a:rPr lang="fr"/>
              <a:t>meeting for the 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We made a document for the Github policies (strategy, start of working sessions, branches)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Problem Scope and Constraints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256175" y="1675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Constraints: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Memory,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Disk space,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Large data size and external sorting,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Coordination of the workers.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</a:t>
            </a:r>
            <a:r>
              <a:rPr lang="fr"/>
              <a:t>ack of experience in similar projects (networking, parallelism).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Scope: sorting records using master-worker architecture.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2405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FF"/>
                </a:solidFill>
              </a:rPr>
              <a:t>ChatGPT usage</a:t>
            </a:r>
            <a:endParaRPr sz="2600">
              <a:solidFill>
                <a:srgbClr val="0000FF"/>
              </a:solidFill>
            </a:endParaRPr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457000" y="1354275"/>
            <a:ext cx="3357600" cy="3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 our relation with ChatGPT as a tool we found ourselves in 3 levels of dependance: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Full dependence (with understanding the concepts): Project Structure, gRPC coding…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First kick : milestones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Verification only: after our main progress on the design of the solution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Since first we</a:t>
            </a:r>
            <a:r>
              <a:rPr lang="fr"/>
              <a:t>ek we recycled this prompt on the right so we could keep ChatGPT updated with the cumulative progress and not lose much time re-explaining context.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300" y="1252250"/>
            <a:ext cx="3976674" cy="37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00" y="1535430"/>
            <a:ext cx="4723825" cy="283474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FF"/>
                </a:solidFill>
              </a:rPr>
              <a:t>Milestones and Timeline</a:t>
            </a:r>
            <a:endParaRPr sz="2600">
              <a:solidFill>
                <a:srgbClr val="0000FF"/>
              </a:solidFill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450" y="1297800"/>
            <a:ext cx="3107525" cy="345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>
                <a:solidFill>
                  <a:srgbClr val="FF00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Design and architecture</a:t>
            </a:r>
            <a:endParaRPr b="0">
              <a:solidFill>
                <a:srgbClr val="FF00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2577600" cy="28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Description of the components: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/>
              <a:t>Master</a:t>
            </a:r>
            <a:r>
              <a:rPr lang="fr"/>
              <a:t>: Manages the roles of workers, gives orders and receives responses from workers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u="sng"/>
              <a:t>Workers</a:t>
            </a:r>
            <a:r>
              <a:rPr lang="fr"/>
              <a:t>: perform the sorting, communicate and receive orders from master, can exchange data with each other</a:t>
            </a:r>
            <a:endParaRPr/>
          </a:p>
        </p:txBody>
      </p:sp>
      <p:sp>
        <p:nvSpPr>
          <p:cNvPr id="319" name="Google Shape;319;p19"/>
          <p:cNvSpPr txBox="1"/>
          <p:nvPr/>
        </p:nvSpPr>
        <p:spPr>
          <a:xfrm>
            <a:off x="3073550" y="1301550"/>
            <a:ext cx="610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1379975" y="1411325"/>
            <a:ext cx="5410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0000FF"/>
                </a:solidFill>
                <a:latin typeface="Maven Pro"/>
                <a:ea typeface="Maven Pro"/>
                <a:cs typeface="Maven Pro"/>
                <a:sym typeface="Maven Pro"/>
              </a:rPr>
              <a:t>High-Level System Design:</a:t>
            </a:r>
            <a:endParaRPr b="1" sz="2600">
              <a:solidFill>
                <a:srgbClr val="0000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637" y="2195125"/>
            <a:ext cx="4444025" cy="21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FF"/>
                </a:solidFill>
              </a:rPr>
              <a:t>Design</a:t>
            </a:r>
            <a:endParaRPr sz="2600">
              <a:solidFill>
                <a:srgbClr val="0000FF"/>
              </a:solidFill>
            </a:endParaRPr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700" y="1191850"/>
            <a:ext cx="3782203" cy="395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000" y="1775111"/>
            <a:ext cx="3552150" cy="289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88" y="517725"/>
            <a:ext cx="17621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1"/>
          <p:cNvSpPr txBox="1"/>
          <p:nvPr>
            <p:ph type="title"/>
          </p:nvPr>
        </p:nvSpPr>
        <p:spPr>
          <a:xfrm>
            <a:off x="428075" y="598575"/>
            <a:ext cx="4294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FF"/>
                </a:solidFill>
              </a:rPr>
              <a:t>Master Design Details</a:t>
            </a:r>
            <a:endParaRPr sz="2600">
              <a:solidFill>
                <a:srgbClr val="0000FF"/>
              </a:solidFill>
            </a:endParaRPr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428075" y="1476375"/>
            <a:ext cx="3473700" cy="3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Expected Master responsibilities: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ordering workers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manage the exchange between workers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Current progress: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Started coding for communication,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We need the connection </a:t>
            </a:r>
            <a:r>
              <a:rPr lang="fr"/>
              <a:t>with the workers </a:t>
            </a:r>
            <a:r>
              <a:rPr lang="fr"/>
              <a:t>to be established to debug and implement the role according to our design.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Question: is the </a:t>
            </a:r>
            <a:r>
              <a:rPr lang="fr" u="sng"/>
              <a:t>master our computer</a:t>
            </a:r>
            <a:r>
              <a:rPr lang="fr"/>
              <a:t> or one of the machines? </a:t>
            </a:r>
            <a:endParaRPr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4572000" y="1990050"/>
            <a:ext cx="4294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Expected worker responsibilities: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Presorting and sorting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Exchanging data with other workers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Give feedback to master when finishing every step</a:t>
            </a:r>
            <a:endParaRPr/>
          </a:p>
        </p:txBody>
      </p:sp>
      <p:sp>
        <p:nvSpPr>
          <p:cNvPr id="337" name="Google Shape;337;p21"/>
          <p:cNvSpPr txBox="1"/>
          <p:nvPr>
            <p:ph type="title"/>
          </p:nvPr>
        </p:nvSpPr>
        <p:spPr>
          <a:xfrm>
            <a:off x="4572000" y="598575"/>
            <a:ext cx="4294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FF"/>
                </a:solidFill>
              </a:rPr>
              <a:t>Worker Design Details:</a:t>
            </a:r>
            <a:endParaRPr sz="2600">
              <a:solidFill>
                <a:srgbClr val="0000FF"/>
              </a:solidFill>
            </a:endParaRPr>
          </a:p>
        </p:txBody>
      </p:sp>
      <p:cxnSp>
        <p:nvCxnSpPr>
          <p:cNvPr id="338" name="Google Shape;338;p21"/>
          <p:cNvCxnSpPr/>
          <p:nvPr/>
        </p:nvCxnSpPr>
        <p:spPr>
          <a:xfrm>
            <a:off x="4327700" y="472900"/>
            <a:ext cx="33600" cy="41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